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742" r:id="rId1"/>
  </p:sldMasterIdLst>
  <p:notesMasterIdLst>
    <p:notesMasterId r:id="rId121"/>
  </p:notesMasterIdLst>
  <p:handoutMasterIdLst>
    <p:handoutMasterId r:id="rId122"/>
  </p:handoutMasterIdLst>
  <p:sldIdLst>
    <p:sldId id="364" r:id="rId2"/>
    <p:sldId id="587" r:id="rId3"/>
    <p:sldId id="568" r:id="rId4"/>
    <p:sldId id="367" r:id="rId5"/>
    <p:sldId id="429" r:id="rId6"/>
    <p:sldId id="499" r:id="rId7"/>
    <p:sldId id="368" r:id="rId8"/>
    <p:sldId id="431" r:id="rId9"/>
    <p:sldId id="510" r:id="rId10"/>
    <p:sldId id="432" r:id="rId11"/>
    <p:sldId id="511" r:id="rId12"/>
    <p:sldId id="512" r:id="rId13"/>
    <p:sldId id="451" r:id="rId14"/>
    <p:sldId id="453" r:id="rId15"/>
    <p:sldId id="454" r:id="rId16"/>
    <p:sldId id="458" r:id="rId17"/>
    <p:sldId id="460" r:id="rId18"/>
    <p:sldId id="467" r:id="rId19"/>
    <p:sldId id="468" r:id="rId20"/>
    <p:sldId id="513" r:id="rId21"/>
    <p:sldId id="489" r:id="rId22"/>
    <p:sldId id="514" r:id="rId23"/>
    <p:sldId id="516" r:id="rId24"/>
    <p:sldId id="490" r:id="rId25"/>
    <p:sldId id="491" r:id="rId26"/>
    <p:sldId id="492" r:id="rId27"/>
    <p:sldId id="493" r:id="rId28"/>
    <p:sldId id="494" r:id="rId29"/>
    <p:sldId id="495" r:id="rId30"/>
    <p:sldId id="469" r:id="rId31"/>
    <p:sldId id="573" r:id="rId32"/>
    <p:sldId id="470" r:id="rId33"/>
    <p:sldId id="471" r:id="rId34"/>
    <p:sldId id="475" r:id="rId35"/>
    <p:sldId id="477" r:id="rId36"/>
    <p:sldId id="478" r:id="rId37"/>
    <p:sldId id="479" r:id="rId38"/>
    <p:sldId id="480" r:id="rId39"/>
    <p:sldId id="482" r:id="rId40"/>
    <p:sldId id="483" r:id="rId41"/>
    <p:sldId id="484" r:id="rId42"/>
    <p:sldId id="485" r:id="rId43"/>
    <p:sldId id="486" r:id="rId44"/>
    <p:sldId id="487" r:id="rId45"/>
    <p:sldId id="488" r:id="rId46"/>
    <p:sldId id="496" r:id="rId47"/>
    <p:sldId id="500" r:id="rId48"/>
    <p:sldId id="515" r:id="rId49"/>
    <p:sldId id="518" r:id="rId50"/>
    <p:sldId id="517" r:id="rId51"/>
    <p:sldId id="498" r:id="rId52"/>
    <p:sldId id="569" r:id="rId53"/>
    <p:sldId id="436" r:id="rId54"/>
    <p:sldId id="503" r:id="rId55"/>
    <p:sldId id="570" r:id="rId56"/>
    <p:sldId id="519" r:id="rId57"/>
    <p:sldId id="502" r:id="rId58"/>
    <p:sldId id="586" r:id="rId59"/>
    <p:sldId id="437" r:id="rId60"/>
    <p:sldId id="438" r:id="rId61"/>
    <p:sldId id="439" r:id="rId62"/>
    <p:sldId id="440" r:id="rId63"/>
    <p:sldId id="521" r:id="rId64"/>
    <p:sldId id="524" r:id="rId65"/>
    <p:sldId id="522" r:id="rId66"/>
    <p:sldId id="525" r:id="rId67"/>
    <p:sldId id="504" r:id="rId68"/>
    <p:sldId id="505" r:id="rId69"/>
    <p:sldId id="506" r:id="rId70"/>
    <p:sldId id="523" r:id="rId71"/>
    <p:sldId id="441" r:id="rId72"/>
    <p:sldId id="559" r:id="rId73"/>
    <p:sldId id="442" r:id="rId74"/>
    <p:sldId id="527" r:id="rId75"/>
    <p:sldId id="560" r:id="rId76"/>
    <p:sldId id="530" r:id="rId77"/>
    <p:sldId id="529" r:id="rId78"/>
    <p:sldId id="520" r:id="rId79"/>
    <p:sldId id="447" r:id="rId80"/>
    <p:sldId id="561" r:id="rId81"/>
    <p:sldId id="448" r:id="rId82"/>
    <p:sldId id="532" r:id="rId83"/>
    <p:sldId id="533" r:id="rId84"/>
    <p:sldId id="534" r:id="rId85"/>
    <p:sldId id="537" r:id="rId86"/>
    <p:sldId id="536" r:id="rId87"/>
    <p:sldId id="535" r:id="rId88"/>
    <p:sldId id="538" r:id="rId89"/>
    <p:sldId id="539" r:id="rId90"/>
    <p:sldId id="540" r:id="rId91"/>
    <p:sldId id="543" r:id="rId92"/>
    <p:sldId id="542" r:id="rId93"/>
    <p:sldId id="541" r:id="rId94"/>
    <p:sldId id="544" r:id="rId95"/>
    <p:sldId id="531" r:id="rId96"/>
    <p:sldId id="545" r:id="rId97"/>
    <p:sldId id="443" r:id="rId98"/>
    <p:sldId id="507" r:id="rId99"/>
    <p:sldId id="444" r:id="rId100"/>
    <p:sldId id="445" r:id="rId101"/>
    <p:sldId id="546" r:id="rId102"/>
    <p:sldId id="565" r:id="rId103"/>
    <p:sldId id="566" r:id="rId104"/>
    <p:sldId id="567" r:id="rId105"/>
    <p:sldId id="547" r:id="rId106"/>
    <p:sldId id="575" r:id="rId107"/>
    <p:sldId id="584" r:id="rId108"/>
    <p:sldId id="585" r:id="rId109"/>
    <p:sldId id="580" r:id="rId110"/>
    <p:sldId id="581" r:id="rId111"/>
    <p:sldId id="582" r:id="rId112"/>
    <p:sldId id="583" r:id="rId113"/>
    <p:sldId id="554" r:id="rId114"/>
    <p:sldId id="555" r:id="rId115"/>
    <p:sldId id="556" r:id="rId116"/>
    <p:sldId id="557" r:id="rId117"/>
    <p:sldId id="558" r:id="rId118"/>
    <p:sldId id="577" r:id="rId119"/>
    <p:sldId id="578" r:id="rId120"/>
  </p:sldIdLst>
  <p:sldSz cx="10287000" cy="7620000"/>
  <p:notesSz cx="6797675" cy="99266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63" userDrawn="1">
          <p15:clr>
            <a:srgbClr val="A4A3A4"/>
          </p15:clr>
        </p15:guide>
        <p15:guide id="2" pos="32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ина" initials="П" lastIdx="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575"/>
    <a:srgbClr val="FF5B5B"/>
    <a:srgbClr val="CDDDE5"/>
    <a:srgbClr val="D4E1E8"/>
    <a:srgbClr val="CDE5FB"/>
    <a:srgbClr val="C9D3D9"/>
    <a:srgbClr val="CED7DC"/>
    <a:srgbClr val="547796"/>
    <a:srgbClr val="C2CDD4"/>
    <a:srgbClr val="1E78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7896" autoAdjust="0"/>
    <p:restoredTop sz="78153" autoAdjust="0"/>
  </p:normalViewPr>
  <p:slideViewPr>
    <p:cSldViewPr snapToGrid="0">
      <p:cViewPr>
        <p:scale>
          <a:sx n="75" d="100"/>
          <a:sy n="75" d="100"/>
        </p:scale>
        <p:origin x="2154" y="744"/>
      </p:cViewPr>
      <p:guideLst>
        <p:guide orient="horz" pos="2763"/>
        <p:guide pos="324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3954" y="102"/>
      </p:cViewPr>
      <p:guideLst>
        <p:guide orient="horz" pos="3127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commentAuthors" Target="commentAuthor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16.xml"/><Relationship Id="rId2" Type="http://schemas.openxmlformats.org/officeDocument/2006/relationships/slide" Target="slides/slide15.xml"/><Relationship Id="rId1" Type="http://schemas.openxmlformats.org/officeDocument/2006/relationships/slide" Target="slides/slide14.xml"/><Relationship Id="rId4" Type="http://schemas.openxmlformats.org/officeDocument/2006/relationships/slide" Target="slides/slide1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7" Type="http://schemas.openxmlformats.org/officeDocument/2006/relationships/image" Target="../media/image49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4" Type="http://schemas.openxmlformats.org/officeDocument/2006/relationships/image" Target="../media/image62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7" Type="http://schemas.openxmlformats.org/officeDocument/2006/relationships/image" Target="../media/image76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Relationship Id="rId6" Type="http://schemas.openxmlformats.org/officeDocument/2006/relationships/image" Target="../media/image75.wmf"/><Relationship Id="rId5" Type="http://schemas.openxmlformats.org/officeDocument/2006/relationships/image" Target="../media/image74.wmf"/><Relationship Id="rId4" Type="http://schemas.openxmlformats.org/officeDocument/2006/relationships/image" Target="../media/image73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80.wmf"/><Relationship Id="rId1" Type="http://schemas.openxmlformats.org/officeDocument/2006/relationships/image" Target="../media/image7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87.wmf"/><Relationship Id="rId1" Type="http://schemas.openxmlformats.org/officeDocument/2006/relationships/image" Target="../media/image8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56381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2965" y="4721148"/>
            <a:ext cx="4991745" cy="4179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2371" tIns="45376" rIns="92371" bIns="4537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delle note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7270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54100" y="862013"/>
            <a:ext cx="4700588" cy="3482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334381" y="9518222"/>
            <a:ext cx="394937" cy="30708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2371" tIns="45376" rIns="92371" bIns="45376" anchor="ctr">
            <a:spAutoFit/>
          </a:bodyPr>
          <a:lstStyle/>
          <a:p>
            <a:pPr algn="r" defTabSz="932515" eaLnBrk="0" hangingPunct="0">
              <a:defRPr/>
            </a:pPr>
            <a:fld id="{C84EC2F7-25F9-4970-B312-72FD5E00CA6B}" type="slidenum">
              <a:rPr lang="it-IT" sz="1400">
                <a:latin typeface="Times New Roman" pitchFamily="18" charset="0"/>
              </a:rPr>
              <a:pPr algn="r" defTabSz="932515" eaLnBrk="0" hangingPunct="0">
                <a:defRPr/>
              </a:pPr>
              <a:t>‹#›</a:t>
            </a:fld>
            <a:endParaRPr lang="it-IT" sz="1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25940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5421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981225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86047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079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5097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1977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760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729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1166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729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1883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014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8938805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8233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46672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656459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93532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15589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9910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340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7105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Мы</a:t>
            </a:r>
            <a:r>
              <a:rPr lang="ru-RU" baseline="0" dirty="0" smtClean="0"/>
              <a:t> р</a:t>
            </a:r>
            <a:r>
              <a:rPr lang="ru-RU" dirty="0" smtClean="0"/>
              <a:t>ассмотрим</a:t>
            </a:r>
            <a:r>
              <a:rPr lang="ru-RU" baseline="0" dirty="0" smtClean="0"/>
              <a:t> первые 4 вида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87065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4268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8782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987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2793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0550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30185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3098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83002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7681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28973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03375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08266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pPr>
              <a:lnSpc>
                <a:spcPct val="80000"/>
              </a:lnSpc>
            </a:pPr>
            <a:r>
              <a:rPr lang="ru-RU" sz="1000">
                <a:solidFill>
                  <a:srgbClr val="000000"/>
                </a:solidFill>
                <a:cs typeface="Times New Roman" pitchFamily="18" charset="0"/>
              </a:rPr>
              <a:t>При построении кумулятивной гистограммы на осях откладываются накопленные частоты, высота прямоугольников вычисляется на основании накопленных частот, в остальном последовательность та же.</a:t>
            </a:r>
          </a:p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605082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1311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r>
              <a:rPr lang="ru-RU" sz="1000" dirty="0">
                <a:solidFill>
                  <a:srgbClr val="000000"/>
                </a:solidFill>
                <a:cs typeface="Times New Roman" pitchFamily="18" charset="0"/>
              </a:rPr>
              <a:t>Большинство проблем качества обусловлено небольшим количеством причин, и другие оказывают влияние, но незначительное. Анализ Парето предназначен для выявления значимых факторов, влияющих на качество.</a:t>
            </a:r>
          </a:p>
        </p:txBody>
      </p:sp>
    </p:spTree>
    <p:extLst>
      <p:ext uri="{BB962C8B-B14F-4D97-AF65-F5344CB8AC3E}">
        <p14:creationId xmlns:p14="http://schemas.microsoft.com/office/powerpoint/2010/main" val="104754649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43999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pPr marL="228760" indent="-228760">
              <a:lnSpc>
                <a:spcPct val="80000"/>
              </a:lnSpc>
            </a:pPr>
            <a:r>
              <a:rPr lang="ru-RU" sz="1000" dirty="0">
                <a:solidFill>
                  <a:srgbClr val="000000"/>
                </a:solidFill>
                <a:cs typeface="Times New Roman" pitchFamily="18" charset="0"/>
              </a:rPr>
              <a:t>В ней должны быть предусмотрены графы для итогов по каждому признаку в отдельности, накопленной суммы числа дефектов, процентов к общему итогу и наколенных процентов. Данные располагаются в таблице в порядке значимости. Часто выделяется группа “прочие”, в которую входят все признаки не вошедшие в общий перечень. Эта группа выделяется в отдельную строку и располагается на последнем месте.</a:t>
            </a:r>
          </a:p>
          <a:p>
            <a:pPr marL="228760" indent="-228760">
              <a:lnSpc>
                <a:spcPct val="80000"/>
              </a:lnSpc>
            </a:pPr>
            <a:r>
              <a:rPr lang="ru-RU" sz="1000" dirty="0">
                <a:solidFill>
                  <a:srgbClr val="000000"/>
                </a:solidFill>
                <a:cs typeface="Times New Roman" pitchFamily="18" charset="0"/>
              </a:rPr>
              <a:t>Левая ось – откладываем в штуках конкретного изделия; правая – процентная. Горизонтальная ось соответствует перечисленным признакам.</a:t>
            </a:r>
          </a:p>
          <a:p>
            <a:pPr marL="228760" indent="-228760">
              <a:lnSpc>
                <a:spcPct val="80000"/>
              </a:lnSpc>
            </a:pPr>
            <a:r>
              <a:rPr lang="ru-RU" sz="1000" dirty="0">
                <a:solidFill>
                  <a:srgbClr val="000000"/>
                </a:solidFill>
                <a:cs typeface="Times New Roman" pitchFamily="18" charset="0"/>
              </a:rPr>
              <a:t>Диаграмма представляет собой обычную гистограмму, при упорядоченном расположении столбиков, то есть первый столбик соответствует самому многочисленному  дефекту, второй – следующему по количеству и так далее.</a:t>
            </a:r>
          </a:p>
          <a:p>
            <a:pPr marL="228760" indent="-228760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75432753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69130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95231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pPr>
              <a:spcBef>
                <a:spcPct val="0"/>
              </a:spcBef>
            </a:pPr>
            <a:r>
              <a:rPr lang="ru-RU" sz="900" dirty="0">
                <a:cs typeface="Times New Roman" pitchFamily="18" charset="0"/>
              </a:rPr>
              <a:t>Результат процесса зависит от многочисленных факторов, между которыми существуют отношения типа: причина – следствие. С помощью диаграммы </a:t>
            </a:r>
            <a:r>
              <a:rPr lang="ru-RU" sz="900" dirty="0" err="1">
                <a:cs typeface="Times New Roman" pitchFamily="18" charset="0"/>
              </a:rPr>
              <a:t>Исикавы</a:t>
            </a:r>
            <a:r>
              <a:rPr lang="ru-RU" sz="900" dirty="0">
                <a:cs typeface="Times New Roman" pitchFamily="18" charset="0"/>
              </a:rPr>
              <a:t> можно выразить эти отношения в простой и доступной форме.</a:t>
            </a:r>
            <a:endParaRPr lang="ru-RU" sz="900" dirty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08973361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03325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71978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8088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5825" y="742950"/>
            <a:ext cx="5027613" cy="3724275"/>
          </a:xfrm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145" y="4716383"/>
            <a:ext cx="4985386" cy="4467067"/>
          </a:xfrm>
          <a:noFill/>
          <a:ln w="9525"/>
        </p:spPr>
        <p:txBody>
          <a:bodyPr lIns="93242" tIns="46622" rIns="93242" bIns="46622"/>
          <a:lstStyle/>
          <a:p>
            <a:pPr marL="228760" indent="-228760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12812706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78902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80488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48700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23163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17979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8507098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69626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329042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825418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19569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541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smtClean="0"/>
              <a:t>Измерения проводились одним оператором один раз в смену по 5 раз</a:t>
            </a:r>
            <a:r>
              <a:rPr lang="en-US" smtClean="0"/>
              <a:t> (</a:t>
            </a:r>
            <a:r>
              <a:rPr lang="ru-RU" smtClean="0"/>
              <a:t>повторений</a:t>
            </a:r>
            <a:r>
              <a:rPr lang="en-US" smtClean="0"/>
              <a:t>)</a:t>
            </a:r>
            <a:r>
              <a:rPr lang="ru-RU" smtClean="0"/>
              <a:t> в течение 12-ти смен. </a:t>
            </a:r>
          </a:p>
          <a:p>
            <a:pPr eaLnBrk="1" hangingPunct="1"/>
            <a:r>
              <a:rPr lang="ru-RU" smtClean="0"/>
              <a:t>После построения КК процесс анализируется на стабильность. </a:t>
            </a:r>
          </a:p>
        </p:txBody>
      </p:sp>
    </p:spTree>
    <p:extLst>
      <p:ext uri="{BB962C8B-B14F-4D97-AF65-F5344CB8AC3E}">
        <p14:creationId xmlns:p14="http://schemas.microsoft.com/office/powerpoint/2010/main" val="140397531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987814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482043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400510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242630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890678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7372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5979867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5040">
              <a:defRPr/>
            </a:pPr>
            <a:r>
              <a:rPr lang="ru-RU" dirty="0" smtClean="0"/>
              <a:t>Для примера</a:t>
            </a:r>
            <a:r>
              <a:rPr lang="ru-RU" baseline="0" dirty="0" smtClean="0"/>
              <a:t> анализа использовались КК средних и размахов – данную концепцию анализа можно применять ко всем контрольным картам.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740628709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Можно только грубо доверять этим картам. Применяются только в случаях, когда невозможно применить другие карты – при несерийном</a:t>
            </a:r>
            <a:r>
              <a:rPr lang="ru-RU" baseline="0" dirty="0" smtClean="0"/>
              <a:t> производстве.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162704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958928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Интерпретация этих карт и их анализ</a:t>
            </a:r>
            <a:r>
              <a:rPr lang="ru-RU" baseline="0" dirty="0" smtClean="0"/>
              <a:t> точно такой же, как для КК средних и размахов.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0432308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897197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405579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689772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933883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7120523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823704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08640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813056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775285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052358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3689704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178328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305486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710182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179524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178150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206936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141595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067059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210022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Остальные виды</a:t>
            </a:r>
            <a:r>
              <a:rPr lang="ru-RU" baseline="0" dirty="0" smtClean="0"/>
              <a:t> карт мы только перечислим и рассмотрим случаи их использования.</a:t>
            </a:r>
            <a:endParaRPr lang="ru-RU" dirty="0" smtClean="0"/>
          </a:p>
          <a:p>
            <a:r>
              <a:rPr lang="ru-RU" dirty="0" smtClean="0"/>
              <a:t>Применение КК </a:t>
            </a:r>
            <a:r>
              <a:rPr lang="ru-RU" dirty="0" err="1" smtClean="0"/>
              <a:t>Шухарта</a:t>
            </a:r>
            <a:r>
              <a:rPr lang="ru-RU" dirty="0" smtClean="0"/>
              <a:t> требует наличия достаточно большого</a:t>
            </a:r>
            <a:r>
              <a:rPr lang="ru-RU" baseline="0" dirty="0" smtClean="0"/>
              <a:t> количества данных.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2265040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КК </a:t>
            </a:r>
            <a:r>
              <a:rPr lang="ru-RU" dirty="0" err="1" smtClean="0"/>
              <a:t>Шухарта</a:t>
            </a:r>
            <a:r>
              <a:rPr lang="ru-RU" dirty="0" smtClean="0"/>
              <a:t> не чувствительны</a:t>
            </a:r>
            <a:r>
              <a:rPr lang="ru-RU" baseline="0" dirty="0" smtClean="0"/>
              <a:t> к появлению изменений меньше, чем на 1,5 сигма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4646953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646356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74792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742548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818763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случае одностороннего допуска </a:t>
            </a:r>
            <a:r>
              <a:rPr lang="en-US" dirty="0" smtClean="0"/>
              <a:t>Cp</a:t>
            </a:r>
            <a:r>
              <a:rPr lang="en-US" baseline="0" dirty="0" smtClean="0"/>
              <a:t> </a:t>
            </a:r>
            <a:r>
              <a:rPr lang="ru-RU" baseline="0" dirty="0" smtClean="0"/>
              <a:t>и </a:t>
            </a:r>
            <a:r>
              <a:rPr lang="en-US" baseline="0" dirty="0" smtClean="0"/>
              <a:t>Pp </a:t>
            </a:r>
            <a:r>
              <a:rPr lang="ru-RU" baseline="0" dirty="0" smtClean="0"/>
              <a:t>не рассчитываются. Значения </a:t>
            </a:r>
            <a:r>
              <a:rPr lang="en-US" baseline="0" dirty="0" smtClean="0"/>
              <a:t>Cpk (</a:t>
            </a:r>
            <a:r>
              <a:rPr lang="en-US" baseline="0" dirty="0" err="1" smtClean="0"/>
              <a:t>Ppk</a:t>
            </a:r>
            <a:r>
              <a:rPr lang="en-US" baseline="0" dirty="0" smtClean="0"/>
              <a:t>) = </a:t>
            </a:r>
            <a:r>
              <a:rPr lang="ru-RU" baseline="0" dirty="0" smtClean="0"/>
              <a:t>либо</a:t>
            </a:r>
            <a:r>
              <a:rPr lang="en-US" baseline="0" dirty="0" smtClean="0"/>
              <a:t> CPU</a:t>
            </a:r>
            <a:r>
              <a:rPr lang="ru-RU" baseline="0" dirty="0" smtClean="0"/>
              <a:t> (</a:t>
            </a:r>
            <a:r>
              <a:rPr lang="en-US" baseline="0" dirty="0" smtClean="0"/>
              <a:t>PPU</a:t>
            </a:r>
            <a:r>
              <a:rPr lang="ru-RU" baseline="0" dirty="0" smtClean="0"/>
              <a:t>), либо </a:t>
            </a:r>
            <a:r>
              <a:rPr lang="en-US" baseline="0" dirty="0" smtClean="0"/>
              <a:t>CPL (PPL) – </a:t>
            </a:r>
            <a:r>
              <a:rPr lang="ru-RU" baseline="0" dirty="0" smtClean="0"/>
              <a:t>в зависимости от имеющегося значения границы допуска.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7428214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случае одностороннего допуска </a:t>
            </a:r>
            <a:r>
              <a:rPr lang="en-US" dirty="0" smtClean="0"/>
              <a:t>Cp</a:t>
            </a:r>
            <a:r>
              <a:rPr lang="en-US" baseline="0" dirty="0" smtClean="0"/>
              <a:t> </a:t>
            </a:r>
            <a:r>
              <a:rPr lang="ru-RU" baseline="0" dirty="0" smtClean="0"/>
              <a:t>и </a:t>
            </a:r>
            <a:r>
              <a:rPr lang="en-US" baseline="0" dirty="0" smtClean="0"/>
              <a:t>Pp </a:t>
            </a:r>
            <a:r>
              <a:rPr lang="ru-RU" baseline="0" dirty="0" smtClean="0"/>
              <a:t>не рассчитываются. Значения </a:t>
            </a:r>
            <a:r>
              <a:rPr lang="en-US" baseline="0" dirty="0" smtClean="0"/>
              <a:t>Cpk (</a:t>
            </a:r>
            <a:r>
              <a:rPr lang="en-US" baseline="0" dirty="0" err="1" smtClean="0"/>
              <a:t>Ppk</a:t>
            </a:r>
            <a:r>
              <a:rPr lang="en-US" baseline="0" dirty="0" smtClean="0"/>
              <a:t>) = </a:t>
            </a:r>
            <a:r>
              <a:rPr lang="ru-RU" baseline="0" dirty="0" smtClean="0"/>
              <a:t>либо</a:t>
            </a:r>
            <a:r>
              <a:rPr lang="en-US" baseline="0" dirty="0" smtClean="0"/>
              <a:t> CPU</a:t>
            </a:r>
            <a:r>
              <a:rPr lang="ru-RU" baseline="0" dirty="0" smtClean="0"/>
              <a:t> (</a:t>
            </a:r>
            <a:r>
              <a:rPr lang="en-US" baseline="0" dirty="0" smtClean="0"/>
              <a:t>PPU</a:t>
            </a:r>
            <a:r>
              <a:rPr lang="ru-RU" baseline="0" dirty="0" smtClean="0"/>
              <a:t>), либо </a:t>
            </a:r>
            <a:r>
              <a:rPr lang="en-US" baseline="0" dirty="0" smtClean="0"/>
              <a:t>CPL (PPL) – </a:t>
            </a:r>
            <a:r>
              <a:rPr lang="ru-RU" baseline="0" dirty="0" smtClean="0"/>
              <a:t>в зависимости от имеющегося значения границы допуска.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4620318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случае одностороннего допуска </a:t>
            </a:r>
            <a:r>
              <a:rPr lang="en-US" dirty="0" smtClean="0"/>
              <a:t>Cp</a:t>
            </a:r>
            <a:r>
              <a:rPr lang="en-US" baseline="0" dirty="0" smtClean="0"/>
              <a:t> </a:t>
            </a:r>
            <a:r>
              <a:rPr lang="ru-RU" baseline="0" dirty="0" smtClean="0"/>
              <a:t>и </a:t>
            </a:r>
            <a:r>
              <a:rPr lang="en-US" baseline="0" dirty="0" smtClean="0"/>
              <a:t>Pp </a:t>
            </a:r>
            <a:r>
              <a:rPr lang="ru-RU" baseline="0" dirty="0" smtClean="0"/>
              <a:t>не рассчитываются. Значения </a:t>
            </a:r>
            <a:r>
              <a:rPr lang="en-US" baseline="0" dirty="0" smtClean="0"/>
              <a:t>Cpk (</a:t>
            </a:r>
            <a:r>
              <a:rPr lang="en-US" baseline="0" dirty="0" err="1" smtClean="0"/>
              <a:t>Ppk</a:t>
            </a:r>
            <a:r>
              <a:rPr lang="en-US" baseline="0" dirty="0" smtClean="0"/>
              <a:t>) = </a:t>
            </a:r>
            <a:r>
              <a:rPr lang="ru-RU" baseline="0" dirty="0" smtClean="0"/>
              <a:t>либо</a:t>
            </a:r>
            <a:r>
              <a:rPr lang="en-US" baseline="0" dirty="0" smtClean="0"/>
              <a:t> CPU</a:t>
            </a:r>
            <a:r>
              <a:rPr lang="ru-RU" baseline="0" dirty="0" smtClean="0"/>
              <a:t> (</a:t>
            </a:r>
            <a:r>
              <a:rPr lang="en-US" baseline="0" dirty="0" smtClean="0"/>
              <a:t>PPU</a:t>
            </a:r>
            <a:r>
              <a:rPr lang="ru-RU" baseline="0" dirty="0" smtClean="0"/>
              <a:t>), либо </a:t>
            </a:r>
            <a:r>
              <a:rPr lang="en-US" baseline="0" dirty="0" smtClean="0"/>
              <a:t>CPL (PPL) – </a:t>
            </a:r>
            <a:r>
              <a:rPr lang="ru-RU" baseline="0" dirty="0" smtClean="0"/>
              <a:t>в зависимости от имеющегося значения границы допуска.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8474262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случае одностороннего допуска </a:t>
            </a:r>
            <a:r>
              <a:rPr lang="en-US" dirty="0" smtClean="0"/>
              <a:t>Cp</a:t>
            </a:r>
            <a:r>
              <a:rPr lang="en-US" baseline="0" dirty="0" smtClean="0"/>
              <a:t> </a:t>
            </a:r>
            <a:r>
              <a:rPr lang="ru-RU" baseline="0" dirty="0" smtClean="0"/>
              <a:t>и </a:t>
            </a:r>
            <a:r>
              <a:rPr lang="en-US" baseline="0" dirty="0" smtClean="0"/>
              <a:t>Pp </a:t>
            </a:r>
            <a:r>
              <a:rPr lang="ru-RU" baseline="0" dirty="0" smtClean="0"/>
              <a:t>не рассчитываются. Значения </a:t>
            </a:r>
            <a:r>
              <a:rPr lang="en-US" baseline="0" dirty="0" smtClean="0"/>
              <a:t>Cpk (</a:t>
            </a:r>
            <a:r>
              <a:rPr lang="en-US" baseline="0" dirty="0" err="1" smtClean="0"/>
              <a:t>Ppk</a:t>
            </a:r>
            <a:r>
              <a:rPr lang="en-US" baseline="0" dirty="0" smtClean="0"/>
              <a:t>) = </a:t>
            </a:r>
            <a:r>
              <a:rPr lang="ru-RU" baseline="0" dirty="0" smtClean="0"/>
              <a:t>либо</a:t>
            </a:r>
            <a:r>
              <a:rPr lang="en-US" baseline="0" dirty="0" smtClean="0"/>
              <a:t> CPU</a:t>
            </a:r>
            <a:r>
              <a:rPr lang="ru-RU" baseline="0" dirty="0" smtClean="0"/>
              <a:t> (</a:t>
            </a:r>
            <a:r>
              <a:rPr lang="en-US" baseline="0" dirty="0" smtClean="0"/>
              <a:t>PPU</a:t>
            </a:r>
            <a:r>
              <a:rPr lang="ru-RU" baseline="0" dirty="0" smtClean="0"/>
              <a:t>), либо </a:t>
            </a:r>
            <a:r>
              <a:rPr lang="en-US" baseline="0" dirty="0" smtClean="0"/>
              <a:t>CPL (PPL) – </a:t>
            </a:r>
            <a:r>
              <a:rPr lang="ru-RU" baseline="0" dirty="0" smtClean="0"/>
              <a:t>в зависимости от имеющегося значения границы допуска.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3101608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779719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В точке А значение функции потерь в пределах допуска близко к 0. – Необходимо все</a:t>
            </a:r>
            <a:r>
              <a:rPr lang="ru-RU" sz="1200" baseline="0" dirty="0" smtClean="0"/>
              <a:t> время стремиться к номиналу, даже внутри границ допуска.</a:t>
            </a:r>
            <a:endParaRPr lang="ru-RU" sz="1200" dirty="0" smtClean="0"/>
          </a:p>
        </p:txBody>
      </p:sp>
    </p:spTree>
    <p:extLst>
      <p:ext uri="{BB962C8B-B14F-4D97-AF65-F5344CB8AC3E}">
        <p14:creationId xmlns:p14="http://schemas.microsoft.com/office/powerpoint/2010/main" val="2851573653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5970974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670312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4164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247294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341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z-</a:t>
            </a:r>
            <a:r>
              <a:rPr lang="ru-RU" dirty="0" smtClean="0"/>
              <a:t>трансформацию,</a:t>
            </a:r>
            <a:r>
              <a:rPr lang="ru-RU" baseline="0" dirty="0" smtClean="0"/>
              <a:t> которая позволяет для всех</a:t>
            </a:r>
            <a:r>
              <a:rPr lang="en-US" baseline="0" dirty="0" smtClean="0"/>
              <a:t> </a:t>
            </a:r>
            <a:r>
              <a:rPr lang="ru-RU" baseline="0" dirty="0" smtClean="0"/>
              <a:t>видов измерений использовать безразмерную величину </a:t>
            </a:r>
            <a:r>
              <a:rPr lang="en-US" baseline="0" dirty="0" smtClean="0"/>
              <a:t>Z</a:t>
            </a:r>
            <a:r>
              <a:rPr lang="ru-RU" baseline="0" dirty="0" smtClean="0"/>
              <a:t>, можно использовать для качественных данных.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344733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132395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851663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059685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029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25667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white">
          <a:xfrm>
            <a:off x="0" y="370417"/>
            <a:ext cx="5150644" cy="32102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5"/>
              </a:cxn>
              <a:cxn ang="0">
                <a:pos x="192" y="285"/>
              </a:cxn>
              <a:cxn ang="0">
                <a:pos x="384" y="282"/>
              </a:cxn>
              <a:cxn ang="0">
                <a:pos x="579" y="276"/>
              </a:cxn>
              <a:cxn ang="0">
                <a:pos x="789" y="267"/>
              </a:cxn>
              <a:cxn ang="0">
                <a:pos x="999" y="258"/>
              </a:cxn>
              <a:cxn ang="0">
                <a:pos x="1161" y="246"/>
              </a:cxn>
              <a:cxn ang="0">
                <a:pos x="1302" y="234"/>
              </a:cxn>
              <a:cxn ang="0">
                <a:pos x="1458" y="222"/>
              </a:cxn>
              <a:cxn ang="0">
                <a:pos x="1665" y="201"/>
              </a:cxn>
              <a:cxn ang="0">
                <a:pos x="1992" y="159"/>
              </a:cxn>
              <a:cxn ang="0">
                <a:pos x="2301" y="117"/>
              </a:cxn>
              <a:cxn ang="0">
                <a:pos x="2604" y="60"/>
              </a:cxn>
              <a:cxn ang="0">
                <a:pos x="2883" y="0"/>
              </a:cxn>
              <a:cxn ang="0">
                <a:pos x="0" y="0"/>
              </a:cxn>
            </a:cxnLst>
            <a:rect l="0" t="0" r="r" b="b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>
                  <a:lumMod val="50000"/>
                </a:schemeClr>
              </a:gs>
              <a:gs pos="32000">
                <a:srgbClr val="44D4E8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 lIns="91435" tIns="45717" rIns="91435" bIns="45717"/>
          <a:lstStyle/>
          <a:p>
            <a:pPr>
              <a:defRPr/>
            </a:pPr>
            <a:endParaRPr lang="ru-RU"/>
          </a:p>
        </p:txBody>
      </p:sp>
      <p:pic>
        <p:nvPicPr>
          <p:cNvPr id="5" name="Picture 13" descr="Z:\Бизнес Консалтинг Групп\Рекламные материалы\Logo\Logo las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88524" y="0"/>
            <a:ext cx="2098476" cy="897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723306" y="2698750"/>
            <a:ext cx="8952904" cy="119944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gradFill rotWithShape="1">
            <a:gsLst>
              <a:gs pos="0">
                <a:srgbClr val="067174"/>
              </a:gs>
              <a:gs pos="100000">
                <a:schemeClr val="bg2">
                  <a:lumMod val="90000"/>
                </a:schemeClr>
              </a:gs>
            </a:gsLst>
            <a:lin ang="0" scaled="1"/>
          </a:gradFill>
          <a:ln w="9525">
            <a:solidFill>
              <a:srgbClr val="9999FF"/>
            </a:solidFill>
            <a:round/>
            <a:headEnd/>
            <a:tailEnd/>
          </a:ln>
        </p:spPr>
        <p:txBody>
          <a:bodyPr lIns="102309" tIns="51154" rIns="102309" bIns="51154"/>
          <a:lstStyle/>
          <a:p>
            <a:pPr defTabSz="1023875">
              <a:defRPr/>
            </a:pPr>
            <a:endParaRPr lang="ru-RU" sz="2700">
              <a:latin typeface="Times New Roman" pitchFamily="18" charset="0"/>
            </a:endParaRPr>
          </a:p>
        </p:txBody>
      </p:sp>
      <p:sp>
        <p:nvSpPr>
          <p:cNvPr id="4556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71525" y="1100138"/>
            <a:ext cx="8743950" cy="1524000"/>
          </a:xfrm>
        </p:spPr>
        <p:txBody>
          <a:bodyPr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556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28775" y="3810000"/>
            <a:ext cx="7886700" cy="1778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100">
                <a:solidFill>
                  <a:srgbClr val="004350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71525" y="6942667"/>
            <a:ext cx="2143125" cy="508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514726" y="6942667"/>
            <a:ext cx="3477221" cy="508000"/>
          </a:xfrm>
        </p:spPr>
        <p:txBody>
          <a:bodyPr/>
          <a:lstStyle>
            <a:lvl1pPr>
              <a:defRPr sz="1300"/>
            </a:lvl1pPr>
          </a:lstStyle>
          <a:p>
            <a:pPr>
              <a:defRPr/>
            </a:pPr>
            <a:r>
              <a:rPr lang="ru-RU" dirty="0" smtClean="0"/>
              <a:t>ООО "Бизнес Консалтинг Групп"</a:t>
            </a:r>
            <a:endParaRPr lang="ru-RU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372350" y="6942667"/>
            <a:ext cx="2143125" cy="508000"/>
          </a:xfrm>
        </p:spPr>
        <p:txBody>
          <a:bodyPr/>
          <a:lstStyle>
            <a:lvl1pPr>
              <a:defRPr sz="1300" i="0" smtClean="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95F9C70B-824A-4458-8B91-5063CD8CCED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11" name="Picture 13" descr="Z:\Бизнес Консалтинг Групп\Рекламные материалы\Logo\Logo last.jp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88325" y="0"/>
            <a:ext cx="2098675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4895850"/>
            <a:ext cx="8743950" cy="15144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2800" y="3228975"/>
            <a:ext cx="8743950" cy="166687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72" indent="0">
              <a:buNone/>
              <a:defRPr sz="1800"/>
            </a:lvl2pPr>
            <a:lvl3pPr marL="914344" indent="0">
              <a:buNone/>
              <a:defRPr sz="1600"/>
            </a:lvl3pPr>
            <a:lvl4pPr marL="1371516" indent="0">
              <a:buNone/>
              <a:defRPr sz="1500"/>
            </a:lvl4pPr>
            <a:lvl5pPr marL="1828688" indent="0">
              <a:buNone/>
              <a:defRPr sz="1500"/>
            </a:lvl5pPr>
            <a:lvl6pPr marL="2285860" indent="0">
              <a:buNone/>
              <a:defRPr sz="1500"/>
            </a:lvl6pPr>
            <a:lvl7pPr marL="2743032" indent="0">
              <a:buNone/>
              <a:defRPr sz="1500"/>
            </a:lvl7pPr>
            <a:lvl8pPr marL="3200202" indent="0">
              <a:buNone/>
              <a:defRPr sz="1500"/>
            </a:lvl8pPr>
            <a:lvl9pPr marL="3657374" indent="0">
              <a:buNone/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A0022-0A79-4766-8BDE-2A38185A561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3F0394-11FC-4CC4-BABF-69FA489D94D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303215"/>
            <a:ext cx="9129744" cy="887393"/>
          </a:xfrm>
        </p:spPr>
        <p:txBody>
          <a:bodyPr/>
          <a:lstStyle>
            <a:lvl1pPr algn="l">
              <a:defRPr sz="43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2538" y="1428733"/>
            <a:ext cx="9205738" cy="539272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F16DC-BA68-4221-88E4-5BB9039C181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6125" y="5334000"/>
            <a:ext cx="6172200" cy="6302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16125" y="681038"/>
            <a:ext cx="61722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172" indent="0">
              <a:buNone/>
              <a:defRPr sz="2800"/>
            </a:lvl2pPr>
            <a:lvl3pPr marL="914344" indent="0">
              <a:buNone/>
              <a:defRPr sz="2300"/>
            </a:lvl3pPr>
            <a:lvl4pPr marL="1371516" indent="0">
              <a:buNone/>
              <a:defRPr sz="2000"/>
            </a:lvl4pPr>
            <a:lvl5pPr marL="1828688" indent="0">
              <a:buNone/>
              <a:defRPr sz="2000"/>
            </a:lvl5pPr>
            <a:lvl6pPr marL="2285860" indent="0">
              <a:buNone/>
              <a:defRPr sz="2000"/>
            </a:lvl6pPr>
            <a:lvl7pPr marL="2743032" indent="0">
              <a:buNone/>
              <a:defRPr sz="2000"/>
            </a:lvl7pPr>
            <a:lvl8pPr marL="3200202" indent="0">
              <a:buNone/>
              <a:defRPr sz="2000"/>
            </a:lvl8pPr>
            <a:lvl9pPr marL="3657374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16125" y="5964238"/>
            <a:ext cx="6172200" cy="893762"/>
          </a:xfrm>
        </p:spPr>
        <p:txBody>
          <a:bodyPr/>
          <a:lstStyle>
            <a:lvl1pPr marL="0" indent="0">
              <a:buNone/>
              <a:defRPr sz="1500"/>
            </a:lvl1pPr>
            <a:lvl2pPr marL="457172" indent="0">
              <a:buNone/>
              <a:defRPr sz="1200"/>
            </a:lvl2pPr>
            <a:lvl3pPr marL="914344" indent="0">
              <a:buNone/>
              <a:defRPr sz="1000"/>
            </a:lvl3pPr>
            <a:lvl4pPr marL="1371516" indent="0">
              <a:buNone/>
              <a:defRPr sz="900"/>
            </a:lvl4pPr>
            <a:lvl5pPr marL="1828688" indent="0">
              <a:buNone/>
              <a:defRPr sz="900"/>
            </a:lvl5pPr>
            <a:lvl6pPr marL="2285860" indent="0">
              <a:buNone/>
              <a:defRPr sz="900"/>
            </a:lvl6pPr>
            <a:lvl7pPr marL="2743032" indent="0">
              <a:buNone/>
              <a:defRPr sz="900"/>
            </a:lvl7pPr>
            <a:lvl8pPr marL="3200202" indent="0">
              <a:buNone/>
              <a:defRPr sz="900"/>
            </a:lvl8pPr>
            <a:lvl9pPr marL="365737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82226-A94D-4F4F-8498-631EEBDB34A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09E6D-05C6-40A3-8725-BFBDDBD10BB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6163" y="338138"/>
            <a:ext cx="2251076" cy="6350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38176" y="338138"/>
            <a:ext cx="6605588" cy="6350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2898D-D20F-4B4B-8DE8-0D4D1B75E34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3" y="338138"/>
            <a:ext cx="9001125" cy="9128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38176" y="1409700"/>
            <a:ext cx="4424363" cy="52784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14939" y="1409700"/>
            <a:ext cx="4424362" cy="52784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939139"/>
            <a:ext cx="2228850" cy="529167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10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09E6D-05C6-40A3-8725-BFBDDBD10BB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3" y="338138"/>
            <a:ext cx="9001125" cy="9128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38175" y="1409700"/>
            <a:ext cx="9001125" cy="5278438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55998-CCD3-4095-A8B0-085CE12059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, текст и два объект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38176" y="1409700"/>
            <a:ext cx="4424363" cy="52784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14939" y="1409700"/>
            <a:ext cx="4424362" cy="256222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214939" y="4124326"/>
            <a:ext cx="4424362" cy="25638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97723-1EB5-4595-8C56-05F84683B7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6C291-B992-43A1-844D-57FC00084F6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514350" y="305154"/>
            <a:ext cx="9258300" cy="650169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4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7372350" y="6939139"/>
            <a:ext cx="2400300" cy="529167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BFF16DC-BA68-4221-88E4-5BB9039C181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771525" y="6942667"/>
            <a:ext cx="2143125" cy="508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Пусто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42938" y="555603"/>
            <a:ext cx="9001125" cy="71438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637580" y="1409348"/>
            <a:ext cx="9001125" cy="52793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F16DC-BA68-4221-88E4-5BB9039C181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Пусто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42938" y="555603"/>
            <a:ext cx="9001125" cy="75320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637580" y="1409348"/>
            <a:ext cx="9001125" cy="52793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ru-RU"/>
              <a:t>ООО "Бизнес Консалтинг Групп"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18C58-6421-40BD-9861-4B9BF4899F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3952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46509" y="338667"/>
            <a:ext cx="9001125" cy="911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09" tIns="51154" rIns="102309" bIns="51154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7580" y="1409348"/>
            <a:ext cx="9001125" cy="5279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09" tIns="51154" rIns="102309" bIns="511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</a:p>
        </p:txBody>
      </p:sp>
      <p:sp>
        <p:nvSpPr>
          <p:cNvPr id="454660" name="AutoShape 4"/>
          <p:cNvSpPr>
            <a:spLocks noChangeArrowheads="1"/>
          </p:cNvSpPr>
          <p:nvPr/>
        </p:nvSpPr>
        <p:spPr bwMode="auto">
          <a:xfrm>
            <a:off x="687587" y="1250598"/>
            <a:ext cx="8952904" cy="121708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gradFill rotWithShape="1">
            <a:gsLst>
              <a:gs pos="0">
                <a:srgbClr val="067174"/>
              </a:gs>
              <a:gs pos="100000">
                <a:schemeClr val="bg2">
                  <a:lumMod val="90000"/>
                </a:schemeClr>
              </a:gs>
            </a:gsLst>
            <a:lin ang="0" scaled="1"/>
          </a:gradFill>
          <a:ln w="9525">
            <a:solidFill>
              <a:schemeClr val="accent3">
                <a:lumMod val="50000"/>
              </a:schemeClr>
            </a:solidFill>
            <a:round/>
            <a:headEnd/>
            <a:tailEnd/>
          </a:ln>
        </p:spPr>
        <p:txBody>
          <a:bodyPr lIns="102309" tIns="51154" rIns="102309" bIns="51154"/>
          <a:lstStyle/>
          <a:p>
            <a:pPr defTabSz="1023875">
              <a:defRPr/>
            </a:pPr>
            <a:endParaRPr lang="ru-RU" sz="2700">
              <a:latin typeface="Times New Roman" pitchFamily="18" charset="0"/>
            </a:endParaRPr>
          </a:p>
        </p:txBody>
      </p:sp>
      <p:sp>
        <p:nvSpPr>
          <p:cNvPr id="454661" name="Line 5"/>
          <p:cNvSpPr>
            <a:spLocks noChangeShapeType="1"/>
          </p:cNvSpPr>
          <p:nvPr/>
        </p:nvSpPr>
        <p:spPr bwMode="auto">
          <a:xfrm flipV="1">
            <a:off x="685800" y="6858000"/>
            <a:ext cx="8915400" cy="0"/>
          </a:xfrm>
          <a:prstGeom prst="line">
            <a:avLst/>
          </a:prstGeom>
          <a:noFill/>
          <a:ln w="3175">
            <a:solidFill>
              <a:schemeClr val="tx2">
                <a:lumMod val="75000"/>
              </a:schemeClr>
            </a:solidFill>
            <a:round/>
            <a:headEnd/>
            <a:tailEnd/>
          </a:ln>
          <a:effectLst/>
        </p:spPr>
        <p:txBody>
          <a:bodyPr lIns="91435" tIns="45717" rIns="91435" bIns="45717"/>
          <a:lstStyle/>
          <a:p>
            <a:pPr>
              <a:defRPr/>
            </a:pPr>
            <a:endParaRPr lang="ru-RU"/>
          </a:p>
        </p:txBody>
      </p:sp>
      <p:sp>
        <p:nvSpPr>
          <p:cNvPr id="45466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939139"/>
            <a:ext cx="2228850" cy="52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309" tIns="51154" rIns="102309" bIns="51154" numCol="1" anchor="t" anchorCtr="0" compatLnSpc="1">
            <a:prstTxWarp prst="textNoShape">
              <a:avLst/>
            </a:prstTxWarp>
          </a:bodyPr>
          <a:lstStyle>
            <a:lvl1pPr>
              <a:buNone/>
              <a:defRPr sz="1500" i="0">
                <a:latin typeface="+mj-lt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  <p:sp>
        <p:nvSpPr>
          <p:cNvPr id="45466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14726" y="6939139"/>
            <a:ext cx="3477221" cy="52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309" tIns="51154" rIns="102309" bIns="51154" numCol="1" anchor="t" anchorCtr="0" compatLnSpc="1">
            <a:prstTxWarp prst="textNoShape">
              <a:avLst/>
            </a:prstTxWarp>
          </a:bodyPr>
          <a:lstStyle>
            <a:lvl1pPr algn="ctr">
              <a:defRPr sz="1300">
                <a:latin typeface="+mj-lt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 dirty="0"/>
          </a:p>
        </p:txBody>
      </p:sp>
      <p:sp>
        <p:nvSpPr>
          <p:cNvPr id="45466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72350" y="6939139"/>
            <a:ext cx="2228850" cy="52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309" tIns="51154" rIns="102309" bIns="51154" numCol="1" anchor="t" anchorCtr="0" compatLnSpc="1">
            <a:prstTxWarp prst="textNoShape">
              <a:avLst/>
            </a:prstTxWarp>
          </a:bodyPr>
          <a:lstStyle>
            <a:lvl1pPr algn="r">
              <a:buNone/>
              <a:defRPr sz="1300" i="0" smtClean="0">
                <a:latin typeface="+mj-lt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FBFF16DC-BA68-4221-88E4-5BB9039C181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1033" name="Picture 13" descr="Z:\Бизнес Консалтинг Групп\Рекламные материалы\Logo\Logo last.jpg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88524" y="0"/>
            <a:ext cx="2098476" cy="897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4666" name="Rectangle 10"/>
          <p:cNvSpPr>
            <a:spLocks noChangeArrowheads="1"/>
          </p:cNvSpPr>
          <p:nvPr/>
        </p:nvSpPr>
        <p:spPr bwMode="auto">
          <a:xfrm>
            <a:off x="2550319" y="31173"/>
            <a:ext cx="513992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9" tIns="0" rIns="102309" bIns="0">
            <a:spAutoFit/>
          </a:bodyPr>
          <a:lstStyle/>
          <a:p>
            <a:pPr algn="ctr">
              <a:defRPr/>
            </a:pPr>
            <a:r>
              <a:rPr lang="ru-RU" b="1" i="1" dirty="0" smtClean="0">
                <a:solidFill>
                  <a:srgbClr val="0043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Статистическое</a:t>
            </a:r>
            <a:r>
              <a:rPr lang="ru-RU" b="1" i="1" baseline="0" dirty="0" smtClean="0">
                <a:solidFill>
                  <a:srgbClr val="0043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управление процессами</a:t>
            </a:r>
            <a:endParaRPr lang="it-IT" b="1" i="1" dirty="0">
              <a:solidFill>
                <a:srgbClr val="00435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V="1">
            <a:off x="685800" y="6858000"/>
            <a:ext cx="8915400" cy="0"/>
          </a:xfrm>
          <a:prstGeom prst="line">
            <a:avLst/>
          </a:prstGeom>
          <a:noFill/>
          <a:ln w="3175">
            <a:solidFill>
              <a:schemeClr val="accent3">
                <a:lumMod val="50000"/>
              </a:schemeClr>
            </a:solidFill>
            <a:round/>
            <a:headEnd/>
            <a:tailEnd/>
          </a:ln>
          <a:effectLst/>
        </p:spPr>
        <p:txBody>
          <a:bodyPr lIns="102321" tIns="51161" rIns="102321" bIns="51161"/>
          <a:lstStyle/>
          <a:p>
            <a:pPr>
              <a:defRPr/>
            </a:pPr>
            <a:endParaRPr lang="ru-RU"/>
          </a:p>
        </p:txBody>
      </p:sp>
      <p:pic>
        <p:nvPicPr>
          <p:cNvPr id="13" name="Picture 13" descr="Z:\Бизнес Консалтинг Групп\Рекламные материалы\Logo\Logo last.jpg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88325" y="0"/>
            <a:ext cx="2098675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6" r:id="rId13"/>
    <p:sldLayoutId id="2147483757" r:id="rId14"/>
    <p:sldLayoutId id="2147483758" r:id="rId15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300" b="1">
          <a:solidFill>
            <a:srgbClr val="115964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300" b="1">
          <a:solidFill>
            <a:srgbClr val="115964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300" b="1">
          <a:solidFill>
            <a:srgbClr val="115964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300" b="1">
          <a:solidFill>
            <a:srgbClr val="115964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300" b="1">
          <a:solidFill>
            <a:srgbClr val="115964"/>
          </a:solidFill>
          <a:latin typeface="Calibri" pitchFamily="34" charset="0"/>
        </a:defRPr>
      </a:lvl5pPr>
      <a:lvl6pPr marL="457172" algn="l" defTabSz="1023875" rtl="0" eaLnBrk="1" fontAlgn="base" hangingPunct="1">
        <a:spcBef>
          <a:spcPct val="0"/>
        </a:spcBef>
        <a:spcAft>
          <a:spcPct val="0"/>
        </a:spcAft>
        <a:defRPr sz="4300" b="1">
          <a:solidFill>
            <a:srgbClr val="00004C"/>
          </a:solidFill>
          <a:latin typeface="Verdana" pitchFamily="34" charset="0"/>
        </a:defRPr>
      </a:lvl6pPr>
      <a:lvl7pPr marL="914344" algn="l" defTabSz="1023875" rtl="0" eaLnBrk="1" fontAlgn="base" hangingPunct="1">
        <a:spcBef>
          <a:spcPct val="0"/>
        </a:spcBef>
        <a:spcAft>
          <a:spcPct val="0"/>
        </a:spcAft>
        <a:defRPr sz="4300" b="1">
          <a:solidFill>
            <a:srgbClr val="00004C"/>
          </a:solidFill>
          <a:latin typeface="Verdana" pitchFamily="34" charset="0"/>
        </a:defRPr>
      </a:lvl7pPr>
      <a:lvl8pPr marL="1371516" algn="l" defTabSz="1023875" rtl="0" eaLnBrk="1" fontAlgn="base" hangingPunct="1">
        <a:spcBef>
          <a:spcPct val="0"/>
        </a:spcBef>
        <a:spcAft>
          <a:spcPct val="0"/>
        </a:spcAft>
        <a:defRPr sz="4300" b="1">
          <a:solidFill>
            <a:srgbClr val="00004C"/>
          </a:solidFill>
          <a:latin typeface="Verdana" pitchFamily="34" charset="0"/>
        </a:defRPr>
      </a:lvl8pPr>
      <a:lvl9pPr marL="1828688" algn="l" defTabSz="1023875" rtl="0" eaLnBrk="1" fontAlgn="base" hangingPunct="1">
        <a:spcBef>
          <a:spcPct val="0"/>
        </a:spcBef>
        <a:spcAft>
          <a:spcPct val="0"/>
        </a:spcAft>
        <a:defRPr sz="4300" b="1">
          <a:solidFill>
            <a:srgbClr val="00004C"/>
          </a:solidFill>
          <a:latin typeface="Verdana" pitchFamily="34" charset="0"/>
        </a:defRPr>
      </a:lvl9pPr>
    </p:titleStyle>
    <p:bodyStyle>
      <a:lvl1pPr marL="524042" indent="-524042" algn="l" rtl="0" eaLnBrk="1" fontAlgn="base" hangingPunct="1">
        <a:spcBef>
          <a:spcPct val="20000"/>
        </a:spcBef>
        <a:spcAft>
          <a:spcPct val="0"/>
        </a:spcAft>
        <a:buClr>
          <a:srgbClr val="009999"/>
        </a:buClr>
        <a:buFont typeface="Wingdings" pitchFamily="2" charset="2"/>
        <a:buChar char="o"/>
        <a:defRPr sz="3400">
          <a:solidFill>
            <a:srgbClr val="00004C"/>
          </a:solidFill>
          <a:latin typeface="+mn-lt"/>
          <a:ea typeface="+mn-ea"/>
          <a:cs typeface="+mn-cs"/>
        </a:defRPr>
      </a:lvl1pPr>
      <a:lvl2pPr marL="1014332" indent="-488514" algn="l" rtl="0" eaLnBrk="1" fontAlgn="base" hangingPunct="1">
        <a:spcBef>
          <a:spcPct val="20000"/>
        </a:spcBef>
        <a:spcAft>
          <a:spcPct val="0"/>
        </a:spcAft>
        <a:buClr>
          <a:srgbClr val="009999"/>
        </a:buClr>
        <a:buFont typeface="Wingdings" pitchFamily="2" charset="2"/>
        <a:buChar char="n"/>
        <a:defRPr sz="2900">
          <a:solidFill>
            <a:srgbClr val="00004C"/>
          </a:solidFill>
          <a:latin typeface="+mn-lt"/>
        </a:defRPr>
      </a:lvl2pPr>
      <a:lvl3pPr marL="1460211" indent="-442327" algn="l" rtl="0" eaLnBrk="1" fontAlgn="base" hangingPunct="1">
        <a:spcBef>
          <a:spcPct val="20000"/>
        </a:spcBef>
        <a:spcAft>
          <a:spcPct val="0"/>
        </a:spcAft>
        <a:buClr>
          <a:srgbClr val="009999"/>
        </a:buClr>
        <a:buFont typeface="Wingdings" pitchFamily="2" charset="2"/>
        <a:buChar char="o"/>
        <a:defRPr sz="2600">
          <a:solidFill>
            <a:srgbClr val="00004C"/>
          </a:solidFill>
          <a:latin typeface="+mn-lt"/>
        </a:defRPr>
      </a:lvl3pPr>
      <a:lvl4pPr marL="1893656" indent="-431669" algn="l" rtl="0" eaLnBrk="1" fontAlgn="base" hangingPunct="1">
        <a:spcBef>
          <a:spcPct val="20000"/>
        </a:spcBef>
        <a:spcAft>
          <a:spcPct val="0"/>
        </a:spcAft>
        <a:buClr>
          <a:srgbClr val="009999"/>
        </a:buClr>
        <a:buFont typeface="Wingdings" pitchFamily="2" charset="2"/>
        <a:buChar char="n"/>
        <a:defRPr sz="2200">
          <a:solidFill>
            <a:srgbClr val="00004C"/>
          </a:solidFill>
          <a:latin typeface="+mn-lt"/>
        </a:defRPr>
      </a:lvl4pPr>
      <a:lvl5pPr marL="2341312" indent="-445880" algn="l" rtl="0" eaLnBrk="1" fontAlgn="base" hangingPunct="1">
        <a:spcBef>
          <a:spcPct val="25000"/>
        </a:spcBef>
        <a:spcAft>
          <a:spcPct val="0"/>
        </a:spcAft>
        <a:buClr>
          <a:srgbClr val="009999"/>
        </a:buClr>
        <a:buFont typeface="Wingdings" pitchFamily="2" charset="2"/>
        <a:buChar char="§"/>
        <a:defRPr sz="2200">
          <a:solidFill>
            <a:srgbClr val="00004C"/>
          </a:solidFill>
          <a:latin typeface="+mn-lt"/>
        </a:defRPr>
      </a:lvl5pPr>
      <a:lvl6pPr marL="2800178" indent="-446060" algn="l" defTabSz="1023875" rtl="0" eaLnBrk="1" fontAlgn="base" hangingPunct="1">
        <a:spcBef>
          <a:spcPct val="25000"/>
        </a:spcBef>
        <a:spcAft>
          <a:spcPct val="0"/>
        </a:spcAft>
        <a:buClr>
          <a:srgbClr val="009999"/>
        </a:buClr>
        <a:buFont typeface="Wingdings" pitchFamily="2" charset="2"/>
        <a:buChar char="§"/>
        <a:defRPr sz="2200">
          <a:solidFill>
            <a:srgbClr val="00004C"/>
          </a:solidFill>
          <a:latin typeface="+mn-lt"/>
        </a:defRPr>
      </a:lvl6pPr>
      <a:lvl7pPr marL="3257350" indent="-446060" algn="l" defTabSz="1023875" rtl="0" eaLnBrk="1" fontAlgn="base" hangingPunct="1">
        <a:spcBef>
          <a:spcPct val="25000"/>
        </a:spcBef>
        <a:spcAft>
          <a:spcPct val="0"/>
        </a:spcAft>
        <a:buClr>
          <a:srgbClr val="009999"/>
        </a:buClr>
        <a:buFont typeface="Wingdings" pitchFamily="2" charset="2"/>
        <a:buChar char="§"/>
        <a:defRPr sz="2200">
          <a:solidFill>
            <a:srgbClr val="00004C"/>
          </a:solidFill>
          <a:latin typeface="+mn-lt"/>
        </a:defRPr>
      </a:lvl7pPr>
      <a:lvl8pPr marL="3714522" indent="-446060" algn="l" defTabSz="1023875" rtl="0" eaLnBrk="1" fontAlgn="base" hangingPunct="1">
        <a:spcBef>
          <a:spcPct val="25000"/>
        </a:spcBef>
        <a:spcAft>
          <a:spcPct val="0"/>
        </a:spcAft>
        <a:buClr>
          <a:srgbClr val="009999"/>
        </a:buClr>
        <a:buFont typeface="Wingdings" pitchFamily="2" charset="2"/>
        <a:buChar char="§"/>
        <a:defRPr sz="2200">
          <a:solidFill>
            <a:srgbClr val="00004C"/>
          </a:solidFill>
          <a:latin typeface="+mn-lt"/>
        </a:defRPr>
      </a:lvl8pPr>
      <a:lvl9pPr marL="4171694" indent="-446060" algn="l" defTabSz="1023875" rtl="0" eaLnBrk="1" fontAlgn="base" hangingPunct="1">
        <a:spcBef>
          <a:spcPct val="25000"/>
        </a:spcBef>
        <a:spcAft>
          <a:spcPct val="0"/>
        </a:spcAft>
        <a:buClr>
          <a:srgbClr val="009999"/>
        </a:buClr>
        <a:buFont typeface="Wingdings" pitchFamily="2" charset="2"/>
        <a:buChar char="§"/>
        <a:defRPr sz="2200">
          <a:solidFill>
            <a:srgbClr val="00004C"/>
          </a:solidFill>
          <a:latin typeface="+mn-lt"/>
        </a:defRPr>
      </a:lvl9pPr>
    </p:bodyStyle>
    <p:otherStyle>
      <a:defPPr>
        <a:defRPr lang="ru-RU"/>
      </a:defPPr>
      <a:lvl1pPr marL="0" algn="l" defTabSz="9143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2" algn="l" defTabSz="9143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4" algn="l" defTabSz="9143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6" algn="l" defTabSz="9143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8" algn="l" defTabSz="9143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0" algn="l" defTabSz="9143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2" algn="l" defTabSz="9143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2" algn="l" defTabSz="9143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74" algn="l" defTabSz="9143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17.wmf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4.wmf"/><Relationship Id="rId12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16.wmf"/><Relationship Id="rId5" Type="http://schemas.openxmlformats.org/officeDocument/2006/relationships/image" Target="../media/image13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15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png"/><Relationship Id="rId5" Type="http://schemas.openxmlformats.org/officeDocument/2006/relationships/image" Target="../media/image18.wmf"/><Relationship Id="rId4" Type="http://schemas.openxmlformats.org/officeDocument/2006/relationships/oleObject" Target="../embeddings/oleObject7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29.wmf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28.wmf"/><Relationship Id="rId5" Type="http://schemas.openxmlformats.org/officeDocument/2006/relationships/image" Target="../media/image25.w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27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wmf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wmf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47.wmf"/><Relationship Id="rId3" Type="http://schemas.openxmlformats.org/officeDocument/2006/relationships/notesSlide" Target="../notesSlides/notesSlide57.xml"/><Relationship Id="rId7" Type="http://schemas.openxmlformats.org/officeDocument/2006/relationships/image" Target="../media/image44.wmf"/><Relationship Id="rId12" Type="http://schemas.openxmlformats.org/officeDocument/2006/relationships/oleObject" Target="../embeddings/oleObject17.bin"/><Relationship Id="rId17" Type="http://schemas.openxmlformats.org/officeDocument/2006/relationships/image" Target="../media/image49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9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46.wmf"/><Relationship Id="rId5" Type="http://schemas.openxmlformats.org/officeDocument/2006/relationships/image" Target="../media/image43.wmf"/><Relationship Id="rId15" Type="http://schemas.openxmlformats.org/officeDocument/2006/relationships/image" Target="../media/image48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45.wmf"/><Relationship Id="rId14" Type="http://schemas.openxmlformats.org/officeDocument/2006/relationships/oleObject" Target="../embeddings/oleObject18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7" Type="http://schemas.openxmlformats.org/officeDocument/2006/relationships/image" Target="../media/image5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50.wmf"/><Relationship Id="rId4" Type="http://schemas.openxmlformats.org/officeDocument/2006/relationships/oleObject" Target="../embeddings/oleObject20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notesSlide" Target="../notesSlides/notesSlide59.xml"/><Relationship Id="rId7" Type="http://schemas.openxmlformats.org/officeDocument/2006/relationships/image" Target="../media/image5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52.wmf"/><Relationship Id="rId4" Type="http://schemas.openxmlformats.org/officeDocument/2006/relationships/oleObject" Target="../embeddings/oleObject22.bin"/><Relationship Id="rId9" Type="http://schemas.openxmlformats.org/officeDocument/2006/relationships/image" Target="../media/image54.w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55.wmf"/><Relationship Id="rId4" Type="http://schemas.openxmlformats.org/officeDocument/2006/relationships/oleObject" Target="../embeddings/oleObject25.bin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56.wmf"/><Relationship Id="rId4" Type="http://schemas.openxmlformats.org/officeDocument/2006/relationships/oleObject" Target="../embeddings/oleObject26.bin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56.wmf"/><Relationship Id="rId4" Type="http://schemas.openxmlformats.org/officeDocument/2006/relationships/oleObject" Target="../embeddings/oleObject28.bin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57.wmf"/><Relationship Id="rId4" Type="http://schemas.openxmlformats.org/officeDocument/2006/relationships/oleObject" Target="../embeddings/oleObject30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1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notesSlide" Target="../notesSlides/notesSlide80.xml"/><Relationship Id="rId7" Type="http://schemas.openxmlformats.org/officeDocument/2006/relationships/image" Target="../media/image60.wmf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3.bin"/><Relationship Id="rId11" Type="http://schemas.openxmlformats.org/officeDocument/2006/relationships/image" Target="../media/image62.wmf"/><Relationship Id="rId5" Type="http://schemas.openxmlformats.org/officeDocument/2006/relationships/image" Target="../media/image59.wmf"/><Relationship Id="rId10" Type="http://schemas.openxmlformats.org/officeDocument/2006/relationships/oleObject" Target="../embeddings/oleObject35.bin"/><Relationship Id="rId4" Type="http://schemas.openxmlformats.org/officeDocument/2006/relationships/oleObject" Target="../embeddings/oleObject32.bin"/><Relationship Id="rId9" Type="http://schemas.openxmlformats.org/officeDocument/2006/relationships/image" Target="../media/image61.wmf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9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9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9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9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9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5.emf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9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9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9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9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9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9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9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66.wmf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69.wmf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13" Type="http://schemas.openxmlformats.org/officeDocument/2006/relationships/image" Target="../media/image74.wmf"/><Relationship Id="rId3" Type="http://schemas.openxmlformats.org/officeDocument/2006/relationships/notesSlide" Target="../notesSlides/notesSlide95.xml"/><Relationship Id="rId7" Type="http://schemas.openxmlformats.org/officeDocument/2006/relationships/image" Target="../media/image71.wmf"/><Relationship Id="rId12" Type="http://schemas.openxmlformats.org/officeDocument/2006/relationships/oleObject" Target="../embeddings/oleObject44.bin"/><Relationship Id="rId17" Type="http://schemas.openxmlformats.org/officeDocument/2006/relationships/image" Target="../media/image76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6.bin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73.wmf"/><Relationship Id="rId5" Type="http://schemas.openxmlformats.org/officeDocument/2006/relationships/image" Target="../media/image70.wmf"/><Relationship Id="rId15" Type="http://schemas.openxmlformats.org/officeDocument/2006/relationships/image" Target="../media/image75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0.bin"/><Relationship Id="rId9" Type="http://schemas.openxmlformats.org/officeDocument/2006/relationships/image" Target="../media/image72.wmf"/><Relationship Id="rId14" Type="http://schemas.openxmlformats.org/officeDocument/2006/relationships/oleObject" Target="../embeddings/oleObject45.bin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0.xml"/><Relationship Id="rId7" Type="http://schemas.openxmlformats.org/officeDocument/2006/relationships/image" Target="../media/image8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79.wmf"/><Relationship Id="rId4" Type="http://schemas.openxmlformats.org/officeDocument/2006/relationships/oleObject" Target="../embeddings/oleObject47.bin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82.wmf"/><Relationship Id="rId4" Type="http://schemas.openxmlformats.org/officeDocument/2006/relationships/oleObject" Target="../embeddings/oleObject49.bin"/></Relationships>
</file>

<file path=ppt/slides/_rels/slide1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notesSlide" Target="../notesSlides/notesSlide107.xml"/><Relationship Id="rId7" Type="http://schemas.openxmlformats.org/officeDocument/2006/relationships/image" Target="../media/image8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83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85.wmf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8.xml"/><Relationship Id="rId7" Type="http://schemas.openxmlformats.org/officeDocument/2006/relationships/image" Target="../media/image8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54.bin"/><Relationship Id="rId5" Type="http://schemas.openxmlformats.org/officeDocument/2006/relationships/image" Target="../media/image86.wmf"/><Relationship Id="rId4" Type="http://schemas.openxmlformats.org/officeDocument/2006/relationships/oleObject" Target="../embeddings/oleObject53.bin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6051" y="1100138"/>
            <a:ext cx="8743950" cy="1524000"/>
          </a:xfrm>
        </p:spPr>
        <p:txBody>
          <a:bodyPr/>
          <a:lstStyle/>
          <a:p>
            <a:pPr eaLnBrk="1" hangingPunct="1"/>
            <a:r>
              <a:rPr lang="ru-RU" sz="4000" dirty="0" smtClean="0">
                <a:latin typeface="+mn-lt"/>
              </a:rPr>
              <a:t>СТАТИСТИЧЕСКОЕ УПРАВЛЕНИЕ ПРОЦЕССАМИ</a:t>
            </a:r>
            <a:r>
              <a:rPr lang="ru-RU" sz="4000" dirty="0" smtClean="0"/>
              <a:t> </a:t>
            </a:r>
          </a:p>
        </p:txBody>
      </p:sp>
      <p:sp>
        <p:nvSpPr>
          <p:cNvPr id="1536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10018" y="4602163"/>
            <a:ext cx="4636943" cy="985837"/>
          </a:xfrm>
        </p:spPr>
        <p:txBody>
          <a:bodyPr/>
          <a:lstStyle/>
          <a:p>
            <a:pPr eaLnBrk="1" hangingPunct="1"/>
            <a:r>
              <a:rPr lang="en-US" dirty="0" smtClean="0"/>
              <a:t>Statistical Process Control</a:t>
            </a:r>
            <a:endParaRPr lang="ru-RU" dirty="0" smtClean="0"/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3799468" y="3081338"/>
            <a:ext cx="2670175" cy="143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800" b="1" dirty="0">
                <a:latin typeface="Arial Black" pitchFamily="34" charset="0"/>
              </a:rPr>
              <a:t>SPC</a:t>
            </a:r>
            <a:endParaRPr lang="ru-RU" sz="8800" b="1" dirty="0">
              <a:latin typeface="Arial Black" pitchFamily="34" charset="0"/>
            </a:endParaRPr>
          </a:p>
        </p:txBody>
      </p:sp>
      <p:sp>
        <p:nvSpPr>
          <p:cNvPr id="15365" name="Line 7"/>
          <p:cNvSpPr>
            <a:spLocks noChangeShapeType="1"/>
          </p:cNvSpPr>
          <p:nvPr/>
        </p:nvSpPr>
        <p:spPr bwMode="auto">
          <a:xfrm>
            <a:off x="3105730" y="2971800"/>
            <a:ext cx="1828800" cy="0"/>
          </a:xfrm>
          <a:prstGeom prst="line">
            <a:avLst/>
          </a:prstGeom>
          <a:noFill/>
          <a:ln w="76200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5366" name="Line 8"/>
          <p:cNvSpPr>
            <a:spLocks noChangeShapeType="1"/>
          </p:cNvSpPr>
          <p:nvPr/>
        </p:nvSpPr>
        <p:spPr bwMode="auto">
          <a:xfrm>
            <a:off x="3105730" y="2971800"/>
            <a:ext cx="0" cy="1447800"/>
          </a:xfrm>
          <a:prstGeom prst="line">
            <a:avLst/>
          </a:prstGeom>
          <a:noFill/>
          <a:ln w="76200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5367" name="Line 9"/>
          <p:cNvSpPr>
            <a:spLocks noChangeShapeType="1"/>
          </p:cNvSpPr>
          <p:nvPr/>
        </p:nvSpPr>
        <p:spPr bwMode="auto">
          <a:xfrm>
            <a:off x="7144330" y="3162300"/>
            <a:ext cx="0" cy="1447800"/>
          </a:xfrm>
          <a:prstGeom prst="line">
            <a:avLst/>
          </a:prstGeom>
          <a:noFill/>
          <a:ln w="76200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5368" name="Line 10"/>
          <p:cNvSpPr>
            <a:spLocks noChangeShapeType="1"/>
          </p:cNvSpPr>
          <p:nvPr/>
        </p:nvSpPr>
        <p:spPr bwMode="auto">
          <a:xfrm flipH="1">
            <a:off x="5239330" y="4610100"/>
            <a:ext cx="1905000" cy="0"/>
          </a:xfrm>
          <a:prstGeom prst="line">
            <a:avLst/>
          </a:prstGeom>
          <a:noFill/>
          <a:ln w="76200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0"/>
          <p:cNvSpPr>
            <a:spLocks noGrp="1" noChangeArrowheads="1"/>
          </p:cNvSpPr>
          <p:nvPr>
            <p:ph type="title"/>
          </p:nvPr>
        </p:nvSpPr>
        <p:spPr>
          <a:xfrm>
            <a:off x="647348" y="661460"/>
            <a:ext cx="8636000" cy="495652"/>
          </a:xfrm>
          <a:noFill/>
        </p:spPr>
        <p:txBody>
          <a:bodyPr anchor="ctr"/>
          <a:lstStyle/>
          <a:p>
            <a:pPr eaLnBrk="1" hangingPunct="1"/>
            <a:r>
              <a:rPr lang="ru-RU" sz="3556"/>
              <a:t>Состав системы </a:t>
            </a:r>
            <a:r>
              <a:rPr lang="en-US" sz="3556"/>
              <a:t>ISO/TS</a:t>
            </a:r>
            <a:r>
              <a:rPr lang="ru-RU" sz="3556"/>
              <a:t> 16949</a:t>
            </a:r>
          </a:p>
        </p:txBody>
      </p:sp>
      <p:sp>
        <p:nvSpPr>
          <p:cNvPr id="17411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25492" indent="-31749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69987" indent="-25399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77982" indent="-25399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285977" indent="-253997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793972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301967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809962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317957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>
                <a:latin typeface="Calibri" pitchFamily="34" charset="0"/>
              </a:rPr>
              <a:t>ООО "Бизнес Консалтинг Групп"</a:t>
            </a:r>
          </a:p>
        </p:txBody>
      </p:sp>
      <p:sp>
        <p:nvSpPr>
          <p:cNvPr id="6148" name="Номер слайда 4"/>
          <p:cNvSpPr>
            <a:spLocks noGrp="1"/>
          </p:cNvSpPr>
          <p:nvPr>
            <p:ph type="sldNum" sz="quarter" idx="12"/>
          </p:nvPr>
        </p:nvSpPr>
        <p:spPr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825492" indent="-317497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269987" indent="-253997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777982" indent="-253997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285977" indent="-253997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793972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3301967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809962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4317957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defRPr/>
            </a:pPr>
            <a:fld id="{0CC4BF9C-9DBE-493C-A633-D83498598A7D}" type="slidenum">
              <a:rPr lang="ru-RU" smtClean="0">
                <a:latin typeface="+mj-lt"/>
              </a:rPr>
              <a:pPr eaLnBrk="1" hangingPunct="1">
                <a:defRPr/>
              </a:pPr>
              <a:t>2</a:t>
            </a:fld>
            <a:endParaRPr lang="ru-RU" smtClean="0">
              <a:latin typeface="+mj-lt"/>
            </a:endParaRPr>
          </a:p>
        </p:txBody>
      </p:sp>
      <p:grpSp>
        <p:nvGrpSpPr>
          <p:cNvPr id="17413" name="Группа 13"/>
          <p:cNvGrpSpPr>
            <a:grpSpLocks/>
          </p:cNvGrpSpPr>
          <p:nvPr/>
        </p:nvGrpSpPr>
        <p:grpSpPr bwMode="auto">
          <a:xfrm>
            <a:off x="4307418" y="2853972"/>
            <a:ext cx="1728611" cy="2787539"/>
            <a:chOff x="3116262" y="2554446"/>
            <a:chExt cx="1555750" cy="2508785"/>
          </a:xfrm>
        </p:grpSpPr>
        <p:sp>
          <p:nvSpPr>
            <p:cNvPr id="6151" name="Rectangle 4"/>
            <p:cNvSpPr>
              <a:spLocks noChangeArrowheads="1"/>
            </p:cNvSpPr>
            <p:nvPr/>
          </p:nvSpPr>
          <p:spPr bwMode="auto">
            <a:xfrm>
              <a:off x="3306762" y="2554446"/>
              <a:ext cx="1174750" cy="61753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lIns="102306" tIns="51153" rIns="102306" bIns="51153" anchor="ctr"/>
            <a:lstStyle/>
            <a:p>
              <a:pPr algn="ctr" defTabSz="846658" eaLnBrk="0" hangingPunct="0">
                <a:defRPr/>
              </a:pPr>
              <a:r>
                <a:rPr lang="ru-RU" sz="3111" b="1" dirty="0">
                  <a:latin typeface="+mj-lt"/>
                </a:rPr>
                <a:t>SPC</a:t>
              </a:r>
            </a:p>
          </p:txBody>
        </p:sp>
        <p:sp>
          <p:nvSpPr>
            <p:cNvPr id="6162" name="Rectangle 15"/>
            <p:cNvSpPr>
              <a:spLocks noChangeArrowheads="1"/>
            </p:cNvSpPr>
            <p:nvPr/>
          </p:nvSpPr>
          <p:spPr bwMode="auto">
            <a:xfrm>
              <a:off x="3116262" y="3294221"/>
              <a:ext cx="1555750" cy="48700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102306" tIns="51153" rIns="102306" bIns="51153">
              <a:spAutoFit/>
            </a:bodyPr>
            <a:lstStyle/>
            <a:p>
              <a:pPr algn="ctr" defTabSz="846658" eaLnBrk="0" hangingPunct="0">
                <a:lnSpc>
                  <a:spcPct val="80000"/>
                </a:lnSpc>
                <a:defRPr/>
              </a:pPr>
              <a:r>
                <a:rPr lang="ru-RU" sz="1778" b="1" dirty="0" err="1">
                  <a:latin typeface="+mj-lt"/>
                </a:rPr>
                <a:t>Statistical</a:t>
              </a:r>
              <a:r>
                <a:rPr lang="ru-RU" sz="1778" b="1" dirty="0">
                  <a:latin typeface="+mj-lt"/>
                </a:rPr>
                <a:t/>
              </a:r>
              <a:br>
                <a:rPr lang="ru-RU" sz="1778" b="1" dirty="0">
                  <a:latin typeface="+mj-lt"/>
                </a:rPr>
              </a:br>
              <a:r>
                <a:rPr lang="ru-RU" sz="1778" b="1" dirty="0">
                  <a:latin typeface="+mj-lt"/>
                </a:rPr>
                <a:t>Process</a:t>
              </a:r>
              <a:r>
                <a:rPr lang="en-US" sz="1778" b="1" dirty="0">
                  <a:latin typeface="+mj-lt"/>
                </a:rPr>
                <a:t> </a:t>
              </a:r>
              <a:r>
                <a:rPr lang="ru-RU" sz="1778" b="1" dirty="0" err="1">
                  <a:latin typeface="+mj-lt"/>
                </a:rPr>
                <a:t>Control</a:t>
              </a:r>
              <a:endParaRPr lang="ru-RU" sz="1778" b="1" dirty="0">
                <a:latin typeface="+mj-lt"/>
              </a:endParaRPr>
            </a:p>
          </p:txBody>
        </p:sp>
        <p:sp>
          <p:nvSpPr>
            <p:cNvPr id="6167" name="Line 20"/>
            <p:cNvSpPr>
              <a:spLocks noChangeShapeType="1"/>
            </p:cNvSpPr>
            <p:nvPr/>
          </p:nvSpPr>
          <p:spPr bwMode="auto">
            <a:xfrm flipV="1">
              <a:off x="3306762" y="4173696"/>
              <a:ext cx="117475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pPr>
                <a:defRPr/>
              </a:pPr>
              <a:endParaRPr lang="ru-RU">
                <a:latin typeface="+mj-lt"/>
              </a:endParaRPr>
            </a:p>
          </p:txBody>
        </p:sp>
        <p:sp>
          <p:nvSpPr>
            <p:cNvPr id="6172" name="Rectangle 25"/>
            <p:cNvSpPr>
              <a:spLocks noChangeArrowheads="1"/>
            </p:cNvSpPr>
            <p:nvPr/>
          </p:nvSpPr>
          <p:spPr bwMode="auto">
            <a:xfrm>
              <a:off x="3120944" y="4305459"/>
              <a:ext cx="1547976" cy="7577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102306" tIns="51153" rIns="102306" bIns="51153">
              <a:spAutoFit/>
            </a:bodyPr>
            <a:lstStyle/>
            <a:p>
              <a:pPr algn="ctr" defTabSz="846658" eaLnBrk="0" hangingPunct="0">
                <a:lnSpc>
                  <a:spcPct val="90000"/>
                </a:lnSpc>
                <a:defRPr/>
              </a:pP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Статистическое</a:t>
              </a:r>
            </a:p>
            <a:p>
              <a:pPr algn="ctr" defTabSz="846658" eaLnBrk="0" hangingPunct="0">
                <a:lnSpc>
                  <a:spcPct val="90000"/>
                </a:lnSpc>
                <a:defRPr/>
              </a:pP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управление</a:t>
              </a:r>
              <a:br>
                <a:rPr lang="ru-RU" sz="1778" b="1" dirty="0">
                  <a:solidFill>
                    <a:srgbClr val="006CA2"/>
                  </a:solidFill>
                  <a:latin typeface="+mj-lt"/>
                </a:rPr>
              </a:b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процессами</a:t>
              </a:r>
            </a:p>
          </p:txBody>
        </p:sp>
      </p:grpSp>
      <p:grpSp>
        <p:nvGrpSpPr>
          <p:cNvPr id="17414" name="Группа 7"/>
          <p:cNvGrpSpPr>
            <a:grpSpLocks/>
          </p:cNvGrpSpPr>
          <p:nvPr/>
        </p:nvGrpSpPr>
        <p:grpSpPr bwMode="auto">
          <a:xfrm>
            <a:off x="6084999" y="2834571"/>
            <a:ext cx="1778835" cy="2787538"/>
            <a:chOff x="2028449" y="2555875"/>
            <a:chExt cx="1600951" cy="2508784"/>
          </a:xfrm>
        </p:grpSpPr>
        <p:sp>
          <p:nvSpPr>
            <p:cNvPr id="6152" name="Rectangle 5"/>
            <p:cNvSpPr>
              <a:spLocks noChangeArrowheads="1"/>
            </p:cNvSpPr>
            <p:nvPr/>
          </p:nvSpPr>
          <p:spPr bwMode="auto">
            <a:xfrm>
              <a:off x="2132013" y="2555875"/>
              <a:ext cx="1393825" cy="617537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lIns="102306" tIns="51153" rIns="102306" bIns="51153" anchor="ctr"/>
            <a:lstStyle/>
            <a:p>
              <a:pPr algn="ctr" defTabSz="846658" eaLnBrk="0" hangingPunct="0">
                <a:defRPr/>
              </a:pPr>
              <a:r>
                <a:rPr lang="ru-RU" sz="3111" b="1" dirty="0">
                  <a:latin typeface="+mj-lt"/>
                </a:rPr>
                <a:t>MSA</a:t>
              </a:r>
            </a:p>
          </p:txBody>
        </p:sp>
        <p:sp>
          <p:nvSpPr>
            <p:cNvPr id="6165" name="Rectangle 18"/>
            <p:cNvSpPr>
              <a:spLocks noChangeArrowheads="1"/>
            </p:cNvSpPr>
            <p:nvPr/>
          </p:nvSpPr>
          <p:spPr bwMode="auto">
            <a:xfrm>
              <a:off x="2049463" y="3295650"/>
              <a:ext cx="1558925" cy="48700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102306" tIns="51153" rIns="102306" bIns="51153">
              <a:spAutoFit/>
            </a:bodyPr>
            <a:lstStyle/>
            <a:p>
              <a:pPr algn="ctr" defTabSz="846658" eaLnBrk="0" hangingPunct="0">
                <a:lnSpc>
                  <a:spcPct val="80000"/>
                </a:lnSpc>
                <a:defRPr/>
              </a:pPr>
              <a:r>
                <a:rPr lang="ru-RU" sz="1778" b="1" dirty="0" err="1">
                  <a:latin typeface="+mj-lt"/>
                </a:rPr>
                <a:t>Measurement</a:t>
              </a:r>
              <a:r>
                <a:rPr lang="ru-RU" sz="1778" b="1" dirty="0">
                  <a:latin typeface="+mj-lt"/>
                </a:rPr>
                <a:t/>
              </a:r>
              <a:br>
                <a:rPr lang="ru-RU" sz="1778" b="1" dirty="0">
                  <a:latin typeface="+mj-lt"/>
                </a:rPr>
              </a:br>
              <a:r>
                <a:rPr lang="ru-RU" sz="1778" b="1" dirty="0" err="1">
                  <a:latin typeface="+mj-lt"/>
                </a:rPr>
                <a:t>System</a:t>
              </a:r>
              <a:r>
                <a:rPr lang="en-US" sz="1778" b="1" dirty="0">
                  <a:latin typeface="+mj-lt"/>
                </a:rPr>
                <a:t> </a:t>
              </a:r>
              <a:r>
                <a:rPr lang="ru-RU" sz="1778" b="1" dirty="0" err="1">
                  <a:latin typeface="+mj-lt"/>
                </a:rPr>
                <a:t>Analysis</a:t>
              </a:r>
              <a:endParaRPr lang="ru-RU" sz="1778" b="1" dirty="0">
                <a:latin typeface="+mj-lt"/>
              </a:endParaRPr>
            </a:p>
          </p:txBody>
        </p:sp>
        <p:sp>
          <p:nvSpPr>
            <p:cNvPr id="6168" name="Line 21"/>
            <p:cNvSpPr>
              <a:spLocks noChangeShapeType="1"/>
            </p:cNvSpPr>
            <p:nvPr/>
          </p:nvSpPr>
          <p:spPr bwMode="auto">
            <a:xfrm flipV="1">
              <a:off x="2132013" y="4175125"/>
              <a:ext cx="13938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pPr>
                <a:defRPr/>
              </a:pPr>
              <a:endParaRPr lang="ru-RU">
                <a:latin typeface="+mj-lt"/>
              </a:endParaRPr>
            </a:p>
          </p:txBody>
        </p:sp>
        <p:sp>
          <p:nvSpPr>
            <p:cNvPr id="6173" name="Rectangle 26"/>
            <p:cNvSpPr>
              <a:spLocks noChangeArrowheads="1"/>
            </p:cNvSpPr>
            <p:nvPr/>
          </p:nvSpPr>
          <p:spPr bwMode="auto">
            <a:xfrm>
              <a:off x="2028449" y="4306887"/>
              <a:ext cx="1600951" cy="7577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102306" tIns="51153" rIns="102306" bIns="51153">
              <a:spAutoFit/>
            </a:bodyPr>
            <a:lstStyle/>
            <a:p>
              <a:pPr algn="ctr" defTabSz="846658" eaLnBrk="0" hangingPunct="0">
                <a:lnSpc>
                  <a:spcPct val="90000"/>
                </a:lnSpc>
                <a:defRPr/>
              </a:pP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Анализ</a:t>
              </a:r>
              <a:br>
                <a:rPr lang="ru-RU" sz="1778" b="1" dirty="0">
                  <a:solidFill>
                    <a:srgbClr val="006CA2"/>
                  </a:solidFill>
                  <a:latin typeface="+mj-lt"/>
                </a:rPr>
              </a:b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измерительных</a:t>
              </a:r>
              <a:br>
                <a:rPr lang="ru-RU" sz="1778" b="1" dirty="0">
                  <a:solidFill>
                    <a:srgbClr val="006CA2"/>
                  </a:solidFill>
                  <a:latin typeface="+mj-lt"/>
                </a:rPr>
              </a:b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систем</a:t>
              </a:r>
            </a:p>
          </p:txBody>
        </p:sp>
      </p:grpSp>
      <p:grpSp>
        <p:nvGrpSpPr>
          <p:cNvPr id="17415" name="Группа 5"/>
          <p:cNvGrpSpPr>
            <a:grpSpLocks/>
          </p:cNvGrpSpPr>
          <p:nvPr/>
        </p:nvGrpSpPr>
        <p:grpSpPr bwMode="auto">
          <a:xfrm>
            <a:off x="2578527" y="2838098"/>
            <a:ext cx="1637450" cy="2787538"/>
            <a:chOff x="3746248" y="2555875"/>
            <a:chExt cx="1473705" cy="2508784"/>
          </a:xfrm>
        </p:grpSpPr>
        <p:sp>
          <p:nvSpPr>
            <p:cNvPr id="6153" name="Rectangle 6"/>
            <p:cNvSpPr>
              <a:spLocks noChangeArrowheads="1"/>
            </p:cNvSpPr>
            <p:nvPr/>
          </p:nvSpPr>
          <p:spPr bwMode="auto">
            <a:xfrm>
              <a:off x="3805238" y="2555875"/>
              <a:ext cx="1357312" cy="617537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lIns="102306" tIns="51153" rIns="102306" bIns="51153" anchor="ctr"/>
            <a:lstStyle/>
            <a:p>
              <a:pPr algn="ctr" defTabSz="846658" eaLnBrk="0" hangingPunct="0">
                <a:defRPr/>
              </a:pPr>
              <a:r>
                <a:rPr lang="ru-RU" sz="3111" b="1" dirty="0">
                  <a:latin typeface="+mj-lt"/>
                </a:rPr>
                <a:t>FMEA</a:t>
              </a:r>
            </a:p>
          </p:txBody>
        </p:sp>
        <p:sp>
          <p:nvSpPr>
            <p:cNvPr id="6164" name="Rectangle 17"/>
            <p:cNvSpPr>
              <a:spLocks noChangeArrowheads="1"/>
            </p:cNvSpPr>
            <p:nvPr/>
          </p:nvSpPr>
          <p:spPr bwMode="auto">
            <a:xfrm>
              <a:off x="3802063" y="3295650"/>
              <a:ext cx="1357312" cy="6840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102306" tIns="51153" rIns="102306" bIns="51153">
              <a:spAutoFit/>
            </a:bodyPr>
            <a:lstStyle/>
            <a:p>
              <a:pPr algn="ctr" defTabSz="846658" eaLnBrk="0" hangingPunct="0">
                <a:lnSpc>
                  <a:spcPct val="80000"/>
                </a:lnSpc>
                <a:defRPr/>
              </a:pPr>
              <a:r>
                <a:rPr lang="ru-RU" sz="1778" b="1" dirty="0" err="1">
                  <a:latin typeface="+mj-lt"/>
                </a:rPr>
                <a:t>Failure</a:t>
              </a:r>
              <a:r>
                <a:rPr lang="en-US" sz="1778" b="1" dirty="0">
                  <a:latin typeface="+mj-lt"/>
                </a:rPr>
                <a:t> </a:t>
              </a:r>
              <a:r>
                <a:rPr lang="ru-RU" sz="1778" b="1" dirty="0" err="1">
                  <a:latin typeface="+mj-lt"/>
                </a:rPr>
                <a:t>Mode</a:t>
              </a:r>
              <a:r>
                <a:rPr lang="ru-RU" sz="1778" b="1" dirty="0">
                  <a:latin typeface="+mj-lt"/>
                </a:rPr>
                <a:t> </a:t>
              </a:r>
              <a:endParaRPr lang="en-US" sz="1778" b="1" dirty="0">
                <a:latin typeface="+mj-lt"/>
              </a:endParaRPr>
            </a:p>
            <a:p>
              <a:pPr algn="ctr" defTabSz="846658" eaLnBrk="0" hangingPunct="0">
                <a:lnSpc>
                  <a:spcPct val="80000"/>
                </a:lnSpc>
                <a:defRPr/>
              </a:pPr>
              <a:r>
                <a:rPr lang="en-US" sz="1778" b="1" dirty="0">
                  <a:latin typeface="+mj-lt"/>
                </a:rPr>
                <a:t>a</a:t>
              </a:r>
              <a:r>
                <a:rPr lang="ru-RU" sz="1778" b="1" dirty="0" err="1">
                  <a:latin typeface="+mj-lt"/>
                </a:rPr>
                <a:t>nd</a:t>
              </a:r>
              <a:r>
                <a:rPr lang="en-US" sz="1778" b="1" dirty="0">
                  <a:latin typeface="+mj-lt"/>
                </a:rPr>
                <a:t> </a:t>
              </a:r>
              <a:r>
                <a:rPr lang="ru-RU" sz="1778" b="1" dirty="0" err="1">
                  <a:latin typeface="+mj-lt"/>
                </a:rPr>
                <a:t>Effects</a:t>
              </a:r>
              <a:r>
                <a:rPr lang="ru-RU" sz="1778" b="1" dirty="0">
                  <a:latin typeface="+mj-lt"/>
                </a:rPr>
                <a:t/>
              </a:r>
              <a:br>
                <a:rPr lang="ru-RU" sz="1778" b="1" dirty="0">
                  <a:latin typeface="+mj-lt"/>
                </a:rPr>
              </a:br>
              <a:r>
                <a:rPr lang="ru-RU" sz="1778" b="1" dirty="0" err="1">
                  <a:latin typeface="+mj-lt"/>
                </a:rPr>
                <a:t>Analysis</a:t>
              </a:r>
              <a:endParaRPr lang="ru-RU" sz="1778" b="1" dirty="0">
                <a:latin typeface="+mj-lt"/>
              </a:endParaRPr>
            </a:p>
          </p:txBody>
        </p:sp>
        <p:sp>
          <p:nvSpPr>
            <p:cNvPr id="6169" name="Line 22"/>
            <p:cNvSpPr>
              <a:spLocks noChangeShapeType="1"/>
            </p:cNvSpPr>
            <p:nvPr/>
          </p:nvSpPr>
          <p:spPr bwMode="auto">
            <a:xfrm>
              <a:off x="3802063" y="4175125"/>
              <a:ext cx="135731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pPr>
                <a:defRPr/>
              </a:pPr>
              <a:endParaRPr lang="ru-RU">
                <a:latin typeface="+mj-lt"/>
              </a:endParaRPr>
            </a:p>
          </p:txBody>
        </p:sp>
        <p:sp>
          <p:nvSpPr>
            <p:cNvPr id="6174" name="Rectangle 27"/>
            <p:cNvSpPr>
              <a:spLocks noChangeArrowheads="1"/>
            </p:cNvSpPr>
            <p:nvPr/>
          </p:nvSpPr>
          <p:spPr bwMode="auto">
            <a:xfrm>
              <a:off x="3746248" y="4306887"/>
              <a:ext cx="1473705" cy="7577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102306" tIns="51153" rIns="102306" bIns="51153">
              <a:spAutoFit/>
            </a:bodyPr>
            <a:lstStyle/>
            <a:p>
              <a:pPr algn="ctr" defTabSz="846658" eaLnBrk="0" hangingPunct="0">
                <a:lnSpc>
                  <a:spcPct val="90000"/>
                </a:lnSpc>
                <a:defRPr/>
              </a:pP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Анализ видов</a:t>
              </a:r>
              <a:br>
                <a:rPr lang="ru-RU" sz="1778" b="1" dirty="0">
                  <a:solidFill>
                    <a:srgbClr val="006CA2"/>
                  </a:solidFill>
                  <a:latin typeface="+mj-lt"/>
                </a:rPr>
              </a:b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и последствий</a:t>
              </a:r>
              <a:br>
                <a:rPr lang="ru-RU" sz="1778" b="1" dirty="0">
                  <a:solidFill>
                    <a:srgbClr val="006CA2"/>
                  </a:solidFill>
                  <a:latin typeface="+mj-lt"/>
                </a:rPr>
              </a:b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отказов</a:t>
              </a:r>
            </a:p>
          </p:txBody>
        </p:sp>
      </p:grpSp>
      <p:grpSp>
        <p:nvGrpSpPr>
          <p:cNvPr id="17416" name="Группа 4"/>
          <p:cNvGrpSpPr>
            <a:grpSpLocks/>
          </p:cNvGrpSpPr>
          <p:nvPr/>
        </p:nvGrpSpPr>
        <p:grpSpPr bwMode="auto">
          <a:xfrm>
            <a:off x="455901" y="2839861"/>
            <a:ext cx="2256146" cy="3143277"/>
            <a:chOff x="-2276766" y="2555875"/>
            <a:chExt cx="2030532" cy="2828949"/>
          </a:xfrm>
        </p:grpSpPr>
        <p:sp>
          <p:nvSpPr>
            <p:cNvPr id="6154" name="Rectangle 7"/>
            <p:cNvSpPr>
              <a:spLocks noChangeArrowheads="1"/>
            </p:cNvSpPr>
            <p:nvPr/>
          </p:nvSpPr>
          <p:spPr bwMode="auto">
            <a:xfrm>
              <a:off x="-1921901" y="2555875"/>
              <a:ext cx="1270000" cy="61753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lIns="102306" tIns="51153" rIns="102306" bIns="51153" anchor="ctr"/>
            <a:lstStyle/>
            <a:p>
              <a:pPr algn="ctr" defTabSz="846658" eaLnBrk="0" hangingPunct="0">
                <a:defRPr/>
              </a:pPr>
              <a:r>
                <a:rPr lang="ru-RU" sz="3111" b="1" dirty="0">
                  <a:latin typeface="+mj-lt"/>
                </a:rPr>
                <a:t>APQP</a:t>
              </a:r>
            </a:p>
          </p:txBody>
        </p:sp>
        <p:sp>
          <p:nvSpPr>
            <p:cNvPr id="6166" name="Rectangle 19"/>
            <p:cNvSpPr>
              <a:spLocks noChangeArrowheads="1"/>
            </p:cNvSpPr>
            <p:nvPr/>
          </p:nvSpPr>
          <p:spPr bwMode="auto">
            <a:xfrm>
              <a:off x="-2128276" y="3265488"/>
              <a:ext cx="1733550" cy="88103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102306" tIns="51153" rIns="102306" bIns="51153">
              <a:spAutoFit/>
            </a:bodyPr>
            <a:lstStyle/>
            <a:p>
              <a:pPr algn="ctr" defTabSz="846658" eaLnBrk="0" hangingPunct="0">
                <a:lnSpc>
                  <a:spcPct val="80000"/>
                </a:lnSpc>
                <a:defRPr/>
              </a:pPr>
              <a:r>
                <a:rPr lang="ru-RU" sz="1778" b="1" dirty="0" err="1">
                  <a:latin typeface="+mj-lt"/>
                </a:rPr>
                <a:t>Advanced</a:t>
              </a:r>
              <a:r>
                <a:rPr lang="ru-RU" sz="1778" b="1" dirty="0">
                  <a:latin typeface="+mj-lt"/>
                </a:rPr>
                <a:t/>
              </a:r>
              <a:br>
                <a:rPr lang="ru-RU" sz="1778" b="1" dirty="0">
                  <a:latin typeface="+mj-lt"/>
                </a:rPr>
              </a:br>
              <a:r>
                <a:rPr lang="ru-RU" sz="1778" b="1" dirty="0">
                  <a:latin typeface="+mj-lt"/>
                </a:rPr>
                <a:t>Product</a:t>
              </a:r>
              <a:r>
                <a:rPr lang="en-US" sz="1778" b="1" dirty="0">
                  <a:latin typeface="+mj-lt"/>
                </a:rPr>
                <a:t> </a:t>
              </a:r>
              <a:r>
                <a:rPr lang="ru-RU" sz="1778" b="1" dirty="0" err="1">
                  <a:latin typeface="+mj-lt"/>
                </a:rPr>
                <a:t>Quality</a:t>
              </a:r>
              <a:r>
                <a:rPr lang="en-US" sz="1778" b="1" dirty="0">
                  <a:latin typeface="+mj-lt"/>
                </a:rPr>
                <a:t> </a:t>
              </a:r>
              <a:r>
                <a:rPr lang="ru-RU" sz="1778" b="1" dirty="0" err="1">
                  <a:latin typeface="+mj-lt"/>
                </a:rPr>
                <a:t>Planning</a:t>
              </a:r>
              <a:r>
                <a:rPr lang="en-US" sz="1778" b="1" dirty="0">
                  <a:latin typeface="+mj-lt"/>
                </a:rPr>
                <a:t> </a:t>
              </a:r>
            </a:p>
            <a:p>
              <a:pPr algn="ctr" defTabSz="846658" eaLnBrk="0" hangingPunct="0">
                <a:lnSpc>
                  <a:spcPct val="80000"/>
                </a:lnSpc>
                <a:defRPr/>
              </a:pPr>
              <a:r>
                <a:rPr lang="ru-RU" sz="1778" b="1" dirty="0" err="1">
                  <a:latin typeface="+mj-lt"/>
                </a:rPr>
                <a:t>and</a:t>
              </a:r>
              <a:r>
                <a:rPr lang="en-US" sz="1778" b="1" dirty="0">
                  <a:latin typeface="+mj-lt"/>
                </a:rPr>
                <a:t> </a:t>
              </a:r>
              <a:r>
                <a:rPr lang="ru-RU" sz="1778" b="1" dirty="0" err="1">
                  <a:latin typeface="+mj-lt"/>
                </a:rPr>
                <a:t>Control</a:t>
              </a:r>
              <a:r>
                <a:rPr lang="en-US" sz="1778" b="1" dirty="0">
                  <a:latin typeface="+mj-lt"/>
                </a:rPr>
                <a:t> </a:t>
              </a:r>
              <a:r>
                <a:rPr lang="ru-RU" sz="1778" b="1" dirty="0" err="1">
                  <a:latin typeface="+mj-lt"/>
                </a:rPr>
                <a:t>Plan</a:t>
              </a:r>
              <a:endParaRPr lang="ru-RU" sz="1778" b="1" dirty="0">
                <a:latin typeface="+mj-lt"/>
              </a:endParaRPr>
            </a:p>
          </p:txBody>
        </p:sp>
        <p:sp>
          <p:nvSpPr>
            <p:cNvPr id="6170" name="Line 23"/>
            <p:cNvSpPr>
              <a:spLocks noChangeShapeType="1"/>
            </p:cNvSpPr>
            <p:nvPr/>
          </p:nvSpPr>
          <p:spPr bwMode="auto">
            <a:xfrm>
              <a:off x="-1921901" y="4175125"/>
              <a:ext cx="127000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pPr>
                <a:defRPr/>
              </a:pPr>
              <a:endParaRPr lang="ru-RU">
                <a:latin typeface="+mj-lt"/>
              </a:endParaRPr>
            </a:p>
          </p:txBody>
        </p:sp>
        <p:sp>
          <p:nvSpPr>
            <p:cNvPr id="6175" name="Rectangle 28"/>
            <p:cNvSpPr>
              <a:spLocks noChangeArrowheads="1"/>
            </p:cNvSpPr>
            <p:nvPr/>
          </p:nvSpPr>
          <p:spPr bwMode="auto">
            <a:xfrm>
              <a:off x="-2276766" y="4306888"/>
              <a:ext cx="2030532" cy="107793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102306" tIns="51153" rIns="102306" bIns="51153">
              <a:spAutoFit/>
            </a:bodyPr>
            <a:lstStyle/>
            <a:p>
              <a:pPr algn="ctr" defTabSz="846658" eaLnBrk="0" hangingPunct="0">
                <a:defRPr/>
              </a:pP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Перспективное </a:t>
              </a:r>
              <a:br>
                <a:rPr lang="ru-RU" sz="1778" b="1" dirty="0">
                  <a:solidFill>
                    <a:srgbClr val="006CA2"/>
                  </a:solidFill>
                  <a:latin typeface="+mj-lt"/>
                </a:rPr>
              </a:b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планирование </a:t>
              </a:r>
              <a:br>
                <a:rPr lang="ru-RU" sz="1778" b="1" dirty="0">
                  <a:solidFill>
                    <a:srgbClr val="006CA2"/>
                  </a:solidFill>
                  <a:latin typeface="+mj-lt"/>
                </a:rPr>
              </a:b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качества продукции </a:t>
              </a:r>
              <a:endParaRPr lang="en-US" sz="1778" b="1" dirty="0">
                <a:solidFill>
                  <a:srgbClr val="006CA2"/>
                </a:solidFill>
                <a:latin typeface="+mj-lt"/>
              </a:endParaRPr>
            </a:p>
            <a:p>
              <a:pPr algn="ctr" defTabSz="846658" eaLnBrk="0" hangingPunct="0">
                <a:defRPr/>
              </a:pP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и</a:t>
              </a:r>
              <a:r>
                <a:rPr lang="en-US" sz="1778" b="1" dirty="0">
                  <a:solidFill>
                    <a:srgbClr val="006CA2"/>
                  </a:solidFill>
                  <a:latin typeface="+mj-lt"/>
                </a:rPr>
                <a:t> </a:t>
              </a:r>
              <a:r>
                <a:rPr lang="ru-RU" sz="1778" b="1" dirty="0">
                  <a:solidFill>
                    <a:srgbClr val="006CA2"/>
                  </a:solidFill>
                  <a:latin typeface="+mj-lt"/>
                </a:rPr>
                <a:t>план управления</a:t>
              </a:r>
            </a:p>
          </p:txBody>
        </p:sp>
      </p:grpSp>
      <p:grpSp>
        <p:nvGrpSpPr>
          <p:cNvPr id="17417" name="Группа 11"/>
          <p:cNvGrpSpPr>
            <a:grpSpLocks/>
          </p:cNvGrpSpPr>
          <p:nvPr/>
        </p:nvGrpSpPr>
        <p:grpSpPr bwMode="auto">
          <a:xfrm>
            <a:off x="8096251" y="2839861"/>
            <a:ext cx="1670403" cy="3120346"/>
            <a:chOff x="7229475" y="2555875"/>
            <a:chExt cx="1503363" cy="2808311"/>
          </a:xfrm>
        </p:grpSpPr>
        <p:sp>
          <p:nvSpPr>
            <p:cNvPr id="6155" name="Rectangle 8"/>
            <p:cNvSpPr>
              <a:spLocks noChangeArrowheads="1"/>
            </p:cNvSpPr>
            <p:nvPr/>
          </p:nvSpPr>
          <p:spPr bwMode="auto">
            <a:xfrm>
              <a:off x="7396163" y="2555875"/>
              <a:ext cx="1147762" cy="61753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lIns="102306" tIns="51153" rIns="102306" bIns="51153" anchor="ctr"/>
            <a:lstStyle/>
            <a:p>
              <a:pPr algn="ctr" defTabSz="846658" eaLnBrk="0" hangingPunct="0">
                <a:defRPr/>
              </a:pPr>
              <a:r>
                <a:rPr lang="ru-RU" sz="3111" b="1" dirty="0">
                  <a:latin typeface="+mj-lt"/>
                </a:rPr>
                <a:t>PPAP</a:t>
              </a:r>
            </a:p>
          </p:txBody>
        </p:sp>
        <p:sp>
          <p:nvSpPr>
            <p:cNvPr id="6163" name="Rectangle 16"/>
            <p:cNvSpPr>
              <a:spLocks noChangeArrowheads="1"/>
            </p:cNvSpPr>
            <p:nvPr/>
          </p:nvSpPr>
          <p:spPr bwMode="auto">
            <a:xfrm>
              <a:off x="7229475" y="3295650"/>
              <a:ext cx="1503363" cy="6840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102306" tIns="51153" rIns="102306" bIns="51153">
              <a:spAutoFit/>
            </a:bodyPr>
            <a:lstStyle/>
            <a:p>
              <a:pPr algn="ctr" defTabSz="846658" eaLnBrk="0" hangingPunct="0">
                <a:lnSpc>
                  <a:spcPct val="80000"/>
                </a:lnSpc>
                <a:defRPr/>
              </a:pPr>
              <a:r>
                <a:rPr lang="ru-RU" sz="1778" b="1" dirty="0">
                  <a:latin typeface="+mj-lt"/>
                </a:rPr>
                <a:t>Product</a:t>
              </a:r>
              <a:br>
                <a:rPr lang="ru-RU" sz="1778" b="1" dirty="0">
                  <a:latin typeface="+mj-lt"/>
                </a:rPr>
              </a:br>
              <a:r>
                <a:rPr lang="ru-RU" sz="1778" b="1" dirty="0">
                  <a:latin typeface="+mj-lt"/>
                </a:rPr>
                <a:t>Part</a:t>
              </a:r>
              <a:r>
                <a:rPr lang="en-US" sz="1778" b="1" dirty="0">
                  <a:latin typeface="+mj-lt"/>
                </a:rPr>
                <a:t> </a:t>
              </a:r>
              <a:r>
                <a:rPr lang="ru-RU" sz="1778" b="1" dirty="0">
                  <a:latin typeface="+mj-lt"/>
                </a:rPr>
                <a:t>Approval</a:t>
              </a:r>
              <a:br>
                <a:rPr lang="ru-RU" sz="1778" b="1" dirty="0">
                  <a:latin typeface="+mj-lt"/>
                </a:rPr>
              </a:br>
              <a:r>
                <a:rPr lang="ru-RU" sz="1778" b="1" dirty="0">
                  <a:latin typeface="+mj-lt"/>
                </a:rPr>
                <a:t>Process</a:t>
              </a:r>
            </a:p>
          </p:txBody>
        </p:sp>
        <p:sp>
          <p:nvSpPr>
            <p:cNvPr id="6171" name="Line 24"/>
            <p:cNvSpPr>
              <a:spLocks noChangeShapeType="1"/>
            </p:cNvSpPr>
            <p:nvPr/>
          </p:nvSpPr>
          <p:spPr bwMode="auto">
            <a:xfrm>
              <a:off x="7431088" y="4175125"/>
              <a:ext cx="11906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pPr>
                <a:defRPr/>
              </a:pPr>
              <a:endParaRPr lang="ru-RU">
                <a:latin typeface="+mj-lt"/>
              </a:endParaRPr>
            </a:p>
          </p:txBody>
        </p:sp>
        <p:sp>
          <p:nvSpPr>
            <p:cNvPr id="6176" name="Rectangle 29"/>
            <p:cNvSpPr>
              <a:spLocks noChangeArrowheads="1"/>
            </p:cNvSpPr>
            <p:nvPr/>
          </p:nvSpPr>
          <p:spPr bwMode="auto">
            <a:xfrm>
              <a:off x="7305744" y="4286250"/>
              <a:ext cx="1407977" cy="107793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102306" tIns="51153" rIns="102306" bIns="51153">
              <a:spAutoFit/>
            </a:bodyPr>
            <a:lstStyle/>
            <a:p>
              <a:pPr algn="ctr" defTabSz="846658" eaLnBrk="0" hangingPunct="0">
                <a:defRPr/>
              </a:pPr>
              <a:r>
                <a:rPr lang="ru-RU" sz="1778" b="1">
                  <a:solidFill>
                    <a:srgbClr val="006CA2"/>
                  </a:solidFill>
                  <a:latin typeface="+mj-lt"/>
                </a:rPr>
                <a:t>Процесс</a:t>
              </a:r>
              <a:br>
                <a:rPr lang="ru-RU" sz="1778" b="1">
                  <a:solidFill>
                    <a:srgbClr val="006CA2"/>
                  </a:solidFill>
                  <a:latin typeface="+mj-lt"/>
                </a:rPr>
              </a:br>
              <a:r>
                <a:rPr lang="ru-RU" sz="1778" b="1">
                  <a:solidFill>
                    <a:srgbClr val="006CA2"/>
                  </a:solidFill>
                  <a:latin typeface="+mj-lt"/>
                </a:rPr>
                <a:t>согласования</a:t>
              </a:r>
              <a:br>
                <a:rPr lang="ru-RU" sz="1778" b="1">
                  <a:solidFill>
                    <a:srgbClr val="006CA2"/>
                  </a:solidFill>
                  <a:latin typeface="+mj-lt"/>
                </a:rPr>
              </a:br>
              <a:r>
                <a:rPr lang="ru-RU" sz="1778" b="1">
                  <a:solidFill>
                    <a:srgbClr val="006CA2"/>
                  </a:solidFill>
                  <a:latin typeface="+mj-lt"/>
                </a:rPr>
                <a:t>производства</a:t>
              </a:r>
              <a:br>
                <a:rPr lang="ru-RU" sz="1778" b="1">
                  <a:solidFill>
                    <a:srgbClr val="006CA2"/>
                  </a:solidFill>
                  <a:latin typeface="+mj-lt"/>
                </a:rPr>
              </a:br>
              <a:r>
                <a:rPr lang="ru-RU" sz="1778" b="1">
                  <a:solidFill>
                    <a:srgbClr val="006CA2"/>
                  </a:solidFill>
                  <a:latin typeface="+mj-lt"/>
                </a:rPr>
                <a:t>части</a:t>
              </a:r>
            </a:p>
          </p:txBody>
        </p:sp>
      </p:grpSp>
      <p:sp>
        <p:nvSpPr>
          <p:cNvPr id="3" name="Дата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  <p:sp>
        <p:nvSpPr>
          <p:cNvPr id="6150" name="Rectangle 3"/>
          <p:cNvSpPr>
            <a:spLocks noChangeArrowheads="1"/>
          </p:cNvSpPr>
          <p:nvPr/>
        </p:nvSpPr>
        <p:spPr bwMode="auto">
          <a:xfrm>
            <a:off x="3556000" y="1465793"/>
            <a:ext cx="2973917" cy="68615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02306" tIns="51153" rIns="102306" bIns="51153" anchor="ctr"/>
          <a:lstStyle/>
          <a:p>
            <a:pPr algn="ctr" defTabSz="846658" eaLnBrk="0" hangingPunct="0">
              <a:defRPr/>
            </a:pPr>
            <a:r>
              <a:rPr lang="en-US" sz="3111" b="1" dirty="0">
                <a:latin typeface="+mj-lt"/>
              </a:rPr>
              <a:t>ISO/TS 16949</a:t>
            </a:r>
            <a:endParaRPr lang="ru-RU" sz="3111" b="1" dirty="0">
              <a:latin typeface="+mj-lt"/>
            </a:endParaRPr>
          </a:p>
        </p:txBody>
      </p:sp>
      <p:cxnSp>
        <p:nvCxnSpPr>
          <p:cNvPr id="4" name="Соединительная линия уступом 3"/>
          <p:cNvCxnSpPr>
            <a:stCxn id="6150" idx="2"/>
            <a:endCxn id="6151" idx="0"/>
          </p:cNvCxnSpPr>
          <p:nvPr/>
        </p:nvCxnSpPr>
        <p:spPr bwMode="auto">
          <a:xfrm rot="16200000" flipH="1">
            <a:off x="4756327" y="2438577"/>
            <a:ext cx="702028" cy="128763"/>
          </a:xfrm>
          <a:prstGeom prst="bentConnector3">
            <a:avLst/>
          </a:prstGeom>
          <a:solidFill>
            <a:schemeClr val="accent1"/>
          </a:solidFill>
          <a:ln w="25400" cap="rnd" cmpd="sng" algn="ctr">
            <a:solidFill>
              <a:schemeClr val="accent2">
                <a:lumMod val="50000"/>
              </a:schemeClr>
            </a:solidFill>
            <a:prstDash val="solid"/>
            <a:bevel/>
            <a:headEnd type="none" w="med" len="med"/>
            <a:tailEnd type="triangle" w="med" len="med"/>
          </a:ln>
          <a:effectLst/>
        </p:spPr>
      </p:cxnSp>
      <p:cxnSp>
        <p:nvCxnSpPr>
          <p:cNvPr id="7" name="Соединительная линия уступом 6"/>
          <p:cNvCxnSpPr>
            <a:stCxn id="6150" idx="2"/>
            <a:endCxn id="6155" idx="0"/>
          </p:cNvCxnSpPr>
          <p:nvPr/>
        </p:nvCxnSpPr>
        <p:spPr bwMode="auto">
          <a:xfrm rot="16200000" flipH="1">
            <a:off x="6637515" y="557389"/>
            <a:ext cx="687917" cy="3877028"/>
          </a:xfrm>
          <a:prstGeom prst="bentConnector3">
            <a:avLst/>
          </a:prstGeom>
          <a:solidFill>
            <a:schemeClr val="accent1"/>
          </a:solidFill>
          <a:ln w="25400" cap="rnd" cmpd="sng" algn="ctr">
            <a:solidFill>
              <a:schemeClr val="accent2">
                <a:lumMod val="50000"/>
              </a:schemeClr>
            </a:solidFill>
            <a:prstDash val="solid"/>
            <a:bevel/>
            <a:headEnd type="none" w="med" len="med"/>
            <a:tailEnd type="triangle" w="med" len="med"/>
          </a:ln>
          <a:effectLst/>
        </p:spPr>
      </p:cxnSp>
      <p:cxnSp>
        <p:nvCxnSpPr>
          <p:cNvPr id="9" name="Соединительная линия уступом 8"/>
          <p:cNvCxnSpPr>
            <a:stCxn id="6150" idx="2"/>
            <a:endCxn id="6154" idx="0"/>
          </p:cNvCxnSpPr>
          <p:nvPr/>
        </p:nvCxnSpPr>
        <p:spPr bwMode="auto">
          <a:xfrm rot="5400000">
            <a:off x="2955396" y="752299"/>
            <a:ext cx="687917" cy="3487209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25400" cap="rnd" cmpd="sng" algn="ctr">
            <a:solidFill>
              <a:schemeClr val="accent2">
                <a:lumMod val="50000"/>
              </a:schemeClr>
            </a:solidFill>
            <a:prstDash val="solid"/>
            <a:bevel/>
            <a:headEnd type="none" w="med" len="med"/>
            <a:tailEnd type="triangle" w="med" len="med"/>
          </a:ln>
          <a:effectLst/>
        </p:spPr>
      </p:cxnSp>
      <p:cxnSp>
        <p:nvCxnSpPr>
          <p:cNvPr id="11" name="Соединительная линия уступом 10"/>
          <p:cNvCxnSpPr>
            <a:stCxn id="6150" idx="2"/>
            <a:endCxn id="6153" idx="0"/>
          </p:cNvCxnSpPr>
          <p:nvPr/>
        </p:nvCxnSpPr>
        <p:spPr bwMode="auto">
          <a:xfrm rot="5400000">
            <a:off x="3877910" y="1673049"/>
            <a:ext cx="686153" cy="1643944"/>
          </a:xfrm>
          <a:prstGeom prst="bentConnector3">
            <a:avLst/>
          </a:prstGeom>
          <a:solidFill>
            <a:schemeClr val="accent1"/>
          </a:solidFill>
          <a:ln w="25400" cap="rnd" cmpd="sng" algn="ctr">
            <a:solidFill>
              <a:schemeClr val="accent2">
                <a:lumMod val="50000"/>
              </a:schemeClr>
            </a:solidFill>
            <a:prstDash val="solid"/>
            <a:bevel/>
            <a:headEnd type="none" w="med" len="med"/>
            <a:tailEnd type="triangle" w="med" len="med"/>
          </a:ln>
          <a:effectLst/>
        </p:spPr>
      </p:cxnSp>
      <p:cxnSp>
        <p:nvCxnSpPr>
          <p:cNvPr id="13" name="Соединительная линия уступом 12"/>
          <p:cNvCxnSpPr>
            <a:stCxn id="6150" idx="2"/>
            <a:endCxn id="6152" idx="0"/>
          </p:cNvCxnSpPr>
          <p:nvPr/>
        </p:nvCxnSpPr>
        <p:spPr bwMode="auto">
          <a:xfrm rot="16200000" flipH="1">
            <a:off x="5667375" y="1527529"/>
            <a:ext cx="682626" cy="1931458"/>
          </a:xfrm>
          <a:prstGeom prst="bentConnector3">
            <a:avLst/>
          </a:prstGeom>
          <a:solidFill>
            <a:schemeClr val="accent1"/>
          </a:solidFill>
          <a:ln w="25400" cap="rnd" cmpd="sng" algn="ctr">
            <a:solidFill>
              <a:schemeClr val="accent2">
                <a:lumMod val="50000"/>
              </a:schemeClr>
            </a:solidFill>
            <a:prstDash val="solid"/>
            <a:bevel/>
            <a:headEnd type="none" w="med" len="med"/>
            <a:tailEnd type="triangle" w="med" len="med"/>
          </a:ln>
          <a:effectLst/>
        </p:spPr>
      </p:cxnSp>
      <p:sp>
        <p:nvSpPr>
          <p:cNvPr id="4106" name="Скругленный прямоугольник 4105"/>
          <p:cNvSpPr>
            <a:spLocks noChangeArrowheads="1"/>
          </p:cNvSpPr>
          <p:nvPr/>
        </p:nvSpPr>
        <p:spPr bwMode="auto">
          <a:xfrm>
            <a:off x="4262107" y="2614084"/>
            <a:ext cx="1759810" cy="3534833"/>
          </a:xfrm>
          <a:prstGeom prst="roundRect">
            <a:avLst>
              <a:gd name="adj" fmla="val 11102"/>
            </a:avLst>
          </a:prstGeom>
          <a:noFill/>
          <a:ln w="38100" algn="ctr">
            <a:solidFill>
              <a:srgbClr val="FFC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53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31361" indent="-319754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79017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90624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302231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813837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325444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837051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348658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mtClean="0"/>
              <a:t>ООО "Бизнес Консалтинг Групп"</a:t>
            </a:r>
          </a:p>
        </p:txBody>
      </p:sp>
      <p:sp>
        <p:nvSpPr>
          <p:cNvPr id="614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31361" indent="-319754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79017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90624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302231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813837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325444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837051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348658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5FF2D3A-5F40-40E1-A60C-DD23C5E87D8D}" type="slidenum">
              <a:rPr lang="ru-RU" smtClean="0">
                <a:latin typeface="Verdana" pitchFamily="34" charset="0"/>
              </a:rPr>
              <a:pPr eaLnBrk="1" hangingPunct="1"/>
              <a:t>3</a:t>
            </a:fld>
            <a:endParaRPr lang="ru-RU" smtClean="0">
              <a:latin typeface="Verdana" pitchFamily="34" charset="0"/>
            </a:endParaRPr>
          </a:p>
        </p:txBody>
      </p:sp>
      <p:sp>
        <p:nvSpPr>
          <p:cNvPr id="19661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dirty="0"/>
              <a:t>Что такое </a:t>
            </a:r>
            <a:r>
              <a:rPr lang="en-GB" sz="3200" dirty="0"/>
              <a:t>SPC</a:t>
            </a:r>
            <a:r>
              <a:rPr lang="ru-RU" sz="3200" dirty="0"/>
              <a:t>?</a:t>
            </a:r>
            <a:r>
              <a:rPr lang="en-GB" sz="3200" dirty="0"/>
              <a:t> </a:t>
            </a:r>
            <a:endParaRPr lang="ru-RU" sz="3200" dirty="0"/>
          </a:p>
        </p:txBody>
      </p:sp>
      <p:sp>
        <p:nvSpPr>
          <p:cNvPr id="1331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164756" y="4898320"/>
            <a:ext cx="6211491" cy="1744486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ru-RU" sz="2000" b="1" dirty="0"/>
              <a:t>метод мониторинга производственного процесса с </a:t>
            </a:r>
            <a:r>
              <a:rPr lang="ru-RU" sz="2000" dirty="0"/>
              <a:t>целью </a:t>
            </a:r>
            <a:r>
              <a:rPr lang="ru-RU" sz="2000" b="1" dirty="0"/>
              <a:t>управления качеством продукции </a:t>
            </a:r>
            <a:r>
              <a:rPr lang="ru-RU" sz="2000" i="1" dirty="0"/>
              <a:t>непосредственно в процессе производства </a:t>
            </a:r>
            <a:r>
              <a:rPr lang="ru-RU" sz="2000" dirty="0"/>
              <a:t>вместо проведения контрольных проверок для обнаружения уже случившихся проблем</a:t>
            </a:r>
            <a:r>
              <a:rPr lang="en-GB" sz="2000" dirty="0"/>
              <a:t>. </a:t>
            </a:r>
            <a:endParaRPr lang="en-GB" sz="20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80000"/>
              </a:lnSpc>
              <a:defRPr/>
            </a:pPr>
            <a:endParaRPr lang="en-GB" sz="2000" b="1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80000"/>
              </a:lnSpc>
              <a:defRPr/>
            </a:pPr>
            <a:endParaRPr lang="ru-RU" sz="2000" b="1" dirty="0"/>
          </a:p>
        </p:txBody>
      </p:sp>
      <p:sp>
        <p:nvSpPr>
          <p:cNvPr id="6150" name="Text Box 13"/>
          <p:cNvSpPr txBox="1">
            <a:spLocks noChangeArrowheads="1"/>
          </p:cNvSpPr>
          <p:nvPr/>
        </p:nvSpPr>
        <p:spPr bwMode="auto">
          <a:xfrm>
            <a:off x="3768528" y="3062006"/>
            <a:ext cx="2713737" cy="145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defPPr>
              <a:defRPr lang="it-IT"/>
            </a:defPPr>
            <a:lvl1pPr>
              <a:defRPr sz="8800" b="1">
                <a:latin typeface="Arial Black" pitchFamily="34" charset="0"/>
              </a:defRPr>
            </a:lvl1pPr>
          </a:lstStyle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SPC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23503" y="1534664"/>
            <a:ext cx="3779044" cy="1334427"/>
          </a:xfrm>
          <a:prstGeom prst="rect">
            <a:avLst/>
          </a:prstGeom>
        </p:spPr>
        <p:txBody>
          <a:bodyPr lIns="102321" tIns="51161" rIns="102321" bIns="51161">
            <a:spAutoFit/>
          </a:bodyPr>
          <a:lstStyle/>
          <a:p>
            <a:pPr algn="ctr">
              <a:defRPr/>
            </a:pPr>
            <a:r>
              <a:rPr lang="ru-RU" sz="2000" b="1" dirty="0" smtClean="0">
                <a:solidFill>
                  <a:srgbClr val="004E6D"/>
                </a:solidFill>
                <a:latin typeface="+mn-lt"/>
                <a:cs typeface="+mn-cs"/>
              </a:rPr>
              <a:t>метод</a:t>
            </a:r>
            <a:r>
              <a:rPr lang="ru-RU" sz="2000" dirty="0" smtClean="0">
                <a:solidFill>
                  <a:srgbClr val="004E6D"/>
                </a:solidFill>
                <a:latin typeface="+mn-lt"/>
                <a:cs typeface="+mn-cs"/>
              </a:rPr>
              <a:t> проведения </a:t>
            </a:r>
            <a:r>
              <a:rPr lang="ru-RU" sz="2000" b="1" dirty="0" smtClean="0">
                <a:solidFill>
                  <a:srgbClr val="004E6D"/>
                </a:solidFill>
                <a:latin typeface="+mn-lt"/>
                <a:cs typeface="+mn-cs"/>
              </a:rPr>
              <a:t>измерений</a:t>
            </a:r>
            <a:r>
              <a:rPr lang="ru-RU" sz="2000" dirty="0" smtClean="0">
                <a:solidFill>
                  <a:srgbClr val="004E6D"/>
                </a:solidFill>
                <a:latin typeface="+mn-lt"/>
                <a:cs typeface="+mn-cs"/>
              </a:rPr>
              <a:t>, </a:t>
            </a:r>
            <a:r>
              <a:rPr lang="ru-RU" sz="2000" b="1" dirty="0" smtClean="0">
                <a:solidFill>
                  <a:srgbClr val="004E6D"/>
                </a:solidFill>
                <a:latin typeface="+mn-lt"/>
                <a:cs typeface="+mn-cs"/>
              </a:rPr>
              <a:t>получения</a:t>
            </a:r>
            <a:r>
              <a:rPr lang="ru-RU" sz="2000" dirty="0" smtClean="0">
                <a:solidFill>
                  <a:srgbClr val="004E6D"/>
                </a:solidFill>
                <a:latin typeface="+mn-lt"/>
                <a:cs typeface="+mn-cs"/>
              </a:rPr>
              <a:t> </a:t>
            </a:r>
            <a:r>
              <a:rPr lang="ru-RU" sz="2000" b="1" dirty="0" smtClean="0">
                <a:solidFill>
                  <a:srgbClr val="004E6D"/>
                </a:solidFill>
                <a:latin typeface="+mn-lt"/>
                <a:cs typeface="+mn-cs"/>
              </a:rPr>
              <a:t>информации</a:t>
            </a:r>
            <a:r>
              <a:rPr lang="ru-RU" sz="2000" dirty="0" smtClean="0">
                <a:solidFill>
                  <a:srgbClr val="004E6D"/>
                </a:solidFill>
                <a:latin typeface="+mn-lt"/>
                <a:cs typeface="+mn-cs"/>
              </a:rPr>
              <a:t> и управления </a:t>
            </a:r>
            <a:r>
              <a:rPr lang="ru-RU" sz="2000" b="1" dirty="0" smtClean="0">
                <a:solidFill>
                  <a:srgbClr val="004E6D"/>
                </a:solidFill>
                <a:latin typeface="+mn-lt"/>
                <a:cs typeface="+mn-cs"/>
              </a:rPr>
              <a:t>изменчивостью</a:t>
            </a:r>
            <a:r>
              <a:rPr lang="ru-RU" sz="2000" dirty="0" smtClean="0">
                <a:solidFill>
                  <a:srgbClr val="004E6D"/>
                </a:solidFill>
                <a:latin typeface="+mn-lt"/>
                <a:cs typeface="+mn-cs"/>
              </a:rPr>
              <a:t> производственного процесса</a:t>
            </a:r>
            <a:endParaRPr lang="en-GB" sz="2000" dirty="0">
              <a:solidFill>
                <a:srgbClr val="004E6D"/>
              </a:solidFill>
              <a:latin typeface="+mn-lt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98928" y="1509538"/>
            <a:ext cx="4146947" cy="1642204"/>
          </a:xfrm>
          <a:prstGeom prst="rect">
            <a:avLst/>
          </a:prstGeom>
        </p:spPr>
        <p:txBody>
          <a:bodyPr lIns="102321" tIns="51161" rIns="102321" bIns="51161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004E6D"/>
                </a:solidFill>
                <a:latin typeface="+mn-lt"/>
                <a:cs typeface="+mn-cs"/>
              </a:rPr>
              <a:t>использование статистических методов</a:t>
            </a:r>
            <a:r>
              <a:rPr lang="en-US" sz="2000" b="1" dirty="0">
                <a:solidFill>
                  <a:srgbClr val="004E6D"/>
                </a:solidFill>
                <a:latin typeface="+mn-lt"/>
                <a:cs typeface="+mn-cs"/>
              </a:rPr>
              <a:t> </a:t>
            </a:r>
            <a:r>
              <a:rPr lang="en-US" sz="2000" dirty="0">
                <a:solidFill>
                  <a:srgbClr val="004E6D"/>
                </a:solidFill>
                <a:latin typeface="+mn-lt"/>
                <a:cs typeface="+mn-cs"/>
              </a:rPr>
              <a:t>(</a:t>
            </a:r>
            <a:r>
              <a:rPr lang="ru-RU" sz="2000" dirty="0">
                <a:solidFill>
                  <a:srgbClr val="004E6D"/>
                </a:solidFill>
                <a:latin typeface="+mn-lt"/>
                <a:cs typeface="+mn-cs"/>
              </a:rPr>
              <a:t>контрольные карты или анализ возможностей  процесса</a:t>
            </a:r>
            <a:r>
              <a:rPr lang="en-US" sz="2000" dirty="0">
                <a:solidFill>
                  <a:srgbClr val="004E6D"/>
                </a:solidFill>
                <a:latin typeface="+mn-lt"/>
                <a:cs typeface="+mn-cs"/>
              </a:rPr>
              <a:t>) </a:t>
            </a:r>
            <a:r>
              <a:rPr lang="ru-RU" sz="2000" dirty="0">
                <a:solidFill>
                  <a:srgbClr val="004E6D"/>
                </a:solidFill>
                <a:latin typeface="+mn-lt"/>
                <a:cs typeface="+mn-cs"/>
              </a:rPr>
              <a:t> для </a:t>
            </a:r>
            <a:r>
              <a:rPr lang="ru-RU" sz="2000" b="1" dirty="0">
                <a:solidFill>
                  <a:srgbClr val="004E6D"/>
                </a:solidFill>
                <a:latin typeface="+mn-lt"/>
                <a:cs typeface="+mn-cs"/>
              </a:rPr>
              <a:t>наблюдения</a:t>
            </a:r>
            <a:r>
              <a:rPr lang="ru-RU" sz="2000" dirty="0">
                <a:solidFill>
                  <a:srgbClr val="004E6D"/>
                </a:solidFill>
                <a:latin typeface="+mn-lt"/>
                <a:cs typeface="+mn-cs"/>
              </a:rPr>
              <a:t> за процессом и </a:t>
            </a:r>
            <a:r>
              <a:rPr lang="ru-RU" sz="2000" b="1" dirty="0">
                <a:solidFill>
                  <a:srgbClr val="004E6D"/>
                </a:solidFill>
                <a:latin typeface="+mn-lt"/>
                <a:cs typeface="+mn-cs"/>
              </a:rPr>
              <a:t>управления</a:t>
            </a:r>
            <a:r>
              <a:rPr lang="ru-RU" sz="2000" dirty="0">
                <a:solidFill>
                  <a:srgbClr val="004E6D"/>
                </a:solidFill>
                <a:latin typeface="+mn-lt"/>
                <a:cs typeface="+mn-cs"/>
              </a:rPr>
              <a:t> им</a:t>
            </a:r>
            <a:r>
              <a:rPr lang="en-GB" sz="2000" dirty="0">
                <a:solidFill>
                  <a:srgbClr val="004E6D"/>
                </a:solidFill>
                <a:latin typeface="+mn-lt"/>
                <a:cs typeface="+mn-cs"/>
              </a:rPr>
              <a:t>.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627972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build="p"/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200" dirty="0"/>
              <a:t>Назначение </a:t>
            </a:r>
            <a:r>
              <a:rPr lang="it-IT" sz="3200" dirty="0"/>
              <a:t>SPC</a:t>
            </a:r>
            <a:endParaRPr lang="ru-RU" sz="3200" dirty="0"/>
          </a:p>
        </p:txBody>
      </p:sp>
      <p:sp>
        <p:nvSpPr>
          <p:cNvPr id="18437" name="Rectangle 13"/>
          <p:cNvSpPr>
            <a:spLocks noGrp="1" noChangeArrowheads="1"/>
          </p:cNvSpPr>
          <p:nvPr>
            <p:ph idx="1"/>
          </p:nvPr>
        </p:nvSpPr>
        <p:spPr>
          <a:xfrm>
            <a:off x="638175" y="1377659"/>
            <a:ext cx="9001125" cy="544916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600" b="1" dirty="0" smtClean="0"/>
              <a:t>Определить, находится ли процесс в рамках технических требований.</a:t>
            </a:r>
            <a:endParaRPr lang="en-GB" sz="2600" b="1" dirty="0" smtClean="0"/>
          </a:p>
          <a:p>
            <a:pPr lvl="1" eaLnBrk="1" hangingPunct="1">
              <a:lnSpc>
                <a:spcPct val="80000"/>
              </a:lnSpc>
              <a:spcBef>
                <a:spcPts val="600"/>
              </a:spcBef>
            </a:pPr>
            <a:r>
              <a:rPr lang="ru-RU" sz="2200" dirty="0" smtClean="0"/>
              <a:t>Поскольку в любом процессе присутствует собственная изменчивость, как нам узнать, даст ли процесс ожидаемые результаты? </a:t>
            </a:r>
            <a:r>
              <a:rPr lang="en-GB" sz="2200" dirty="0" smtClean="0"/>
              <a:t>SPC </a:t>
            </a:r>
            <a:r>
              <a:rPr lang="ru-RU" sz="2200" dirty="0" smtClean="0"/>
              <a:t>предоставляет средства, которые покажут, как процесс будет себя вести</a:t>
            </a:r>
            <a:r>
              <a:rPr lang="en-GB" sz="2200" dirty="0" smtClean="0"/>
              <a:t>.  </a:t>
            </a:r>
            <a:endParaRPr lang="en-GB" sz="500" dirty="0" smtClean="0"/>
          </a:p>
          <a:p>
            <a:pPr>
              <a:lnSpc>
                <a:spcPct val="80000"/>
              </a:lnSpc>
            </a:pPr>
            <a:r>
              <a:rPr lang="ru-RU" sz="2600" b="1" dirty="0" smtClean="0"/>
              <a:t>Определить, работает ли процесс в рамках статистического управляемого состояния.</a:t>
            </a:r>
            <a:r>
              <a:rPr lang="en-GB" sz="2600" b="1" dirty="0" smtClean="0"/>
              <a:t> </a:t>
            </a:r>
          </a:p>
          <a:p>
            <a:pPr lvl="1" eaLnBrk="1" hangingPunct="1">
              <a:lnSpc>
                <a:spcPct val="80000"/>
              </a:lnSpc>
              <a:spcBef>
                <a:spcPts val="600"/>
              </a:spcBef>
            </a:pPr>
            <a:r>
              <a:rPr lang="ru-RU" sz="2200" dirty="0" smtClean="0"/>
              <a:t>Если процесс находится в «статистически управляемом» состоянии, то нам известно, как он будет себя вести в дальнейшем, и можем ли мы рассчитывать на его результаты (надежность результатов)</a:t>
            </a:r>
            <a:r>
              <a:rPr lang="en-GB" sz="2200" dirty="0" smtClean="0"/>
              <a:t>. 	</a:t>
            </a:r>
          </a:p>
          <a:p>
            <a:pPr lvl="1" eaLnBrk="1" hangingPunct="1">
              <a:lnSpc>
                <a:spcPct val="80000"/>
              </a:lnSpc>
              <a:spcBef>
                <a:spcPts val="600"/>
              </a:spcBef>
            </a:pPr>
            <a:r>
              <a:rPr lang="ru-RU" sz="2200" dirty="0" smtClean="0"/>
              <a:t>Своевременное выявление трендов</a:t>
            </a:r>
            <a:r>
              <a:rPr lang="en-GB" sz="2200" dirty="0" smtClean="0"/>
              <a:t> </a:t>
            </a:r>
            <a:r>
              <a:rPr lang="ru-RU" sz="2200" dirty="0" smtClean="0"/>
              <a:t>для проведения корректирующих действий до того, как начнется выпуск несоответствующей продукции (поддержание процесса в «статистически управляемом» состоянии).</a:t>
            </a:r>
            <a:endParaRPr lang="en-GB" sz="2200" dirty="0" smtClean="0"/>
          </a:p>
          <a:p>
            <a:pPr lvl="1" eaLnBrk="1" hangingPunct="1">
              <a:lnSpc>
                <a:spcPct val="80000"/>
              </a:lnSpc>
              <a:spcBef>
                <a:spcPts val="600"/>
              </a:spcBef>
            </a:pPr>
            <a:r>
              <a:rPr lang="ru-RU" sz="2200" dirty="0" smtClean="0"/>
              <a:t>Мониторинг непрерывного улучшения процесса через снижение изменчивости</a:t>
            </a:r>
            <a:r>
              <a:rPr lang="en-GB" sz="2200" dirty="0" smtClean="0"/>
              <a:t>.</a:t>
            </a:r>
            <a:r>
              <a:rPr lang="en-GB" sz="2400" dirty="0" smtClean="0"/>
              <a:t> </a:t>
            </a:r>
            <a:endParaRPr lang="ru-RU" sz="2400" dirty="0" smtClean="0"/>
          </a:p>
        </p:txBody>
      </p:sp>
      <p:sp>
        <p:nvSpPr>
          <p:cNvPr id="1843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1843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0485A254-7DDE-4CF9-BA7A-6EAA5DBC44C8}" type="slidenum">
              <a:rPr lang="ru-RU" smtClean="0"/>
              <a:pPr defTabSz="1023938"/>
              <a:t>4</a:t>
            </a:fld>
            <a:endParaRPr lang="ru-RU" smtClean="0"/>
          </a:p>
        </p:txBody>
      </p:sp>
      <p:pic>
        <p:nvPicPr>
          <p:cNvPr id="18438" name="Picture 6" descr="C:\Users\Полина\Pictures\Организатор клипов (Microsoft)\j043264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82168" y="1422833"/>
            <a:ext cx="1217713" cy="946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2" descr="C:\Users\Полина\Pictures\Организатор клипов (Microsoft)\j0413594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99328" y="3345728"/>
            <a:ext cx="1435745" cy="1111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056"/>
          <p:cNvSpPr>
            <a:spLocks noGrp="1" noChangeArrowheads="1"/>
          </p:cNvSpPr>
          <p:nvPr>
            <p:ph type="title"/>
          </p:nvPr>
        </p:nvSpPr>
        <p:spPr>
          <a:xfrm>
            <a:off x="646509" y="477982"/>
            <a:ext cx="9001125" cy="772616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Цели </a:t>
            </a:r>
            <a:r>
              <a:rPr lang="en-US" sz="3200" dirty="0"/>
              <a:t>S</a:t>
            </a:r>
            <a:r>
              <a:rPr lang="it-IT" sz="3200" dirty="0"/>
              <a:t>PC</a:t>
            </a:r>
            <a:endParaRPr lang="ru-RU" sz="3200" dirty="0"/>
          </a:p>
        </p:txBody>
      </p:sp>
      <p:sp>
        <p:nvSpPr>
          <p:cNvPr id="19461" name="Rectangle 2057"/>
          <p:cNvSpPr>
            <a:spLocks noGrp="1" noChangeArrowheads="1"/>
          </p:cNvSpPr>
          <p:nvPr>
            <p:ph idx="1"/>
          </p:nvPr>
        </p:nvSpPr>
        <p:spPr>
          <a:xfrm>
            <a:off x="649288" y="1440873"/>
            <a:ext cx="9001125" cy="535478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3100" b="1" dirty="0" smtClean="0"/>
              <a:t>ПРОАНАЛИЗИРОВАТЬ</a:t>
            </a:r>
            <a:r>
              <a:rPr lang="en-GB" sz="3100" b="1" dirty="0" smtClean="0"/>
              <a:t> </a:t>
            </a:r>
            <a:r>
              <a:rPr lang="ru-RU" sz="3100" b="1" dirty="0" smtClean="0"/>
              <a:t>процесс:</a:t>
            </a:r>
            <a:endParaRPr lang="en-GB" sz="3100" b="1" dirty="0" smtClean="0"/>
          </a:p>
          <a:p>
            <a:pPr lvl="1">
              <a:lnSpc>
                <a:spcPct val="80000"/>
              </a:lnSpc>
            </a:pPr>
            <a:r>
              <a:rPr lang="ru-RU" sz="2800" dirty="0" smtClean="0"/>
              <a:t>Добиться статистически управляемого состояния.</a:t>
            </a:r>
            <a:endParaRPr lang="en-GB" sz="2800" dirty="0" smtClean="0"/>
          </a:p>
          <a:p>
            <a:pPr lvl="1">
              <a:lnSpc>
                <a:spcPct val="80000"/>
              </a:lnSpc>
            </a:pPr>
            <a:r>
              <a:rPr lang="ru-RU" sz="2800" dirty="0" smtClean="0"/>
              <a:t>Определить возможности.</a:t>
            </a:r>
          </a:p>
          <a:p>
            <a:pPr lvl="1" eaLnBrk="1" hangingPunct="1">
              <a:lnSpc>
                <a:spcPct val="80000"/>
              </a:lnSpc>
            </a:pPr>
            <a:endParaRPr lang="en-GB" sz="800" dirty="0" smtClean="0"/>
          </a:p>
          <a:p>
            <a:pPr eaLnBrk="1" hangingPunct="1">
              <a:lnSpc>
                <a:spcPct val="80000"/>
              </a:lnSpc>
            </a:pPr>
            <a:r>
              <a:rPr lang="ru-RU" sz="3100" b="1" dirty="0" smtClean="0"/>
              <a:t>ПОДДЕРЖИВАТЬ статистически управляемое состояние (стабильность):</a:t>
            </a:r>
          </a:p>
          <a:p>
            <a:pPr lvl="1">
              <a:lnSpc>
                <a:spcPct val="80000"/>
              </a:lnSpc>
            </a:pPr>
            <a:r>
              <a:rPr lang="ru-RU" sz="2800" dirty="0" smtClean="0"/>
              <a:t>Выявить особые причины изменчивости и действовать в соответствии с ними.</a:t>
            </a:r>
            <a:endParaRPr lang="en-GB" sz="2800" dirty="0" smtClean="0"/>
          </a:p>
          <a:p>
            <a:pPr lvl="1">
              <a:lnSpc>
                <a:spcPct val="80000"/>
              </a:lnSpc>
            </a:pPr>
            <a:r>
              <a:rPr lang="ru-RU" sz="2800" dirty="0" smtClean="0"/>
              <a:t>Вести мониторинг показателей работы процесса.</a:t>
            </a:r>
          </a:p>
          <a:p>
            <a:pPr lvl="1" eaLnBrk="1" hangingPunct="1">
              <a:lnSpc>
                <a:spcPct val="80000"/>
              </a:lnSpc>
            </a:pPr>
            <a:endParaRPr lang="en-GB" sz="800" dirty="0" smtClean="0"/>
          </a:p>
          <a:p>
            <a:pPr>
              <a:lnSpc>
                <a:spcPct val="80000"/>
              </a:lnSpc>
            </a:pPr>
            <a:r>
              <a:rPr lang="ru-RU" sz="3100" b="1" dirty="0" smtClean="0"/>
              <a:t>УЛУЧШАТЬ возможности процесса:</a:t>
            </a:r>
            <a:endParaRPr lang="en-GB" sz="3100" b="1" dirty="0" smtClean="0"/>
          </a:p>
          <a:p>
            <a:pPr lvl="1">
              <a:lnSpc>
                <a:spcPct val="80000"/>
              </a:lnSpc>
            </a:pPr>
            <a:r>
              <a:rPr lang="ru-RU" sz="2800" dirty="0" smtClean="0"/>
              <a:t>Изменить процесс так, чтобы лучше понимать обычные причины изменчивости.</a:t>
            </a:r>
            <a:endParaRPr lang="en-GB" sz="2800" dirty="0" smtClean="0"/>
          </a:p>
          <a:p>
            <a:pPr lvl="1">
              <a:lnSpc>
                <a:spcPct val="80000"/>
              </a:lnSpc>
            </a:pPr>
            <a:r>
              <a:rPr lang="ru-RU" sz="2800" dirty="0" smtClean="0"/>
              <a:t>Снизить</a:t>
            </a:r>
            <a:r>
              <a:rPr lang="en-US" sz="2800" dirty="0" smtClean="0"/>
              <a:t> </a:t>
            </a:r>
            <a:r>
              <a:rPr lang="ru-RU" sz="2800" dirty="0" smtClean="0"/>
              <a:t>обычные причины изменчивости.</a:t>
            </a:r>
          </a:p>
        </p:txBody>
      </p:sp>
      <p:sp>
        <p:nvSpPr>
          <p:cNvPr id="19458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19459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0467935F-2750-48D9-8F75-B7BD2C9C690C}" type="slidenum">
              <a:rPr lang="ru-RU" smtClean="0"/>
              <a:pPr defTabSz="1023938"/>
              <a:t>5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5200" dirty="0" smtClean="0"/>
              <a:t>Терминология</a:t>
            </a:r>
          </a:p>
        </p:txBody>
      </p:sp>
      <p:sp>
        <p:nvSpPr>
          <p:cNvPr id="20483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3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200" dirty="0"/>
              <a:t>Изменчивость процесса</a:t>
            </a:r>
          </a:p>
        </p:txBody>
      </p:sp>
      <p:sp>
        <p:nvSpPr>
          <p:cNvPr id="21511" name="Rectangle 31"/>
          <p:cNvSpPr>
            <a:spLocks noGrp="1" noChangeArrowheads="1"/>
          </p:cNvSpPr>
          <p:nvPr>
            <p:ph idx="1"/>
          </p:nvPr>
        </p:nvSpPr>
        <p:spPr>
          <a:xfrm>
            <a:off x="638176" y="1454582"/>
            <a:ext cx="8557780" cy="5195599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dirty="0" smtClean="0"/>
              <a:t>Любой производственный процесс, окончательно утвержденный для производства одинаковых деталей, подвержен </a:t>
            </a:r>
            <a:r>
              <a:rPr lang="ru-RU" b="1" u="sng" dirty="0" smtClean="0"/>
              <a:t>изменчивости</a:t>
            </a:r>
            <a:r>
              <a:rPr lang="ru-RU" dirty="0" smtClean="0"/>
              <a:t>.</a:t>
            </a:r>
            <a:endParaRPr lang="en-GB" dirty="0" smtClean="0"/>
          </a:p>
          <a:p>
            <a:pPr eaLnBrk="1" hangingPunct="1">
              <a:lnSpc>
                <a:spcPct val="80000"/>
              </a:lnSpc>
            </a:pPr>
            <a:endParaRPr lang="ru-RU" sz="3000" dirty="0" smtClean="0"/>
          </a:p>
          <a:p>
            <a:pPr>
              <a:lnSpc>
                <a:spcPct val="80000"/>
              </a:lnSpc>
            </a:pPr>
            <a:r>
              <a:rPr lang="ru-RU" dirty="0" smtClean="0"/>
              <a:t>Если изменчивость случайная</a:t>
            </a:r>
            <a:r>
              <a:rPr lang="en-GB" dirty="0" smtClean="0"/>
              <a:t>, </a:t>
            </a:r>
            <a:r>
              <a:rPr lang="ru-RU" dirty="0" smtClean="0"/>
              <a:t>то распределение производственного процесса для большинства случаев может быть приближенным к модели Гаусса. </a:t>
            </a:r>
            <a:r>
              <a:rPr lang="en-US" dirty="0" smtClean="0"/>
              <a:t>      </a:t>
            </a:r>
            <a:r>
              <a:rPr lang="ru-RU" smtClean="0"/>
              <a:t>Такое распределение называется «нормальным».</a:t>
            </a:r>
            <a:endParaRPr lang="ru-RU" dirty="0" smtClean="0"/>
          </a:p>
        </p:txBody>
      </p:sp>
      <p:sp>
        <p:nvSpPr>
          <p:cNvPr id="2150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2150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204CFF49-0F5A-4FB8-AEB1-5A46CEE8A707}" type="slidenum">
              <a:rPr lang="ru-RU" smtClean="0"/>
              <a:pPr defTabSz="1023938"/>
              <a:t>7</a:t>
            </a:fld>
            <a:endParaRPr lang="ru-RU" smtClean="0"/>
          </a:p>
        </p:txBody>
      </p:sp>
      <p:grpSp>
        <p:nvGrpSpPr>
          <p:cNvPr id="21508" name="Group 25"/>
          <p:cNvGrpSpPr>
            <a:grpSpLocks/>
          </p:cNvGrpSpPr>
          <p:nvPr/>
        </p:nvGrpSpPr>
        <p:grpSpPr bwMode="auto">
          <a:xfrm>
            <a:off x="8341300" y="1693863"/>
            <a:ext cx="982663" cy="938212"/>
            <a:chOff x="5476" y="1108"/>
            <a:chExt cx="507" cy="491"/>
          </a:xfrm>
        </p:grpSpPr>
        <p:grpSp>
          <p:nvGrpSpPr>
            <p:cNvPr id="21513" name="Group 17"/>
            <p:cNvGrpSpPr>
              <a:grpSpLocks/>
            </p:cNvGrpSpPr>
            <p:nvPr/>
          </p:nvGrpSpPr>
          <p:grpSpPr bwMode="auto">
            <a:xfrm>
              <a:off x="5476" y="1108"/>
              <a:ext cx="507" cy="491"/>
              <a:chOff x="5476" y="1108"/>
              <a:chExt cx="507" cy="491"/>
            </a:xfrm>
          </p:grpSpPr>
          <p:sp>
            <p:nvSpPr>
              <p:cNvPr id="21521" name="Freeform 14"/>
              <p:cNvSpPr>
                <a:spLocks/>
              </p:cNvSpPr>
              <p:nvPr/>
            </p:nvSpPr>
            <p:spPr bwMode="auto">
              <a:xfrm>
                <a:off x="5476" y="1108"/>
                <a:ext cx="507" cy="491"/>
              </a:xfrm>
              <a:custGeom>
                <a:avLst/>
                <a:gdLst>
                  <a:gd name="T0" fmla="*/ 0 w 1521"/>
                  <a:gd name="T1" fmla="*/ 16 h 1474"/>
                  <a:gd name="T2" fmla="*/ 17 w 1521"/>
                  <a:gd name="T3" fmla="*/ 0 h 1474"/>
                  <a:gd name="T4" fmla="*/ 39 w 1521"/>
                  <a:gd name="T5" fmla="*/ 0 h 1474"/>
                  <a:gd name="T6" fmla="*/ 56 w 1521"/>
                  <a:gd name="T7" fmla="*/ 16 h 1474"/>
                  <a:gd name="T8" fmla="*/ 56 w 1521"/>
                  <a:gd name="T9" fmla="*/ 38 h 1474"/>
                  <a:gd name="T10" fmla="*/ 39 w 1521"/>
                  <a:gd name="T11" fmla="*/ 55 h 1474"/>
                  <a:gd name="T12" fmla="*/ 17 w 1521"/>
                  <a:gd name="T13" fmla="*/ 55 h 1474"/>
                  <a:gd name="T14" fmla="*/ 0 w 1521"/>
                  <a:gd name="T15" fmla="*/ 38 h 1474"/>
                  <a:gd name="T16" fmla="*/ 0 w 1521"/>
                  <a:gd name="T17" fmla="*/ 16 h 147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21"/>
                  <a:gd name="T28" fmla="*/ 0 h 1474"/>
                  <a:gd name="T29" fmla="*/ 1521 w 1521"/>
                  <a:gd name="T30" fmla="*/ 1474 h 147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21" h="1474">
                    <a:moveTo>
                      <a:pt x="0" y="421"/>
                    </a:moveTo>
                    <a:lnTo>
                      <a:pt x="464" y="0"/>
                    </a:lnTo>
                    <a:lnTo>
                      <a:pt x="1056" y="0"/>
                    </a:lnTo>
                    <a:lnTo>
                      <a:pt x="1521" y="421"/>
                    </a:lnTo>
                    <a:lnTo>
                      <a:pt x="1521" y="1027"/>
                    </a:lnTo>
                    <a:lnTo>
                      <a:pt x="1056" y="1474"/>
                    </a:lnTo>
                    <a:lnTo>
                      <a:pt x="464" y="1474"/>
                    </a:lnTo>
                    <a:lnTo>
                      <a:pt x="0" y="1027"/>
                    </a:lnTo>
                    <a:lnTo>
                      <a:pt x="0" y="421"/>
                    </a:lnTo>
                    <a:close/>
                  </a:path>
                </a:pathLst>
              </a:custGeom>
              <a:solidFill>
                <a:srgbClr val="FF0000"/>
              </a:solidFill>
              <a:ln w="4763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22" name="Freeform 15"/>
              <p:cNvSpPr>
                <a:spLocks/>
              </p:cNvSpPr>
              <p:nvPr/>
            </p:nvSpPr>
            <p:spPr bwMode="auto">
              <a:xfrm>
                <a:off x="5510" y="1141"/>
                <a:ext cx="438" cy="424"/>
              </a:xfrm>
              <a:custGeom>
                <a:avLst/>
                <a:gdLst>
                  <a:gd name="T0" fmla="*/ 0 w 1316"/>
                  <a:gd name="T1" fmla="*/ 13 h 1273"/>
                  <a:gd name="T2" fmla="*/ 15 w 1316"/>
                  <a:gd name="T3" fmla="*/ 0 h 1273"/>
                  <a:gd name="T4" fmla="*/ 34 w 1316"/>
                  <a:gd name="T5" fmla="*/ 0 h 1273"/>
                  <a:gd name="T6" fmla="*/ 49 w 1316"/>
                  <a:gd name="T7" fmla="*/ 13 h 1273"/>
                  <a:gd name="T8" fmla="*/ 49 w 1316"/>
                  <a:gd name="T9" fmla="*/ 33 h 1273"/>
                  <a:gd name="T10" fmla="*/ 34 w 1316"/>
                  <a:gd name="T11" fmla="*/ 47 h 1273"/>
                  <a:gd name="T12" fmla="*/ 15 w 1316"/>
                  <a:gd name="T13" fmla="*/ 47 h 1273"/>
                  <a:gd name="T14" fmla="*/ 0 w 1316"/>
                  <a:gd name="T15" fmla="*/ 33 h 1273"/>
                  <a:gd name="T16" fmla="*/ 0 w 1316"/>
                  <a:gd name="T17" fmla="*/ 13 h 127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316"/>
                  <a:gd name="T28" fmla="*/ 0 h 1273"/>
                  <a:gd name="T29" fmla="*/ 1316 w 1316"/>
                  <a:gd name="T30" fmla="*/ 1273 h 127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316" h="1273">
                    <a:moveTo>
                      <a:pt x="0" y="363"/>
                    </a:moveTo>
                    <a:lnTo>
                      <a:pt x="402" y="0"/>
                    </a:lnTo>
                    <a:lnTo>
                      <a:pt x="915" y="0"/>
                    </a:lnTo>
                    <a:lnTo>
                      <a:pt x="1316" y="363"/>
                    </a:lnTo>
                    <a:lnTo>
                      <a:pt x="1316" y="887"/>
                    </a:lnTo>
                    <a:lnTo>
                      <a:pt x="915" y="1273"/>
                    </a:lnTo>
                    <a:lnTo>
                      <a:pt x="402" y="1273"/>
                    </a:lnTo>
                    <a:lnTo>
                      <a:pt x="0" y="887"/>
                    </a:lnTo>
                    <a:lnTo>
                      <a:pt x="0" y="363"/>
                    </a:lnTo>
                  </a:path>
                </a:pathLst>
              </a:custGeom>
              <a:noFill/>
              <a:ln w="508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23" name="Freeform 16"/>
              <p:cNvSpPr>
                <a:spLocks/>
              </p:cNvSpPr>
              <p:nvPr/>
            </p:nvSpPr>
            <p:spPr bwMode="auto">
              <a:xfrm>
                <a:off x="5510" y="1141"/>
                <a:ext cx="438" cy="424"/>
              </a:xfrm>
              <a:custGeom>
                <a:avLst/>
                <a:gdLst>
                  <a:gd name="T0" fmla="*/ 0 w 1316"/>
                  <a:gd name="T1" fmla="*/ 13 h 1273"/>
                  <a:gd name="T2" fmla="*/ 15 w 1316"/>
                  <a:gd name="T3" fmla="*/ 0 h 1273"/>
                  <a:gd name="T4" fmla="*/ 34 w 1316"/>
                  <a:gd name="T5" fmla="*/ 0 h 1273"/>
                  <a:gd name="T6" fmla="*/ 49 w 1316"/>
                  <a:gd name="T7" fmla="*/ 13 h 1273"/>
                  <a:gd name="T8" fmla="*/ 49 w 1316"/>
                  <a:gd name="T9" fmla="*/ 33 h 1273"/>
                  <a:gd name="T10" fmla="*/ 34 w 1316"/>
                  <a:gd name="T11" fmla="*/ 47 h 1273"/>
                  <a:gd name="T12" fmla="*/ 15 w 1316"/>
                  <a:gd name="T13" fmla="*/ 47 h 1273"/>
                  <a:gd name="T14" fmla="*/ 0 w 1316"/>
                  <a:gd name="T15" fmla="*/ 33 h 1273"/>
                  <a:gd name="T16" fmla="*/ 0 w 1316"/>
                  <a:gd name="T17" fmla="*/ 13 h 127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316"/>
                  <a:gd name="T28" fmla="*/ 0 h 1273"/>
                  <a:gd name="T29" fmla="*/ 1316 w 1316"/>
                  <a:gd name="T30" fmla="*/ 1273 h 127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316" h="1273">
                    <a:moveTo>
                      <a:pt x="0" y="363"/>
                    </a:moveTo>
                    <a:lnTo>
                      <a:pt x="401" y="0"/>
                    </a:lnTo>
                    <a:lnTo>
                      <a:pt x="913" y="0"/>
                    </a:lnTo>
                    <a:lnTo>
                      <a:pt x="1316" y="363"/>
                    </a:lnTo>
                    <a:lnTo>
                      <a:pt x="1316" y="887"/>
                    </a:lnTo>
                    <a:lnTo>
                      <a:pt x="913" y="1273"/>
                    </a:lnTo>
                    <a:lnTo>
                      <a:pt x="401" y="1273"/>
                    </a:lnTo>
                    <a:lnTo>
                      <a:pt x="0" y="887"/>
                    </a:lnTo>
                    <a:lnTo>
                      <a:pt x="0" y="363"/>
                    </a:lnTo>
                  </a:path>
                </a:pathLst>
              </a:custGeom>
              <a:noFill/>
              <a:ln w="30163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1514" name="Group 24"/>
            <p:cNvGrpSpPr>
              <a:grpSpLocks/>
            </p:cNvGrpSpPr>
            <p:nvPr/>
          </p:nvGrpSpPr>
          <p:grpSpPr bwMode="auto">
            <a:xfrm>
              <a:off x="5536" y="1246"/>
              <a:ext cx="387" cy="206"/>
              <a:chOff x="5536" y="1246"/>
              <a:chExt cx="387" cy="206"/>
            </a:xfrm>
          </p:grpSpPr>
          <p:sp>
            <p:nvSpPr>
              <p:cNvPr id="21515" name="Freeform 18"/>
              <p:cNvSpPr>
                <a:spLocks/>
              </p:cNvSpPr>
              <p:nvPr/>
            </p:nvSpPr>
            <p:spPr bwMode="auto">
              <a:xfrm>
                <a:off x="5836" y="1246"/>
                <a:ext cx="87" cy="206"/>
              </a:xfrm>
              <a:custGeom>
                <a:avLst/>
                <a:gdLst>
                  <a:gd name="T0" fmla="*/ 0 w 259"/>
                  <a:gd name="T1" fmla="*/ 0 h 619"/>
                  <a:gd name="T2" fmla="*/ 7 w 259"/>
                  <a:gd name="T3" fmla="*/ 0 h 619"/>
                  <a:gd name="T4" fmla="*/ 10 w 259"/>
                  <a:gd name="T5" fmla="*/ 4 h 619"/>
                  <a:gd name="T6" fmla="*/ 10 w 259"/>
                  <a:gd name="T7" fmla="*/ 12 h 619"/>
                  <a:gd name="T8" fmla="*/ 7 w 259"/>
                  <a:gd name="T9" fmla="*/ 16 h 619"/>
                  <a:gd name="T10" fmla="*/ 4 w 259"/>
                  <a:gd name="T11" fmla="*/ 16 h 619"/>
                  <a:gd name="T12" fmla="*/ 4 w 259"/>
                  <a:gd name="T13" fmla="*/ 23 h 619"/>
                  <a:gd name="T14" fmla="*/ 0 w 259"/>
                  <a:gd name="T15" fmla="*/ 23 h 619"/>
                  <a:gd name="T16" fmla="*/ 0 w 259"/>
                  <a:gd name="T17" fmla="*/ 0 h 61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59"/>
                  <a:gd name="T28" fmla="*/ 0 h 619"/>
                  <a:gd name="T29" fmla="*/ 259 w 259"/>
                  <a:gd name="T30" fmla="*/ 619 h 61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59" h="619">
                    <a:moveTo>
                      <a:pt x="0" y="0"/>
                    </a:moveTo>
                    <a:lnTo>
                      <a:pt x="182" y="0"/>
                    </a:lnTo>
                    <a:lnTo>
                      <a:pt x="259" y="99"/>
                    </a:lnTo>
                    <a:lnTo>
                      <a:pt x="259" y="326"/>
                    </a:lnTo>
                    <a:lnTo>
                      <a:pt x="182" y="423"/>
                    </a:lnTo>
                    <a:lnTo>
                      <a:pt x="106" y="423"/>
                    </a:lnTo>
                    <a:lnTo>
                      <a:pt x="106" y="619"/>
                    </a:lnTo>
                    <a:lnTo>
                      <a:pt x="0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4763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16" name="Freeform 19"/>
              <p:cNvSpPr>
                <a:spLocks/>
              </p:cNvSpPr>
              <p:nvPr/>
            </p:nvSpPr>
            <p:spPr bwMode="auto">
              <a:xfrm>
                <a:off x="5727" y="1246"/>
                <a:ext cx="93" cy="206"/>
              </a:xfrm>
              <a:custGeom>
                <a:avLst/>
                <a:gdLst>
                  <a:gd name="T0" fmla="*/ 3 w 278"/>
                  <a:gd name="T1" fmla="*/ 0 h 619"/>
                  <a:gd name="T2" fmla="*/ 7 w 278"/>
                  <a:gd name="T3" fmla="*/ 0 h 619"/>
                  <a:gd name="T4" fmla="*/ 10 w 278"/>
                  <a:gd name="T5" fmla="*/ 4 h 619"/>
                  <a:gd name="T6" fmla="*/ 10 w 278"/>
                  <a:gd name="T7" fmla="*/ 19 h 619"/>
                  <a:gd name="T8" fmla="*/ 7 w 278"/>
                  <a:gd name="T9" fmla="*/ 23 h 619"/>
                  <a:gd name="T10" fmla="*/ 3 w 278"/>
                  <a:gd name="T11" fmla="*/ 23 h 619"/>
                  <a:gd name="T12" fmla="*/ 0 w 278"/>
                  <a:gd name="T13" fmla="*/ 20 h 619"/>
                  <a:gd name="T14" fmla="*/ 0 w 278"/>
                  <a:gd name="T15" fmla="*/ 4 h 619"/>
                  <a:gd name="T16" fmla="*/ 3 w 278"/>
                  <a:gd name="T17" fmla="*/ 0 h 61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78"/>
                  <a:gd name="T28" fmla="*/ 0 h 619"/>
                  <a:gd name="T29" fmla="*/ 278 w 278"/>
                  <a:gd name="T30" fmla="*/ 619 h 61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78" h="619">
                    <a:moveTo>
                      <a:pt x="77" y="0"/>
                    </a:moveTo>
                    <a:lnTo>
                      <a:pt x="201" y="0"/>
                    </a:lnTo>
                    <a:lnTo>
                      <a:pt x="278" y="99"/>
                    </a:lnTo>
                    <a:lnTo>
                      <a:pt x="278" y="521"/>
                    </a:lnTo>
                    <a:lnTo>
                      <a:pt x="201" y="619"/>
                    </a:lnTo>
                    <a:lnTo>
                      <a:pt x="77" y="619"/>
                    </a:lnTo>
                    <a:lnTo>
                      <a:pt x="0" y="531"/>
                    </a:lnTo>
                    <a:lnTo>
                      <a:pt x="0" y="99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4763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17" name="Freeform 20"/>
              <p:cNvSpPr>
                <a:spLocks/>
              </p:cNvSpPr>
              <p:nvPr/>
            </p:nvSpPr>
            <p:spPr bwMode="auto">
              <a:xfrm>
                <a:off x="5536" y="1246"/>
                <a:ext cx="86" cy="206"/>
              </a:xfrm>
              <a:custGeom>
                <a:avLst/>
                <a:gdLst>
                  <a:gd name="T0" fmla="*/ 2 w 259"/>
                  <a:gd name="T1" fmla="*/ 0 h 619"/>
                  <a:gd name="T2" fmla="*/ 7 w 259"/>
                  <a:gd name="T3" fmla="*/ 0 h 619"/>
                  <a:gd name="T4" fmla="*/ 10 w 259"/>
                  <a:gd name="T5" fmla="*/ 4 h 619"/>
                  <a:gd name="T6" fmla="*/ 10 w 259"/>
                  <a:gd name="T7" fmla="*/ 8 h 619"/>
                  <a:gd name="T8" fmla="*/ 6 w 259"/>
                  <a:gd name="T9" fmla="*/ 8 h 619"/>
                  <a:gd name="T10" fmla="*/ 6 w 259"/>
                  <a:gd name="T11" fmla="*/ 5 h 619"/>
                  <a:gd name="T12" fmla="*/ 4 w 259"/>
                  <a:gd name="T13" fmla="*/ 5 h 619"/>
                  <a:gd name="T14" fmla="*/ 4 w 259"/>
                  <a:gd name="T15" fmla="*/ 10 h 619"/>
                  <a:gd name="T16" fmla="*/ 7 w 259"/>
                  <a:gd name="T17" fmla="*/ 10 h 619"/>
                  <a:gd name="T18" fmla="*/ 10 w 259"/>
                  <a:gd name="T19" fmla="*/ 13 h 619"/>
                  <a:gd name="T20" fmla="*/ 10 w 259"/>
                  <a:gd name="T21" fmla="*/ 20 h 619"/>
                  <a:gd name="T22" fmla="*/ 7 w 259"/>
                  <a:gd name="T23" fmla="*/ 23 h 619"/>
                  <a:gd name="T24" fmla="*/ 2 w 259"/>
                  <a:gd name="T25" fmla="*/ 23 h 619"/>
                  <a:gd name="T26" fmla="*/ 0 w 259"/>
                  <a:gd name="T27" fmla="*/ 20 h 619"/>
                  <a:gd name="T28" fmla="*/ 0 w 259"/>
                  <a:gd name="T29" fmla="*/ 16 h 619"/>
                  <a:gd name="T30" fmla="*/ 4 w 259"/>
                  <a:gd name="T31" fmla="*/ 16 h 619"/>
                  <a:gd name="T32" fmla="*/ 4 w 259"/>
                  <a:gd name="T33" fmla="*/ 19 h 619"/>
                  <a:gd name="T34" fmla="*/ 6 w 259"/>
                  <a:gd name="T35" fmla="*/ 19 h 619"/>
                  <a:gd name="T36" fmla="*/ 6 w 259"/>
                  <a:gd name="T37" fmla="*/ 13 h 619"/>
                  <a:gd name="T38" fmla="*/ 3 w 259"/>
                  <a:gd name="T39" fmla="*/ 13 h 619"/>
                  <a:gd name="T40" fmla="*/ 0 w 259"/>
                  <a:gd name="T41" fmla="*/ 11 h 619"/>
                  <a:gd name="T42" fmla="*/ 0 w 259"/>
                  <a:gd name="T43" fmla="*/ 4 h 619"/>
                  <a:gd name="T44" fmla="*/ 2 w 259"/>
                  <a:gd name="T45" fmla="*/ 0 h 61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259"/>
                  <a:gd name="T70" fmla="*/ 0 h 619"/>
                  <a:gd name="T71" fmla="*/ 259 w 259"/>
                  <a:gd name="T72" fmla="*/ 619 h 61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259" h="619">
                    <a:moveTo>
                      <a:pt x="66" y="0"/>
                    </a:moveTo>
                    <a:lnTo>
                      <a:pt x="182" y="0"/>
                    </a:lnTo>
                    <a:lnTo>
                      <a:pt x="259" y="99"/>
                    </a:lnTo>
                    <a:lnTo>
                      <a:pt x="259" y="208"/>
                    </a:lnTo>
                    <a:lnTo>
                      <a:pt x="162" y="208"/>
                    </a:lnTo>
                    <a:lnTo>
                      <a:pt x="162" y="127"/>
                    </a:lnTo>
                    <a:lnTo>
                      <a:pt x="95" y="127"/>
                    </a:lnTo>
                    <a:lnTo>
                      <a:pt x="95" y="266"/>
                    </a:lnTo>
                    <a:lnTo>
                      <a:pt x="182" y="266"/>
                    </a:lnTo>
                    <a:lnTo>
                      <a:pt x="259" y="345"/>
                    </a:lnTo>
                    <a:lnTo>
                      <a:pt x="259" y="531"/>
                    </a:lnTo>
                    <a:lnTo>
                      <a:pt x="191" y="619"/>
                    </a:lnTo>
                    <a:lnTo>
                      <a:pt x="66" y="619"/>
                    </a:lnTo>
                    <a:lnTo>
                      <a:pt x="0" y="531"/>
                    </a:lnTo>
                    <a:lnTo>
                      <a:pt x="0" y="423"/>
                    </a:lnTo>
                    <a:lnTo>
                      <a:pt x="95" y="423"/>
                    </a:lnTo>
                    <a:lnTo>
                      <a:pt x="95" y="501"/>
                    </a:lnTo>
                    <a:lnTo>
                      <a:pt x="162" y="501"/>
                    </a:lnTo>
                    <a:lnTo>
                      <a:pt x="162" y="363"/>
                    </a:lnTo>
                    <a:lnTo>
                      <a:pt x="76" y="363"/>
                    </a:lnTo>
                    <a:lnTo>
                      <a:pt x="0" y="286"/>
                    </a:lnTo>
                    <a:lnTo>
                      <a:pt x="0" y="99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4763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18" name="Freeform 21"/>
              <p:cNvSpPr>
                <a:spLocks/>
              </p:cNvSpPr>
              <p:nvPr/>
            </p:nvSpPr>
            <p:spPr bwMode="auto">
              <a:xfrm>
                <a:off x="5638" y="1246"/>
                <a:ext cx="80" cy="206"/>
              </a:xfrm>
              <a:custGeom>
                <a:avLst/>
                <a:gdLst>
                  <a:gd name="T0" fmla="*/ 0 w 239"/>
                  <a:gd name="T1" fmla="*/ 0 h 619"/>
                  <a:gd name="T2" fmla="*/ 9 w 239"/>
                  <a:gd name="T3" fmla="*/ 0 h 619"/>
                  <a:gd name="T4" fmla="*/ 9 w 239"/>
                  <a:gd name="T5" fmla="*/ 5 h 619"/>
                  <a:gd name="T6" fmla="*/ 6 w 239"/>
                  <a:gd name="T7" fmla="*/ 5 h 619"/>
                  <a:gd name="T8" fmla="*/ 6 w 239"/>
                  <a:gd name="T9" fmla="*/ 23 h 619"/>
                  <a:gd name="T10" fmla="*/ 3 w 239"/>
                  <a:gd name="T11" fmla="*/ 23 h 619"/>
                  <a:gd name="T12" fmla="*/ 3 w 239"/>
                  <a:gd name="T13" fmla="*/ 5 h 619"/>
                  <a:gd name="T14" fmla="*/ 0 w 239"/>
                  <a:gd name="T15" fmla="*/ 5 h 619"/>
                  <a:gd name="T16" fmla="*/ 0 w 239"/>
                  <a:gd name="T17" fmla="*/ 0 h 61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39"/>
                  <a:gd name="T28" fmla="*/ 0 h 619"/>
                  <a:gd name="T29" fmla="*/ 239 w 239"/>
                  <a:gd name="T30" fmla="*/ 619 h 61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39" h="619">
                    <a:moveTo>
                      <a:pt x="0" y="0"/>
                    </a:moveTo>
                    <a:lnTo>
                      <a:pt x="239" y="0"/>
                    </a:lnTo>
                    <a:lnTo>
                      <a:pt x="239" y="127"/>
                    </a:lnTo>
                    <a:lnTo>
                      <a:pt x="173" y="127"/>
                    </a:lnTo>
                    <a:lnTo>
                      <a:pt x="173" y="619"/>
                    </a:lnTo>
                    <a:lnTo>
                      <a:pt x="68" y="619"/>
                    </a:lnTo>
                    <a:lnTo>
                      <a:pt x="68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4763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19" name="Rectangle 22"/>
              <p:cNvSpPr>
                <a:spLocks noChangeArrowheads="1"/>
              </p:cNvSpPr>
              <p:nvPr/>
            </p:nvSpPr>
            <p:spPr bwMode="auto">
              <a:xfrm>
                <a:off x="5764" y="1289"/>
                <a:ext cx="20" cy="120"/>
              </a:xfrm>
              <a:prstGeom prst="rect">
                <a:avLst/>
              </a:prstGeom>
              <a:solidFill>
                <a:srgbClr val="FF0000"/>
              </a:solidFill>
              <a:ln w="4763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20" name="Rectangle 23"/>
              <p:cNvSpPr>
                <a:spLocks noChangeArrowheads="1"/>
              </p:cNvSpPr>
              <p:nvPr/>
            </p:nvSpPr>
            <p:spPr bwMode="auto">
              <a:xfrm>
                <a:off x="5873" y="1289"/>
                <a:ext cx="17" cy="54"/>
              </a:xfrm>
              <a:prstGeom prst="rect">
                <a:avLst/>
              </a:prstGeom>
              <a:solidFill>
                <a:srgbClr val="FF0000"/>
              </a:solidFill>
              <a:ln w="4763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pic>
        <p:nvPicPr>
          <p:cNvPr id="21509" name="Picture 8" descr="spc_01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0133" y="4972050"/>
            <a:ext cx="2525713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28" descr="inf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0466" y="2672342"/>
            <a:ext cx="615661" cy="61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17"/>
          <p:cNvSpPr>
            <a:spLocks noGrp="1" noChangeArrowheads="1"/>
          </p:cNvSpPr>
          <p:nvPr>
            <p:ph type="title"/>
          </p:nvPr>
        </p:nvSpPr>
        <p:spPr>
          <a:xfrm>
            <a:off x="646113" y="338138"/>
            <a:ext cx="7469187" cy="912812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Управляемость процесса</a:t>
            </a:r>
          </a:p>
        </p:txBody>
      </p:sp>
      <p:sp>
        <p:nvSpPr>
          <p:cNvPr id="54277" name="Rectangle 18"/>
          <p:cNvSpPr>
            <a:spLocks noGrp="1" noChangeArrowheads="1"/>
          </p:cNvSpPr>
          <p:nvPr>
            <p:ph idx="1"/>
          </p:nvPr>
        </p:nvSpPr>
        <p:spPr>
          <a:xfrm>
            <a:off x="649288" y="1420813"/>
            <a:ext cx="9001125" cy="52609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2600" dirty="0" smtClean="0"/>
              <a:t>   </a:t>
            </a:r>
            <a:r>
              <a:rPr lang="ru-RU" sz="3000" dirty="0" smtClean="0"/>
              <a:t>При анализе изменчивости выделяют:</a:t>
            </a:r>
            <a:endParaRPr lang="en-US" sz="3000" dirty="0" smtClean="0"/>
          </a:p>
          <a:p>
            <a:pPr eaLnBrk="1" hangingPunct="1">
              <a:defRPr/>
            </a:pPr>
            <a:r>
              <a:rPr lang="ru-RU" sz="3000" dirty="0" smtClean="0"/>
              <a:t>Обычные причины (принадлежат системе);</a:t>
            </a:r>
          </a:p>
          <a:p>
            <a:pPr eaLnBrk="1" hangingPunct="1">
              <a:defRPr/>
            </a:pPr>
            <a:r>
              <a:rPr lang="ru-RU" sz="3000" dirty="0" smtClean="0"/>
              <a:t>Особые причины.</a:t>
            </a:r>
          </a:p>
          <a:p>
            <a:pPr marL="360000" indent="0" eaLnBrk="1" hangingPunct="1">
              <a:buFont typeface="Wingdings" pitchFamily="2" charset="2"/>
              <a:buNone/>
              <a:defRPr/>
            </a:pPr>
            <a:r>
              <a:rPr lang="ru-RU" sz="3000" dirty="0" smtClean="0"/>
              <a:t>Вклад каждой обычной причины небольшой. В этом случае говорят, что </a:t>
            </a:r>
            <a:r>
              <a:rPr lang="ru-RU" sz="3000" u="sng" dirty="0" smtClean="0"/>
              <a:t>процесс находится в </a:t>
            </a:r>
            <a:r>
              <a:rPr lang="ru-RU" sz="3000" b="1" u="sng" dirty="0" smtClean="0"/>
              <a:t>статистически управляемом состоянии</a:t>
            </a:r>
            <a:r>
              <a:rPr lang="it-IT" sz="3000" b="1" dirty="0" smtClean="0"/>
              <a:t> </a:t>
            </a:r>
            <a:r>
              <a:rPr lang="ru-RU" sz="3000" dirty="0" smtClean="0"/>
              <a:t>(то есть </a:t>
            </a:r>
            <a:r>
              <a:rPr lang="ru-RU" sz="3000" b="1" dirty="0" smtClean="0">
                <a:solidFill>
                  <a:srgbClr val="FF0000"/>
                </a:solidFill>
              </a:rPr>
              <a:t>устранены особые причины вариаций</a:t>
            </a:r>
            <a:r>
              <a:rPr lang="ru-RU" sz="3000" dirty="0" smtClean="0"/>
              <a:t>). При этом выход процесса предсказуем.</a:t>
            </a:r>
          </a:p>
          <a:p>
            <a:pPr marL="360000" indent="0" eaLnBrk="1" hangingPunct="1">
              <a:buFont typeface="Wingdings" pitchFamily="2" charset="2"/>
              <a:buNone/>
              <a:defRPr/>
            </a:pPr>
            <a:endParaRPr lang="ru-RU" sz="500" dirty="0" smtClean="0"/>
          </a:p>
          <a:p>
            <a:pPr marL="360000" indent="0" eaLnBrk="1" hangingPunct="1">
              <a:buFont typeface="Wingdings" pitchFamily="2" charset="2"/>
              <a:buNone/>
              <a:defRPr/>
            </a:pPr>
            <a:r>
              <a:rPr lang="ru-RU" sz="3300" dirty="0" smtClean="0"/>
              <a:t>Статистические методы позволяют </a:t>
            </a:r>
            <a:r>
              <a:rPr lang="ru-RU" sz="3300" u="sng" dirty="0" smtClean="0"/>
              <a:t>обнаруживать особые причины изменчивости</a:t>
            </a:r>
            <a:r>
              <a:rPr lang="ru-RU" sz="3300" dirty="0" smtClean="0"/>
              <a:t>.</a:t>
            </a:r>
          </a:p>
          <a:p>
            <a:pPr marL="360000" indent="0" eaLnBrk="1" hangingPunct="1">
              <a:buFont typeface="Wingdings" pitchFamily="2" charset="2"/>
              <a:buNone/>
              <a:defRPr/>
            </a:pPr>
            <a:endParaRPr lang="ru-RU" sz="2600" dirty="0" smtClean="0"/>
          </a:p>
        </p:txBody>
      </p:sp>
      <p:sp>
        <p:nvSpPr>
          <p:cNvPr id="22530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22531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37F5DB37-CA7A-4DB3-A4F9-4B5392760A39}" type="slidenum">
              <a:rPr lang="ru-RU" smtClean="0"/>
              <a:pPr defTabSz="1023938"/>
              <a:t>8</a:t>
            </a:fld>
            <a:endParaRPr lang="ru-RU" smtClean="0"/>
          </a:p>
        </p:txBody>
      </p:sp>
      <p:pic>
        <p:nvPicPr>
          <p:cNvPr id="22534" name="Picture 8" descr="kti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304" y="5668386"/>
            <a:ext cx="916133" cy="916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28" descr="inf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2359" y="4054331"/>
            <a:ext cx="590405" cy="590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28" descr="inf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97166" y="1996209"/>
            <a:ext cx="591127" cy="591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28" descr="inf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1957" y="2549094"/>
            <a:ext cx="614508" cy="614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ижний колонтитул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ru-RU" smtClean="0"/>
              <a:t>ООО "Бизнес Консалтинг Групп"</a:t>
            </a:r>
          </a:p>
        </p:txBody>
      </p:sp>
      <p:sp>
        <p:nvSpPr>
          <p:cNvPr id="23555" name="Номер слайда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7994E4-4198-4471-A899-455FFC1F9FCD}" type="slidenum">
              <a:rPr lang="ru-RU" smtClean="0"/>
              <a:pPr/>
              <a:t>9</a:t>
            </a:fld>
            <a:endParaRPr lang="ru-RU" smtClean="0"/>
          </a:p>
        </p:txBody>
      </p:sp>
      <p:sp>
        <p:nvSpPr>
          <p:cNvPr id="23581" name="Freeform 5"/>
          <p:cNvSpPr>
            <a:spLocks/>
          </p:cNvSpPr>
          <p:nvPr/>
        </p:nvSpPr>
        <p:spPr bwMode="auto">
          <a:xfrm>
            <a:off x="6165720" y="4708293"/>
            <a:ext cx="2171949" cy="732130"/>
          </a:xfrm>
          <a:custGeom>
            <a:avLst/>
            <a:gdLst>
              <a:gd name="T0" fmla="*/ 0 w 1562"/>
              <a:gd name="T1" fmla="*/ 608939689 h 852"/>
              <a:gd name="T2" fmla="*/ 1202650687 w 1562"/>
              <a:gd name="T3" fmla="*/ 507633291 h 852"/>
              <a:gd name="T4" fmla="*/ 2147483647 w 1562"/>
              <a:gd name="T5" fmla="*/ 0 h 852"/>
              <a:gd name="T6" fmla="*/ 2147483647 w 1562"/>
              <a:gd name="T7" fmla="*/ 507633291 h 852"/>
              <a:gd name="T8" fmla="*/ 2147483647 w 1562"/>
              <a:gd name="T9" fmla="*/ 608939689 h 8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62"/>
              <a:gd name="T16" fmla="*/ 0 h 852"/>
              <a:gd name="T17" fmla="*/ 1562 w 1562"/>
              <a:gd name="T18" fmla="*/ 852 h 85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62" h="852">
                <a:moveTo>
                  <a:pt x="0" y="852"/>
                </a:moveTo>
                <a:cubicBezTo>
                  <a:pt x="80" y="852"/>
                  <a:pt x="161" y="852"/>
                  <a:pt x="284" y="710"/>
                </a:cubicBezTo>
                <a:cubicBezTo>
                  <a:pt x="407" y="568"/>
                  <a:pt x="594" y="0"/>
                  <a:pt x="736" y="0"/>
                </a:cubicBezTo>
                <a:cubicBezTo>
                  <a:pt x="878" y="0"/>
                  <a:pt x="998" y="568"/>
                  <a:pt x="1136" y="710"/>
                </a:cubicBezTo>
                <a:cubicBezTo>
                  <a:pt x="1274" y="852"/>
                  <a:pt x="1491" y="828"/>
                  <a:pt x="1562" y="852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82" name="Freeform 6"/>
          <p:cNvSpPr>
            <a:spLocks/>
          </p:cNvSpPr>
          <p:nvPr/>
        </p:nvSpPr>
        <p:spPr bwMode="auto">
          <a:xfrm>
            <a:off x="3277097" y="6004286"/>
            <a:ext cx="3053631" cy="516665"/>
          </a:xfrm>
          <a:custGeom>
            <a:avLst/>
            <a:gdLst>
              <a:gd name="T0" fmla="*/ 0 w 1562"/>
              <a:gd name="T1" fmla="*/ 303259802 h 852"/>
              <a:gd name="T2" fmla="*/ 2147483647 w 1562"/>
              <a:gd name="T3" fmla="*/ 252807973 h 852"/>
              <a:gd name="T4" fmla="*/ 2147483647 w 1562"/>
              <a:gd name="T5" fmla="*/ 0 h 852"/>
              <a:gd name="T6" fmla="*/ 2147483647 w 1562"/>
              <a:gd name="T7" fmla="*/ 252807973 h 852"/>
              <a:gd name="T8" fmla="*/ 2147483647 w 1562"/>
              <a:gd name="T9" fmla="*/ 303259802 h 8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62"/>
              <a:gd name="T16" fmla="*/ 0 h 852"/>
              <a:gd name="T17" fmla="*/ 1562 w 1562"/>
              <a:gd name="T18" fmla="*/ 852 h 85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62" h="852">
                <a:moveTo>
                  <a:pt x="0" y="852"/>
                </a:moveTo>
                <a:cubicBezTo>
                  <a:pt x="80" y="852"/>
                  <a:pt x="161" y="852"/>
                  <a:pt x="284" y="710"/>
                </a:cubicBezTo>
                <a:cubicBezTo>
                  <a:pt x="407" y="568"/>
                  <a:pt x="594" y="0"/>
                  <a:pt x="736" y="0"/>
                </a:cubicBezTo>
                <a:cubicBezTo>
                  <a:pt x="878" y="0"/>
                  <a:pt x="998" y="568"/>
                  <a:pt x="1136" y="710"/>
                </a:cubicBezTo>
                <a:cubicBezTo>
                  <a:pt x="1274" y="852"/>
                  <a:pt x="1491" y="828"/>
                  <a:pt x="1562" y="852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83" name="Freeform 7"/>
          <p:cNvSpPr>
            <a:spLocks/>
          </p:cNvSpPr>
          <p:nvPr/>
        </p:nvSpPr>
        <p:spPr bwMode="auto">
          <a:xfrm>
            <a:off x="5075881" y="4513881"/>
            <a:ext cx="2171949" cy="1396740"/>
          </a:xfrm>
          <a:custGeom>
            <a:avLst/>
            <a:gdLst>
              <a:gd name="T0" fmla="*/ 0 w 1562"/>
              <a:gd name="T1" fmla="*/ 2147483647 h 852"/>
              <a:gd name="T2" fmla="*/ 1202650687 w 1562"/>
              <a:gd name="T3" fmla="*/ 1847585769 h 852"/>
              <a:gd name="T4" fmla="*/ 2147483647 w 1562"/>
              <a:gd name="T5" fmla="*/ 0 h 852"/>
              <a:gd name="T6" fmla="*/ 2147483647 w 1562"/>
              <a:gd name="T7" fmla="*/ 1847585769 h 852"/>
              <a:gd name="T8" fmla="*/ 2147483647 w 1562"/>
              <a:gd name="T9" fmla="*/ 2147483647 h 8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62"/>
              <a:gd name="T16" fmla="*/ 0 h 852"/>
              <a:gd name="T17" fmla="*/ 1562 w 1562"/>
              <a:gd name="T18" fmla="*/ 852 h 85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62" h="852">
                <a:moveTo>
                  <a:pt x="0" y="852"/>
                </a:moveTo>
                <a:cubicBezTo>
                  <a:pt x="80" y="852"/>
                  <a:pt x="161" y="852"/>
                  <a:pt x="284" y="710"/>
                </a:cubicBezTo>
                <a:cubicBezTo>
                  <a:pt x="407" y="568"/>
                  <a:pt x="594" y="0"/>
                  <a:pt x="736" y="0"/>
                </a:cubicBezTo>
                <a:cubicBezTo>
                  <a:pt x="878" y="0"/>
                  <a:pt x="998" y="568"/>
                  <a:pt x="1136" y="710"/>
                </a:cubicBezTo>
                <a:cubicBezTo>
                  <a:pt x="1274" y="852"/>
                  <a:pt x="1491" y="828"/>
                  <a:pt x="1562" y="852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84" name="Line 8"/>
          <p:cNvSpPr>
            <a:spLocks noChangeShapeType="1"/>
          </p:cNvSpPr>
          <p:nvPr/>
        </p:nvSpPr>
        <p:spPr bwMode="auto">
          <a:xfrm flipV="1">
            <a:off x="5091060" y="4914588"/>
            <a:ext cx="4704789" cy="17586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3585" name="Line 9"/>
          <p:cNvSpPr>
            <a:spLocks noChangeShapeType="1"/>
          </p:cNvSpPr>
          <p:nvPr/>
        </p:nvSpPr>
        <p:spPr bwMode="auto">
          <a:xfrm flipV="1">
            <a:off x="3369440" y="4586889"/>
            <a:ext cx="5176725" cy="193406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86" name="Line 11"/>
          <p:cNvSpPr>
            <a:spLocks noChangeShapeType="1"/>
          </p:cNvSpPr>
          <p:nvPr/>
        </p:nvSpPr>
        <p:spPr bwMode="auto">
          <a:xfrm flipV="1">
            <a:off x="3259388" y="6516978"/>
            <a:ext cx="307513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3587" name="Text Box 14"/>
          <p:cNvSpPr txBox="1">
            <a:spLocks noChangeArrowheads="1"/>
          </p:cNvSpPr>
          <p:nvPr/>
        </p:nvSpPr>
        <p:spPr bwMode="auto">
          <a:xfrm>
            <a:off x="7691716" y="3450231"/>
            <a:ext cx="1479908" cy="366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321" tIns="51161" rIns="102321" bIns="51161"/>
          <a:lstStyle/>
          <a:p>
            <a:pPr defTabSz="1023938"/>
            <a:r>
              <a:rPr lang="ru-RU" sz="1600" b="1" dirty="0">
                <a:latin typeface="Arial" charset="0"/>
              </a:rPr>
              <a:t>Прогноз </a:t>
            </a:r>
            <a:r>
              <a:rPr lang="ru-RU" sz="1600" b="1" dirty="0" smtClean="0">
                <a:latin typeface="Arial" charset="0"/>
              </a:rPr>
              <a:t>??</a:t>
            </a:r>
            <a:r>
              <a:rPr lang="en-US" sz="1600" b="1" dirty="0">
                <a:latin typeface="Arial" charset="0"/>
              </a:rPr>
              <a:t>?</a:t>
            </a:r>
            <a:endParaRPr lang="ru-RU" sz="1600" dirty="0">
              <a:latin typeface="Arial" charset="0"/>
            </a:endParaRPr>
          </a:p>
        </p:txBody>
      </p:sp>
      <p:sp>
        <p:nvSpPr>
          <p:cNvPr id="23588" name="Text Box 15"/>
          <p:cNvSpPr txBox="1">
            <a:spLocks noChangeArrowheads="1"/>
          </p:cNvSpPr>
          <p:nvPr/>
        </p:nvSpPr>
        <p:spPr bwMode="auto">
          <a:xfrm>
            <a:off x="8878373" y="5292348"/>
            <a:ext cx="962541" cy="36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321" tIns="51161" rIns="102321" bIns="51161"/>
          <a:lstStyle/>
          <a:p>
            <a:pPr defTabSz="1023938"/>
            <a:r>
              <a:rPr lang="ru-RU" sz="1600" b="1">
                <a:latin typeface="Arial" charset="0"/>
              </a:rPr>
              <a:t>Время</a:t>
            </a:r>
            <a:endParaRPr lang="ru-RU" sz="1600">
              <a:latin typeface="Arial" charset="0"/>
            </a:endParaRPr>
          </a:p>
        </p:txBody>
      </p:sp>
      <p:sp>
        <p:nvSpPr>
          <p:cNvPr id="23589" name="Text Box 16"/>
          <p:cNvSpPr txBox="1">
            <a:spLocks noChangeArrowheads="1"/>
          </p:cNvSpPr>
          <p:nvPr/>
        </p:nvSpPr>
        <p:spPr bwMode="auto">
          <a:xfrm>
            <a:off x="5681801" y="6519626"/>
            <a:ext cx="1121900" cy="299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321" tIns="51161" rIns="102321" bIns="51161"/>
          <a:lstStyle/>
          <a:p>
            <a:pPr defTabSz="1023938"/>
            <a:r>
              <a:rPr lang="ru-RU" sz="1600" b="1">
                <a:latin typeface="Arial" charset="0"/>
              </a:rPr>
              <a:t>Размер</a:t>
            </a:r>
            <a:endParaRPr lang="ru-RU" sz="1600">
              <a:latin typeface="Arial" charset="0"/>
            </a:endParaRPr>
          </a:p>
        </p:txBody>
      </p:sp>
      <p:cxnSp>
        <p:nvCxnSpPr>
          <p:cNvPr id="23590" name="Прямая соединительная линия 18"/>
          <p:cNvCxnSpPr>
            <a:cxnSpLocks noChangeShapeType="1"/>
          </p:cNvCxnSpPr>
          <p:nvPr/>
        </p:nvCxnSpPr>
        <p:spPr bwMode="auto">
          <a:xfrm rot="16200000" flipH="1">
            <a:off x="4072634" y="6119006"/>
            <a:ext cx="800494" cy="6796"/>
          </a:xfrm>
          <a:prstGeom prst="line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/>
          </a:ln>
        </p:spPr>
      </p:cxnSp>
      <p:sp>
        <p:nvSpPr>
          <p:cNvPr id="23591" name="Line 8"/>
          <p:cNvSpPr>
            <a:spLocks noChangeShapeType="1"/>
          </p:cNvSpPr>
          <p:nvPr/>
        </p:nvSpPr>
        <p:spPr bwMode="auto">
          <a:xfrm flipV="1">
            <a:off x="4477795" y="4748909"/>
            <a:ext cx="4693571" cy="1759267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cxnSp>
        <p:nvCxnSpPr>
          <p:cNvPr id="23592" name="Прямая соединительная линия 21"/>
          <p:cNvCxnSpPr>
            <a:cxnSpLocks noChangeShapeType="1"/>
          </p:cNvCxnSpPr>
          <p:nvPr/>
        </p:nvCxnSpPr>
        <p:spPr bwMode="auto">
          <a:xfrm rot="16200000" flipH="1">
            <a:off x="5310322" y="5095206"/>
            <a:ext cx="1597503" cy="26421"/>
          </a:xfrm>
          <a:prstGeom prst="line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23593" name="Прямая соединительная линия 23"/>
          <p:cNvCxnSpPr>
            <a:cxnSpLocks noChangeShapeType="1"/>
          </p:cNvCxnSpPr>
          <p:nvPr/>
        </p:nvCxnSpPr>
        <p:spPr bwMode="auto">
          <a:xfrm flipH="1">
            <a:off x="7213822" y="4611823"/>
            <a:ext cx="2052" cy="848041"/>
          </a:xfrm>
          <a:prstGeom prst="line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23594" name="Прямая соединительная линия 25"/>
          <p:cNvCxnSpPr>
            <a:cxnSpLocks noChangeShapeType="1"/>
          </p:cNvCxnSpPr>
          <p:nvPr/>
        </p:nvCxnSpPr>
        <p:spPr bwMode="auto">
          <a:xfrm>
            <a:off x="5901544" y="5453541"/>
            <a:ext cx="2634589" cy="13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23595" name="Text Box 15"/>
          <p:cNvSpPr txBox="1">
            <a:spLocks noChangeArrowheads="1"/>
          </p:cNvSpPr>
          <p:nvPr/>
        </p:nvSpPr>
        <p:spPr bwMode="auto">
          <a:xfrm>
            <a:off x="8985050" y="4149090"/>
            <a:ext cx="1105351" cy="506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321" tIns="51161" rIns="102321" bIns="51161"/>
          <a:lstStyle/>
          <a:p>
            <a:pPr defTabSz="1023938"/>
            <a:r>
              <a:rPr lang="ru-RU" sz="1400" b="1" dirty="0">
                <a:latin typeface="Arial" charset="0"/>
              </a:rPr>
              <a:t>Целевая линия</a:t>
            </a:r>
            <a:endParaRPr lang="ru-RU" sz="1400" dirty="0">
              <a:latin typeface="Arial" charset="0"/>
            </a:endParaRPr>
          </a:p>
        </p:txBody>
      </p:sp>
      <p:cxnSp>
        <p:nvCxnSpPr>
          <p:cNvPr id="23596" name="Прямая соединительная линия 28"/>
          <p:cNvCxnSpPr>
            <a:cxnSpLocks noChangeShapeType="1"/>
          </p:cNvCxnSpPr>
          <p:nvPr/>
        </p:nvCxnSpPr>
        <p:spPr bwMode="auto">
          <a:xfrm>
            <a:off x="4783474" y="5906518"/>
            <a:ext cx="2634589" cy="13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9" name="Прямая соединительная линия 25"/>
          <p:cNvCxnSpPr>
            <a:cxnSpLocks noChangeShapeType="1"/>
          </p:cNvCxnSpPr>
          <p:nvPr/>
        </p:nvCxnSpPr>
        <p:spPr bwMode="auto">
          <a:xfrm>
            <a:off x="7067864" y="5014251"/>
            <a:ext cx="2634589" cy="13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</p:spPr>
      </p:cxnSp>
      <p:grpSp>
        <p:nvGrpSpPr>
          <p:cNvPr id="23557" name="Группа 32"/>
          <p:cNvGrpSpPr>
            <a:grpSpLocks/>
          </p:cNvGrpSpPr>
          <p:nvPr/>
        </p:nvGrpSpPr>
        <p:grpSpPr bwMode="auto">
          <a:xfrm>
            <a:off x="1656628" y="1485899"/>
            <a:ext cx="8152390" cy="2598161"/>
            <a:chOff x="534989" y="3818376"/>
            <a:chExt cx="9563619" cy="2977009"/>
          </a:xfrm>
        </p:grpSpPr>
        <p:sp>
          <p:nvSpPr>
            <p:cNvPr id="23562" name="Line 8"/>
            <p:cNvSpPr>
              <a:spLocks noChangeShapeType="1"/>
            </p:cNvSpPr>
            <p:nvPr/>
          </p:nvSpPr>
          <p:spPr bwMode="auto">
            <a:xfrm flipV="1">
              <a:off x="2109323" y="4551218"/>
              <a:ext cx="6567086" cy="19522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 type="stealth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3" name="Freeform 5"/>
            <p:cNvSpPr>
              <a:spLocks/>
            </p:cNvSpPr>
            <p:nvPr/>
          </p:nvSpPr>
          <p:spPr bwMode="auto">
            <a:xfrm>
              <a:off x="6124650" y="4255572"/>
              <a:ext cx="2516414" cy="713651"/>
            </a:xfrm>
            <a:custGeom>
              <a:avLst/>
              <a:gdLst>
                <a:gd name="T0" fmla="*/ 0 w 1562"/>
                <a:gd name="T1" fmla="*/ 387987416 h 852"/>
                <a:gd name="T2" fmla="*/ 809760064 w 1562"/>
                <a:gd name="T3" fmla="*/ 323439712 h 852"/>
                <a:gd name="T4" fmla="*/ 2099668926 w 1562"/>
                <a:gd name="T5" fmla="*/ 0 h 852"/>
                <a:gd name="T6" fmla="*/ 2147483647 w 1562"/>
                <a:gd name="T7" fmla="*/ 323439712 h 852"/>
                <a:gd name="T8" fmla="*/ 2147483647 w 1562"/>
                <a:gd name="T9" fmla="*/ 387987416 h 8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62"/>
                <a:gd name="T16" fmla="*/ 0 h 852"/>
                <a:gd name="T17" fmla="*/ 1562 w 1562"/>
                <a:gd name="T18" fmla="*/ 852 h 8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62" h="852">
                  <a:moveTo>
                    <a:pt x="0" y="852"/>
                  </a:moveTo>
                  <a:cubicBezTo>
                    <a:pt x="80" y="852"/>
                    <a:pt x="161" y="852"/>
                    <a:pt x="284" y="710"/>
                  </a:cubicBezTo>
                  <a:cubicBezTo>
                    <a:pt x="407" y="568"/>
                    <a:pt x="594" y="0"/>
                    <a:pt x="736" y="0"/>
                  </a:cubicBezTo>
                  <a:cubicBezTo>
                    <a:pt x="878" y="0"/>
                    <a:pt x="998" y="568"/>
                    <a:pt x="1136" y="710"/>
                  </a:cubicBezTo>
                  <a:cubicBezTo>
                    <a:pt x="1274" y="852"/>
                    <a:pt x="1491" y="828"/>
                    <a:pt x="1562" y="852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4" name="Line 8"/>
            <p:cNvSpPr>
              <a:spLocks noChangeShapeType="1"/>
            </p:cNvSpPr>
            <p:nvPr/>
          </p:nvSpPr>
          <p:spPr bwMode="auto">
            <a:xfrm flipV="1">
              <a:off x="2913637" y="4883726"/>
              <a:ext cx="5991372" cy="17713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5" name="Line 9"/>
            <p:cNvSpPr>
              <a:spLocks noChangeShapeType="1"/>
            </p:cNvSpPr>
            <p:nvPr/>
          </p:nvSpPr>
          <p:spPr bwMode="auto">
            <a:xfrm flipV="1">
              <a:off x="918971" y="4966855"/>
              <a:ext cx="5190884" cy="153979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6" name="Line 11"/>
            <p:cNvSpPr>
              <a:spLocks noChangeShapeType="1"/>
            </p:cNvSpPr>
            <p:nvPr/>
          </p:nvSpPr>
          <p:spPr bwMode="auto">
            <a:xfrm flipV="1">
              <a:off x="534989" y="6502774"/>
              <a:ext cx="356284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7" name="Line 13"/>
            <p:cNvSpPr>
              <a:spLocks noChangeShapeType="1"/>
            </p:cNvSpPr>
            <p:nvPr/>
          </p:nvSpPr>
          <p:spPr bwMode="auto">
            <a:xfrm>
              <a:off x="6124650" y="4969223"/>
              <a:ext cx="251641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8" name="Text Box 14"/>
            <p:cNvSpPr txBox="1">
              <a:spLocks noChangeArrowheads="1"/>
            </p:cNvSpPr>
            <p:nvPr/>
          </p:nvSpPr>
          <p:spPr bwMode="auto">
            <a:xfrm>
              <a:off x="5935480" y="4982858"/>
              <a:ext cx="1679308" cy="357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ru-RU" sz="1600" b="1">
                  <a:latin typeface="Arial" charset="0"/>
                </a:rPr>
                <a:t>Прогноз…</a:t>
              </a:r>
              <a:endParaRPr lang="ru-RU" sz="1600">
                <a:latin typeface="Arial" charset="0"/>
              </a:endParaRPr>
            </a:p>
          </p:txBody>
        </p:sp>
        <p:sp>
          <p:nvSpPr>
            <p:cNvPr id="23569" name="Text Box 15"/>
            <p:cNvSpPr txBox="1">
              <a:spLocks noChangeArrowheads="1"/>
            </p:cNvSpPr>
            <p:nvPr/>
          </p:nvSpPr>
          <p:spPr bwMode="auto">
            <a:xfrm>
              <a:off x="8403042" y="5038890"/>
              <a:ext cx="1156771" cy="356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ru-RU" sz="1600" b="1">
                  <a:latin typeface="Arial" charset="0"/>
                </a:rPr>
                <a:t>Время</a:t>
              </a:r>
              <a:endParaRPr lang="ru-RU" sz="1600">
                <a:latin typeface="Arial" charset="0"/>
              </a:endParaRPr>
            </a:p>
          </p:txBody>
        </p:sp>
        <p:sp>
          <p:nvSpPr>
            <p:cNvPr id="23570" name="Text Box 16"/>
            <p:cNvSpPr txBox="1">
              <a:spLocks noChangeArrowheads="1"/>
            </p:cNvSpPr>
            <p:nvPr/>
          </p:nvSpPr>
          <p:spPr bwMode="auto">
            <a:xfrm>
              <a:off x="3649361" y="6503731"/>
              <a:ext cx="1408335" cy="291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ru-RU" sz="1600" b="1">
                  <a:latin typeface="Arial" charset="0"/>
                </a:rPr>
                <a:t>Размер</a:t>
              </a:r>
              <a:endParaRPr lang="ru-RU" sz="1600">
                <a:latin typeface="Arial" charset="0"/>
              </a:endParaRPr>
            </a:p>
          </p:txBody>
        </p:sp>
        <p:cxnSp>
          <p:nvCxnSpPr>
            <p:cNvPr id="23571" name="Прямая соединительная линия 42"/>
            <p:cNvCxnSpPr>
              <a:cxnSpLocks noChangeShapeType="1"/>
            </p:cNvCxnSpPr>
            <p:nvPr/>
          </p:nvCxnSpPr>
          <p:spPr bwMode="auto">
            <a:xfrm rot="16200000" flipH="1">
              <a:off x="6870813" y="4546779"/>
              <a:ext cx="860307" cy="7874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23572" name="Text Box 15"/>
            <p:cNvSpPr txBox="1">
              <a:spLocks noChangeArrowheads="1"/>
            </p:cNvSpPr>
            <p:nvPr/>
          </p:nvSpPr>
          <p:spPr bwMode="auto">
            <a:xfrm>
              <a:off x="8551632" y="3818376"/>
              <a:ext cx="1546976" cy="4917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ru-RU" sz="1600" b="1" dirty="0">
                  <a:latin typeface="Arial" charset="0"/>
                </a:rPr>
                <a:t>Целевая линия</a:t>
              </a:r>
              <a:endParaRPr lang="ru-RU" sz="1600" dirty="0">
                <a:latin typeface="Arial" charset="0"/>
              </a:endParaRPr>
            </a:p>
          </p:txBody>
        </p:sp>
        <p:sp>
          <p:nvSpPr>
            <p:cNvPr id="23573" name="Freeform 5"/>
            <p:cNvSpPr>
              <a:spLocks/>
            </p:cNvSpPr>
            <p:nvPr/>
          </p:nvSpPr>
          <p:spPr bwMode="auto">
            <a:xfrm>
              <a:off x="956903" y="5789963"/>
              <a:ext cx="2516414" cy="713651"/>
            </a:xfrm>
            <a:custGeom>
              <a:avLst/>
              <a:gdLst>
                <a:gd name="T0" fmla="*/ 0 w 1562"/>
                <a:gd name="T1" fmla="*/ 387987416 h 852"/>
                <a:gd name="T2" fmla="*/ 809760064 w 1562"/>
                <a:gd name="T3" fmla="*/ 323439712 h 852"/>
                <a:gd name="T4" fmla="*/ 2099668926 w 1562"/>
                <a:gd name="T5" fmla="*/ 0 h 852"/>
                <a:gd name="T6" fmla="*/ 2147483647 w 1562"/>
                <a:gd name="T7" fmla="*/ 323439712 h 852"/>
                <a:gd name="T8" fmla="*/ 2147483647 w 1562"/>
                <a:gd name="T9" fmla="*/ 387987416 h 8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62"/>
                <a:gd name="T16" fmla="*/ 0 h 852"/>
                <a:gd name="T17" fmla="*/ 1562 w 1562"/>
                <a:gd name="T18" fmla="*/ 852 h 8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62" h="852">
                  <a:moveTo>
                    <a:pt x="0" y="852"/>
                  </a:moveTo>
                  <a:cubicBezTo>
                    <a:pt x="80" y="852"/>
                    <a:pt x="161" y="852"/>
                    <a:pt x="284" y="710"/>
                  </a:cubicBezTo>
                  <a:cubicBezTo>
                    <a:pt x="407" y="568"/>
                    <a:pt x="594" y="0"/>
                    <a:pt x="736" y="0"/>
                  </a:cubicBezTo>
                  <a:cubicBezTo>
                    <a:pt x="878" y="0"/>
                    <a:pt x="998" y="568"/>
                    <a:pt x="1136" y="710"/>
                  </a:cubicBezTo>
                  <a:cubicBezTo>
                    <a:pt x="1274" y="852"/>
                    <a:pt x="1491" y="828"/>
                    <a:pt x="1562" y="852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cxnSp>
          <p:nvCxnSpPr>
            <p:cNvPr id="23574" name="Прямая соединительная линия 45"/>
            <p:cNvCxnSpPr>
              <a:cxnSpLocks noChangeShapeType="1"/>
            </p:cNvCxnSpPr>
            <p:nvPr/>
          </p:nvCxnSpPr>
          <p:spPr bwMode="auto">
            <a:xfrm rot="16200000" flipH="1">
              <a:off x="1703065" y="6081169"/>
              <a:ext cx="860307" cy="7874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23575" name="Freeform 5"/>
            <p:cNvSpPr>
              <a:spLocks/>
            </p:cNvSpPr>
            <p:nvPr/>
          </p:nvSpPr>
          <p:spPr bwMode="auto">
            <a:xfrm>
              <a:off x="2525931" y="5311982"/>
              <a:ext cx="2516414" cy="713651"/>
            </a:xfrm>
            <a:custGeom>
              <a:avLst/>
              <a:gdLst>
                <a:gd name="T0" fmla="*/ 0 w 1562"/>
                <a:gd name="T1" fmla="*/ 387987416 h 852"/>
                <a:gd name="T2" fmla="*/ 809760064 w 1562"/>
                <a:gd name="T3" fmla="*/ 323439712 h 852"/>
                <a:gd name="T4" fmla="*/ 2099668926 w 1562"/>
                <a:gd name="T5" fmla="*/ 0 h 852"/>
                <a:gd name="T6" fmla="*/ 2147483647 w 1562"/>
                <a:gd name="T7" fmla="*/ 323439712 h 852"/>
                <a:gd name="T8" fmla="*/ 2147483647 w 1562"/>
                <a:gd name="T9" fmla="*/ 387987416 h 8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62"/>
                <a:gd name="T16" fmla="*/ 0 h 852"/>
                <a:gd name="T17" fmla="*/ 1562 w 1562"/>
                <a:gd name="T18" fmla="*/ 852 h 8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62" h="852">
                  <a:moveTo>
                    <a:pt x="0" y="852"/>
                  </a:moveTo>
                  <a:cubicBezTo>
                    <a:pt x="80" y="852"/>
                    <a:pt x="161" y="852"/>
                    <a:pt x="284" y="710"/>
                  </a:cubicBezTo>
                  <a:cubicBezTo>
                    <a:pt x="407" y="568"/>
                    <a:pt x="594" y="0"/>
                    <a:pt x="736" y="0"/>
                  </a:cubicBezTo>
                  <a:cubicBezTo>
                    <a:pt x="878" y="0"/>
                    <a:pt x="998" y="568"/>
                    <a:pt x="1136" y="710"/>
                  </a:cubicBezTo>
                  <a:cubicBezTo>
                    <a:pt x="1274" y="852"/>
                    <a:pt x="1491" y="828"/>
                    <a:pt x="1562" y="852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6" name="Line 13"/>
            <p:cNvSpPr>
              <a:spLocks noChangeShapeType="1"/>
            </p:cNvSpPr>
            <p:nvPr/>
          </p:nvSpPr>
          <p:spPr bwMode="auto">
            <a:xfrm>
              <a:off x="2525931" y="6025632"/>
              <a:ext cx="251641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cxnSp>
          <p:nvCxnSpPr>
            <p:cNvPr id="23577" name="Прямая соединительная линия 48"/>
            <p:cNvCxnSpPr>
              <a:cxnSpLocks noChangeShapeType="1"/>
            </p:cNvCxnSpPr>
            <p:nvPr/>
          </p:nvCxnSpPr>
          <p:spPr bwMode="auto">
            <a:xfrm rot="16200000" flipH="1">
              <a:off x="3272093" y="5603188"/>
              <a:ext cx="860307" cy="7874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23578" name="Freeform 5"/>
            <p:cNvSpPr>
              <a:spLocks/>
            </p:cNvSpPr>
            <p:nvPr/>
          </p:nvSpPr>
          <p:spPr bwMode="auto">
            <a:xfrm>
              <a:off x="4074176" y="4854781"/>
              <a:ext cx="2516414" cy="713651"/>
            </a:xfrm>
            <a:custGeom>
              <a:avLst/>
              <a:gdLst>
                <a:gd name="T0" fmla="*/ 0 w 1562"/>
                <a:gd name="T1" fmla="*/ 387987416 h 852"/>
                <a:gd name="T2" fmla="*/ 809760064 w 1562"/>
                <a:gd name="T3" fmla="*/ 323439712 h 852"/>
                <a:gd name="T4" fmla="*/ 2099668926 w 1562"/>
                <a:gd name="T5" fmla="*/ 0 h 852"/>
                <a:gd name="T6" fmla="*/ 2147483647 w 1562"/>
                <a:gd name="T7" fmla="*/ 323439712 h 852"/>
                <a:gd name="T8" fmla="*/ 2147483647 w 1562"/>
                <a:gd name="T9" fmla="*/ 387987416 h 8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62"/>
                <a:gd name="T16" fmla="*/ 0 h 852"/>
                <a:gd name="T17" fmla="*/ 1562 w 1562"/>
                <a:gd name="T18" fmla="*/ 852 h 8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62" h="852">
                  <a:moveTo>
                    <a:pt x="0" y="852"/>
                  </a:moveTo>
                  <a:cubicBezTo>
                    <a:pt x="80" y="852"/>
                    <a:pt x="161" y="852"/>
                    <a:pt x="284" y="710"/>
                  </a:cubicBezTo>
                  <a:cubicBezTo>
                    <a:pt x="407" y="568"/>
                    <a:pt x="594" y="0"/>
                    <a:pt x="736" y="0"/>
                  </a:cubicBezTo>
                  <a:cubicBezTo>
                    <a:pt x="878" y="0"/>
                    <a:pt x="998" y="568"/>
                    <a:pt x="1136" y="710"/>
                  </a:cubicBezTo>
                  <a:cubicBezTo>
                    <a:pt x="1274" y="852"/>
                    <a:pt x="1491" y="828"/>
                    <a:pt x="1562" y="852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9" name="Line 13"/>
            <p:cNvSpPr>
              <a:spLocks noChangeShapeType="1"/>
            </p:cNvSpPr>
            <p:nvPr/>
          </p:nvSpPr>
          <p:spPr bwMode="auto">
            <a:xfrm>
              <a:off x="4074176" y="5568431"/>
              <a:ext cx="251641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cxnSp>
          <p:nvCxnSpPr>
            <p:cNvPr id="23580" name="Прямая соединительная линия 51"/>
            <p:cNvCxnSpPr>
              <a:cxnSpLocks noChangeShapeType="1"/>
            </p:cNvCxnSpPr>
            <p:nvPr/>
          </p:nvCxnSpPr>
          <p:spPr bwMode="auto">
            <a:xfrm rot="16200000" flipH="1">
              <a:off x="4820338" y="5145987"/>
              <a:ext cx="860307" cy="7874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</p:grpSp>
      <p:sp>
        <p:nvSpPr>
          <p:cNvPr id="73" name="Rectangle 18"/>
          <p:cNvSpPr txBox="1">
            <a:spLocks noChangeArrowheads="1"/>
          </p:cNvSpPr>
          <p:nvPr/>
        </p:nvSpPr>
        <p:spPr>
          <a:xfrm>
            <a:off x="285606" y="1856076"/>
            <a:ext cx="3257550" cy="1572923"/>
          </a:xfrm>
          <a:prstGeom prst="rect">
            <a:avLst/>
          </a:prstGeom>
        </p:spPr>
        <p:txBody>
          <a:bodyPr/>
          <a:lstStyle/>
          <a:p>
            <a:pPr marL="360000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None/>
              <a:defRPr/>
            </a:pPr>
            <a:r>
              <a:rPr lang="ru-RU" sz="3000" kern="0" dirty="0">
                <a:solidFill>
                  <a:srgbClr val="FF0000"/>
                </a:solidFill>
                <a:latin typeface="+mn-lt"/>
              </a:rPr>
              <a:t>Действуют только обычные причины!</a:t>
            </a:r>
          </a:p>
        </p:txBody>
      </p:sp>
      <p:sp>
        <p:nvSpPr>
          <p:cNvPr id="74" name="Rectangle 18"/>
          <p:cNvSpPr txBox="1">
            <a:spLocks noChangeArrowheads="1"/>
          </p:cNvSpPr>
          <p:nvPr/>
        </p:nvSpPr>
        <p:spPr>
          <a:xfrm>
            <a:off x="675123" y="4491615"/>
            <a:ext cx="4011613" cy="2303462"/>
          </a:xfrm>
          <a:prstGeom prst="rect">
            <a:avLst/>
          </a:prstGeom>
        </p:spPr>
        <p:txBody>
          <a:bodyPr/>
          <a:lstStyle/>
          <a:p>
            <a:pPr marL="360000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None/>
              <a:defRPr/>
            </a:pPr>
            <a:r>
              <a:rPr lang="ru-RU" sz="3000" kern="0" dirty="0">
                <a:solidFill>
                  <a:srgbClr val="FF0000"/>
                </a:solidFill>
                <a:latin typeface="+mn-lt"/>
              </a:rPr>
              <a:t>Имеют место особые причины</a:t>
            </a:r>
            <a:r>
              <a:rPr lang="ru-RU" sz="3000" kern="0" dirty="0" smtClean="0">
                <a:solidFill>
                  <a:srgbClr val="FF0000"/>
                </a:solidFill>
                <a:latin typeface="+mn-lt"/>
              </a:rPr>
              <a:t>!</a:t>
            </a:r>
            <a:endParaRPr lang="ru-RU" sz="500" kern="0" dirty="0">
              <a:solidFill>
                <a:srgbClr val="FF0000"/>
              </a:solidFill>
              <a:latin typeface="+mn-lt"/>
            </a:endParaRPr>
          </a:p>
          <a:p>
            <a:pPr marL="360000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None/>
              <a:defRPr/>
            </a:pPr>
            <a:r>
              <a:rPr lang="ru-RU" sz="2800" dirty="0">
                <a:solidFill>
                  <a:srgbClr val="00004C"/>
                </a:solidFill>
                <a:latin typeface="+mn-lt"/>
              </a:rPr>
              <a:t>Нельзя делать предсказания о процессе!</a:t>
            </a:r>
          </a:p>
        </p:txBody>
      </p:sp>
      <p:sp>
        <p:nvSpPr>
          <p:cNvPr id="75" name="Rectangle 17"/>
          <p:cNvSpPr txBox="1">
            <a:spLocks noChangeArrowheads="1"/>
          </p:cNvSpPr>
          <p:nvPr/>
        </p:nvSpPr>
        <p:spPr>
          <a:xfrm>
            <a:off x="657225" y="608878"/>
            <a:ext cx="9466263" cy="596900"/>
          </a:xfrm>
          <a:prstGeom prst="rect">
            <a:avLst/>
          </a:prstGeom>
        </p:spPr>
        <p:txBody>
          <a:bodyPr/>
          <a:lstStyle/>
          <a:p>
            <a:pPr defTabSz="1023938">
              <a:defRPr/>
            </a:pP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Действие обычных и особых причин</a:t>
            </a:r>
          </a:p>
        </p:txBody>
      </p:sp>
      <p:pic>
        <p:nvPicPr>
          <p:cNvPr id="23561" name="Picture 2" descr="C:\Users\Полина\Pictures\Организатор клипов (Microsoft)\j04347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178" y="5808229"/>
            <a:ext cx="810780" cy="810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7620198" y="4757085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712541" y="4681495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791130" y="4565860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866323" y="4419615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925238" y="4273983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969062" y="411542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8021850" y="3967783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096943" y="3862729"/>
            <a:ext cx="269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58391" y="3753696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231692" y="3677072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299512" y="3705300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348647" y="377027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409455" y="3904229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8461564" y="4041822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8507479" y="416177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8549455" y="4286989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583013" y="4386270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617895" y="4473199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8668678" y="4592183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8728724" y="4668673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799380" y="472812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8888029" y="4768956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488503" y="4776849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>
          <a:xfrm>
            <a:off x="646113" y="592138"/>
            <a:ext cx="9464675" cy="658812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Локальные действия и действия над системой</a:t>
            </a:r>
          </a:p>
        </p:txBody>
      </p:sp>
      <p:sp>
        <p:nvSpPr>
          <p:cNvPr id="24581" name="Rectangle 5"/>
          <p:cNvSpPr>
            <a:spLocks noGrp="1" noChangeArrowheads="1"/>
          </p:cNvSpPr>
          <p:nvPr>
            <p:ph idx="1"/>
          </p:nvPr>
        </p:nvSpPr>
        <p:spPr>
          <a:xfrm>
            <a:off x="1105912" y="1524287"/>
            <a:ext cx="8765453" cy="4845339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z="1500" dirty="0" smtClean="0"/>
          </a:p>
          <a:p>
            <a:pPr eaLnBrk="1" hangingPunct="1">
              <a:lnSpc>
                <a:spcPct val="90000"/>
              </a:lnSpc>
            </a:pPr>
            <a:r>
              <a:rPr lang="ru-RU" sz="3800" dirty="0" smtClean="0"/>
              <a:t>Локальные (оперативные) действия: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3000" dirty="0" smtClean="0"/>
              <a:t>устраняют особые причины;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3000" dirty="0" smtClean="0"/>
              <a:t>выполняются рабочим персоналом;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3000" b="1" dirty="0" smtClean="0">
                <a:solidFill>
                  <a:srgbClr val="FF0000"/>
                </a:solidFill>
              </a:rPr>
              <a:t>исправляют около 15% проблем в процессе</a:t>
            </a:r>
            <a:r>
              <a:rPr lang="ru-RU" sz="3000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endParaRPr lang="ru-RU" sz="1500" dirty="0" smtClean="0"/>
          </a:p>
          <a:p>
            <a:pPr>
              <a:lnSpc>
                <a:spcPct val="90000"/>
              </a:lnSpc>
            </a:pPr>
            <a:r>
              <a:rPr lang="ru-RU" sz="3800" dirty="0" smtClean="0"/>
              <a:t>Действия над системой: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3000" dirty="0" smtClean="0"/>
              <a:t>устраняют обычные причины;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3000" dirty="0" smtClean="0"/>
              <a:t>выполняются менеджерами по качеству;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3000" b="1" dirty="0" smtClean="0">
                <a:solidFill>
                  <a:srgbClr val="FF0000"/>
                </a:solidFill>
              </a:rPr>
              <a:t>исправляют около 85% проблем в процессе</a:t>
            </a:r>
            <a:r>
              <a:rPr lang="ru-RU" sz="3000" dirty="0" smtClean="0"/>
              <a:t>.</a:t>
            </a:r>
          </a:p>
        </p:txBody>
      </p:sp>
      <p:sp>
        <p:nvSpPr>
          <p:cNvPr id="24578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24579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44E7E1E7-6777-4C9C-BB82-0346FF6886F0}" type="slidenum">
              <a:rPr lang="ru-RU" smtClean="0"/>
              <a:pPr defTabSz="1023938"/>
              <a:t>10</a:t>
            </a:fld>
            <a:endParaRPr lang="ru-RU" smtClean="0"/>
          </a:p>
        </p:txBody>
      </p:sp>
      <p:pic>
        <p:nvPicPr>
          <p:cNvPr id="24582" name="Picture 6" descr="C:\Users\Полина\Pictures\Организатор клипов (Microsoft)\j0198523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418" y="4924717"/>
            <a:ext cx="1372323" cy="1361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8" descr="C:\Users\Полина\Pictures\Организатор клипов (Microsoft)\pe02002_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600" y="2598304"/>
            <a:ext cx="1212941" cy="1215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28" descr="inf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7383" y="4251617"/>
            <a:ext cx="615226" cy="615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28" descr="inf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4990" y="1848572"/>
            <a:ext cx="587228" cy="587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564078" y="726643"/>
            <a:ext cx="9764486" cy="576262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Воспроизводимость и пригодность процесса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8175" y="1378094"/>
            <a:ext cx="9389052" cy="5438342"/>
          </a:xfrm>
        </p:spPr>
        <p:txBody>
          <a:bodyPr/>
          <a:lstStyle/>
          <a:p>
            <a:pPr>
              <a:defRPr/>
            </a:pPr>
            <a:r>
              <a:rPr lang="ru-RU" sz="2700" b="1" u="sng" dirty="0" smtClean="0"/>
              <a:t>Воспроизводимость процесса</a:t>
            </a:r>
            <a:r>
              <a:rPr lang="ru-RU" sz="2700" b="1" dirty="0" smtClean="0"/>
              <a:t> </a:t>
            </a:r>
            <a:r>
              <a:rPr lang="ru-RU" sz="2700" dirty="0" smtClean="0"/>
              <a:t>определяется изменчивостью, которая происходит от обычных причин, – это наилучшие возможности процесса в статистически управляемом состоянии.</a:t>
            </a:r>
          </a:p>
          <a:p>
            <a:pPr>
              <a:defRPr/>
            </a:pPr>
            <a:endParaRPr lang="ru-RU" sz="500" dirty="0" smtClean="0"/>
          </a:p>
          <a:p>
            <a:pPr>
              <a:defRPr/>
            </a:pPr>
            <a:r>
              <a:rPr lang="ru-RU" sz="2700" b="1" u="sng" dirty="0" smtClean="0"/>
              <a:t>Пригодность процесса</a:t>
            </a:r>
            <a:r>
              <a:rPr lang="ru-RU" sz="2700" b="1" dirty="0" smtClean="0"/>
              <a:t> </a:t>
            </a:r>
            <a:r>
              <a:rPr lang="ru-RU" sz="2700" dirty="0" smtClean="0"/>
              <a:t>– общий выход процесса и его соответствие установленным требованиям (допуску) безотносительно к изменчивости. Пригодность наибольшим образом интересует потребителя (как внутреннего, так и внешнего).</a:t>
            </a:r>
          </a:p>
          <a:p>
            <a:pPr>
              <a:defRPr/>
            </a:pPr>
            <a:endParaRPr lang="ru-RU" sz="500" dirty="0" smtClean="0"/>
          </a:p>
          <a:p>
            <a:pPr indent="0">
              <a:buFont typeface="Wingdings" pitchFamily="2" charset="2"/>
              <a:buNone/>
              <a:defRPr/>
            </a:pPr>
            <a:r>
              <a:rPr lang="ru-RU" sz="2700" dirty="0" smtClean="0"/>
              <a:t>Автомобильные компании зачастую выставляют требования к воспроизводимости процессов!</a:t>
            </a:r>
            <a:endParaRPr lang="ru-RU" sz="2700" dirty="0"/>
          </a:p>
        </p:txBody>
      </p:sp>
      <p:sp>
        <p:nvSpPr>
          <p:cNvPr id="25604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ru-RU" smtClean="0"/>
              <a:t>ООО "Бизнес Консалтинг Групп"</a:t>
            </a:r>
          </a:p>
        </p:txBody>
      </p:sp>
      <p:sp>
        <p:nvSpPr>
          <p:cNvPr id="25605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747999-BC5E-47FD-BEE2-418F820C2B71}" type="slidenum">
              <a:rPr lang="ru-RU" smtClean="0"/>
              <a:pPr/>
              <a:t>11</a:t>
            </a:fld>
            <a:endParaRPr lang="ru-RU" smtClean="0"/>
          </a:p>
        </p:txBody>
      </p:sp>
      <p:pic>
        <p:nvPicPr>
          <p:cNvPr id="25606" name="Picture 28" descr="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365" y="1838469"/>
            <a:ext cx="598198" cy="598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28" descr="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056" y="4120282"/>
            <a:ext cx="610898" cy="610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2" descr="C:\Users\Полина\Pictures\Организатор клипов (Microsoft)\j043475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399" y="5974050"/>
            <a:ext cx="798946" cy="798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625331" y="727364"/>
            <a:ext cx="9464675" cy="606714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Управление и возможности процесса</a:t>
            </a:r>
          </a:p>
        </p:txBody>
      </p:sp>
      <p:sp>
        <p:nvSpPr>
          <p:cNvPr id="26627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ru-RU" smtClean="0"/>
              <a:t>ООО "Бизнес Консалтинг Групп"</a:t>
            </a:r>
          </a:p>
        </p:txBody>
      </p:sp>
      <p:sp>
        <p:nvSpPr>
          <p:cNvPr id="2662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714B6C-35D0-489D-B292-65E73329B56F}" type="slidenum">
              <a:rPr lang="ru-RU" smtClean="0"/>
              <a:pPr/>
              <a:t>12</a:t>
            </a:fld>
            <a:endParaRPr lang="ru-RU" smtClean="0"/>
          </a:p>
        </p:txBody>
      </p:sp>
      <p:sp>
        <p:nvSpPr>
          <p:cNvPr id="14" name="Скругленный прямоугольник 13"/>
          <p:cNvSpPr/>
          <p:nvPr/>
        </p:nvSpPr>
        <p:spPr bwMode="auto">
          <a:xfrm>
            <a:off x="613186" y="1537920"/>
            <a:ext cx="3928297" cy="1532334"/>
          </a:xfrm>
          <a:prstGeom prst="roundRect">
            <a:avLst/>
          </a:prstGeom>
          <a:solidFill>
            <a:schemeClr val="bg2"/>
          </a:solidFill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2100" dirty="0">
                <a:solidFill>
                  <a:srgbClr val="00004C"/>
                </a:solidFill>
              </a:rPr>
              <a:t>Доведение процесса до </a:t>
            </a:r>
            <a:r>
              <a:rPr lang="ru-RU" sz="2100" b="1" dirty="0">
                <a:solidFill>
                  <a:srgbClr val="FF0000"/>
                </a:solidFill>
              </a:rPr>
              <a:t>статистически управляемого состояния </a:t>
            </a:r>
            <a:r>
              <a:rPr lang="ru-RU" sz="2100" dirty="0">
                <a:solidFill>
                  <a:srgbClr val="00004C"/>
                </a:solidFill>
              </a:rPr>
              <a:t>(исключение особых причин)</a:t>
            </a:r>
          </a:p>
        </p:txBody>
      </p:sp>
      <p:sp>
        <p:nvSpPr>
          <p:cNvPr id="26630" name="AutoShape 21"/>
          <p:cNvSpPr>
            <a:spLocks noChangeArrowheads="1"/>
          </p:cNvSpPr>
          <p:nvPr/>
        </p:nvSpPr>
        <p:spPr bwMode="auto">
          <a:xfrm>
            <a:off x="4700588" y="2054056"/>
            <a:ext cx="733425" cy="500062"/>
          </a:xfrm>
          <a:custGeom>
            <a:avLst/>
            <a:gdLst>
              <a:gd name="T0" fmla="*/ 15789597 w 21600"/>
              <a:gd name="T1" fmla="*/ 0 h 21600"/>
              <a:gd name="T2" fmla="*/ 0 w 21600"/>
              <a:gd name="T3" fmla="*/ 3862851 h 21600"/>
              <a:gd name="T4" fmla="*/ 15789597 w 21600"/>
              <a:gd name="T5" fmla="*/ 7725678 h 21600"/>
              <a:gd name="T6" fmla="*/ 21052822 w 21600"/>
              <a:gd name="T7" fmla="*/ 386285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 bwMode="auto">
          <a:xfrm>
            <a:off x="5606171" y="1716692"/>
            <a:ext cx="2386760" cy="1174790"/>
          </a:xfrm>
          <a:prstGeom prst="roundRect">
            <a:avLst/>
          </a:prstGeom>
          <a:solidFill>
            <a:schemeClr val="bg2"/>
          </a:solidFill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2100" dirty="0">
                <a:solidFill>
                  <a:srgbClr val="00004C"/>
                </a:solidFill>
              </a:rPr>
              <a:t>Пригодность становится </a:t>
            </a:r>
            <a:r>
              <a:rPr lang="ru-RU" sz="2100" b="1" dirty="0">
                <a:solidFill>
                  <a:srgbClr val="FF0000"/>
                </a:solidFill>
              </a:rPr>
              <a:t>предсказуемой</a:t>
            </a:r>
          </a:p>
        </p:txBody>
      </p:sp>
      <p:sp>
        <p:nvSpPr>
          <p:cNvPr id="18" name="Скругленный прямоугольник 17"/>
          <p:cNvSpPr/>
          <p:nvPr/>
        </p:nvSpPr>
        <p:spPr bwMode="auto">
          <a:xfrm>
            <a:off x="1416050" y="3233955"/>
            <a:ext cx="3716338" cy="1889879"/>
          </a:xfrm>
          <a:prstGeom prst="roundRect">
            <a:avLst/>
          </a:prstGeom>
          <a:solidFill>
            <a:schemeClr val="bg2"/>
          </a:solidFill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2100" dirty="0">
                <a:solidFill>
                  <a:srgbClr val="00004C"/>
                </a:solidFill>
              </a:rPr>
              <a:t>Приведение процесса к целевому значению (уменьшение количества брака). </a:t>
            </a:r>
            <a:r>
              <a:rPr lang="ru-RU" sz="2100" b="1" dirty="0">
                <a:solidFill>
                  <a:srgbClr val="FF0000"/>
                </a:solidFill>
              </a:rPr>
              <a:t>Процесс приемлем </a:t>
            </a:r>
            <a:r>
              <a:rPr lang="ru-RU" sz="2100" dirty="0">
                <a:solidFill>
                  <a:srgbClr val="00004C"/>
                </a:solidFill>
              </a:rPr>
              <a:t>(пригоден)</a:t>
            </a:r>
          </a:p>
        </p:txBody>
      </p:sp>
      <p:sp>
        <p:nvSpPr>
          <p:cNvPr id="19" name="Скругленный прямоугольник 18"/>
          <p:cNvSpPr/>
          <p:nvPr/>
        </p:nvSpPr>
        <p:spPr bwMode="auto">
          <a:xfrm>
            <a:off x="6213475" y="3233955"/>
            <a:ext cx="3716338" cy="1889879"/>
          </a:xfrm>
          <a:prstGeom prst="roundRect">
            <a:avLst/>
          </a:prstGeom>
          <a:solidFill>
            <a:schemeClr val="bg2"/>
          </a:solidFill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2100" dirty="0">
                <a:solidFill>
                  <a:srgbClr val="00004C"/>
                </a:solidFill>
              </a:rPr>
              <a:t>Уменьшение изменчивости от обычных причин – улучшение возможностей процесса. </a:t>
            </a:r>
            <a:r>
              <a:rPr lang="ru-RU" sz="2100" b="1" dirty="0" smtClean="0">
                <a:solidFill>
                  <a:srgbClr val="FF0000"/>
                </a:solidFill>
              </a:rPr>
              <a:t>Постоянное улучшение</a:t>
            </a:r>
            <a:endParaRPr lang="ru-RU" sz="2100" b="1" dirty="0">
              <a:solidFill>
                <a:srgbClr val="FF0000"/>
              </a:solidFill>
            </a:endParaRPr>
          </a:p>
        </p:txBody>
      </p:sp>
      <p:sp>
        <p:nvSpPr>
          <p:cNvPr id="26634" name="AutoShape 21"/>
          <p:cNvSpPr>
            <a:spLocks noChangeArrowheads="1"/>
          </p:cNvSpPr>
          <p:nvPr/>
        </p:nvSpPr>
        <p:spPr bwMode="auto">
          <a:xfrm>
            <a:off x="5289550" y="3929657"/>
            <a:ext cx="733425" cy="498475"/>
          </a:xfrm>
          <a:custGeom>
            <a:avLst/>
            <a:gdLst>
              <a:gd name="T0" fmla="*/ 15789597 w 21600"/>
              <a:gd name="T1" fmla="*/ 0 h 21600"/>
              <a:gd name="T2" fmla="*/ 0 w 21600"/>
              <a:gd name="T3" fmla="*/ 3862851 h 21600"/>
              <a:gd name="T4" fmla="*/ 15789597 w 21600"/>
              <a:gd name="T5" fmla="*/ 7725678 h 21600"/>
              <a:gd name="T6" fmla="*/ 21052822 w 21600"/>
              <a:gd name="T7" fmla="*/ 386285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5" name="AutoShape 21"/>
          <p:cNvSpPr>
            <a:spLocks noChangeArrowheads="1"/>
          </p:cNvSpPr>
          <p:nvPr/>
        </p:nvSpPr>
        <p:spPr bwMode="auto">
          <a:xfrm>
            <a:off x="8152111" y="2054850"/>
            <a:ext cx="735012" cy="498475"/>
          </a:xfrm>
          <a:custGeom>
            <a:avLst/>
            <a:gdLst>
              <a:gd name="T0" fmla="*/ 15789597 w 21600"/>
              <a:gd name="T1" fmla="*/ 0 h 21600"/>
              <a:gd name="T2" fmla="*/ 0 w 21600"/>
              <a:gd name="T3" fmla="*/ 3862851 h 21600"/>
              <a:gd name="T4" fmla="*/ 15789597 w 21600"/>
              <a:gd name="T5" fmla="*/ 7725678 h 21600"/>
              <a:gd name="T6" fmla="*/ 21052822 w 21600"/>
              <a:gd name="T7" fmla="*/ 386285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" name="Rectangle 18"/>
          <p:cNvSpPr txBox="1">
            <a:spLocks noChangeArrowheads="1"/>
          </p:cNvSpPr>
          <p:nvPr/>
        </p:nvSpPr>
        <p:spPr>
          <a:xfrm>
            <a:off x="779318" y="5195311"/>
            <a:ext cx="8904432" cy="1652298"/>
          </a:xfrm>
          <a:prstGeom prst="rect">
            <a:avLst/>
          </a:prstGeom>
        </p:spPr>
        <p:txBody>
          <a:bodyPr/>
          <a:lstStyle/>
          <a:p>
            <a:pPr marL="360000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None/>
              <a:defRPr/>
            </a:pPr>
            <a:r>
              <a:rPr lang="ru-RU" sz="2600" dirty="0">
                <a:solidFill>
                  <a:srgbClr val="00004C"/>
                </a:solidFill>
                <a:latin typeface="+mn-lt"/>
              </a:rPr>
              <a:t>Чтобы быть </a:t>
            </a:r>
            <a:r>
              <a:rPr lang="ru-RU" sz="2600" u="sng" dirty="0">
                <a:solidFill>
                  <a:srgbClr val="00004C"/>
                </a:solidFill>
                <a:latin typeface="+mn-lt"/>
              </a:rPr>
              <a:t>приемлемым</a:t>
            </a:r>
            <a:r>
              <a:rPr lang="ru-RU" sz="2600" dirty="0">
                <a:solidFill>
                  <a:srgbClr val="00004C"/>
                </a:solidFill>
                <a:latin typeface="+mn-lt"/>
              </a:rPr>
              <a:t>, процесс должен находиться в статистически управляемом состоянии, и присущая ему изменчивость (</a:t>
            </a:r>
            <a:r>
              <a:rPr lang="ru-RU" sz="2600" dirty="0" err="1">
                <a:solidFill>
                  <a:srgbClr val="00004C"/>
                </a:solidFill>
                <a:latin typeface="+mn-lt"/>
              </a:rPr>
              <a:t>воспроизводимость</a:t>
            </a:r>
            <a:r>
              <a:rPr lang="ru-RU" sz="2600" dirty="0">
                <a:solidFill>
                  <a:srgbClr val="00004C"/>
                </a:solidFill>
                <a:latin typeface="+mn-lt"/>
              </a:rPr>
              <a:t>) должна быть меньше, чем допуск.</a:t>
            </a:r>
          </a:p>
        </p:txBody>
      </p:sp>
      <p:sp>
        <p:nvSpPr>
          <p:cNvPr id="26638" name="AutoShape 21"/>
          <p:cNvSpPr>
            <a:spLocks noChangeArrowheads="1"/>
          </p:cNvSpPr>
          <p:nvPr/>
        </p:nvSpPr>
        <p:spPr bwMode="auto">
          <a:xfrm>
            <a:off x="509588" y="3929657"/>
            <a:ext cx="733425" cy="498475"/>
          </a:xfrm>
          <a:custGeom>
            <a:avLst/>
            <a:gdLst>
              <a:gd name="T0" fmla="*/ 15789597 w 21600"/>
              <a:gd name="T1" fmla="*/ 0 h 21600"/>
              <a:gd name="T2" fmla="*/ 0 w 21600"/>
              <a:gd name="T3" fmla="*/ 3862851 h 21600"/>
              <a:gd name="T4" fmla="*/ 15789597 w 21600"/>
              <a:gd name="T5" fmla="*/ 7725678 h 21600"/>
              <a:gd name="T6" fmla="*/ 21052822 w 21600"/>
              <a:gd name="T7" fmla="*/ 386285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5" name="Picture 8" descr="kti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778" y="5647604"/>
            <a:ext cx="916133" cy="916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7"/>
          <p:cNvSpPr>
            <a:spLocks noGrp="1" noChangeArrowheads="1"/>
          </p:cNvSpPr>
          <p:nvPr>
            <p:ph type="title"/>
          </p:nvPr>
        </p:nvSpPr>
        <p:spPr>
          <a:xfrm>
            <a:off x="646509" y="411404"/>
            <a:ext cx="9001125" cy="911931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Центр и Разброс</a:t>
            </a:r>
            <a:endParaRPr lang="en-US" sz="3200" dirty="0"/>
          </a:p>
        </p:txBody>
      </p:sp>
      <p:sp>
        <p:nvSpPr>
          <p:cNvPr id="25605" name="Rectangle 28"/>
          <p:cNvSpPr>
            <a:spLocks noGrp="1" noChangeArrowheads="1"/>
          </p:cNvSpPr>
          <p:nvPr>
            <p:ph idx="1"/>
          </p:nvPr>
        </p:nvSpPr>
        <p:spPr>
          <a:xfrm>
            <a:off x="825213" y="1513897"/>
            <a:ext cx="7934325" cy="2616200"/>
          </a:xfrm>
        </p:spPr>
        <p:txBody>
          <a:bodyPr/>
          <a:lstStyle/>
          <a:p>
            <a:pPr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3500" dirty="0" smtClean="0"/>
              <a:t>Два важнейших свойства (характеристики) любого множества данных – это: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1000" dirty="0" smtClean="0"/>
          </a:p>
          <a:p>
            <a:pPr lvl="1" eaLnBrk="1" hangingPunct="1">
              <a:lnSpc>
                <a:spcPct val="80000"/>
              </a:lnSpc>
              <a:defRPr/>
            </a:pPr>
            <a:r>
              <a:rPr lang="ru-RU" sz="3100" dirty="0" smtClean="0"/>
              <a:t>Центр</a:t>
            </a:r>
            <a:r>
              <a:rPr lang="en-US" sz="3100" dirty="0" smtClean="0"/>
              <a:t> </a:t>
            </a:r>
            <a:r>
              <a:rPr lang="ru-RU" sz="3100" dirty="0" smtClean="0"/>
              <a:t>(среднее)</a:t>
            </a:r>
            <a:endParaRPr lang="en-US" sz="3100" dirty="0" smtClean="0"/>
          </a:p>
          <a:p>
            <a:pPr lvl="1" eaLnBrk="1" hangingPunct="1">
              <a:lnSpc>
                <a:spcPct val="80000"/>
              </a:lnSpc>
              <a:defRPr/>
            </a:pPr>
            <a:r>
              <a:rPr lang="ru-RU" sz="3100" dirty="0" smtClean="0"/>
              <a:t>Разброс</a:t>
            </a:r>
          </a:p>
        </p:txBody>
      </p:sp>
      <p:sp>
        <p:nvSpPr>
          <p:cNvPr id="27650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27651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D793080A-CC14-405F-9B84-0E2F294EAF02}" type="slidenum">
              <a:rPr lang="ru-RU" smtClean="0"/>
              <a:pPr defTabSz="1023938"/>
              <a:t>13</a:t>
            </a:fld>
            <a:endParaRPr lang="ru-RU" smtClean="0"/>
          </a:p>
        </p:txBody>
      </p:sp>
      <p:sp>
        <p:nvSpPr>
          <p:cNvPr id="27654" name="Text Box 3"/>
          <p:cNvSpPr txBox="1">
            <a:spLocks noChangeArrowheads="1"/>
          </p:cNvSpPr>
          <p:nvPr/>
        </p:nvSpPr>
        <p:spPr bwMode="auto">
          <a:xfrm>
            <a:off x="4114800" y="2507818"/>
            <a:ext cx="23145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321" tIns="51161" rIns="102321" bIns="51161">
            <a:spAutoFit/>
          </a:bodyPr>
          <a:lstStyle/>
          <a:p>
            <a:pPr defTabSz="1023938" eaLnBrk="0" hangingPunct="0">
              <a:spcBef>
                <a:spcPct val="50000"/>
              </a:spcBef>
            </a:pPr>
            <a:endParaRPr lang="ru-RU" sz="2000">
              <a:latin typeface="Arial" charset="0"/>
            </a:endParaRPr>
          </a:p>
        </p:txBody>
      </p:sp>
      <p:sp>
        <p:nvSpPr>
          <p:cNvPr id="27655" name="Text Box 4"/>
          <p:cNvSpPr txBox="1">
            <a:spLocks noChangeArrowheads="1"/>
          </p:cNvSpPr>
          <p:nvPr/>
        </p:nvSpPr>
        <p:spPr bwMode="auto">
          <a:xfrm>
            <a:off x="4917209" y="3506645"/>
            <a:ext cx="2159000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321" tIns="51161" rIns="102321" bIns="51161">
            <a:spAutoFit/>
          </a:bodyPr>
          <a:lstStyle/>
          <a:p>
            <a:pPr defTabSz="1023938" eaLnBrk="0" hangingPunct="0">
              <a:spcBef>
                <a:spcPct val="50000"/>
              </a:spcBef>
            </a:pPr>
            <a:r>
              <a:rPr lang="ru-RU" sz="2000" dirty="0">
                <a:latin typeface="Arial" charset="0"/>
              </a:rPr>
              <a:t>Центр выборки примерно здесь</a:t>
            </a:r>
            <a:endParaRPr lang="en-US" sz="2000" dirty="0">
              <a:latin typeface="Arial" charset="0"/>
            </a:endParaRPr>
          </a:p>
          <a:p>
            <a:pPr defTabSz="1023938" eaLnBrk="0" hangingPunct="0">
              <a:spcBef>
                <a:spcPct val="50000"/>
              </a:spcBef>
            </a:pPr>
            <a:r>
              <a:rPr lang="ru-RU" sz="2000" dirty="0">
                <a:latin typeface="Arial" charset="0"/>
              </a:rPr>
              <a:t>Малый разброс</a:t>
            </a:r>
            <a:r>
              <a:rPr lang="en-US" sz="2000" dirty="0">
                <a:latin typeface="Arial" charset="0"/>
              </a:rPr>
              <a:t> </a:t>
            </a:r>
          </a:p>
        </p:txBody>
      </p:sp>
      <p:sp>
        <p:nvSpPr>
          <p:cNvPr id="27656" name="Text Box 5"/>
          <p:cNvSpPr txBox="1">
            <a:spLocks noChangeArrowheads="1"/>
          </p:cNvSpPr>
          <p:nvPr/>
        </p:nvSpPr>
        <p:spPr bwMode="auto">
          <a:xfrm>
            <a:off x="600075" y="4285818"/>
            <a:ext cx="2214563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321" tIns="51161" rIns="102321" bIns="51161">
            <a:spAutoFit/>
          </a:bodyPr>
          <a:lstStyle/>
          <a:p>
            <a:pPr defTabSz="1023938" eaLnBrk="0" hangingPunct="0">
              <a:spcBef>
                <a:spcPct val="50000"/>
              </a:spcBef>
            </a:pPr>
            <a:r>
              <a:rPr lang="ru-RU" sz="2000">
                <a:latin typeface="Arial" charset="0"/>
              </a:rPr>
              <a:t>Центр  выборки примерно здесь</a:t>
            </a:r>
            <a:endParaRPr lang="en-US" sz="2000">
              <a:latin typeface="Arial" charset="0"/>
            </a:endParaRPr>
          </a:p>
          <a:p>
            <a:pPr defTabSz="1023938" eaLnBrk="0" hangingPunct="0">
              <a:spcBef>
                <a:spcPct val="50000"/>
              </a:spcBef>
            </a:pPr>
            <a:r>
              <a:rPr lang="ru-RU" sz="2000">
                <a:latin typeface="Arial" charset="0"/>
              </a:rPr>
              <a:t>Большой разброс</a:t>
            </a:r>
            <a:endParaRPr lang="en-US" sz="2000">
              <a:latin typeface="Arial" charset="0"/>
            </a:endParaRPr>
          </a:p>
        </p:txBody>
      </p:sp>
      <p:grpSp>
        <p:nvGrpSpPr>
          <p:cNvPr id="27657" name="Группа 29"/>
          <p:cNvGrpSpPr>
            <a:grpSpLocks/>
          </p:cNvGrpSpPr>
          <p:nvPr/>
        </p:nvGrpSpPr>
        <p:grpSpPr bwMode="auto">
          <a:xfrm>
            <a:off x="771525" y="4793818"/>
            <a:ext cx="6846888" cy="1703387"/>
            <a:chOff x="771525" y="4741483"/>
            <a:chExt cx="6846888" cy="1703767"/>
          </a:xfrm>
        </p:grpSpPr>
        <p:sp>
          <p:nvSpPr>
            <p:cNvPr id="27671" name="Line 7"/>
            <p:cNvSpPr>
              <a:spLocks noChangeShapeType="1"/>
            </p:cNvSpPr>
            <p:nvPr/>
          </p:nvSpPr>
          <p:spPr bwMode="auto">
            <a:xfrm>
              <a:off x="3019890" y="4741483"/>
              <a:ext cx="950064" cy="2539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2" name="Rectangle 8"/>
            <p:cNvSpPr>
              <a:spLocks noChangeArrowheads="1"/>
            </p:cNvSpPr>
            <p:nvPr/>
          </p:nvSpPr>
          <p:spPr bwMode="auto">
            <a:xfrm>
              <a:off x="1371565" y="6265349"/>
              <a:ext cx="771480" cy="169318"/>
            </a:xfrm>
            <a:prstGeom prst="rect">
              <a:avLst/>
            </a:pr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27673" name="Rectangle 9"/>
            <p:cNvSpPr>
              <a:spLocks noChangeArrowheads="1"/>
            </p:cNvSpPr>
            <p:nvPr/>
          </p:nvSpPr>
          <p:spPr bwMode="auto">
            <a:xfrm>
              <a:off x="2143046" y="6096031"/>
              <a:ext cx="771480" cy="338637"/>
            </a:xfrm>
            <a:prstGeom prst="rect">
              <a:avLst/>
            </a:pr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7674" name="Rectangle 10"/>
            <p:cNvSpPr>
              <a:spLocks noChangeArrowheads="1"/>
            </p:cNvSpPr>
            <p:nvPr/>
          </p:nvSpPr>
          <p:spPr bwMode="auto">
            <a:xfrm>
              <a:off x="2914526" y="5588075"/>
              <a:ext cx="771480" cy="846592"/>
            </a:xfrm>
            <a:prstGeom prst="rect">
              <a:avLst/>
            </a:pr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7675" name="Rectangle 11"/>
            <p:cNvSpPr>
              <a:spLocks noChangeArrowheads="1"/>
            </p:cNvSpPr>
            <p:nvPr/>
          </p:nvSpPr>
          <p:spPr bwMode="auto">
            <a:xfrm>
              <a:off x="3686006" y="5080120"/>
              <a:ext cx="771480" cy="1354548"/>
            </a:xfrm>
            <a:prstGeom prst="rect">
              <a:avLst/>
            </a:pr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7676" name="Rectangle 12"/>
            <p:cNvSpPr>
              <a:spLocks noChangeArrowheads="1"/>
            </p:cNvSpPr>
            <p:nvPr/>
          </p:nvSpPr>
          <p:spPr bwMode="auto">
            <a:xfrm>
              <a:off x="4457487" y="5588075"/>
              <a:ext cx="771480" cy="846592"/>
            </a:xfrm>
            <a:prstGeom prst="rect">
              <a:avLst/>
            </a:pr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7677" name="Rectangle 13"/>
            <p:cNvSpPr>
              <a:spLocks noChangeArrowheads="1"/>
            </p:cNvSpPr>
            <p:nvPr/>
          </p:nvSpPr>
          <p:spPr bwMode="auto">
            <a:xfrm>
              <a:off x="5228967" y="6096031"/>
              <a:ext cx="771480" cy="338637"/>
            </a:xfrm>
            <a:prstGeom prst="rect">
              <a:avLst/>
            </a:pr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7678" name="Rectangle 14"/>
            <p:cNvSpPr>
              <a:spLocks noChangeArrowheads="1"/>
            </p:cNvSpPr>
            <p:nvPr/>
          </p:nvSpPr>
          <p:spPr bwMode="auto">
            <a:xfrm>
              <a:off x="6000447" y="6265349"/>
              <a:ext cx="771480" cy="169318"/>
            </a:xfrm>
            <a:prstGeom prst="rect">
              <a:avLst/>
            </a:pr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27679" name="Freeform 15"/>
            <p:cNvSpPr>
              <a:spLocks/>
            </p:cNvSpPr>
            <p:nvPr/>
          </p:nvSpPr>
          <p:spPr bwMode="auto">
            <a:xfrm>
              <a:off x="771525" y="5006043"/>
              <a:ext cx="6846888" cy="1439207"/>
            </a:xfrm>
            <a:custGeom>
              <a:avLst/>
              <a:gdLst>
                <a:gd name="T0" fmla="*/ 0 w 3834"/>
                <a:gd name="T1" fmla="*/ 1428625 h 816"/>
                <a:gd name="T2" fmla="*/ 3275220 w 3834"/>
                <a:gd name="T3" fmla="*/ 0 h 816"/>
                <a:gd name="T4" fmla="*/ 6846888 w 3834"/>
                <a:gd name="T5" fmla="*/ 1428625 h 816"/>
                <a:gd name="T6" fmla="*/ 0 60000 65536"/>
                <a:gd name="T7" fmla="*/ 0 60000 65536"/>
                <a:gd name="T8" fmla="*/ 0 60000 65536"/>
                <a:gd name="T9" fmla="*/ 0 w 3834"/>
                <a:gd name="T10" fmla="*/ 0 h 816"/>
                <a:gd name="T11" fmla="*/ 3834 w 3834"/>
                <a:gd name="T12" fmla="*/ 816 h 8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834" h="816">
                  <a:moveTo>
                    <a:pt x="0" y="810"/>
                  </a:moveTo>
                  <a:cubicBezTo>
                    <a:pt x="1217" y="760"/>
                    <a:pt x="1450" y="0"/>
                    <a:pt x="1834" y="0"/>
                  </a:cubicBezTo>
                  <a:cubicBezTo>
                    <a:pt x="2218" y="0"/>
                    <a:pt x="2379" y="816"/>
                    <a:pt x="3834" y="810"/>
                  </a:cubicBezTo>
                </a:path>
              </a:pathLst>
            </a:cu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</p:grpSp>
      <p:grpSp>
        <p:nvGrpSpPr>
          <p:cNvPr id="27658" name="Группа 30"/>
          <p:cNvGrpSpPr>
            <a:grpSpLocks/>
          </p:cNvGrpSpPr>
          <p:nvPr/>
        </p:nvGrpSpPr>
        <p:grpSpPr bwMode="auto">
          <a:xfrm>
            <a:off x="5996709" y="2714483"/>
            <a:ext cx="4100513" cy="2671762"/>
            <a:chOff x="6007100" y="2081213"/>
            <a:chExt cx="4100513" cy="2670661"/>
          </a:xfrm>
        </p:grpSpPr>
        <p:sp>
          <p:nvSpPr>
            <p:cNvPr id="27661" name="Rectangle 16"/>
            <p:cNvSpPr>
              <a:spLocks noChangeArrowheads="1"/>
            </p:cNvSpPr>
            <p:nvPr/>
          </p:nvSpPr>
          <p:spPr bwMode="auto">
            <a:xfrm>
              <a:off x="6366391" y="4437929"/>
              <a:ext cx="462531" cy="313945"/>
            </a:xfrm>
            <a:prstGeom prst="rect">
              <a:avLst/>
            </a:pr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grpSp>
          <p:nvGrpSpPr>
            <p:cNvPr id="27662" name="Group 17"/>
            <p:cNvGrpSpPr>
              <a:grpSpLocks/>
            </p:cNvGrpSpPr>
            <p:nvPr/>
          </p:nvGrpSpPr>
          <p:grpSpPr bwMode="auto">
            <a:xfrm>
              <a:off x="6007100" y="2081213"/>
              <a:ext cx="4100513" cy="2663825"/>
              <a:chOff x="3264" y="1178"/>
              <a:chExt cx="2296" cy="1510"/>
            </a:xfrm>
          </p:grpSpPr>
          <p:sp>
            <p:nvSpPr>
              <p:cNvPr id="27663" name="Freeform 18"/>
              <p:cNvSpPr>
                <a:spLocks/>
              </p:cNvSpPr>
              <p:nvPr/>
            </p:nvSpPr>
            <p:spPr bwMode="auto">
              <a:xfrm>
                <a:off x="3423" y="1178"/>
                <a:ext cx="916" cy="467"/>
              </a:xfrm>
              <a:custGeom>
                <a:avLst/>
                <a:gdLst>
                  <a:gd name="T0" fmla="*/ 0 w 916"/>
                  <a:gd name="T1" fmla="*/ 467 h 467"/>
                  <a:gd name="T2" fmla="*/ 916 w 916"/>
                  <a:gd name="T3" fmla="*/ 0 h 467"/>
                  <a:gd name="T4" fmla="*/ 0 60000 65536"/>
                  <a:gd name="T5" fmla="*/ 0 60000 65536"/>
                  <a:gd name="T6" fmla="*/ 0 w 916"/>
                  <a:gd name="T7" fmla="*/ 0 h 467"/>
                  <a:gd name="T8" fmla="*/ 916 w 916"/>
                  <a:gd name="T9" fmla="*/ 467 h 467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16" h="467">
                    <a:moveTo>
                      <a:pt x="0" y="467"/>
                    </a:moveTo>
                    <a:lnTo>
                      <a:pt x="916" y="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664" name="Rectangle 19"/>
              <p:cNvSpPr>
                <a:spLocks noChangeArrowheads="1"/>
              </p:cNvSpPr>
              <p:nvPr/>
            </p:nvSpPr>
            <p:spPr bwMode="auto">
              <a:xfrm>
                <a:off x="3725" y="2333"/>
                <a:ext cx="259" cy="355"/>
              </a:xfrm>
              <a:prstGeom prst="rect">
                <a:avLst/>
              </a:prstGeom>
              <a:solidFill>
                <a:srgbClr val="969696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7665" name="Rectangle 20"/>
              <p:cNvSpPr>
                <a:spLocks noChangeArrowheads="1"/>
              </p:cNvSpPr>
              <p:nvPr/>
            </p:nvSpPr>
            <p:spPr bwMode="auto">
              <a:xfrm>
                <a:off x="3984" y="1800"/>
                <a:ext cx="259" cy="888"/>
              </a:xfrm>
              <a:prstGeom prst="rect">
                <a:avLst/>
              </a:prstGeom>
              <a:solidFill>
                <a:srgbClr val="969696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7666" name="Rectangle 21"/>
              <p:cNvSpPr>
                <a:spLocks noChangeArrowheads="1"/>
              </p:cNvSpPr>
              <p:nvPr/>
            </p:nvSpPr>
            <p:spPr bwMode="auto">
              <a:xfrm>
                <a:off x="4243" y="1267"/>
                <a:ext cx="259" cy="1421"/>
              </a:xfrm>
              <a:prstGeom prst="rect">
                <a:avLst/>
              </a:prstGeom>
              <a:solidFill>
                <a:srgbClr val="969696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7667" name="Rectangle 22"/>
              <p:cNvSpPr>
                <a:spLocks noChangeArrowheads="1"/>
              </p:cNvSpPr>
              <p:nvPr/>
            </p:nvSpPr>
            <p:spPr bwMode="auto">
              <a:xfrm>
                <a:off x="4502" y="1800"/>
                <a:ext cx="260" cy="888"/>
              </a:xfrm>
              <a:prstGeom prst="rect">
                <a:avLst/>
              </a:prstGeom>
              <a:solidFill>
                <a:srgbClr val="969696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7668" name="Rectangle 23"/>
              <p:cNvSpPr>
                <a:spLocks noChangeArrowheads="1"/>
              </p:cNvSpPr>
              <p:nvPr/>
            </p:nvSpPr>
            <p:spPr bwMode="auto">
              <a:xfrm>
                <a:off x="4762" y="2333"/>
                <a:ext cx="259" cy="355"/>
              </a:xfrm>
              <a:prstGeom prst="rect">
                <a:avLst/>
              </a:prstGeom>
              <a:solidFill>
                <a:srgbClr val="969696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7669" name="Rectangle 24"/>
              <p:cNvSpPr>
                <a:spLocks noChangeArrowheads="1"/>
              </p:cNvSpPr>
              <p:nvPr/>
            </p:nvSpPr>
            <p:spPr bwMode="auto">
              <a:xfrm>
                <a:off x="5021" y="2510"/>
                <a:ext cx="259" cy="178"/>
              </a:xfrm>
              <a:prstGeom prst="rect">
                <a:avLst/>
              </a:prstGeom>
              <a:solidFill>
                <a:srgbClr val="969696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7670" name="Freeform 25"/>
              <p:cNvSpPr>
                <a:spLocks/>
              </p:cNvSpPr>
              <p:nvPr/>
            </p:nvSpPr>
            <p:spPr bwMode="auto">
              <a:xfrm>
                <a:off x="3264" y="1190"/>
                <a:ext cx="2296" cy="1498"/>
              </a:xfrm>
              <a:custGeom>
                <a:avLst/>
                <a:gdLst>
                  <a:gd name="T0" fmla="*/ 0 w 2296"/>
                  <a:gd name="T1" fmla="*/ 1498 h 1498"/>
                  <a:gd name="T2" fmla="*/ 1100 w 2296"/>
                  <a:gd name="T3" fmla="*/ 0 h 1498"/>
                  <a:gd name="T4" fmla="*/ 2296 w 2296"/>
                  <a:gd name="T5" fmla="*/ 1481 h 1498"/>
                  <a:gd name="T6" fmla="*/ 0 60000 65536"/>
                  <a:gd name="T7" fmla="*/ 0 60000 65536"/>
                  <a:gd name="T8" fmla="*/ 0 60000 65536"/>
                  <a:gd name="T9" fmla="*/ 0 w 2296"/>
                  <a:gd name="T10" fmla="*/ 0 h 1498"/>
                  <a:gd name="T11" fmla="*/ 2296 w 2296"/>
                  <a:gd name="T12" fmla="*/ 1498 h 149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96" h="1498">
                    <a:moveTo>
                      <a:pt x="0" y="1498"/>
                    </a:moveTo>
                    <a:cubicBezTo>
                      <a:pt x="730" y="1406"/>
                      <a:pt x="870" y="0"/>
                      <a:pt x="1100" y="0"/>
                    </a:cubicBezTo>
                    <a:cubicBezTo>
                      <a:pt x="1331" y="0"/>
                      <a:pt x="1411" y="1456"/>
                      <a:pt x="2296" y="1481"/>
                    </a:cubicBez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ru-RU"/>
              </a:p>
            </p:txBody>
          </p:sp>
        </p:grpSp>
      </p:grpSp>
      <p:pic>
        <p:nvPicPr>
          <p:cNvPr id="27659" name="Picture 28" descr="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217" y="3191887"/>
            <a:ext cx="594301" cy="594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30" descr="C:\Users\Полина\Pictures\Организатор клипов (Microsoft)\j0440424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1728" y="1765876"/>
            <a:ext cx="1060906" cy="87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485899" y="4727862"/>
            <a:ext cx="6681355" cy="1693719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>
          <a:xfrm>
            <a:off x="646509" y="411404"/>
            <a:ext cx="9001125" cy="911931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Среднее (Центр)</a:t>
            </a:r>
            <a:endParaRPr lang="en-US" sz="3200" dirty="0"/>
          </a:p>
        </p:txBody>
      </p:sp>
      <p:sp>
        <p:nvSpPr>
          <p:cNvPr id="10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Среднее</a:t>
            </a:r>
            <a:r>
              <a:rPr lang="en-US" dirty="0" smtClean="0"/>
              <a:t> </a:t>
            </a:r>
            <a:r>
              <a:rPr lang="ru-RU" dirty="0" smtClean="0"/>
              <a:t>арифметическое (усредненное) – это сумма данных, поделенная на количество частных значений.</a:t>
            </a:r>
          </a:p>
          <a:p>
            <a:pPr eaLnBrk="1" hangingPunct="1"/>
            <a:endParaRPr lang="en-US" sz="2000" dirty="0" smtClean="0"/>
          </a:p>
          <a:p>
            <a:pPr eaLnBrk="1" hangingPunct="1"/>
            <a:r>
              <a:rPr lang="ru-RU" dirty="0" smtClean="0"/>
              <a:t>Средняя величина выборки представлена</a:t>
            </a:r>
            <a:r>
              <a:rPr lang="en-US" dirty="0" smtClean="0"/>
              <a:t> </a:t>
            </a:r>
            <a:r>
              <a:rPr lang="ru-RU" dirty="0" smtClean="0"/>
              <a:t>«</a:t>
            </a:r>
            <a:r>
              <a:rPr lang="en-US" sz="3600" dirty="0" smtClean="0"/>
              <a:t>x</a:t>
            </a:r>
            <a:r>
              <a:rPr lang="en-US" dirty="0" smtClean="0"/>
              <a:t> </a:t>
            </a:r>
            <a:r>
              <a:rPr lang="ru-RU" dirty="0" smtClean="0"/>
              <a:t>с чертой»:</a:t>
            </a:r>
            <a:endParaRPr lang="en-US" dirty="0" smtClean="0"/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1027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102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4AD131EA-94BC-4B8D-B242-0CF6B0B89A32}" type="slidenum">
              <a:rPr lang="ru-RU" smtClean="0"/>
              <a:pPr defTabSz="1023938"/>
              <a:t>14</a:t>
            </a:fld>
            <a:endParaRPr lang="ru-RU" smtClean="0"/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1614488" y="4673600"/>
          <a:ext cx="6464300" cy="164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Формула" r:id="rId4" imgW="2361960" imgH="609480" progId="Equation.3">
                  <p:embed/>
                </p:oleObj>
              </mc:Choice>
              <mc:Fallback>
                <p:oleObj name="Формула" r:id="rId4" imgW="2361960" imgH="609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4488" y="4673600"/>
                        <a:ext cx="6464300" cy="164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1" name="Picture 28" descr="inf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188" y="1944688"/>
            <a:ext cx="590694" cy="590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>
          <a:xfrm>
            <a:off x="606425" y="682914"/>
            <a:ext cx="9001125" cy="609600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Медиана (Центр)</a:t>
            </a:r>
            <a:endParaRPr lang="en-US" sz="3200" dirty="0"/>
          </a:p>
        </p:txBody>
      </p:sp>
      <p:sp>
        <p:nvSpPr>
          <p:cNvPr id="28677" name="Rectangle 3"/>
          <p:cNvSpPr>
            <a:spLocks noGrp="1" noChangeArrowheads="1"/>
          </p:cNvSpPr>
          <p:nvPr>
            <p:ph idx="1"/>
          </p:nvPr>
        </p:nvSpPr>
        <p:spPr>
          <a:xfrm>
            <a:off x="638175" y="1727919"/>
            <a:ext cx="9001125" cy="4548187"/>
          </a:xfrm>
        </p:spPr>
        <p:txBody>
          <a:bodyPr/>
          <a:lstStyle/>
          <a:p>
            <a:pPr indent="0" eaLnBrk="1" hangingPunct="1">
              <a:lnSpc>
                <a:spcPct val="90000"/>
              </a:lnSpc>
              <a:buNone/>
            </a:pPr>
            <a:r>
              <a:rPr lang="ru-RU" sz="3500" dirty="0" smtClean="0"/>
              <a:t>Это средняя точка множества данных, в том случае, если ряд чисел упорядочен по возрастанию: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3300" b="1" dirty="0" smtClean="0"/>
              <a:t>для нечетного количества частных данных</a:t>
            </a:r>
            <a:r>
              <a:rPr lang="ru-RU" sz="3300" dirty="0" smtClean="0"/>
              <a:t> - это среднее число (середина множества);</a:t>
            </a:r>
            <a:r>
              <a:rPr lang="en-US" sz="3300" dirty="0" smtClean="0"/>
              <a:t>	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3300" b="1" dirty="0" smtClean="0"/>
              <a:t>для четного количества частных данных</a:t>
            </a:r>
            <a:r>
              <a:rPr lang="ru-RU" sz="3300" dirty="0" smtClean="0"/>
              <a:t> – это среднее арифметическое двух чисел, ближайших к середине.</a:t>
            </a:r>
            <a:endParaRPr lang="en-US" sz="3300" dirty="0" smtClean="0"/>
          </a:p>
          <a:p>
            <a:pPr lvl="2" eaLnBrk="1" hangingPunct="1">
              <a:lnSpc>
                <a:spcPct val="90000"/>
              </a:lnSpc>
            </a:pPr>
            <a:endParaRPr lang="en-US" sz="2700" dirty="0" smtClean="0"/>
          </a:p>
        </p:txBody>
      </p:sp>
      <p:sp>
        <p:nvSpPr>
          <p:cNvPr id="2867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2867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9DDFADD2-6448-4414-AC5C-A98E14FD7BF8}" type="slidenum">
              <a:rPr lang="ru-RU" smtClean="0"/>
              <a:pPr defTabSz="1023938"/>
              <a:t>15</a:t>
            </a:fld>
            <a:endParaRPr lang="ru-RU" smtClean="0"/>
          </a:p>
        </p:txBody>
      </p:sp>
      <p:pic>
        <p:nvPicPr>
          <p:cNvPr id="28678" name="Picture 28" descr="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111" y="1752697"/>
            <a:ext cx="595645" cy="595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>
          <a:xfrm>
            <a:off x="566161" y="467014"/>
            <a:ext cx="9258300" cy="847725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Как измеряется разброс</a:t>
            </a:r>
            <a:endParaRPr lang="en-US" sz="3200" dirty="0"/>
          </a:p>
        </p:txBody>
      </p:sp>
      <p:sp>
        <p:nvSpPr>
          <p:cNvPr id="28677" name="Rectangle 3"/>
          <p:cNvSpPr>
            <a:spLocks noGrp="1" noChangeArrowheads="1"/>
          </p:cNvSpPr>
          <p:nvPr>
            <p:ph idx="1"/>
          </p:nvPr>
        </p:nvSpPr>
        <p:spPr>
          <a:xfrm>
            <a:off x="638175" y="2233613"/>
            <a:ext cx="9001125" cy="3044825"/>
          </a:xfrm>
        </p:spPr>
        <p:txBody>
          <a:bodyPr/>
          <a:lstStyle/>
          <a:p>
            <a:pPr indent="0" eaLnBrk="1" hangingPunct="1">
              <a:buFont typeface="Wingdings" pitchFamily="2" charset="2"/>
              <a:buNone/>
              <a:defRPr/>
            </a:pPr>
            <a:r>
              <a:rPr lang="ru-RU" sz="4200" b="1" dirty="0" smtClean="0"/>
              <a:t>Размах</a:t>
            </a:r>
            <a:r>
              <a:rPr lang="ru-RU" sz="4200" dirty="0" smtClean="0"/>
              <a:t> – разброс от наибольшего до наименьшего значения.</a:t>
            </a:r>
          </a:p>
          <a:p>
            <a:pPr eaLnBrk="1" hangingPunct="1">
              <a:defRPr/>
            </a:pPr>
            <a:endParaRPr lang="en-US" sz="800" dirty="0" smtClean="0"/>
          </a:p>
          <a:p>
            <a:pPr indent="0" eaLnBrk="1" hangingPunct="1">
              <a:buFont typeface="Wingdings" pitchFamily="2" charset="2"/>
              <a:buNone/>
              <a:defRPr/>
            </a:pPr>
            <a:r>
              <a:rPr lang="ru-RU" sz="4200" b="1" dirty="0" smtClean="0"/>
              <a:t>Стандартное отклонение </a:t>
            </a:r>
            <a:r>
              <a:rPr lang="ru-RU" sz="4200" dirty="0" smtClean="0"/>
              <a:t>– разброс относительно средней величины.</a:t>
            </a:r>
            <a:endParaRPr lang="en-US" sz="4200" dirty="0" smtClean="0"/>
          </a:p>
        </p:txBody>
      </p:sp>
      <p:sp>
        <p:nvSpPr>
          <p:cNvPr id="3072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3072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28ADCCB7-B689-4368-9A2A-00AAB2F32822}" type="slidenum">
              <a:rPr lang="ru-RU" smtClean="0"/>
              <a:pPr defTabSz="1023938"/>
              <a:t>16</a:t>
            </a:fld>
            <a:endParaRPr lang="ru-RU" smtClean="0"/>
          </a:p>
        </p:txBody>
      </p:sp>
      <p:pic>
        <p:nvPicPr>
          <p:cNvPr id="30726" name="Picture 28" descr="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238" y="3930220"/>
            <a:ext cx="595889" cy="595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28" descr="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" y="2356861"/>
            <a:ext cx="596611" cy="596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675409" y="2428007"/>
            <a:ext cx="4592782" cy="2019302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725391" y="2441863"/>
            <a:ext cx="4291444" cy="1901538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053" name="Object 7"/>
          <p:cNvGraphicFramePr>
            <a:graphicFrameLocks noChangeAspect="1"/>
          </p:cNvGraphicFramePr>
          <p:nvPr/>
        </p:nvGraphicFramePr>
        <p:xfrm>
          <a:off x="5803900" y="2473325"/>
          <a:ext cx="4114800" cy="184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0" name="Формула" r:id="rId4" imgW="1549080" imgH="647640" progId="Equation.3">
                  <p:embed/>
                </p:oleObj>
              </mc:Choice>
              <mc:Fallback>
                <p:oleObj name="Формула" r:id="rId4" imgW="1549080" imgH="6476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3900" y="2473325"/>
                        <a:ext cx="4114800" cy="1849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6" name="Rectangle 2"/>
          <p:cNvSpPr>
            <a:spLocks noGrp="1" noChangeArrowheads="1"/>
          </p:cNvSpPr>
          <p:nvPr>
            <p:ph type="title"/>
          </p:nvPr>
        </p:nvSpPr>
        <p:spPr>
          <a:xfrm>
            <a:off x="604549" y="602818"/>
            <a:ext cx="9001125" cy="701675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Стандартное отклонение</a:t>
            </a:r>
            <a:endParaRPr lang="en-US" sz="3200" dirty="0"/>
          </a:p>
        </p:txBody>
      </p:sp>
      <p:sp>
        <p:nvSpPr>
          <p:cNvPr id="2057" name="Rectangle 3"/>
          <p:cNvSpPr>
            <a:spLocks noGrp="1" noChangeArrowheads="1"/>
          </p:cNvSpPr>
          <p:nvPr>
            <p:ph idx="1"/>
          </p:nvPr>
        </p:nvSpPr>
        <p:spPr>
          <a:xfrm>
            <a:off x="600075" y="1433513"/>
            <a:ext cx="9439275" cy="494982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1900" b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7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500" b="1" dirty="0" smtClean="0"/>
              <a:t> Для генеральной совокупности		  </a:t>
            </a:r>
            <a:r>
              <a:rPr lang="en-US" sz="2500" b="1" dirty="0" smtClean="0"/>
              <a:t>       </a:t>
            </a:r>
            <a:r>
              <a:rPr lang="ru-RU" sz="2500" b="1" dirty="0" smtClean="0"/>
              <a:t>Для выборки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3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3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3000" dirty="0" smtClean="0"/>
              <a:t>		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300" b="1" dirty="0" smtClean="0"/>
              <a:t>		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300" b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300" b="1" dirty="0" smtClean="0"/>
              <a:t>	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300" b="1" dirty="0" smtClean="0"/>
              <a:t>	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300" b="1" dirty="0" smtClean="0"/>
              <a:t>	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 smtClean="0"/>
              <a:t>	- стандартное отклонение совокупности	</a:t>
            </a:r>
            <a:r>
              <a:rPr lang="en-US" sz="2000" dirty="0" smtClean="0"/>
              <a:t>S</a:t>
            </a:r>
            <a:r>
              <a:rPr lang="en-US" sz="2000" b="1" dirty="0" smtClean="0"/>
              <a:t> – </a:t>
            </a:r>
            <a:r>
              <a:rPr lang="ru-RU" sz="2000" b="1" dirty="0" smtClean="0"/>
              <a:t>выборочное стандартное отклонение</a:t>
            </a:r>
            <a:endParaRPr lang="en-US" sz="2000" b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/>
              <a:t>	</a:t>
            </a:r>
            <a:r>
              <a:rPr lang="ru-RU" sz="2000" b="1" dirty="0" smtClean="0"/>
              <a:t>- дисперсия				</a:t>
            </a:r>
            <a:r>
              <a:rPr lang="en-US" sz="2000" dirty="0" smtClean="0"/>
              <a:t>S</a:t>
            </a:r>
            <a:r>
              <a:rPr lang="en-US" sz="2000" baseline="30000" dirty="0" smtClean="0"/>
              <a:t>2</a:t>
            </a:r>
            <a:r>
              <a:rPr lang="en-US" sz="2000" b="1" dirty="0" smtClean="0"/>
              <a:t> – </a:t>
            </a:r>
            <a:r>
              <a:rPr lang="ru-RU" sz="2000" b="1" dirty="0" smtClean="0"/>
              <a:t>выборочная дисперсия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dirty="0" smtClean="0"/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buFont typeface="Wingdings" pitchFamily="2" charset="2"/>
              <a:buNone/>
            </a:pPr>
            <a:r>
              <a:rPr lang="ru-RU" sz="2000" b="1" dirty="0" smtClean="0"/>
              <a:t>	- математическое ожидание (оценка среднеквадратического отклонения) </a:t>
            </a:r>
            <a:endParaRPr lang="en-US" sz="2000" b="1" dirty="0" smtClean="0"/>
          </a:p>
        </p:txBody>
      </p:sp>
      <p:sp>
        <p:nvSpPr>
          <p:cNvPr id="205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205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130B7CA7-5286-457A-90D8-02EACC19FBB7}" type="slidenum">
              <a:rPr lang="ru-RU" smtClean="0"/>
              <a:pPr defTabSz="1023938"/>
              <a:t>17</a:t>
            </a:fld>
            <a:endParaRPr lang="ru-RU" smtClean="0"/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803894" y="4773491"/>
          <a:ext cx="342900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1" name="Формула" r:id="rId6" imgW="152280" imgH="139680" progId="Equation.3">
                  <p:embed/>
                </p:oleObj>
              </mc:Choice>
              <mc:Fallback>
                <p:oleObj name="Формула" r:id="rId6" imgW="152280" imgH="1396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894" y="4773491"/>
                        <a:ext cx="342900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5"/>
          <p:cNvGraphicFramePr>
            <a:graphicFrameLocks noChangeAspect="1"/>
          </p:cNvGraphicFramePr>
          <p:nvPr/>
        </p:nvGraphicFramePr>
        <p:xfrm>
          <a:off x="783257" y="5524403"/>
          <a:ext cx="428625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2" name="Формула" r:id="rId8" imgW="203040" imgH="203040" progId="Equation.3">
                  <p:embed/>
                </p:oleObj>
              </mc:Choice>
              <mc:Fallback>
                <p:oleObj name="Формула" r:id="rId8" imgW="203040" imgH="203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257" y="5524403"/>
                        <a:ext cx="428625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6"/>
          <p:cNvGraphicFramePr>
            <a:graphicFrameLocks noChangeAspect="1"/>
          </p:cNvGraphicFramePr>
          <p:nvPr/>
        </p:nvGraphicFramePr>
        <p:xfrm>
          <a:off x="723900" y="2497138"/>
          <a:ext cx="4457700" cy="189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3" name="Формула" r:id="rId10" imgW="1600200" imgH="660240" progId="Equation.3">
                  <p:embed/>
                </p:oleObj>
              </mc:Choice>
              <mc:Fallback>
                <p:oleObj name="Формула" r:id="rId10" imgW="1600200" imgH="6602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900" y="2497138"/>
                        <a:ext cx="4457700" cy="1898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6"/>
          <p:cNvGraphicFramePr>
            <a:graphicFrameLocks noChangeAspect="1"/>
          </p:cNvGraphicFramePr>
          <p:nvPr/>
        </p:nvGraphicFramePr>
        <p:xfrm>
          <a:off x="790699" y="6302917"/>
          <a:ext cx="300348" cy="4038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4" name="Формула" r:id="rId12" imgW="152280" imgH="164880" progId="Equation.3">
                  <p:embed/>
                </p:oleObj>
              </mc:Choice>
              <mc:Fallback>
                <p:oleObj name="Формула" r:id="rId12" imgW="152280" imgH="1648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699" y="6302917"/>
                        <a:ext cx="300348" cy="4038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>
          <a:xfrm>
            <a:off x="606425" y="548843"/>
            <a:ext cx="9001125" cy="758825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Стандартные отклонения от среднего</a:t>
            </a:r>
            <a:endParaRPr lang="en-US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1746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31747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4A65BE20-4A31-40B3-A092-43D184386D92}" type="slidenum">
              <a:rPr lang="ru-RU" smtClean="0"/>
              <a:pPr defTabSz="1023938"/>
              <a:t>18</a:t>
            </a:fld>
            <a:endParaRPr lang="ru-RU" smtClean="0"/>
          </a:p>
        </p:txBody>
      </p:sp>
      <p:grpSp>
        <p:nvGrpSpPr>
          <p:cNvPr id="33" name="Группа 32"/>
          <p:cNvGrpSpPr/>
          <p:nvPr/>
        </p:nvGrpSpPr>
        <p:grpSpPr>
          <a:xfrm>
            <a:off x="684213" y="1675736"/>
            <a:ext cx="8780462" cy="5072063"/>
            <a:chOff x="684213" y="1778000"/>
            <a:chExt cx="8780462" cy="5072063"/>
          </a:xfrm>
        </p:grpSpPr>
        <p:sp>
          <p:nvSpPr>
            <p:cNvPr id="31749" name="Text Box 4"/>
            <p:cNvSpPr txBox="1">
              <a:spLocks noChangeArrowheads="1"/>
            </p:cNvSpPr>
            <p:nvPr/>
          </p:nvSpPr>
          <p:spPr bwMode="auto">
            <a:xfrm rot="10800000">
              <a:off x="684213" y="1778000"/>
              <a:ext cx="482600" cy="4487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lIns="102321" tIns="51161" rIns="102321" bIns="51161">
              <a:spAutoFit/>
            </a:bodyPr>
            <a:lstStyle/>
            <a:p>
              <a:pPr defTabSz="1023938">
                <a:spcBef>
                  <a:spcPct val="50000"/>
                </a:spcBef>
              </a:pPr>
              <a:r>
                <a:rPr lang="ru-RU" b="1" dirty="0">
                  <a:latin typeface="Arial" charset="0"/>
                </a:rPr>
                <a:t>Вероятность выборочного значения</a:t>
              </a:r>
              <a:endParaRPr lang="en-US" b="1" dirty="0">
                <a:latin typeface="Arial" charset="0"/>
              </a:endParaRPr>
            </a:p>
          </p:txBody>
        </p:sp>
        <p:sp>
          <p:nvSpPr>
            <p:cNvPr id="31750" name="Text Box 5"/>
            <p:cNvSpPr txBox="1">
              <a:spLocks noChangeArrowheads="1"/>
            </p:cNvSpPr>
            <p:nvPr/>
          </p:nvSpPr>
          <p:spPr bwMode="auto">
            <a:xfrm>
              <a:off x="1974850" y="6473825"/>
              <a:ext cx="6772275" cy="376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ru-RU" b="1">
                  <a:latin typeface="Arial" charset="0"/>
                </a:rPr>
                <a:t>Количество стандартных отклонений от среднего</a:t>
              </a:r>
              <a:endParaRPr lang="en-US" b="1">
                <a:latin typeface="Arial" charset="0"/>
              </a:endParaRPr>
            </a:p>
          </p:txBody>
        </p:sp>
        <p:sp>
          <p:nvSpPr>
            <p:cNvPr id="31751" name="Line 7"/>
            <p:cNvSpPr>
              <a:spLocks noChangeShapeType="1"/>
            </p:cNvSpPr>
            <p:nvPr/>
          </p:nvSpPr>
          <p:spPr bwMode="auto">
            <a:xfrm>
              <a:off x="3055938" y="2586038"/>
              <a:ext cx="0" cy="34559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52" name="Line 8"/>
            <p:cNvSpPr>
              <a:spLocks noChangeShapeType="1"/>
            </p:cNvSpPr>
            <p:nvPr/>
          </p:nvSpPr>
          <p:spPr bwMode="auto">
            <a:xfrm>
              <a:off x="3919538" y="2586038"/>
              <a:ext cx="0" cy="34559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53" name="Line 9"/>
            <p:cNvSpPr>
              <a:spLocks noChangeShapeType="1"/>
            </p:cNvSpPr>
            <p:nvPr/>
          </p:nvSpPr>
          <p:spPr bwMode="auto">
            <a:xfrm>
              <a:off x="4783138" y="2586038"/>
              <a:ext cx="0" cy="34559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54" name="Line 10"/>
            <p:cNvSpPr>
              <a:spLocks noChangeShapeType="1"/>
            </p:cNvSpPr>
            <p:nvPr/>
          </p:nvSpPr>
          <p:spPr bwMode="auto">
            <a:xfrm>
              <a:off x="5575300" y="2586038"/>
              <a:ext cx="0" cy="36004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31755" name="Line 11"/>
            <p:cNvSpPr>
              <a:spLocks noChangeShapeType="1"/>
            </p:cNvSpPr>
            <p:nvPr/>
          </p:nvSpPr>
          <p:spPr bwMode="auto">
            <a:xfrm>
              <a:off x="7231063" y="2586038"/>
              <a:ext cx="0" cy="34559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56" name="Line 12"/>
            <p:cNvSpPr>
              <a:spLocks noChangeShapeType="1"/>
            </p:cNvSpPr>
            <p:nvPr/>
          </p:nvSpPr>
          <p:spPr bwMode="auto">
            <a:xfrm>
              <a:off x="6367463" y="2586038"/>
              <a:ext cx="0" cy="34559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57" name="Line 13"/>
            <p:cNvSpPr>
              <a:spLocks noChangeShapeType="1"/>
            </p:cNvSpPr>
            <p:nvPr/>
          </p:nvSpPr>
          <p:spPr bwMode="auto">
            <a:xfrm>
              <a:off x="8096250" y="2586038"/>
              <a:ext cx="0" cy="34559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58" name="Text Box 14"/>
            <p:cNvSpPr txBox="1">
              <a:spLocks noChangeArrowheads="1"/>
            </p:cNvSpPr>
            <p:nvPr/>
          </p:nvSpPr>
          <p:spPr bwMode="auto">
            <a:xfrm>
              <a:off x="1903413" y="6097588"/>
              <a:ext cx="576262" cy="3667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dirty="0"/>
                <a:t>-4</a:t>
              </a:r>
            </a:p>
          </p:txBody>
        </p:sp>
        <p:sp>
          <p:nvSpPr>
            <p:cNvPr id="31759" name="Line 15"/>
            <p:cNvSpPr>
              <a:spLocks noChangeShapeType="1"/>
            </p:cNvSpPr>
            <p:nvPr/>
          </p:nvSpPr>
          <p:spPr bwMode="auto">
            <a:xfrm>
              <a:off x="2190750" y="2586038"/>
              <a:ext cx="0" cy="34559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60" name="Text Box 16"/>
            <p:cNvSpPr txBox="1">
              <a:spLocks noChangeArrowheads="1"/>
            </p:cNvSpPr>
            <p:nvPr/>
          </p:nvSpPr>
          <p:spPr bwMode="auto">
            <a:xfrm>
              <a:off x="2757488" y="6096000"/>
              <a:ext cx="576262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dirty="0"/>
                <a:t>-3</a:t>
              </a:r>
            </a:p>
          </p:txBody>
        </p:sp>
        <p:sp>
          <p:nvSpPr>
            <p:cNvPr id="31761" name="Text Box 17"/>
            <p:cNvSpPr txBox="1">
              <a:spLocks noChangeArrowheads="1"/>
            </p:cNvSpPr>
            <p:nvPr/>
          </p:nvSpPr>
          <p:spPr bwMode="auto">
            <a:xfrm>
              <a:off x="3613150" y="6096000"/>
              <a:ext cx="576263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-2</a:t>
              </a:r>
            </a:p>
          </p:txBody>
        </p:sp>
        <p:sp>
          <p:nvSpPr>
            <p:cNvPr id="31762" name="Text Box 18"/>
            <p:cNvSpPr txBox="1">
              <a:spLocks noChangeArrowheads="1"/>
            </p:cNvSpPr>
            <p:nvPr/>
          </p:nvSpPr>
          <p:spPr bwMode="auto">
            <a:xfrm>
              <a:off x="4467225" y="6096000"/>
              <a:ext cx="576263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-1</a:t>
              </a:r>
            </a:p>
          </p:txBody>
        </p:sp>
        <p:sp>
          <p:nvSpPr>
            <p:cNvPr id="31763" name="Text Box 19"/>
            <p:cNvSpPr txBox="1">
              <a:spLocks noChangeArrowheads="1"/>
            </p:cNvSpPr>
            <p:nvPr/>
          </p:nvSpPr>
          <p:spPr bwMode="auto">
            <a:xfrm>
              <a:off x="5430838" y="6115050"/>
              <a:ext cx="576262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0</a:t>
              </a:r>
            </a:p>
          </p:txBody>
        </p:sp>
        <p:sp>
          <p:nvSpPr>
            <p:cNvPr id="31764" name="Text Box 20"/>
            <p:cNvSpPr txBox="1">
              <a:spLocks noChangeArrowheads="1"/>
            </p:cNvSpPr>
            <p:nvPr/>
          </p:nvSpPr>
          <p:spPr bwMode="auto">
            <a:xfrm>
              <a:off x="6178550" y="6096000"/>
              <a:ext cx="576263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1</a:t>
              </a:r>
            </a:p>
          </p:txBody>
        </p:sp>
        <p:sp>
          <p:nvSpPr>
            <p:cNvPr id="31765" name="Text Box 21"/>
            <p:cNvSpPr txBox="1">
              <a:spLocks noChangeArrowheads="1"/>
            </p:cNvSpPr>
            <p:nvPr/>
          </p:nvSpPr>
          <p:spPr bwMode="auto">
            <a:xfrm>
              <a:off x="7032625" y="6096000"/>
              <a:ext cx="576263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2</a:t>
              </a:r>
            </a:p>
          </p:txBody>
        </p:sp>
        <p:sp>
          <p:nvSpPr>
            <p:cNvPr id="31766" name="Text Box 22"/>
            <p:cNvSpPr txBox="1">
              <a:spLocks noChangeArrowheads="1"/>
            </p:cNvSpPr>
            <p:nvPr/>
          </p:nvSpPr>
          <p:spPr bwMode="auto">
            <a:xfrm>
              <a:off x="7888288" y="6096000"/>
              <a:ext cx="576262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3</a:t>
              </a:r>
            </a:p>
          </p:txBody>
        </p:sp>
        <p:sp>
          <p:nvSpPr>
            <p:cNvPr id="31767" name="Text Box 23"/>
            <p:cNvSpPr txBox="1">
              <a:spLocks noChangeArrowheads="1"/>
            </p:cNvSpPr>
            <p:nvPr/>
          </p:nvSpPr>
          <p:spPr bwMode="auto">
            <a:xfrm>
              <a:off x="8743950" y="6097588"/>
              <a:ext cx="576263" cy="3667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4</a:t>
              </a:r>
            </a:p>
          </p:txBody>
        </p:sp>
        <p:sp>
          <p:nvSpPr>
            <p:cNvPr id="31768" name="Line 24"/>
            <p:cNvSpPr>
              <a:spLocks noChangeShapeType="1"/>
            </p:cNvSpPr>
            <p:nvPr/>
          </p:nvSpPr>
          <p:spPr bwMode="auto">
            <a:xfrm>
              <a:off x="8888413" y="2586038"/>
              <a:ext cx="0" cy="34559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69" name="Freeform 25"/>
            <p:cNvSpPr>
              <a:spLocks/>
            </p:cNvSpPr>
            <p:nvPr/>
          </p:nvSpPr>
          <p:spPr bwMode="auto">
            <a:xfrm>
              <a:off x="2027238" y="2681288"/>
              <a:ext cx="7004050" cy="3079750"/>
            </a:xfrm>
            <a:custGeom>
              <a:avLst/>
              <a:gdLst>
                <a:gd name="T0" fmla="*/ 2147483647 w 4412"/>
                <a:gd name="T1" fmla="*/ 2147483647 h 1940"/>
                <a:gd name="T2" fmla="*/ 2147483647 w 4412"/>
                <a:gd name="T3" fmla="*/ 2147483647 h 1940"/>
                <a:gd name="T4" fmla="*/ 2147483647 w 4412"/>
                <a:gd name="T5" fmla="*/ 2147483647 h 1940"/>
                <a:gd name="T6" fmla="*/ 2147483647 w 4412"/>
                <a:gd name="T7" fmla="*/ 2147483647 h 1940"/>
                <a:gd name="T8" fmla="*/ 2147483647 w 4412"/>
                <a:gd name="T9" fmla="*/ 2147483647 h 1940"/>
                <a:gd name="T10" fmla="*/ 2147483647 w 4412"/>
                <a:gd name="T11" fmla="*/ 2147483647 h 1940"/>
                <a:gd name="T12" fmla="*/ 2147483647 w 4412"/>
                <a:gd name="T13" fmla="*/ 2147483647 h 19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12"/>
                <a:gd name="T22" fmla="*/ 0 h 1940"/>
                <a:gd name="T23" fmla="*/ 4412 w 4412"/>
                <a:gd name="T24" fmla="*/ 1940 h 19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12" h="1940">
                  <a:moveTo>
                    <a:pt x="13" y="1936"/>
                  </a:moveTo>
                  <a:cubicBezTo>
                    <a:pt x="43" y="1937"/>
                    <a:pt x="0" y="1940"/>
                    <a:pt x="192" y="1940"/>
                  </a:cubicBezTo>
                  <a:cubicBezTo>
                    <a:pt x="1056" y="1921"/>
                    <a:pt x="1283" y="1646"/>
                    <a:pt x="1593" y="1076"/>
                  </a:cubicBezTo>
                  <a:cubicBezTo>
                    <a:pt x="1881" y="529"/>
                    <a:pt x="1967" y="0"/>
                    <a:pt x="2246" y="10"/>
                  </a:cubicBezTo>
                  <a:cubicBezTo>
                    <a:pt x="2525" y="20"/>
                    <a:pt x="2621" y="442"/>
                    <a:pt x="2832" y="1066"/>
                  </a:cubicBezTo>
                  <a:cubicBezTo>
                    <a:pt x="3043" y="1690"/>
                    <a:pt x="3331" y="1882"/>
                    <a:pt x="4176" y="1930"/>
                  </a:cubicBezTo>
                  <a:cubicBezTo>
                    <a:pt x="4387" y="1930"/>
                    <a:pt x="4363" y="1936"/>
                    <a:pt x="4412" y="1937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70" name="Line 26"/>
            <p:cNvSpPr>
              <a:spLocks noChangeShapeType="1"/>
            </p:cNvSpPr>
            <p:nvPr/>
          </p:nvSpPr>
          <p:spPr bwMode="auto">
            <a:xfrm>
              <a:off x="4783138" y="3162300"/>
              <a:ext cx="1584325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31771" name="Text Box 27"/>
            <p:cNvSpPr txBox="1">
              <a:spLocks noChangeArrowheads="1"/>
            </p:cNvSpPr>
            <p:nvPr/>
          </p:nvSpPr>
          <p:spPr bwMode="auto">
            <a:xfrm>
              <a:off x="5214938" y="3017838"/>
              <a:ext cx="792162" cy="3794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dirty="0"/>
                <a:t>68%</a:t>
              </a:r>
            </a:p>
          </p:txBody>
        </p:sp>
        <p:sp>
          <p:nvSpPr>
            <p:cNvPr id="31772" name="Line 28"/>
            <p:cNvSpPr>
              <a:spLocks noChangeShapeType="1"/>
            </p:cNvSpPr>
            <p:nvPr/>
          </p:nvSpPr>
          <p:spPr bwMode="auto">
            <a:xfrm>
              <a:off x="3919538" y="4025900"/>
              <a:ext cx="3311525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31773" name="Text Box 29"/>
            <p:cNvSpPr txBox="1">
              <a:spLocks noChangeArrowheads="1"/>
            </p:cNvSpPr>
            <p:nvPr/>
          </p:nvSpPr>
          <p:spPr bwMode="auto">
            <a:xfrm>
              <a:off x="5214938" y="3810000"/>
              <a:ext cx="792162" cy="37941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95%</a:t>
              </a:r>
            </a:p>
          </p:txBody>
        </p:sp>
        <p:sp>
          <p:nvSpPr>
            <p:cNvPr id="31774" name="Line 30"/>
            <p:cNvSpPr>
              <a:spLocks noChangeShapeType="1"/>
            </p:cNvSpPr>
            <p:nvPr/>
          </p:nvSpPr>
          <p:spPr bwMode="auto">
            <a:xfrm>
              <a:off x="3055938" y="4746625"/>
              <a:ext cx="5038725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31775" name="Text Box 31"/>
            <p:cNvSpPr txBox="1">
              <a:spLocks noChangeArrowheads="1"/>
            </p:cNvSpPr>
            <p:nvPr/>
          </p:nvSpPr>
          <p:spPr bwMode="auto">
            <a:xfrm>
              <a:off x="4927600" y="4530725"/>
              <a:ext cx="1365250" cy="37941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dirty="0"/>
                <a:t>99,73%</a:t>
              </a:r>
            </a:p>
          </p:txBody>
        </p:sp>
        <p:sp>
          <p:nvSpPr>
            <p:cNvPr id="31776" name="Line 33"/>
            <p:cNvSpPr>
              <a:spLocks noChangeShapeType="1"/>
            </p:cNvSpPr>
            <p:nvPr/>
          </p:nvSpPr>
          <p:spPr bwMode="auto">
            <a:xfrm>
              <a:off x="1614488" y="5897563"/>
              <a:ext cx="7850187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</p:grpSp>
      <p:graphicFrame>
        <p:nvGraphicFramePr>
          <p:cNvPr id="58369" name="Object 4"/>
          <p:cNvGraphicFramePr>
            <a:graphicFrameLocks noChangeAspect="1"/>
          </p:cNvGraphicFramePr>
          <p:nvPr/>
        </p:nvGraphicFramePr>
        <p:xfrm>
          <a:off x="9338716" y="5717574"/>
          <a:ext cx="46672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29" name="Формула" r:id="rId4" imgW="152280" imgH="139680" progId="Equation.3">
                  <p:embed/>
                </p:oleObj>
              </mc:Choice>
              <mc:Fallback>
                <p:oleObj name="Формула" r:id="rId4" imgW="152280" imgH="1396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38716" y="5717574"/>
                        <a:ext cx="46672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319" y="1458026"/>
            <a:ext cx="4231191" cy="903288"/>
          </a:xfrm>
          <a:prstGeom prst="rect">
            <a:avLst/>
          </a:prstGeom>
        </p:spPr>
      </p:pic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36442" y="1100138"/>
            <a:ext cx="8743950" cy="1524000"/>
          </a:xfrm>
        </p:spPr>
        <p:txBody>
          <a:bodyPr/>
          <a:lstStyle/>
          <a:p>
            <a:pPr eaLnBrk="1" hangingPunct="1"/>
            <a:r>
              <a:rPr lang="ru-RU" sz="5200" dirty="0" smtClean="0">
                <a:cs typeface="Times New Roman" pitchFamily="18" charset="0"/>
              </a:rPr>
              <a:t>Обзор семи простых методов</a:t>
            </a:r>
            <a:endParaRPr lang="ru-RU" sz="5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635722" y="779319"/>
            <a:ext cx="9001125" cy="529936"/>
          </a:xfrm>
        </p:spPr>
        <p:txBody>
          <a:bodyPr/>
          <a:lstStyle/>
          <a:p>
            <a:r>
              <a:rPr lang="ru-RU" sz="4200" dirty="0" smtClean="0"/>
              <a:t>Семь простых методов</a:t>
            </a:r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>
          <a:xfrm>
            <a:off x="638175" y="1305790"/>
            <a:ext cx="9001125" cy="5521037"/>
          </a:xfrm>
        </p:spPr>
        <p:txBody>
          <a:bodyPr/>
          <a:lstStyle/>
          <a:p>
            <a:pPr>
              <a:spcBef>
                <a:spcPts val="816"/>
              </a:spcBef>
              <a:buFont typeface="Wingdings" pitchFamily="2" charset="2"/>
              <a:buNone/>
            </a:pPr>
            <a:r>
              <a:rPr lang="ru-RU" dirty="0" smtClean="0"/>
              <a:t> </a:t>
            </a:r>
            <a:r>
              <a:rPr lang="en-US" sz="3900" dirty="0" smtClean="0"/>
              <a:t>– </a:t>
            </a:r>
            <a:r>
              <a:rPr lang="ru-RU" sz="3900" dirty="0" smtClean="0"/>
              <a:t>семь инструментов качества:</a:t>
            </a:r>
          </a:p>
          <a:p>
            <a:pPr>
              <a:spcBef>
                <a:spcPts val="500"/>
              </a:spcBef>
              <a:buFont typeface="Wingdings" pitchFamily="2" charset="2"/>
              <a:buAutoNum type="arabicPeriod"/>
            </a:pPr>
            <a:r>
              <a:rPr lang="ru-RU" sz="3700" dirty="0" smtClean="0"/>
              <a:t>Контрольные листки;</a:t>
            </a:r>
          </a:p>
          <a:p>
            <a:pPr>
              <a:spcBef>
                <a:spcPts val="500"/>
              </a:spcBef>
              <a:buFont typeface="Wingdings" pitchFamily="2" charset="2"/>
              <a:buAutoNum type="arabicPeriod"/>
            </a:pPr>
            <a:r>
              <a:rPr lang="ru-RU" sz="3700" dirty="0" smtClean="0"/>
              <a:t>Гистограммы;</a:t>
            </a:r>
          </a:p>
          <a:p>
            <a:pPr>
              <a:spcBef>
                <a:spcPts val="500"/>
              </a:spcBef>
              <a:buFont typeface="Wingdings" pitchFamily="2" charset="2"/>
              <a:buAutoNum type="arabicPeriod"/>
            </a:pPr>
            <a:r>
              <a:rPr lang="ru-RU" sz="3700" dirty="0" smtClean="0"/>
              <a:t>Диаграмма Парето;</a:t>
            </a:r>
          </a:p>
          <a:p>
            <a:pPr>
              <a:spcBef>
                <a:spcPts val="500"/>
              </a:spcBef>
              <a:buFont typeface="Wingdings" pitchFamily="2" charset="2"/>
              <a:buAutoNum type="arabicPeriod"/>
            </a:pPr>
            <a:r>
              <a:rPr lang="ru-RU" sz="3700" dirty="0" smtClean="0"/>
              <a:t>Диаграмма </a:t>
            </a:r>
            <a:r>
              <a:rPr lang="ru-RU" sz="3700" dirty="0" err="1" smtClean="0"/>
              <a:t>Исикавы</a:t>
            </a:r>
            <a:r>
              <a:rPr lang="ru-RU" sz="3700" dirty="0" smtClean="0"/>
              <a:t> «Причина-следствие»;</a:t>
            </a:r>
          </a:p>
          <a:p>
            <a:pPr>
              <a:spcBef>
                <a:spcPts val="500"/>
              </a:spcBef>
              <a:buFont typeface="Wingdings" pitchFamily="2" charset="2"/>
              <a:buAutoNum type="arabicPeriod"/>
            </a:pPr>
            <a:r>
              <a:rPr lang="ru-RU" sz="3700" dirty="0" smtClean="0"/>
              <a:t>Диаграмма разброса;</a:t>
            </a:r>
          </a:p>
          <a:p>
            <a:pPr>
              <a:spcBef>
                <a:spcPts val="500"/>
              </a:spcBef>
              <a:buFont typeface="Wingdings" pitchFamily="2" charset="2"/>
              <a:buAutoNum type="arabicPeriod"/>
            </a:pPr>
            <a:r>
              <a:rPr lang="ru-RU" sz="3700" dirty="0" smtClean="0"/>
              <a:t>Стратификация;</a:t>
            </a:r>
          </a:p>
          <a:p>
            <a:pPr>
              <a:spcBef>
                <a:spcPts val="500"/>
              </a:spcBef>
              <a:buFont typeface="Wingdings" pitchFamily="2" charset="2"/>
              <a:buAutoNum type="arabicPeriod"/>
            </a:pPr>
            <a:r>
              <a:rPr lang="ru-RU" sz="3700" dirty="0" smtClean="0"/>
              <a:t>Контрольные карты.</a:t>
            </a:r>
          </a:p>
        </p:txBody>
      </p:sp>
      <p:sp>
        <p:nvSpPr>
          <p:cNvPr id="34820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ru-RU" smtClean="0"/>
              <a:t>ООО "Бизнес Консалтинг Групп"</a:t>
            </a:r>
          </a:p>
        </p:txBody>
      </p:sp>
      <p:sp>
        <p:nvSpPr>
          <p:cNvPr id="34821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1B8FE4-0182-4A6E-8A9E-C86C5031A4F8}" type="slidenum">
              <a:rPr lang="ru-RU" smtClean="0"/>
              <a:pPr/>
              <a:t>20</a:t>
            </a:fld>
            <a:endParaRPr lang="ru-RU" smtClean="0"/>
          </a:p>
        </p:txBody>
      </p:sp>
      <p:pic>
        <p:nvPicPr>
          <p:cNvPr id="34822" name="Picture 30" descr="C:\Users\Полина\Pictures\Организатор клипов (Microsoft)\j044042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4808" y="1402051"/>
            <a:ext cx="11080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13"/>
          <p:cNvSpPr>
            <a:spLocks noGrp="1" noChangeArrowheads="1"/>
          </p:cNvSpPr>
          <p:nvPr>
            <p:ph type="title"/>
          </p:nvPr>
        </p:nvSpPr>
        <p:spPr>
          <a:xfrm>
            <a:off x="625332" y="623454"/>
            <a:ext cx="9001125" cy="669059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1. Контрольные листки </a:t>
            </a:r>
          </a:p>
        </p:txBody>
      </p:sp>
      <p:sp>
        <p:nvSpPr>
          <p:cNvPr id="50178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5017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0406F1BE-8FD0-480C-A5B9-0447AB6571BE}" type="slidenum">
              <a:rPr lang="ru-RU" smtClean="0"/>
              <a:pPr defTabSz="1023938"/>
              <a:t>21</a:t>
            </a:fld>
            <a:endParaRPr lang="ru-RU" smtClean="0"/>
          </a:p>
        </p:txBody>
      </p:sp>
      <p:sp>
        <p:nvSpPr>
          <p:cNvPr id="15" name="Rectangle 6"/>
          <p:cNvSpPr txBox="1">
            <a:spLocks noChangeArrowheads="1"/>
          </p:cNvSpPr>
          <p:nvPr/>
        </p:nvSpPr>
        <p:spPr>
          <a:xfrm>
            <a:off x="700519" y="1295398"/>
            <a:ext cx="9001125" cy="5500255"/>
          </a:xfrm>
          <a:prstGeom prst="rect">
            <a:avLst/>
          </a:prstGeom>
        </p:spPr>
        <p:txBody>
          <a:bodyPr/>
          <a:lstStyle/>
          <a:p>
            <a:pPr marL="525463" lvl="0" indent="-525463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o"/>
              <a:defRPr/>
            </a:pP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Контрольный листок служит средством сбора и упорядочения первичных данных. </a:t>
            </a:r>
            <a:r>
              <a:rPr lang="ru-RU" sz="2500" u="sng" kern="0" dirty="0" smtClean="0">
                <a:solidFill>
                  <a:srgbClr val="00004C"/>
                </a:solidFill>
                <a:latin typeface="+mn-lt"/>
              </a:rPr>
              <a:t>Используется</a:t>
            </a: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: </a:t>
            </a:r>
          </a:p>
          <a:p>
            <a:pPr marL="525463" lvl="0" defTabSz="1023938">
              <a:spcBef>
                <a:spcPct val="20000"/>
              </a:spcBef>
              <a:buClr>
                <a:srgbClr val="009999"/>
              </a:buClr>
              <a:defRPr/>
            </a:pPr>
            <a:r>
              <a:rPr lang="ru-RU" sz="2100" kern="0" dirty="0" smtClean="0">
                <a:solidFill>
                  <a:srgbClr val="00004C"/>
                </a:solidFill>
                <a:latin typeface="+mn-lt"/>
              </a:rPr>
              <a:t>- для получения ответа на вопрос: «Как часто встречается изучаемое событие?»;</a:t>
            </a:r>
          </a:p>
          <a:p>
            <a:pPr marL="525463" lvl="0" defTabSz="1023938">
              <a:spcBef>
                <a:spcPts val="300"/>
              </a:spcBef>
              <a:buClr>
                <a:srgbClr val="009999"/>
              </a:buClr>
              <a:defRPr/>
            </a:pPr>
            <a:r>
              <a:rPr lang="ru-RU" sz="2100" kern="0" dirty="0" smtClean="0">
                <a:solidFill>
                  <a:srgbClr val="00004C"/>
                </a:solidFill>
                <a:latin typeface="+mn-lt"/>
              </a:rPr>
              <a:t>- в качестве первичной информации для дальнейшего анализа, корректировки и улучшения процесса.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buFont typeface="Wingdings" pitchFamily="2" charset="2"/>
              <a:buChar char="o"/>
              <a:defRPr/>
            </a:pPr>
            <a:r>
              <a:rPr lang="ru-RU" sz="2500" u="sng" kern="0" dirty="0" smtClean="0">
                <a:solidFill>
                  <a:srgbClr val="00004C"/>
                </a:solidFill>
                <a:latin typeface="+mn-lt"/>
              </a:rPr>
              <a:t>Предназначен для</a:t>
            </a: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:</a:t>
            </a:r>
            <a:r>
              <a:rPr lang="ru-RU" sz="2000" kern="0" dirty="0" smtClean="0">
                <a:solidFill>
                  <a:srgbClr val="00004C"/>
                </a:solidFill>
                <a:latin typeface="+mn-lt"/>
              </a:rPr>
              <a:t/>
            </a:r>
            <a:br>
              <a:rPr lang="ru-RU" sz="2000" kern="0" dirty="0" smtClean="0">
                <a:solidFill>
                  <a:srgbClr val="00004C"/>
                </a:solidFill>
                <a:latin typeface="+mn-lt"/>
              </a:rPr>
            </a:br>
            <a:r>
              <a:rPr lang="ru-RU" sz="2100" kern="0" dirty="0" smtClean="0">
                <a:solidFill>
                  <a:srgbClr val="00004C"/>
                </a:solidFill>
                <a:latin typeface="+mn-lt"/>
              </a:rPr>
              <a:t>а) регистрации контролируемых параметров;	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defRPr/>
            </a:pPr>
            <a:r>
              <a:rPr lang="ru-RU" sz="2100" kern="0" dirty="0" smtClean="0">
                <a:solidFill>
                  <a:srgbClr val="00004C"/>
                </a:solidFill>
                <a:latin typeface="+mn-lt"/>
              </a:rPr>
              <a:t>	б) облегчения сбора данных;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defRPr/>
            </a:pPr>
            <a:r>
              <a:rPr lang="ru-RU" sz="2100" kern="0" dirty="0" smtClean="0">
                <a:solidFill>
                  <a:srgbClr val="00004C"/>
                </a:solidFill>
                <a:latin typeface="+mn-lt"/>
              </a:rPr>
              <a:t>	в) автоматического упорядочивания данных.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buFont typeface="Wingdings" pitchFamily="2" charset="2"/>
              <a:buChar char="o"/>
              <a:defRPr/>
            </a:pPr>
            <a:r>
              <a:rPr lang="ru-RU" sz="2500" u="sng" kern="0" dirty="0" smtClean="0">
                <a:solidFill>
                  <a:srgbClr val="00004C"/>
                </a:solidFill>
                <a:latin typeface="+mn-lt"/>
              </a:rPr>
              <a:t>Должен удовлетворять условиям</a:t>
            </a: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: </a:t>
            </a:r>
          </a:p>
          <a:p>
            <a:pPr marL="525463" lvl="0" indent="-525463" defTabSz="1023938">
              <a:spcBef>
                <a:spcPct val="20000"/>
              </a:spcBef>
              <a:buClr>
                <a:srgbClr val="009999"/>
              </a:buClr>
              <a:defRPr/>
            </a:pPr>
            <a:r>
              <a:rPr lang="ru-RU" sz="2100" kern="0" dirty="0" smtClean="0">
                <a:solidFill>
                  <a:srgbClr val="00004C"/>
                </a:solidFill>
                <a:latin typeface="+mn-lt"/>
              </a:rPr>
              <a:t>	а) простота фиксации результатов наблюдений;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defRPr/>
            </a:pPr>
            <a:r>
              <a:rPr lang="ru-RU" sz="2100" kern="0" dirty="0" smtClean="0">
                <a:solidFill>
                  <a:srgbClr val="00004C"/>
                </a:solidFill>
                <a:latin typeface="+mn-lt"/>
              </a:rPr>
              <a:t>	б) наглядность полученных результатов;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defRPr/>
            </a:pPr>
            <a:r>
              <a:rPr lang="ru-RU" sz="2100" kern="0" dirty="0" smtClean="0">
                <a:solidFill>
                  <a:srgbClr val="00004C"/>
                </a:solidFill>
                <a:latin typeface="+mn-lt"/>
              </a:rPr>
              <a:t>	в) полнота данных.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buFont typeface="Wingdings" pitchFamily="2" charset="2"/>
              <a:buChar char="o"/>
              <a:defRPr/>
            </a:pP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Заполняет контролер или рабочий.</a:t>
            </a:r>
          </a:p>
          <a:p>
            <a:pPr marL="525463" lvl="0" indent="-525463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o"/>
              <a:defRPr/>
            </a:pPr>
            <a:endParaRPr lang="ru-RU" sz="2000" kern="0" dirty="0" smtClean="0">
              <a:solidFill>
                <a:srgbClr val="00004C"/>
              </a:solidFill>
            </a:endParaRPr>
          </a:p>
        </p:txBody>
      </p:sp>
      <p:pic>
        <p:nvPicPr>
          <p:cNvPr id="17" name="Picture 30" descr="C:\Users\Полина\Pictures\Организатор клипов (Microsoft)\j044042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427" y="1869642"/>
            <a:ext cx="924791" cy="763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3" y="758536"/>
            <a:ext cx="9001125" cy="544368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Виды контрольных листков (КЛ)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36C291-B992-43A1-844D-57FC00084F69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85801" y="1315138"/>
            <a:ext cx="8967354" cy="1084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50" kern="0" dirty="0" smtClean="0">
                <a:solidFill>
                  <a:srgbClr val="00004C"/>
                </a:solidFill>
                <a:latin typeface="+mn-lt"/>
              </a:rPr>
              <a:t>Виды различных КЛ исчисляются сотнями, и, в принципе, для каждой конкретной цели может быть разработан свой листок. Но принцип оформления КЛ остается неизменным.</a:t>
            </a:r>
          </a:p>
        </p:txBody>
      </p:sp>
      <p:grpSp>
        <p:nvGrpSpPr>
          <p:cNvPr id="16" name="Группа 15"/>
          <p:cNvGrpSpPr/>
          <p:nvPr/>
        </p:nvGrpSpPr>
        <p:grpSpPr>
          <a:xfrm>
            <a:off x="380424" y="2400300"/>
            <a:ext cx="9542896" cy="4384965"/>
            <a:chOff x="136585" y="2034834"/>
            <a:chExt cx="9914252" cy="4449093"/>
          </a:xfrm>
        </p:grpSpPr>
        <p:sp>
          <p:nvSpPr>
            <p:cNvPr id="17" name="Text Box 4"/>
            <p:cNvSpPr txBox="1">
              <a:spLocks noChangeArrowheads="1"/>
            </p:cNvSpPr>
            <p:nvPr/>
          </p:nvSpPr>
          <p:spPr bwMode="auto">
            <a:xfrm>
              <a:off x="3872126" y="2034834"/>
              <a:ext cx="3082069" cy="406299"/>
            </a:xfrm>
            <a:prstGeom prst="rect">
              <a:avLst/>
            </a:prstGeom>
            <a:gradFill flip="none" rotWithShape="1">
              <a:gsLst>
                <a:gs pos="0">
                  <a:srgbClr val="9CFF7D">
                    <a:shade val="30000"/>
                    <a:satMod val="115000"/>
                    <a:alpha val="57000"/>
                  </a:srgbClr>
                </a:gs>
                <a:gs pos="50000">
                  <a:srgbClr val="9CFF7D">
                    <a:shade val="67500"/>
                    <a:satMod val="115000"/>
                  </a:srgbClr>
                </a:gs>
                <a:gs pos="100000">
                  <a:srgbClr val="9CFF7D">
                    <a:shade val="100000"/>
                    <a:satMod val="11500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algn="ctr" defTabSz="1023938"/>
              <a:r>
                <a:rPr lang="ru-RU" sz="2200" dirty="0" smtClean="0">
                  <a:solidFill>
                    <a:srgbClr val="00004C"/>
                  </a:solidFill>
                  <a:latin typeface="+mn-lt"/>
                </a:rPr>
                <a:t>Контрольные листки</a:t>
              </a:r>
            </a:p>
          </p:txBody>
        </p:sp>
        <p:sp>
          <p:nvSpPr>
            <p:cNvPr id="18" name="Text Box 5"/>
            <p:cNvSpPr txBox="1">
              <a:spLocks noChangeArrowheads="1"/>
            </p:cNvSpPr>
            <p:nvPr/>
          </p:nvSpPr>
          <p:spPr bwMode="auto">
            <a:xfrm>
              <a:off x="1094882" y="2942167"/>
              <a:ext cx="783936" cy="3541759"/>
            </a:xfrm>
            <a:prstGeom prst="rect">
              <a:avLst/>
            </a:prstGeom>
            <a:gradFill flip="none" rotWithShape="1">
              <a:gsLst>
                <a:gs pos="0">
                  <a:srgbClr val="9CFF7D">
                    <a:shade val="30000"/>
                    <a:satMod val="115000"/>
                    <a:alpha val="57000"/>
                  </a:srgbClr>
                </a:gs>
                <a:gs pos="50000">
                  <a:srgbClr val="9CFF7D">
                    <a:shade val="67500"/>
                    <a:satMod val="115000"/>
                  </a:srgbClr>
                </a:gs>
                <a:gs pos="100000">
                  <a:srgbClr val="9CFF7D">
                    <a:shade val="100000"/>
                    <a:satMod val="11500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vert="vert270" lIns="102321" tIns="51161" rIns="102321" bIns="51161"/>
            <a:lstStyle/>
            <a:p>
              <a:pPr algn="ctr" defTabSz="1023938">
                <a:spcBef>
                  <a:spcPts val="0"/>
                </a:spcBef>
              </a:pPr>
              <a:r>
                <a:rPr lang="ru-RU" sz="2100" dirty="0" smtClean="0">
                  <a:solidFill>
                    <a:srgbClr val="00004C"/>
                  </a:solidFill>
                  <a:latin typeface="+mn-lt"/>
                </a:rPr>
                <a:t>Контрольный листок причин дефектов</a:t>
              </a:r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 flipH="1">
              <a:off x="5228557" y="2452255"/>
              <a:ext cx="174716" cy="486384"/>
            </a:xfrm>
            <a:custGeom>
              <a:avLst/>
              <a:gdLst>
                <a:gd name="T0" fmla="*/ 0 w 1"/>
                <a:gd name="T1" fmla="*/ 0 h 560"/>
                <a:gd name="T2" fmla="*/ 0 w 1"/>
                <a:gd name="T3" fmla="*/ 165 h 560"/>
                <a:gd name="T4" fmla="*/ 0 60000 65536"/>
                <a:gd name="T5" fmla="*/ 0 60000 65536"/>
                <a:gd name="T6" fmla="*/ 0 w 1"/>
                <a:gd name="T7" fmla="*/ 0 h 560"/>
                <a:gd name="T8" fmla="*/ 1 w 1"/>
                <a:gd name="T9" fmla="*/ 560 h 5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560">
                  <a:moveTo>
                    <a:pt x="0" y="0"/>
                  </a:moveTo>
                  <a:lnTo>
                    <a:pt x="0" y="560"/>
                  </a:lnTo>
                </a:path>
              </a:pathLst>
            </a:custGeom>
            <a:noFill/>
            <a:ln w="19050">
              <a:solidFill>
                <a:srgbClr val="007434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561797" y="2701636"/>
              <a:ext cx="9273133" cy="260971"/>
            </a:xfrm>
            <a:custGeom>
              <a:avLst/>
              <a:gdLst>
                <a:gd name="T0" fmla="*/ 1018 w 9281"/>
                <a:gd name="T1" fmla="*/ 93 h 315"/>
                <a:gd name="T2" fmla="*/ 1018 w 9281"/>
                <a:gd name="T3" fmla="*/ 0 h 315"/>
                <a:gd name="T4" fmla="*/ 0 w 9281"/>
                <a:gd name="T5" fmla="*/ 0 h 315"/>
                <a:gd name="T6" fmla="*/ 0 w 9281"/>
                <a:gd name="T7" fmla="*/ 93 h 3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281"/>
                <a:gd name="T13" fmla="*/ 0 h 315"/>
                <a:gd name="T14" fmla="*/ 9281 w 9281"/>
                <a:gd name="T15" fmla="*/ 315 h 3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281" h="315">
                  <a:moveTo>
                    <a:pt x="9281" y="315"/>
                  </a:moveTo>
                  <a:lnTo>
                    <a:pt x="9278" y="0"/>
                  </a:lnTo>
                  <a:lnTo>
                    <a:pt x="0" y="0"/>
                  </a:lnTo>
                  <a:lnTo>
                    <a:pt x="2" y="315"/>
                  </a:lnTo>
                </a:path>
              </a:pathLst>
            </a:custGeom>
            <a:noFill/>
            <a:ln w="19050">
              <a:solidFill>
                <a:srgbClr val="007434"/>
              </a:solidFill>
              <a:round/>
              <a:headEnd type="triangle" w="med" len="lg"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Text Box 8"/>
            <p:cNvSpPr txBox="1">
              <a:spLocks noChangeArrowheads="1"/>
            </p:cNvSpPr>
            <p:nvPr/>
          </p:nvSpPr>
          <p:spPr bwMode="auto">
            <a:xfrm>
              <a:off x="136585" y="2942167"/>
              <a:ext cx="824636" cy="3541760"/>
            </a:xfrm>
            <a:prstGeom prst="rect">
              <a:avLst/>
            </a:prstGeom>
            <a:gradFill flip="none" rotWithShape="1">
              <a:gsLst>
                <a:gs pos="0">
                  <a:srgbClr val="9CFF7D">
                    <a:shade val="30000"/>
                    <a:satMod val="115000"/>
                    <a:alpha val="57000"/>
                  </a:srgbClr>
                </a:gs>
                <a:gs pos="50000">
                  <a:srgbClr val="9CFF7D">
                    <a:shade val="67500"/>
                    <a:satMod val="115000"/>
                  </a:srgbClr>
                </a:gs>
                <a:gs pos="100000">
                  <a:srgbClr val="9CFF7D">
                    <a:shade val="100000"/>
                    <a:satMod val="11500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vert="vert270" lIns="102321" tIns="51161" rIns="102321" bIns="51161"/>
            <a:lstStyle/>
            <a:p>
              <a:pPr algn="ctr" defTabSz="1023938"/>
              <a:r>
                <a:rPr lang="ru-RU" sz="2100" dirty="0" smtClean="0">
                  <a:solidFill>
                    <a:srgbClr val="00004C"/>
                  </a:solidFill>
                  <a:latin typeface="+mn-lt"/>
                </a:rPr>
                <a:t>Контрольный листок регистрации видов дефектов</a:t>
              </a:r>
            </a:p>
          </p:txBody>
        </p:sp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2005478" y="2942167"/>
              <a:ext cx="1147182" cy="3541760"/>
            </a:xfrm>
            <a:prstGeom prst="rect">
              <a:avLst/>
            </a:prstGeom>
            <a:gradFill flip="none" rotWithShape="1">
              <a:gsLst>
                <a:gs pos="0">
                  <a:srgbClr val="9CFF7D">
                    <a:shade val="30000"/>
                    <a:satMod val="115000"/>
                    <a:alpha val="57000"/>
                  </a:srgbClr>
                </a:gs>
                <a:gs pos="50000">
                  <a:srgbClr val="9CFF7D">
                    <a:shade val="67500"/>
                    <a:satMod val="115000"/>
                  </a:srgbClr>
                </a:gs>
                <a:gs pos="100000">
                  <a:srgbClr val="9CFF7D">
                    <a:shade val="100000"/>
                    <a:satMod val="11500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vert="vert270" lIns="102321" tIns="51161" rIns="102321" bIns="51161"/>
            <a:lstStyle/>
            <a:p>
              <a:pPr algn="ctr" defTabSz="1023938"/>
              <a:r>
                <a:rPr lang="ru-RU" sz="2100" dirty="0" smtClean="0">
                  <a:solidFill>
                    <a:srgbClr val="00004C"/>
                  </a:solidFill>
                  <a:latin typeface="+mn-lt"/>
                </a:rPr>
                <a:t>Контрольный листок по месту расположения (локализации) дефектов</a:t>
              </a:r>
            </a:p>
          </p:txBody>
        </p:sp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9578305" y="2940207"/>
              <a:ext cx="472532" cy="3543719"/>
            </a:xfrm>
            <a:prstGeom prst="rect">
              <a:avLst/>
            </a:prstGeom>
            <a:solidFill>
              <a:srgbClr val="B6FF6D"/>
            </a:soli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vert="vert270" lIns="102321" tIns="51161" rIns="102321" bIns="51161"/>
            <a:lstStyle/>
            <a:p>
              <a:pPr algn="ctr" defTabSz="1023938"/>
              <a:r>
                <a:rPr lang="ru-RU" sz="2100" dirty="0" smtClean="0">
                  <a:solidFill>
                    <a:srgbClr val="00004C"/>
                  </a:solidFill>
                  <a:latin typeface="+mn-lt"/>
                </a:rPr>
                <a:t>…Другие</a:t>
              </a:r>
            </a:p>
          </p:txBody>
        </p:sp>
        <p:sp>
          <p:nvSpPr>
            <p:cNvPr id="24" name="Text Box 11"/>
            <p:cNvSpPr txBox="1">
              <a:spLocks noChangeArrowheads="1"/>
            </p:cNvSpPr>
            <p:nvPr/>
          </p:nvSpPr>
          <p:spPr bwMode="auto">
            <a:xfrm>
              <a:off x="3273341" y="2940207"/>
              <a:ext cx="1412245" cy="3543720"/>
            </a:xfrm>
            <a:prstGeom prst="rect">
              <a:avLst/>
            </a:prstGeom>
            <a:gradFill flip="none" rotWithShape="1">
              <a:gsLst>
                <a:gs pos="0">
                  <a:srgbClr val="9CFF7D">
                    <a:shade val="30000"/>
                    <a:satMod val="115000"/>
                    <a:alpha val="57000"/>
                  </a:srgbClr>
                </a:gs>
                <a:gs pos="50000">
                  <a:srgbClr val="9CFF7D">
                    <a:shade val="67500"/>
                    <a:satMod val="115000"/>
                  </a:srgbClr>
                </a:gs>
                <a:gs pos="100000">
                  <a:srgbClr val="9CFF7D">
                    <a:shade val="100000"/>
                    <a:satMod val="11500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vert="vert270" lIns="102321" tIns="51161" rIns="102321" bIns="51161"/>
            <a:lstStyle/>
            <a:p>
              <a:pPr algn="ctr" defTabSz="1023938"/>
              <a:r>
                <a:rPr lang="ru-RU" sz="2100" dirty="0" smtClean="0">
                  <a:solidFill>
                    <a:srgbClr val="00004C"/>
                  </a:solidFill>
                  <a:latin typeface="+mn-lt"/>
                </a:rPr>
                <a:t>Контрольный листок для регистрации распределения измеряемого параметра в ходе производства</a:t>
              </a:r>
            </a:p>
          </p:txBody>
        </p:sp>
        <p:sp>
          <p:nvSpPr>
            <p:cNvPr id="25" name="Text Box 5"/>
            <p:cNvSpPr txBox="1">
              <a:spLocks noChangeArrowheads="1"/>
            </p:cNvSpPr>
            <p:nvPr/>
          </p:nvSpPr>
          <p:spPr bwMode="auto">
            <a:xfrm>
              <a:off x="4810270" y="2938703"/>
              <a:ext cx="1116773" cy="3545224"/>
            </a:xfrm>
            <a:prstGeom prst="rect">
              <a:avLst/>
            </a:prstGeom>
            <a:solidFill>
              <a:srgbClr val="B6FF6D"/>
            </a:soli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vert="vert270" lIns="102321" tIns="51161" rIns="102321" bIns="51161"/>
            <a:lstStyle/>
            <a:p>
              <a:pPr algn="ctr" defTabSz="1023938"/>
              <a:r>
                <a:rPr lang="ru-RU" sz="2100" dirty="0" smtClean="0">
                  <a:solidFill>
                    <a:srgbClr val="00004C"/>
                  </a:solidFill>
                  <a:latin typeface="+mn-lt"/>
                </a:rPr>
                <a:t>Контрольный листок для фиксирования отказавших деталей в приборе</a:t>
              </a:r>
            </a:p>
          </p:txBody>
        </p:sp>
        <p:sp>
          <p:nvSpPr>
            <p:cNvPr id="26" name="Text Box 9"/>
            <p:cNvSpPr txBox="1">
              <a:spLocks noChangeArrowheads="1"/>
            </p:cNvSpPr>
            <p:nvPr/>
          </p:nvSpPr>
          <p:spPr bwMode="auto">
            <a:xfrm>
              <a:off x="7002586" y="2938703"/>
              <a:ext cx="1083510" cy="3545224"/>
            </a:xfrm>
            <a:prstGeom prst="rect">
              <a:avLst/>
            </a:prstGeom>
            <a:solidFill>
              <a:srgbClr val="B6FF6D"/>
            </a:soli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vert="vert270" lIns="102321" tIns="51161" rIns="102321" bIns="51161"/>
            <a:lstStyle/>
            <a:p>
              <a:pPr algn="ctr" defTabSz="1023938"/>
              <a:r>
                <a:rPr lang="ru-RU" sz="2100" dirty="0" smtClean="0">
                  <a:solidFill>
                    <a:srgbClr val="00004C"/>
                  </a:solidFill>
                  <a:latin typeface="+mn-lt"/>
                </a:rPr>
                <a:t>Контрольный листок регистрации телефонных звонков</a:t>
              </a:r>
            </a:p>
          </p:txBody>
        </p:sp>
        <p:sp>
          <p:nvSpPr>
            <p:cNvPr id="27" name="Text Box 11"/>
            <p:cNvSpPr txBox="1">
              <a:spLocks noChangeArrowheads="1"/>
            </p:cNvSpPr>
            <p:nvPr/>
          </p:nvSpPr>
          <p:spPr bwMode="auto">
            <a:xfrm>
              <a:off x="6061108" y="2936743"/>
              <a:ext cx="815920" cy="3543719"/>
            </a:xfrm>
            <a:prstGeom prst="rect">
              <a:avLst/>
            </a:prstGeom>
            <a:solidFill>
              <a:srgbClr val="B6FF6D"/>
            </a:soli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vert="vert270" lIns="102321" tIns="51161" rIns="102321" bIns="51161"/>
            <a:lstStyle/>
            <a:p>
              <a:pPr algn="ctr" defTabSz="1023938"/>
              <a:r>
                <a:rPr lang="ru-RU" sz="2100" dirty="0" smtClean="0">
                  <a:solidFill>
                    <a:srgbClr val="00004C"/>
                  </a:solidFill>
                  <a:latin typeface="+mn-lt"/>
                </a:rPr>
                <a:t>Контрольный листок локализации дефектов</a:t>
              </a:r>
            </a:p>
          </p:txBody>
        </p:sp>
        <p:sp>
          <p:nvSpPr>
            <p:cNvPr id="28" name="Text Box 5"/>
            <p:cNvSpPr txBox="1">
              <a:spLocks noChangeArrowheads="1"/>
            </p:cNvSpPr>
            <p:nvPr/>
          </p:nvSpPr>
          <p:spPr bwMode="auto">
            <a:xfrm>
              <a:off x="8211912" y="2945631"/>
              <a:ext cx="1115641" cy="3538296"/>
            </a:xfrm>
            <a:prstGeom prst="rect">
              <a:avLst/>
            </a:prstGeom>
            <a:solidFill>
              <a:srgbClr val="B6FF6D"/>
            </a:solidFill>
            <a:ln w="28575">
              <a:solidFill>
                <a:srgbClr val="007434"/>
              </a:solidFill>
              <a:miter lim="800000"/>
              <a:headEnd/>
              <a:tailEnd/>
            </a:ln>
          </p:spPr>
          <p:txBody>
            <a:bodyPr vert="vert270" lIns="102321" tIns="51161" rIns="102321" bIns="51161"/>
            <a:lstStyle/>
            <a:p>
              <a:pPr algn="ctr" defTabSz="1023938"/>
              <a:r>
                <a:rPr lang="ru-RU" sz="2100" dirty="0" smtClean="0">
                  <a:solidFill>
                    <a:srgbClr val="00004C"/>
                  </a:solidFill>
                  <a:latin typeface="+mn-lt"/>
                </a:rPr>
                <a:t>Контрольный листок регистрации времени явки учащихся на занятия</a:t>
              </a: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 flipH="1">
              <a:off x="8746872" y="2712026"/>
              <a:ext cx="45721" cy="249383"/>
            </a:xfrm>
            <a:custGeom>
              <a:avLst/>
              <a:gdLst>
                <a:gd name="T0" fmla="*/ 0 w 1"/>
                <a:gd name="T1" fmla="*/ 0 h 560"/>
                <a:gd name="T2" fmla="*/ 0 w 1"/>
                <a:gd name="T3" fmla="*/ 165 h 560"/>
                <a:gd name="T4" fmla="*/ 0 60000 65536"/>
                <a:gd name="T5" fmla="*/ 0 60000 65536"/>
                <a:gd name="T6" fmla="*/ 0 w 1"/>
                <a:gd name="T7" fmla="*/ 0 h 560"/>
                <a:gd name="T8" fmla="*/ 1 w 1"/>
                <a:gd name="T9" fmla="*/ 560 h 5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560">
                  <a:moveTo>
                    <a:pt x="0" y="0"/>
                  </a:moveTo>
                  <a:lnTo>
                    <a:pt x="0" y="560"/>
                  </a:lnTo>
                </a:path>
              </a:pathLst>
            </a:custGeom>
            <a:noFill/>
            <a:ln w="19050">
              <a:solidFill>
                <a:srgbClr val="007434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Freeform 6"/>
            <p:cNvSpPr>
              <a:spLocks/>
            </p:cNvSpPr>
            <p:nvPr/>
          </p:nvSpPr>
          <p:spPr bwMode="auto">
            <a:xfrm flipH="1">
              <a:off x="2556208" y="2687780"/>
              <a:ext cx="45721" cy="249383"/>
            </a:xfrm>
            <a:custGeom>
              <a:avLst/>
              <a:gdLst>
                <a:gd name="T0" fmla="*/ 0 w 1"/>
                <a:gd name="T1" fmla="*/ 0 h 560"/>
                <a:gd name="T2" fmla="*/ 0 w 1"/>
                <a:gd name="T3" fmla="*/ 165 h 560"/>
                <a:gd name="T4" fmla="*/ 0 60000 65536"/>
                <a:gd name="T5" fmla="*/ 0 60000 65536"/>
                <a:gd name="T6" fmla="*/ 0 w 1"/>
                <a:gd name="T7" fmla="*/ 0 h 560"/>
                <a:gd name="T8" fmla="*/ 1 w 1"/>
                <a:gd name="T9" fmla="*/ 560 h 5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560">
                  <a:moveTo>
                    <a:pt x="0" y="0"/>
                  </a:moveTo>
                  <a:lnTo>
                    <a:pt x="0" y="560"/>
                  </a:lnTo>
                </a:path>
              </a:pathLst>
            </a:custGeom>
            <a:noFill/>
            <a:ln w="19050">
              <a:solidFill>
                <a:srgbClr val="007434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Freeform 6"/>
            <p:cNvSpPr>
              <a:spLocks/>
            </p:cNvSpPr>
            <p:nvPr/>
          </p:nvSpPr>
          <p:spPr bwMode="auto">
            <a:xfrm flipH="1">
              <a:off x="3956603" y="2694707"/>
              <a:ext cx="45721" cy="249383"/>
            </a:xfrm>
            <a:custGeom>
              <a:avLst/>
              <a:gdLst>
                <a:gd name="T0" fmla="*/ 0 w 1"/>
                <a:gd name="T1" fmla="*/ 0 h 560"/>
                <a:gd name="T2" fmla="*/ 0 w 1"/>
                <a:gd name="T3" fmla="*/ 165 h 560"/>
                <a:gd name="T4" fmla="*/ 0 60000 65536"/>
                <a:gd name="T5" fmla="*/ 0 60000 65536"/>
                <a:gd name="T6" fmla="*/ 0 w 1"/>
                <a:gd name="T7" fmla="*/ 0 h 560"/>
                <a:gd name="T8" fmla="*/ 1 w 1"/>
                <a:gd name="T9" fmla="*/ 560 h 5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560">
                  <a:moveTo>
                    <a:pt x="0" y="0"/>
                  </a:moveTo>
                  <a:lnTo>
                    <a:pt x="0" y="560"/>
                  </a:lnTo>
                </a:path>
              </a:pathLst>
            </a:custGeom>
            <a:noFill/>
            <a:ln w="19050">
              <a:solidFill>
                <a:srgbClr val="007434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" name="Freeform 6"/>
            <p:cNvSpPr>
              <a:spLocks/>
            </p:cNvSpPr>
            <p:nvPr/>
          </p:nvSpPr>
          <p:spPr bwMode="auto">
            <a:xfrm flipH="1">
              <a:off x="7521480" y="2701635"/>
              <a:ext cx="45721" cy="249383"/>
            </a:xfrm>
            <a:custGeom>
              <a:avLst/>
              <a:gdLst>
                <a:gd name="T0" fmla="*/ 0 w 1"/>
                <a:gd name="T1" fmla="*/ 0 h 560"/>
                <a:gd name="T2" fmla="*/ 0 w 1"/>
                <a:gd name="T3" fmla="*/ 165 h 560"/>
                <a:gd name="T4" fmla="*/ 0 60000 65536"/>
                <a:gd name="T5" fmla="*/ 0 60000 65536"/>
                <a:gd name="T6" fmla="*/ 0 w 1"/>
                <a:gd name="T7" fmla="*/ 0 h 560"/>
                <a:gd name="T8" fmla="*/ 1 w 1"/>
                <a:gd name="T9" fmla="*/ 560 h 5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560">
                  <a:moveTo>
                    <a:pt x="0" y="0"/>
                  </a:moveTo>
                  <a:lnTo>
                    <a:pt x="0" y="560"/>
                  </a:lnTo>
                </a:path>
              </a:pathLst>
            </a:custGeom>
            <a:noFill/>
            <a:ln w="19050">
              <a:solidFill>
                <a:srgbClr val="007434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 flipH="1">
              <a:off x="6446207" y="2708562"/>
              <a:ext cx="45721" cy="249383"/>
            </a:xfrm>
            <a:custGeom>
              <a:avLst/>
              <a:gdLst>
                <a:gd name="T0" fmla="*/ 0 w 1"/>
                <a:gd name="T1" fmla="*/ 0 h 560"/>
                <a:gd name="T2" fmla="*/ 0 w 1"/>
                <a:gd name="T3" fmla="*/ 165 h 560"/>
                <a:gd name="T4" fmla="*/ 0 60000 65536"/>
                <a:gd name="T5" fmla="*/ 0 60000 65536"/>
                <a:gd name="T6" fmla="*/ 0 w 1"/>
                <a:gd name="T7" fmla="*/ 0 h 560"/>
                <a:gd name="T8" fmla="*/ 1 w 1"/>
                <a:gd name="T9" fmla="*/ 560 h 5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560">
                  <a:moveTo>
                    <a:pt x="0" y="0"/>
                  </a:moveTo>
                  <a:lnTo>
                    <a:pt x="0" y="560"/>
                  </a:lnTo>
                </a:path>
              </a:pathLst>
            </a:custGeom>
            <a:noFill/>
            <a:ln w="19050">
              <a:solidFill>
                <a:srgbClr val="007434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 flipH="1">
              <a:off x="1463989" y="2687781"/>
              <a:ext cx="45721" cy="249383"/>
            </a:xfrm>
            <a:custGeom>
              <a:avLst/>
              <a:gdLst>
                <a:gd name="T0" fmla="*/ 0 w 1"/>
                <a:gd name="T1" fmla="*/ 0 h 560"/>
                <a:gd name="T2" fmla="*/ 0 w 1"/>
                <a:gd name="T3" fmla="*/ 165 h 560"/>
                <a:gd name="T4" fmla="*/ 0 60000 65536"/>
                <a:gd name="T5" fmla="*/ 0 60000 65536"/>
                <a:gd name="T6" fmla="*/ 0 w 1"/>
                <a:gd name="T7" fmla="*/ 0 h 560"/>
                <a:gd name="T8" fmla="*/ 1 w 1"/>
                <a:gd name="T9" fmla="*/ 560 h 56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560">
                  <a:moveTo>
                    <a:pt x="0" y="0"/>
                  </a:moveTo>
                  <a:lnTo>
                    <a:pt x="0" y="560"/>
                  </a:lnTo>
                </a:path>
              </a:pathLst>
            </a:custGeom>
            <a:noFill/>
            <a:ln w="19050">
              <a:solidFill>
                <a:srgbClr val="007434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4940" y="716972"/>
            <a:ext cx="9422678" cy="596323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Оформление контрольных листков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36C291-B992-43A1-844D-57FC00084F69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748146" y="1351736"/>
            <a:ext cx="8510154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u="sng" kern="0" dirty="0" smtClean="0">
                <a:solidFill>
                  <a:srgbClr val="00004C"/>
                </a:solidFill>
                <a:latin typeface="+mn-lt"/>
              </a:rPr>
              <a:t>Правила составления контрольных листков:</a:t>
            </a:r>
          </a:p>
          <a:p>
            <a:endParaRPr lang="ru-RU" sz="1000" kern="0" dirty="0" smtClean="0">
              <a:solidFill>
                <a:srgbClr val="00004C"/>
              </a:solidFill>
              <a:latin typeface="+mn-lt"/>
            </a:endParaRPr>
          </a:p>
          <a:p>
            <a:pPr marL="342900" indent="-342900">
              <a:buFont typeface="+mj-lt"/>
              <a:buAutoNum type="arabicParenR"/>
            </a:pPr>
            <a:r>
              <a:rPr lang="ru-RU" sz="2600" kern="0" dirty="0" smtClean="0">
                <a:solidFill>
                  <a:srgbClr val="00004C"/>
                </a:solidFill>
                <a:latin typeface="+mn-lt"/>
              </a:rPr>
              <a:t>Решить, какие данные будут собираться, определиться с очередностью сбора информации.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arenR"/>
            </a:pPr>
            <a:r>
              <a:rPr lang="ru-RU" sz="2600" kern="0" dirty="0" smtClean="0">
                <a:solidFill>
                  <a:srgbClr val="00004C"/>
                </a:solidFill>
                <a:latin typeface="+mn-lt"/>
              </a:rPr>
              <a:t>Определить период времени, в течение которого будет проводиться сбор информации.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arenR"/>
            </a:pPr>
            <a:r>
              <a:rPr lang="ru-RU" sz="2600" kern="0" dirty="0" smtClean="0">
                <a:solidFill>
                  <a:srgbClr val="00004C"/>
                </a:solidFill>
                <a:latin typeface="+mn-lt"/>
              </a:rPr>
              <a:t>Сформулировать заголовок, отражающий тип собираемой информации.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arenR"/>
            </a:pPr>
            <a:r>
              <a:rPr lang="ru-RU" sz="2600" kern="0" dirty="0" smtClean="0">
                <a:solidFill>
                  <a:srgbClr val="00004C"/>
                </a:solidFill>
                <a:latin typeface="+mn-lt"/>
              </a:rPr>
              <a:t>Указать источник данных.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arenR"/>
            </a:pPr>
            <a:r>
              <a:rPr lang="ru-RU" sz="2600" kern="0" dirty="0" smtClean="0">
                <a:solidFill>
                  <a:srgbClr val="00004C"/>
                </a:solidFill>
                <a:latin typeface="+mn-lt"/>
              </a:rPr>
              <a:t>Составить перечень контролируемых характеристик.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arenR"/>
            </a:pPr>
            <a:r>
              <a:rPr lang="ru-RU" sz="2600" kern="0" dirty="0" smtClean="0">
                <a:solidFill>
                  <a:srgbClr val="00004C"/>
                </a:solidFill>
                <a:latin typeface="+mn-lt"/>
              </a:rPr>
              <a:t>Разработать бланк – стандартную форму регистрации данных, максимально удобную для заполнения в соответствии с принятыми правилами.</a:t>
            </a:r>
          </a:p>
        </p:txBody>
      </p:sp>
      <p:pic>
        <p:nvPicPr>
          <p:cNvPr id="100354" name="Picture 2" descr="C:\Users\Полина\Pictures\Организатор клипов (Microsoft)\j0428105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58996" y="1275916"/>
            <a:ext cx="1051358" cy="973799"/>
          </a:xfrm>
          <a:prstGeom prst="rect">
            <a:avLst/>
          </a:prstGeom>
          <a:noFill/>
        </p:spPr>
      </p:pic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33"/>
          <p:cNvSpPr>
            <a:spLocks noGrp="1" noChangeArrowheads="1"/>
          </p:cNvSpPr>
          <p:nvPr>
            <p:ph type="title"/>
          </p:nvPr>
        </p:nvSpPr>
        <p:spPr>
          <a:xfrm>
            <a:off x="558079" y="654627"/>
            <a:ext cx="9604230" cy="658668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Контрольный листок видов дефектов</a:t>
            </a:r>
          </a:p>
        </p:txBody>
      </p:sp>
      <p:graphicFrame>
        <p:nvGraphicFramePr>
          <p:cNvPr id="604197" name="Group 37"/>
          <p:cNvGraphicFramePr>
            <a:graphicFrameLocks noGrp="1"/>
          </p:cNvGraphicFramePr>
          <p:nvPr>
            <p:ph idx="1"/>
          </p:nvPr>
        </p:nvGraphicFramePr>
        <p:xfrm>
          <a:off x="575830" y="1413165"/>
          <a:ext cx="9401175" cy="5412869"/>
        </p:xfrm>
        <a:graphic>
          <a:graphicData uri="http://schemas.openxmlformats.org/drawingml/2006/table">
            <a:tbl>
              <a:tblPr/>
              <a:tblGrid>
                <a:gridCol w="3019425"/>
                <a:gridCol w="4111625"/>
                <a:gridCol w="2270125"/>
              </a:tblGrid>
              <a:tr h="7054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Цех:______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Участок:_______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Контролер:______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Дата:______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Изделие:________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Номер партии:_____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Операция:_____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	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Количество деталей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1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Тип дефектов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81000" marR="0" lvl="0" indent="-381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Данные контроля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ИТОГО</a:t>
                      </a: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19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Поверхностные царапины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 IIIII 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22</a:t>
                      </a:r>
                      <a:endParaRPr kumimoji="0" lang="ru-RU" sz="20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Трещины</a:t>
                      </a:r>
                      <a:endParaRPr kumimoji="0" lang="ru-RU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 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 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28</a:t>
                      </a:r>
                      <a:endParaRPr kumimoji="0" lang="ru-RU" sz="2000" b="0" i="1" u="none" strike="noStrike" kern="1200" cap="none" normalizeH="0" baseline="0" dirty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Раковины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 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 IIII</a:t>
                      </a:r>
                      <a:endParaRPr lang="ru-RU" sz="2000" dirty="0"/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19</a:t>
                      </a:r>
                      <a:endParaRPr kumimoji="0" lang="ru-RU" sz="2000" b="0" i="1" u="none" strike="noStrike" kern="1200" cap="none" normalizeH="0" baseline="0" dirty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5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Сколы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ru-RU" sz="2000" dirty="0"/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</a:t>
                      </a:r>
                      <a:endParaRPr kumimoji="0" lang="ru-RU" sz="2000" b="0" i="1" u="none" strike="noStrike" kern="1200" cap="none" normalizeH="0" baseline="0" dirty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3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Деформации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 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 I</a:t>
                      </a:r>
                      <a:endParaRPr lang="ru-RU" sz="2000" dirty="0"/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21</a:t>
                      </a:r>
                      <a:endParaRPr kumimoji="0" lang="ru-RU" sz="2000" b="0" i="1" u="none" strike="noStrike" kern="1200" cap="none" normalizeH="0" baseline="0" dirty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5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Прочие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</a:t>
                      </a:r>
                      <a:r>
                        <a:rPr kumimoji="0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</a:t>
                      </a:r>
                      <a:endParaRPr lang="ru-RU" sz="2000" dirty="0"/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14</a:t>
                      </a:r>
                      <a:endParaRPr kumimoji="0" lang="ru-RU" sz="2000" b="0" i="1" u="none" strike="noStrike" kern="1200" cap="none" normalizeH="0" baseline="0" dirty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ИТОГО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4508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3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Примечания</a:t>
                      </a: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4508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20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dirty="0" smtClean="0"/>
              <a:t>ООО "Бизнес Консалтинг Групп"</a:t>
            </a:r>
          </a:p>
        </p:txBody>
      </p:sp>
      <p:sp>
        <p:nvSpPr>
          <p:cNvPr id="5120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138D0F98-F69F-463B-97EE-352CA412F2AE}" type="slidenum">
              <a:rPr lang="ru-RU" smtClean="0"/>
              <a:pPr defTabSz="1023938"/>
              <a:t>24</a:t>
            </a:fld>
            <a:endParaRPr lang="ru-RU" dirty="0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5"/>
          <p:cNvSpPr>
            <a:spLocks noGrp="1" noChangeArrowheads="1"/>
          </p:cNvSpPr>
          <p:nvPr>
            <p:ph type="title"/>
          </p:nvPr>
        </p:nvSpPr>
        <p:spPr>
          <a:xfrm>
            <a:off x="569768" y="654628"/>
            <a:ext cx="9399588" cy="658668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Контрольный листок причин дефектов</a:t>
            </a:r>
          </a:p>
        </p:txBody>
      </p:sp>
      <p:sp>
        <p:nvSpPr>
          <p:cNvPr id="52229" name="Rectangle 6"/>
          <p:cNvSpPr>
            <a:spLocks noGrp="1" noChangeArrowheads="1"/>
          </p:cNvSpPr>
          <p:nvPr>
            <p:ph idx="1"/>
          </p:nvPr>
        </p:nvSpPr>
        <p:spPr>
          <a:xfrm>
            <a:off x="638175" y="1472044"/>
            <a:ext cx="9181234" cy="2860964"/>
          </a:xfrm>
        </p:spPr>
        <p:txBody>
          <a:bodyPr/>
          <a:lstStyle/>
          <a:p>
            <a:pPr eaLnBrk="1" hangingPunct="1"/>
            <a:r>
              <a:rPr lang="ru-RU" sz="3100" dirty="0" smtClean="0"/>
              <a:t>Используется для регистрации информации о дефектах, допущенных не только по вине рабочего или причине плохой наладки станка, но и для определения появления брака, вызванного усталостью рабочего во второй половине дня или изменением условий его работы. </a:t>
            </a:r>
          </a:p>
        </p:txBody>
      </p:sp>
      <p:sp>
        <p:nvSpPr>
          <p:cNvPr id="5222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dirty="0" smtClean="0"/>
              <a:t>ООО "Бизнес Консалтинг Групп"</a:t>
            </a:r>
          </a:p>
        </p:txBody>
      </p:sp>
      <p:sp>
        <p:nvSpPr>
          <p:cNvPr id="5222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5632442C-A80A-4040-B45B-9D94C412EF54}" type="slidenum">
              <a:rPr lang="ru-RU" smtClean="0"/>
              <a:pPr defTabSz="1023938"/>
              <a:t>25</a:t>
            </a:fld>
            <a:endParaRPr lang="ru-RU" dirty="0" smtClean="0"/>
          </a:p>
        </p:txBody>
      </p:sp>
      <p:sp>
        <p:nvSpPr>
          <p:cNvPr id="52230" name="Text Box 3"/>
          <p:cNvSpPr txBox="1">
            <a:spLocks noChangeArrowheads="1"/>
          </p:cNvSpPr>
          <p:nvPr/>
        </p:nvSpPr>
        <p:spPr bwMode="auto">
          <a:xfrm>
            <a:off x="1116157" y="4424073"/>
            <a:ext cx="5233988" cy="2411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321" tIns="51161" rIns="102321" bIns="51161">
            <a:spAutoFit/>
          </a:bodyPr>
          <a:lstStyle/>
          <a:p>
            <a:pPr defTabSz="1023938">
              <a:spcBef>
                <a:spcPts val="600"/>
              </a:spcBef>
            </a:pPr>
            <a:r>
              <a:rPr lang="ru-RU" sz="2600" dirty="0">
                <a:cs typeface="Times New Roman" pitchFamily="18" charset="0"/>
              </a:rPr>
              <a:t>○ - </a:t>
            </a:r>
            <a:r>
              <a:rPr lang="ru-RU" sz="2600" dirty="0">
                <a:solidFill>
                  <a:srgbClr val="00004C"/>
                </a:solidFill>
                <a:latin typeface="+mn-lt"/>
              </a:rPr>
              <a:t>Поверхностные царапины</a:t>
            </a:r>
          </a:p>
          <a:p>
            <a:pPr defTabSz="1023938">
              <a:spcBef>
                <a:spcPts val="600"/>
              </a:spcBef>
            </a:pPr>
            <a:r>
              <a:rPr lang="ru-RU" sz="2600" dirty="0">
                <a:cs typeface="Times New Roman" pitchFamily="18" charset="0"/>
              </a:rPr>
              <a:t>♣ - </a:t>
            </a:r>
            <a:r>
              <a:rPr lang="ru-RU" sz="2600" dirty="0">
                <a:solidFill>
                  <a:srgbClr val="00004C"/>
                </a:solidFill>
                <a:latin typeface="+mn-lt"/>
              </a:rPr>
              <a:t>Раковины</a:t>
            </a:r>
          </a:p>
          <a:p>
            <a:pPr defTabSz="1023938">
              <a:spcBef>
                <a:spcPts val="600"/>
              </a:spcBef>
            </a:pPr>
            <a:r>
              <a:rPr lang="ru-RU" sz="2600" dirty="0">
                <a:cs typeface="Times New Roman" pitchFamily="18" charset="0"/>
              </a:rPr>
              <a:t>● - </a:t>
            </a:r>
            <a:r>
              <a:rPr lang="ru-RU" sz="2600" dirty="0">
                <a:solidFill>
                  <a:srgbClr val="00004C"/>
                </a:solidFill>
                <a:latin typeface="+mn-lt"/>
              </a:rPr>
              <a:t>Неправильная 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форма</a:t>
            </a:r>
          </a:p>
          <a:p>
            <a:pPr defTabSz="1023938">
              <a:spcBef>
                <a:spcPts val="600"/>
              </a:spcBef>
            </a:pPr>
            <a:r>
              <a:rPr lang="ru-RU" sz="2600" dirty="0" smtClean="0">
                <a:cs typeface="Times New Roman" pitchFamily="18" charset="0"/>
              </a:rPr>
              <a:t>▲ - 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Дефекты конечной обработки</a:t>
            </a:r>
          </a:p>
          <a:p>
            <a:pPr defTabSz="1023938">
              <a:spcBef>
                <a:spcPts val="600"/>
              </a:spcBef>
            </a:pPr>
            <a:r>
              <a:rPr lang="ru-RU" sz="2600" dirty="0" smtClean="0">
                <a:cs typeface="Times New Roman" pitchFamily="18" charset="0"/>
              </a:rPr>
              <a:t>□ </a:t>
            </a:r>
            <a:r>
              <a:rPr lang="ru-RU" sz="2600" dirty="0">
                <a:cs typeface="Times New Roman" pitchFamily="18" charset="0"/>
              </a:rPr>
              <a:t>- 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Другие</a:t>
            </a:r>
            <a:r>
              <a:rPr lang="ru-RU" sz="2600" dirty="0" smtClean="0"/>
              <a:t> </a:t>
            </a:r>
            <a:endParaRPr lang="ru-RU" sz="2600" dirty="0"/>
          </a:p>
        </p:txBody>
      </p:sp>
      <p:pic>
        <p:nvPicPr>
          <p:cNvPr id="49153" name="Picture 1" descr="C:\Users\Полина\Pictures\Организатор клипов (Microsoft)\j043799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155" y="2036618"/>
            <a:ext cx="897750" cy="855374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293"/>
          <p:cNvSpPr>
            <a:spLocks noGrp="1" noChangeArrowheads="1"/>
          </p:cNvSpPr>
          <p:nvPr>
            <p:ph type="title"/>
          </p:nvPr>
        </p:nvSpPr>
        <p:spPr>
          <a:xfrm>
            <a:off x="572893" y="716972"/>
            <a:ext cx="9391505" cy="585932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Контрольный листок причин дефектов</a:t>
            </a:r>
          </a:p>
        </p:txBody>
      </p:sp>
      <p:sp>
        <p:nvSpPr>
          <p:cNvPr id="53250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dirty="0" smtClean="0"/>
              <a:t>ООО "Бизнес Консалтинг Групп"</a:t>
            </a:r>
          </a:p>
        </p:txBody>
      </p:sp>
      <p:sp>
        <p:nvSpPr>
          <p:cNvPr id="53251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8BF275BF-3BBE-48A1-96CD-DF160CADE426}" type="slidenum">
              <a:rPr lang="ru-RU" smtClean="0"/>
              <a:pPr defTabSz="1023938"/>
              <a:t>26</a:t>
            </a:fld>
            <a:endParaRPr lang="ru-RU" dirty="0" smtClean="0"/>
          </a:p>
        </p:txBody>
      </p:sp>
      <p:graphicFrame>
        <p:nvGraphicFramePr>
          <p:cNvPr id="606500" name="Group 292"/>
          <p:cNvGraphicFramePr>
            <a:graphicFrameLocks noGrp="1"/>
          </p:cNvGraphicFramePr>
          <p:nvPr>
            <p:ph type="body" idx="4294967295"/>
          </p:nvPr>
        </p:nvGraphicFramePr>
        <p:xfrm>
          <a:off x="448336" y="1447139"/>
          <a:ext cx="9753168" cy="5323950"/>
        </p:xfrm>
        <a:graphic>
          <a:graphicData uri="http://schemas.openxmlformats.org/drawingml/2006/table">
            <a:tbl>
              <a:tblPr/>
              <a:tblGrid>
                <a:gridCol w="285318"/>
                <a:gridCol w="322262"/>
                <a:gridCol w="674688"/>
                <a:gridCol w="674687"/>
                <a:gridCol w="739775"/>
                <a:gridCol w="674688"/>
                <a:gridCol w="674687"/>
                <a:gridCol w="708025"/>
                <a:gridCol w="706438"/>
                <a:gridCol w="676275"/>
                <a:gridCol w="706437"/>
                <a:gridCol w="708025"/>
                <a:gridCol w="706438"/>
                <a:gridCol w="771525"/>
                <a:gridCol w="723900"/>
              </a:tblGrid>
              <a:tr h="15557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Станок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vert="vert27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Рабочий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vert="vert27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Понедельник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Вторник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Четверг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Пятница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Суббота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29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после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после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после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после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после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после обеда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4475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A1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A1FB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A1FB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A1FB"/>
                    </a:solidFill>
                  </a:tcPr>
                </a:tc>
              </a:tr>
              <a:tr h="336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984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336550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6FF6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6FF6D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6FF6D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6FF6D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6FF6D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□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□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6FF6D"/>
                    </a:solidFill>
                  </a:tcPr>
                </a:tc>
              </a:tr>
              <a:tr h="1555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A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○○○○○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A3A3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♣♣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A3A3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●●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A3A3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▲▲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A3A3"/>
                    </a:solidFill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□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□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BFF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A3A3"/>
                    </a:solidFill>
                  </a:tcPr>
                </a:tc>
              </a:tr>
              <a:tr h="2444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</a:rPr>
                        <a:t>Итого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120"/>
          <p:cNvSpPr>
            <a:spLocks noGrp="1" noChangeArrowheads="1"/>
          </p:cNvSpPr>
          <p:nvPr>
            <p:ph type="title"/>
          </p:nvPr>
        </p:nvSpPr>
        <p:spPr>
          <a:xfrm>
            <a:off x="573376" y="654628"/>
            <a:ext cx="9318769" cy="658668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КЛ по месту расположения дефектов</a:t>
            </a:r>
          </a:p>
        </p:txBody>
      </p:sp>
      <p:graphicFrame>
        <p:nvGraphicFramePr>
          <p:cNvPr id="607356" name="Group 124"/>
          <p:cNvGraphicFramePr>
            <a:graphicFrameLocks noGrp="1"/>
          </p:cNvGraphicFramePr>
          <p:nvPr>
            <p:ph type="tbl" idx="1"/>
          </p:nvPr>
        </p:nvGraphicFramePr>
        <p:xfrm>
          <a:off x="679450" y="3738563"/>
          <a:ext cx="9001125" cy="3138960"/>
        </p:xfrm>
        <a:graphic>
          <a:graphicData uri="http://schemas.openxmlformats.org/drawingml/2006/table">
            <a:tbl>
              <a:tblPr/>
              <a:tblGrid>
                <a:gridCol w="1206500"/>
                <a:gridCol w="855663"/>
                <a:gridCol w="912812"/>
                <a:gridCol w="914400"/>
                <a:gridCol w="912813"/>
                <a:gridCol w="914400"/>
                <a:gridCol w="912812"/>
                <a:gridCol w="914400"/>
                <a:gridCol w="1457325"/>
              </a:tblGrid>
              <a:tr h="228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сегмента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Вдоль оси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дефектов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IIIII I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</a:rPr>
                        <a:t>Итого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27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dirty="0" smtClean="0"/>
              <a:t>ООО "Бизнес Консалтинг Групп"</a:t>
            </a:r>
          </a:p>
        </p:txBody>
      </p:sp>
      <p:sp>
        <p:nvSpPr>
          <p:cNvPr id="5427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7BDAB0C9-EF7F-4C13-8316-46F51BD46567}" type="slidenum">
              <a:rPr lang="ru-RU" smtClean="0"/>
              <a:pPr defTabSz="1023938"/>
              <a:t>27</a:t>
            </a:fld>
            <a:endParaRPr lang="ru-RU" dirty="0" smtClean="0"/>
          </a:p>
        </p:txBody>
      </p:sp>
      <p:pic>
        <p:nvPicPr>
          <p:cNvPr id="54276" name="Picture 3" descr="60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9313" y="1393248"/>
            <a:ext cx="6273800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 noGrp="1" noChangeArrowheads="1"/>
          </p:cNvSpPr>
          <p:nvPr>
            <p:ph type="title"/>
          </p:nvPr>
        </p:nvSpPr>
        <p:spPr>
          <a:xfrm>
            <a:off x="561109" y="706581"/>
            <a:ext cx="9757064" cy="601807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КЛ распределения измеряемого параметра</a:t>
            </a:r>
          </a:p>
        </p:txBody>
      </p:sp>
      <p:sp>
        <p:nvSpPr>
          <p:cNvPr id="55301" name="Rectangle 5"/>
          <p:cNvSpPr>
            <a:spLocks noGrp="1" noChangeArrowheads="1"/>
          </p:cNvSpPr>
          <p:nvPr>
            <p:ph idx="1"/>
          </p:nvPr>
        </p:nvSpPr>
        <p:spPr>
          <a:xfrm>
            <a:off x="638175" y="1639307"/>
            <a:ext cx="9001125" cy="4844617"/>
          </a:xfrm>
        </p:spPr>
        <p:txBody>
          <a:bodyPr/>
          <a:lstStyle/>
          <a:p>
            <a:pPr eaLnBrk="1" hangingPunct="1"/>
            <a:r>
              <a:rPr lang="ru-RU" dirty="0" smtClean="0"/>
              <a:t>Контрольный листок для регистрации распределения измеряемого параметра в ходе производственного процесса – позволяет выявить изменения параметра изделия после выполнения технологических операций. </a:t>
            </a:r>
          </a:p>
          <a:p>
            <a:pPr eaLnBrk="1" hangingPunct="1"/>
            <a:r>
              <a:rPr lang="ru-RU" dirty="0" smtClean="0"/>
              <a:t>Как правило, такие листки заполняются для анализа технологического процесса путем построения гистограмм.</a:t>
            </a:r>
          </a:p>
        </p:txBody>
      </p:sp>
      <p:sp>
        <p:nvSpPr>
          <p:cNvPr id="55298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dirty="0" smtClean="0"/>
              <a:t>ООО "Бизнес Консалтинг Групп"</a:t>
            </a:r>
          </a:p>
        </p:txBody>
      </p:sp>
      <p:sp>
        <p:nvSpPr>
          <p:cNvPr id="55299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77311BC7-7DAC-4B49-81D8-3ECC3D887A4A}" type="slidenum">
              <a:rPr lang="ru-RU" smtClean="0"/>
              <a:pPr defTabSz="1023938"/>
              <a:t>28</a:t>
            </a:fld>
            <a:endParaRPr lang="ru-RU" dirty="0" smtClean="0"/>
          </a:p>
        </p:txBody>
      </p:sp>
      <p:pic>
        <p:nvPicPr>
          <p:cNvPr id="46081" name="Picture 1" descr="C:\Users\Полина\Pictures\Организатор клипов (Microsoft)\j0437797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662" y="2202869"/>
            <a:ext cx="869467" cy="781627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272"/>
          <p:cNvSpPr>
            <a:spLocks noGrp="1" noChangeArrowheads="1"/>
          </p:cNvSpPr>
          <p:nvPr>
            <p:ph type="title"/>
          </p:nvPr>
        </p:nvSpPr>
        <p:spPr>
          <a:xfrm>
            <a:off x="582314" y="738965"/>
            <a:ext cx="9640887" cy="565150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КЛ распределения измеряемого параметра</a:t>
            </a:r>
          </a:p>
        </p:txBody>
      </p:sp>
      <p:sp>
        <p:nvSpPr>
          <p:cNvPr id="5632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5632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DE0A6E18-751C-4702-AD0C-630404E38C45}" type="slidenum">
              <a:rPr lang="ru-RU" smtClean="0"/>
              <a:pPr defTabSz="1023938"/>
              <a:t>29</a:t>
            </a:fld>
            <a:endParaRPr lang="ru-RU" smtClean="0"/>
          </a:p>
        </p:txBody>
      </p:sp>
      <p:graphicFrame>
        <p:nvGraphicFramePr>
          <p:cNvPr id="609554" name="Group 274"/>
          <p:cNvGraphicFramePr>
            <a:graphicFrameLocks noGrp="1"/>
          </p:cNvGraphicFramePr>
          <p:nvPr>
            <p:ph type="body" idx="4294967295"/>
          </p:nvPr>
        </p:nvGraphicFramePr>
        <p:xfrm>
          <a:off x="700814" y="1417936"/>
          <a:ext cx="9288462" cy="5367642"/>
        </p:xfrm>
        <a:graphic>
          <a:graphicData uri="http://schemas.openxmlformats.org/drawingml/2006/table">
            <a:tbl>
              <a:tblPr/>
              <a:tblGrid>
                <a:gridCol w="566737"/>
                <a:gridCol w="1087438"/>
                <a:gridCol w="1092200"/>
                <a:gridCol w="366712"/>
                <a:gridCol w="366713"/>
                <a:gridCol w="365125"/>
                <a:gridCol w="366712"/>
                <a:gridCol w="365125"/>
                <a:gridCol w="366713"/>
                <a:gridCol w="369887"/>
                <a:gridCol w="363538"/>
                <a:gridCol w="366712"/>
                <a:gridCol w="366713"/>
                <a:gridCol w="365125"/>
                <a:gridCol w="366712"/>
                <a:gridCol w="365125"/>
                <a:gridCol w="366713"/>
                <a:gridCol w="368300"/>
                <a:gridCol w="365125"/>
                <a:gridCol w="681037"/>
              </a:tblGrid>
              <a:tr h="94557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Операция_____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Участок_______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Контролер_____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Номинал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_______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Допуск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_______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Наименование изделия: </a:t>
                      </a:r>
                      <a:r>
                        <a:rPr kumimoji="0" lang="ru-RU" sz="1400" b="0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интегральный </a:t>
                      </a:r>
                      <a:r>
                        <a:rPr kumimoji="0" lang="ru-RU" sz="1400" b="0" i="0" u="sng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пинч-резистор</a:t>
                      </a:r>
                      <a:endParaRPr kumimoji="0" lang="ru-RU" sz="1400" b="0" i="0" u="sng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Размер выборки: </a:t>
                      </a:r>
                      <a:r>
                        <a:rPr kumimoji="0" lang="ru-RU" sz="1400" b="0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№ и обозначение выборки: </a:t>
                      </a:r>
                      <a:r>
                        <a:rPr kumimoji="0" lang="ru-RU" sz="1400" b="0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№1- </a:t>
                      </a:r>
                      <a:r>
                        <a:rPr kumimoji="0" lang="ru-RU" sz="1400" b="0" i="0" u="sng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  <a:r>
                        <a:rPr kumimoji="0" lang="ru-RU" sz="1400" b="0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; №2 - #</a:t>
                      </a: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.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Дата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_____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54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Допуск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Границы интервала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Граница интервала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в кодах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Отн</a:t>
                      </a: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. частота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8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10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11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12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13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14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15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16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1100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ВГД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1060-1080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3...4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1040-1060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2...3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1020-1040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1...2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1000-1020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0...1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10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980-1000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-1...0 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14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960-980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-2...-1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8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940-960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-3...-2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#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920-940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-4...-3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x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900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НГД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>
          <a:xfrm>
            <a:off x="606425" y="425450"/>
            <a:ext cx="9001125" cy="863600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2. Гистограммы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idx="1"/>
          </p:nvPr>
        </p:nvSpPr>
        <p:spPr>
          <a:xfrm>
            <a:off x="669348" y="1336962"/>
            <a:ext cx="9001125" cy="5479474"/>
          </a:xfrm>
        </p:spPr>
        <p:txBody>
          <a:bodyPr/>
          <a:lstStyle/>
          <a:p>
            <a:pPr marL="1080000" indent="0" eaLnBrk="1" hangingPunct="1">
              <a:buFont typeface="Wingdings" pitchFamily="2" charset="2"/>
              <a:buNone/>
            </a:pPr>
            <a:r>
              <a:rPr lang="ru-RU" sz="2800" dirty="0" smtClean="0"/>
              <a:t>Гистограмма дает визуальное представление о виде генеральной совокупности.</a:t>
            </a:r>
          </a:p>
          <a:p>
            <a:pPr eaLnBrk="1" hangingPunct="1">
              <a:buFont typeface="Wingdings" pitchFamily="2" charset="2"/>
              <a:buNone/>
            </a:pPr>
            <a:endParaRPr lang="en-US" sz="300" dirty="0" smtClean="0"/>
          </a:p>
          <a:p>
            <a:pPr eaLnBrk="1" hangingPunct="1">
              <a:buFont typeface="Wingdings" pitchFamily="2" charset="2"/>
              <a:buNone/>
            </a:pPr>
            <a:r>
              <a:rPr lang="ru-RU" sz="2800" dirty="0" smtClean="0"/>
              <a:t>При этом количество данных может быть: </a:t>
            </a:r>
          </a:p>
          <a:p>
            <a:pPr eaLnBrk="1" hangingPunct="1">
              <a:buFont typeface="Wingdings" pitchFamily="2" charset="2"/>
              <a:buNone/>
            </a:pPr>
            <a:endParaRPr lang="ru-RU" sz="1900" dirty="0" smtClean="0"/>
          </a:p>
          <a:p>
            <a:pPr eaLnBrk="1" hangingPunct="1">
              <a:buFont typeface="Wingdings" pitchFamily="2" charset="2"/>
              <a:buNone/>
            </a:pPr>
            <a:endParaRPr lang="ru-RU" sz="1900" dirty="0" smtClean="0"/>
          </a:p>
          <a:p>
            <a:pPr eaLnBrk="1" hangingPunct="1">
              <a:buFont typeface="Wingdings" pitchFamily="2" charset="2"/>
              <a:buNone/>
            </a:pPr>
            <a:endParaRPr lang="ru-RU" sz="1900" dirty="0" smtClean="0"/>
          </a:p>
          <a:p>
            <a:pPr eaLnBrk="1" hangingPunct="1">
              <a:buFont typeface="Wingdings" pitchFamily="2" charset="2"/>
              <a:buNone/>
            </a:pPr>
            <a:endParaRPr lang="ru-RU" sz="1900" dirty="0" smtClean="0"/>
          </a:p>
          <a:p>
            <a:pPr eaLnBrk="1" hangingPunct="1">
              <a:buFont typeface="Wingdings" pitchFamily="2" charset="2"/>
              <a:buNone/>
            </a:pPr>
            <a:endParaRPr lang="ru-RU" sz="1900" dirty="0" smtClean="0"/>
          </a:p>
          <a:p>
            <a:pPr eaLnBrk="1" hangingPunct="1">
              <a:buFont typeface="Wingdings" pitchFamily="2" charset="2"/>
              <a:buNone/>
            </a:pPr>
            <a:endParaRPr lang="ru-RU" sz="1900" dirty="0" smtClean="0"/>
          </a:p>
          <a:p>
            <a:pPr eaLnBrk="1" hangingPunct="1">
              <a:buFont typeface="Wingdings" pitchFamily="2" charset="2"/>
              <a:buNone/>
            </a:pPr>
            <a:endParaRPr lang="ru-RU" sz="1900" dirty="0" smtClean="0"/>
          </a:p>
          <a:p>
            <a:pPr eaLnBrk="1" hangingPunct="1">
              <a:buFont typeface="Wingdings" pitchFamily="2" charset="2"/>
              <a:buNone/>
            </a:pPr>
            <a:endParaRPr lang="ru-RU" sz="1900" dirty="0" smtClean="0"/>
          </a:p>
          <a:p>
            <a:pPr eaLnBrk="1" hangingPunct="1">
              <a:buFont typeface="Wingdings" pitchFamily="2" charset="2"/>
              <a:buNone/>
            </a:pPr>
            <a:endParaRPr lang="ru-RU" sz="2000" dirty="0" smtClean="0"/>
          </a:p>
          <a:p>
            <a:pPr indent="0" eaLnBrk="1" hangingPunct="1">
              <a:buFont typeface="Wingdings" pitchFamily="2" charset="2"/>
              <a:buNone/>
            </a:pPr>
            <a:r>
              <a:rPr lang="ru-RU" sz="2600" dirty="0" smtClean="0">
                <a:solidFill>
                  <a:srgbClr val="C00000"/>
                </a:solidFill>
              </a:rPr>
              <a:t>Основная задача построения гистограмм – определить, похоже распределение на нормальное или нет.</a:t>
            </a:r>
            <a:endParaRPr lang="en-US" sz="2600" dirty="0" smtClean="0">
              <a:solidFill>
                <a:srgbClr val="C000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				</a:t>
            </a:r>
          </a:p>
          <a:p>
            <a:pPr eaLnBrk="1" hangingPunct="1"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			</a:t>
            </a:r>
          </a:p>
          <a:p>
            <a:pPr eaLnBrk="1" hangingPunct="1"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		</a:t>
            </a:r>
            <a:endParaRPr lang="ru-RU" sz="2000" dirty="0" smtClean="0"/>
          </a:p>
          <a:p>
            <a:pPr eaLnBrk="1" hangingPunct="1">
              <a:buFont typeface="Wingdings" pitchFamily="2" charset="2"/>
              <a:buNone/>
            </a:pPr>
            <a:r>
              <a:rPr lang="ru-RU" sz="2000" dirty="0" smtClean="0"/>
              <a:t>				</a:t>
            </a:r>
          </a:p>
        </p:txBody>
      </p:sp>
      <p:sp>
        <p:nvSpPr>
          <p:cNvPr id="3584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3584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609A4A43-56E6-454E-920F-165ED8CFA74C}" type="slidenum">
              <a:rPr lang="ru-RU" smtClean="0"/>
              <a:pPr defTabSz="1023938"/>
              <a:t>30</a:t>
            </a:fld>
            <a:endParaRPr lang="ru-RU" smtClean="0"/>
          </a:p>
        </p:txBody>
      </p:sp>
      <p:pic>
        <p:nvPicPr>
          <p:cNvPr id="35848" name="Picture 8" descr="C:\Users\Полина\Pictures\Организатор клипов (Microsoft)\j043983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5614" y="1371023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Группа 13"/>
          <p:cNvGrpSpPr/>
          <p:nvPr/>
        </p:nvGrpSpPr>
        <p:grpSpPr>
          <a:xfrm>
            <a:off x="1428173" y="2985509"/>
            <a:ext cx="7453745" cy="2847662"/>
            <a:chOff x="744682" y="3069135"/>
            <a:chExt cx="7453745" cy="2951122"/>
          </a:xfrm>
        </p:grpSpPr>
        <p:sp>
          <p:nvSpPr>
            <p:cNvPr id="35846" name="AutoShape 4"/>
            <p:cNvSpPr>
              <a:spLocks noChangeArrowheads="1"/>
            </p:cNvSpPr>
            <p:nvPr/>
          </p:nvSpPr>
          <p:spPr bwMode="auto">
            <a:xfrm>
              <a:off x="2891850" y="3069135"/>
              <a:ext cx="2407515" cy="748146"/>
            </a:xfrm>
            <a:custGeom>
              <a:avLst/>
              <a:gdLst>
                <a:gd name="T0" fmla="*/ 2147483647 w 21600"/>
                <a:gd name="T1" fmla="*/ 0 h 21600"/>
                <a:gd name="T2" fmla="*/ 0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6851 h 21600"/>
                <a:gd name="T14" fmla="*/ 18385 w 21600"/>
                <a:gd name="T15" fmla="*/ 14749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2808" y="0"/>
                  </a:moveTo>
                  <a:lnTo>
                    <a:pt x="12808" y="6851"/>
                  </a:lnTo>
                  <a:lnTo>
                    <a:pt x="3375" y="6851"/>
                  </a:lnTo>
                  <a:lnTo>
                    <a:pt x="3375" y="14749"/>
                  </a:lnTo>
                  <a:lnTo>
                    <a:pt x="12808" y="14749"/>
                  </a:lnTo>
                  <a:lnTo>
                    <a:pt x="12808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6851"/>
                  </a:moveTo>
                  <a:lnTo>
                    <a:pt x="1350" y="14749"/>
                  </a:lnTo>
                  <a:lnTo>
                    <a:pt x="2700" y="14749"/>
                  </a:lnTo>
                  <a:lnTo>
                    <a:pt x="2700" y="6851"/>
                  </a:lnTo>
                  <a:close/>
                </a:path>
                <a:path w="21600" h="21600">
                  <a:moveTo>
                    <a:pt x="0" y="6851"/>
                  </a:moveTo>
                  <a:lnTo>
                    <a:pt x="0" y="14749"/>
                  </a:lnTo>
                  <a:lnTo>
                    <a:pt x="675" y="14749"/>
                  </a:lnTo>
                  <a:lnTo>
                    <a:pt x="675" y="6851"/>
                  </a:lnTo>
                  <a:close/>
                </a:path>
              </a:pathLst>
            </a:cu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847" name="AutoShape 5"/>
            <p:cNvSpPr>
              <a:spLocks noChangeArrowheads="1"/>
            </p:cNvSpPr>
            <p:nvPr/>
          </p:nvSpPr>
          <p:spPr bwMode="auto">
            <a:xfrm>
              <a:off x="2912631" y="5073735"/>
              <a:ext cx="2407516" cy="799085"/>
            </a:xfrm>
            <a:custGeom>
              <a:avLst/>
              <a:gdLst>
                <a:gd name="T0" fmla="*/ 2147483647 w 21600"/>
                <a:gd name="T1" fmla="*/ 0 h 21600"/>
                <a:gd name="T2" fmla="*/ 0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6851 h 21600"/>
                <a:gd name="T14" fmla="*/ 18385 w 21600"/>
                <a:gd name="T15" fmla="*/ 14749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2808" y="0"/>
                  </a:moveTo>
                  <a:lnTo>
                    <a:pt x="12808" y="6851"/>
                  </a:lnTo>
                  <a:lnTo>
                    <a:pt x="3375" y="6851"/>
                  </a:lnTo>
                  <a:lnTo>
                    <a:pt x="3375" y="14749"/>
                  </a:lnTo>
                  <a:lnTo>
                    <a:pt x="12808" y="14749"/>
                  </a:lnTo>
                  <a:lnTo>
                    <a:pt x="12808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6851"/>
                  </a:moveTo>
                  <a:lnTo>
                    <a:pt x="1350" y="14749"/>
                  </a:lnTo>
                  <a:lnTo>
                    <a:pt x="2700" y="14749"/>
                  </a:lnTo>
                  <a:lnTo>
                    <a:pt x="2700" y="6851"/>
                  </a:lnTo>
                  <a:close/>
                </a:path>
                <a:path w="21600" h="21600">
                  <a:moveTo>
                    <a:pt x="0" y="6851"/>
                  </a:moveTo>
                  <a:lnTo>
                    <a:pt x="0" y="14749"/>
                  </a:lnTo>
                  <a:lnTo>
                    <a:pt x="675" y="14749"/>
                  </a:lnTo>
                  <a:lnTo>
                    <a:pt x="675" y="6851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 bwMode="auto">
            <a:xfrm>
              <a:off x="3023754" y="4192639"/>
              <a:ext cx="1309255" cy="446276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300" dirty="0"/>
                <a:t>ИЛИ</a:t>
              </a:r>
            </a:p>
          </p:txBody>
        </p:sp>
        <p:sp>
          <p:nvSpPr>
            <p:cNvPr id="10" name="Скругленный прямоугольник 9"/>
            <p:cNvSpPr/>
            <p:nvPr/>
          </p:nvSpPr>
          <p:spPr bwMode="auto">
            <a:xfrm>
              <a:off x="924792" y="3143250"/>
              <a:ext cx="1652877" cy="599917"/>
            </a:xfrm>
            <a:prstGeom prst="roundRect">
              <a:avLst/>
            </a:prstGeom>
            <a:ln>
              <a:solidFill>
                <a:srgbClr val="000099"/>
              </a:solidFill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ru-RU" sz="2800" dirty="0" smtClean="0"/>
                <a:t>большим</a:t>
              </a:r>
              <a:endPara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663045" y="3143250"/>
              <a:ext cx="1964371" cy="599917"/>
            </a:xfrm>
            <a:prstGeom prst="roundRect">
              <a:avLst/>
            </a:prstGeom>
            <a:ln>
              <a:solidFill>
                <a:srgbClr val="000099"/>
              </a:solidFill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ru-RU" sz="2800" dirty="0"/>
                <a:t>запутаемся</a:t>
              </a:r>
            </a:p>
          </p:txBody>
        </p:sp>
        <p:sp>
          <p:nvSpPr>
            <p:cNvPr id="12" name="Скругленный прямоугольник 11"/>
            <p:cNvSpPr/>
            <p:nvPr/>
          </p:nvSpPr>
          <p:spPr bwMode="auto">
            <a:xfrm>
              <a:off x="744682" y="5173320"/>
              <a:ext cx="1978094" cy="599914"/>
            </a:xfrm>
            <a:prstGeom prst="roundRect">
              <a:avLst/>
            </a:prstGeom>
            <a:ln>
              <a:solidFill>
                <a:srgbClr val="C00000"/>
              </a:solidFill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ru-RU" sz="2800" dirty="0"/>
                <a:t>маленьким</a:t>
              </a:r>
            </a:p>
          </p:txBody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541817" y="4926297"/>
              <a:ext cx="2656610" cy="1093960"/>
            </a:xfrm>
            <a:prstGeom prst="roundRect">
              <a:avLst/>
            </a:prstGeom>
            <a:ln>
              <a:solidFill>
                <a:srgbClr val="C00000"/>
              </a:solidFill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ru-RU" sz="2800" dirty="0"/>
                <a:t>неправильное</a:t>
              </a:r>
              <a:r>
                <a:rPr lang="ru-RU" sz="2800" dirty="0" smtClean="0"/>
                <a:t> </a:t>
              </a:r>
              <a:r>
                <a:rPr lang="ru-RU" sz="2800" dirty="0"/>
                <a:t>представление</a:t>
              </a:r>
            </a:p>
          </p:txBody>
        </p:sp>
      </p:grpSp>
      <p:pic>
        <p:nvPicPr>
          <p:cNvPr id="15" name="Picture 2" descr="C:\Users\Полина\Pictures\Организатор клипов (Microsoft)\j043475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1090" y="6129915"/>
            <a:ext cx="707303" cy="707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>
          <a:xfrm>
            <a:off x="606425" y="425450"/>
            <a:ext cx="9001125" cy="863600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latin typeface="+mn-lt"/>
              </a:rPr>
              <a:t>Нормальное распределение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idx="1"/>
          </p:nvPr>
        </p:nvSpPr>
        <p:spPr>
          <a:xfrm>
            <a:off x="669348" y="1336962"/>
            <a:ext cx="9001125" cy="5479474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2400" b="1" dirty="0" smtClean="0"/>
              <a:t>Какой рисунок соответствует нормальному распределению?</a:t>
            </a:r>
          </a:p>
        </p:txBody>
      </p:sp>
      <p:sp>
        <p:nvSpPr>
          <p:cNvPr id="3584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>
                <a:latin typeface="+mn-lt"/>
              </a:rPr>
              <a:t>ООО "Бизнес Консалтинг Групп"</a:t>
            </a:r>
          </a:p>
        </p:txBody>
      </p:sp>
      <p:sp>
        <p:nvSpPr>
          <p:cNvPr id="3584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609A4A43-56E6-454E-920F-165ED8CFA74C}" type="slidenum">
              <a:rPr lang="ru-RU" smtClean="0">
                <a:latin typeface="+mn-lt"/>
              </a:rPr>
              <a:pPr defTabSz="1023938"/>
              <a:t>31</a:t>
            </a:fld>
            <a:endParaRPr lang="ru-RU" smtClean="0">
              <a:latin typeface="+mn-lt"/>
            </a:endParaRPr>
          </a:p>
        </p:txBody>
      </p:sp>
      <p:pic>
        <p:nvPicPr>
          <p:cNvPr id="15" name="Picture 2" descr="C:\Users\Полина\Pictures\Организатор клипов (Microsoft)\j04347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1090" y="6129915"/>
            <a:ext cx="707303" cy="707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40"/>
          <p:cNvGrpSpPr>
            <a:grpSpLocks/>
          </p:cNvGrpSpPr>
          <p:nvPr/>
        </p:nvGrpSpPr>
        <p:grpSpPr bwMode="auto">
          <a:xfrm>
            <a:off x="7020571" y="2017505"/>
            <a:ext cx="2165350" cy="893763"/>
            <a:chOff x="4102" y="1231"/>
            <a:chExt cx="1213" cy="507"/>
          </a:xfrm>
          <a:solidFill>
            <a:schemeClr val="bg2"/>
          </a:solidFill>
        </p:grpSpPr>
        <p:sp>
          <p:nvSpPr>
            <p:cNvPr id="17" name="Rectangle 41"/>
            <p:cNvSpPr>
              <a:spLocks noChangeArrowheads="1"/>
            </p:cNvSpPr>
            <p:nvPr/>
          </p:nvSpPr>
          <p:spPr bwMode="auto">
            <a:xfrm>
              <a:off x="4246" y="1655"/>
              <a:ext cx="96" cy="8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8" name="Rectangle 42"/>
            <p:cNvSpPr>
              <a:spLocks noChangeArrowheads="1"/>
            </p:cNvSpPr>
            <p:nvPr/>
          </p:nvSpPr>
          <p:spPr bwMode="auto">
            <a:xfrm>
              <a:off x="4342" y="1568"/>
              <a:ext cx="96" cy="17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9" name="Rectangle 43"/>
            <p:cNvSpPr>
              <a:spLocks noChangeArrowheads="1"/>
            </p:cNvSpPr>
            <p:nvPr/>
          </p:nvSpPr>
          <p:spPr bwMode="auto">
            <a:xfrm>
              <a:off x="4438" y="1452"/>
              <a:ext cx="96" cy="28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20" name="Rectangle 44"/>
            <p:cNvSpPr>
              <a:spLocks noChangeArrowheads="1"/>
            </p:cNvSpPr>
            <p:nvPr/>
          </p:nvSpPr>
          <p:spPr bwMode="auto">
            <a:xfrm>
              <a:off x="4534" y="1358"/>
              <a:ext cx="96" cy="38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21" name="Rectangle 45"/>
            <p:cNvSpPr>
              <a:spLocks noChangeArrowheads="1"/>
            </p:cNvSpPr>
            <p:nvPr/>
          </p:nvSpPr>
          <p:spPr bwMode="auto">
            <a:xfrm>
              <a:off x="4630" y="1256"/>
              <a:ext cx="96" cy="48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22" name="Rectangle 46"/>
            <p:cNvSpPr>
              <a:spLocks noChangeArrowheads="1"/>
            </p:cNvSpPr>
            <p:nvPr/>
          </p:nvSpPr>
          <p:spPr bwMode="auto">
            <a:xfrm>
              <a:off x="4726" y="1231"/>
              <a:ext cx="96" cy="50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23" name="Rectangle 47"/>
            <p:cNvSpPr>
              <a:spLocks noChangeArrowheads="1"/>
            </p:cNvSpPr>
            <p:nvPr/>
          </p:nvSpPr>
          <p:spPr bwMode="auto">
            <a:xfrm>
              <a:off x="4822" y="1329"/>
              <a:ext cx="96" cy="40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24" name="Rectangle 48"/>
            <p:cNvSpPr>
              <a:spLocks noChangeArrowheads="1"/>
            </p:cNvSpPr>
            <p:nvPr/>
          </p:nvSpPr>
          <p:spPr bwMode="auto">
            <a:xfrm>
              <a:off x="4918" y="1483"/>
              <a:ext cx="96" cy="25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25" name="Rectangle 49"/>
            <p:cNvSpPr>
              <a:spLocks noChangeArrowheads="1"/>
            </p:cNvSpPr>
            <p:nvPr/>
          </p:nvSpPr>
          <p:spPr bwMode="auto">
            <a:xfrm>
              <a:off x="5014" y="1600"/>
              <a:ext cx="96" cy="138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26" name="Rectangle 50"/>
            <p:cNvSpPr>
              <a:spLocks noChangeArrowheads="1"/>
            </p:cNvSpPr>
            <p:nvPr/>
          </p:nvSpPr>
          <p:spPr bwMode="auto">
            <a:xfrm>
              <a:off x="5110" y="1673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27" name="Line 51"/>
            <p:cNvSpPr>
              <a:spLocks noChangeShapeType="1"/>
            </p:cNvSpPr>
            <p:nvPr/>
          </p:nvSpPr>
          <p:spPr bwMode="auto">
            <a:xfrm>
              <a:off x="4102" y="1738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+mn-lt"/>
              </a:endParaRPr>
            </a:p>
          </p:txBody>
        </p:sp>
      </p:grpSp>
      <p:grpSp>
        <p:nvGrpSpPr>
          <p:cNvPr id="28" name="Group 4"/>
          <p:cNvGrpSpPr>
            <a:grpSpLocks/>
          </p:cNvGrpSpPr>
          <p:nvPr/>
        </p:nvGrpSpPr>
        <p:grpSpPr bwMode="auto">
          <a:xfrm>
            <a:off x="2088411" y="5170225"/>
            <a:ext cx="2166938" cy="977900"/>
            <a:chOff x="3732" y="2139"/>
            <a:chExt cx="1213" cy="554"/>
          </a:xfrm>
          <a:solidFill>
            <a:schemeClr val="bg2"/>
          </a:solidFill>
        </p:grpSpPr>
        <p:sp>
          <p:nvSpPr>
            <p:cNvPr id="29" name="Rectangle 5"/>
            <p:cNvSpPr>
              <a:spLocks noChangeArrowheads="1"/>
            </p:cNvSpPr>
            <p:nvPr/>
          </p:nvSpPr>
          <p:spPr bwMode="auto">
            <a:xfrm>
              <a:off x="3876" y="2436"/>
              <a:ext cx="96" cy="25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0" name="Rectangle 6"/>
            <p:cNvSpPr>
              <a:spLocks noChangeArrowheads="1"/>
            </p:cNvSpPr>
            <p:nvPr/>
          </p:nvSpPr>
          <p:spPr bwMode="auto">
            <a:xfrm>
              <a:off x="3972" y="2393"/>
              <a:ext cx="96" cy="30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1" name="Rectangle 7"/>
            <p:cNvSpPr>
              <a:spLocks noChangeArrowheads="1"/>
            </p:cNvSpPr>
            <p:nvPr/>
          </p:nvSpPr>
          <p:spPr bwMode="auto">
            <a:xfrm>
              <a:off x="4068" y="2139"/>
              <a:ext cx="96" cy="55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2" name="Rectangle 8"/>
            <p:cNvSpPr>
              <a:spLocks noChangeArrowheads="1"/>
            </p:cNvSpPr>
            <p:nvPr/>
          </p:nvSpPr>
          <p:spPr bwMode="auto">
            <a:xfrm>
              <a:off x="4164" y="2477"/>
              <a:ext cx="96" cy="21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3" name="Rectangle 9"/>
            <p:cNvSpPr>
              <a:spLocks noChangeArrowheads="1"/>
            </p:cNvSpPr>
            <p:nvPr/>
          </p:nvSpPr>
          <p:spPr bwMode="auto">
            <a:xfrm>
              <a:off x="4260" y="2211"/>
              <a:ext cx="96" cy="48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4" name="Rectangle 10"/>
            <p:cNvSpPr>
              <a:spLocks noChangeArrowheads="1"/>
            </p:cNvSpPr>
            <p:nvPr/>
          </p:nvSpPr>
          <p:spPr bwMode="auto">
            <a:xfrm>
              <a:off x="4356" y="2304"/>
              <a:ext cx="96" cy="38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5" name="Rectangle 11"/>
            <p:cNvSpPr>
              <a:spLocks noChangeArrowheads="1"/>
            </p:cNvSpPr>
            <p:nvPr/>
          </p:nvSpPr>
          <p:spPr bwMode="auto">
            <a:xfrm>
              <a:off x="4452" y="2500"/>
              <a:ext cx="96" cy="19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6" name="Rectangle 12"/>
            <p:cNvSpPr>
              <a:spLocks noChangeArrowheads="1"/>
            </p:cNvSpPr>
            <p:nvPr/>
          </p:nvSpPr>
          <p:spPr bwMode="auto">
            <a:xfrm>
              <a:off x="4548" y="2428"/>
              <a:ext cx="96" cy="2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7" name="Rectangle 13"/>
            <p:cNvSpPr>
              <a:spLocks noChangeArrowheads="1"/>
            </p:cNvSpPr>
            <p:nvPr/>
          </p:nvSpPr>
          <p:spPr bwMode="auto">
            <a:xfrm>
              <a:off x="4644" y="2557"/>
              <a:ext cx="96" cy="13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8" name="Rectangle 14"/>
            <p:cNvSpPr>
              <a:spLocks noChangeArrowheads="1"/>
            </p:cNvSpPr>
            <p:nvPr/>
          </p:nvSpPr>
          <p:spPr bwMode="auto">
            <a:xfrm>
              <a:off x="4740" y="2628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39" name="Line 15"/>
            <p:cNvSpPr>
              <a:spLocks noChangeShapeType="1"/>
            </p:cNvSpPr>
            <p:nvPr/>
          </p:nvSpPr>
          <p:spPr bwMode="auto">
            <a:xfrm>
              <a:off x="3732" y="2693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+mn-lt"/>
              </a:endParaRPr>
            </a:p>
          </p:txBody>
        </p:sp>
      </p:grpSp>
      <p:grpSp>
        <p:nvGrpSpPr>
          <p:cNvPr id="40" name="Group 16"/>
          <p:cNvGrpSpPr>
            <a:grpSpLocks/>
          </p:cNvGrpSpPr>
          <p:nvPr/>
        </p:nvGrpSpPr>
        <p:grpSpPr bwMode="auto">
          <a:xfrm flipH="1">
            <a:off x="5589713" y="4945664"/>
            <a:ext cx="2166938" cy="1216025"/>
            <a:chOff x="1512" y="3264"/>
            <a:chExt cx="1213" cy="689"/>
          </a:xfrm>
          <a:solidFill>
            <a:schemeClr val="bg2"/>
          </a:solidFill>
        </p:grpSpPr>
        <p:sp>
          <p:nvSpPr>
            <p:cNvPr id="41" name="Rectangle 17"/>
            <p:cNvSpPr>
              <a:spLocks noChangeArrowheads="1"/>
            </p:cNvSpPr>
            <p:nvPr/>
          </p:nvSpPr>
          <p:spPr bwMode="auto">
            <a:xfrm>
              <a:off x="1656" y="3696"/>
              <a:ext cx="96" cy="25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42" name="Rectangle 18"/>
            <p:cNvSpPr>
              <a:spLocks noChangeArrowheads="1"/>
            </p:cNvSpPr>
            <p:nvPr/>
          </p:nvSpPr>
          <p:spPr bwMode="auto">
            <a:xfrm>
              <a:off x="1752" y="3456"/>
              <a:ext cx="96" cy="49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43" name="Rectangle 19"/>
            <p:cNvSpPr>
              <a:spLocks noChangeArrowheads="1"/>
            </p:cNvSpPr>
            <p:nvPr/>
          </p:nvSpPr>
          <p:spPr bwMode="auto">
            <a:xfrm>
              <a:off x="1848" y="3264"/>
              <a:ext cx="96" cy="68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44" name="Rectangle 20"/>
            <p:cNvSpPr>
              <a:spLocks noChangeArrowheads="1"/>
            </p:cNvSpPr>
            <p:nvPr/>
          </p:nvSpPr>
          <p:spPr bwMode="auto">
            <a:xfrm>
              <a:off x="1944" y="3377"/>
              <a:ext cx="96" cy="57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45" name="Rectangle 21"/>
            <p:cNvSpPr>
              <a:spLocks noChangeArrowheads="1"/>
            </p:cNvSpPr>
            <p:nvPr/>
          </p:nvSpPr>
          <p:spPr bwMode="auto">
            <a:xfrm>
              <a:off x="2040" y="3504"/>
              <a:ext cx="96" cy="44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46" name="Rectangle 22"/>
            <p:cNvSpPr>
              <a:spLocks noChangeArrowheads="1"/>
            </p:cNvSpPr>
            <p:nvPr/>
          </p:nvSpPr>
          <p:spPr bwMode="auto">
            <a:xfrm>
              <a:off x="2136" y="3600"/>
              <a:ext cx="96" cy="35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47" name="Rectangle 23"/>
            <p:cNvSpPr>
              <a:spLocks noChangeArrowheads="1"/>
            </p:cNvSpPr>
            <p:nvPr/>
          </p:nvSpPr>
          <p:spPr bwMode="auto">
            <a:xfrm>
              <a:off x="2232" y="3648"/>
              <a:ext cx="96" cy="3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48" name="Rectangle 24"/>
            <p:cNvSpPr>
              <a:spLocks noChangeArrowheads="1"/>
            </p:cNvSpPr>
            <p:nvPr/>
          </p:nvSpPr>
          <p:spPr bwMode="auto">
            <a:xfrm>
              <a:off x="2328" y="3744"/>
              <a:ext cx="96" cy="20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49" name="Rectangle 25"/>
            <p:cNvSpPr>
              <a:spLocks noChangeArrowheads="1"/>
            </p:cNvSpPr>
            <p:nvPr/>
          </p:nvSpPr>
          <p:spPr bwMode="auto">
            <a:xfrm>
              <a:off x="2424" y="3840"/>
              <a:ext cx="96" cy="11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50" name="Rectangle 26"/>
            <p:cNvSpPr>
              <a:spLocks noChangeArrowheads="1"/>
            </p:cNvSpPr>
            <p:nvPr/>
          </p:nvSpPr>
          <p:spPr bwMode="auto">
            <a:xfrm>
              <a:off x="2520" y="3888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51" name="Line 27"/>
            <p:cNvSpPr>
              <a:spLocks noChangeShapeType="1"/>
            </p:cNvSpPr>
            <p:nvPr/>
          </p:nvSpPr>
          <p:spPr bwMode="auto">
            <a:xfrm>
              <a:off x="1512" y="3953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+mn-lt"/>
              </a:endParaRPr>
            </a:p>
          </p:txBody>
        </p:sp>
      </p:grpSp>
      <p:grpSp>
        <p:nvGrpSpPr>
          <p:cNvPr id="52" name="Group 28"/>
          <p:cNvGrpSpPr>
            <a:grpSpLocks/>
          </p:cNvGrpSpPr>
          <p:nvPr/>
        </p:nvGrpSpPr>
        <p:grpSpPr bwMode="auto">
          <a:xfrm>
            <a:off x="7264470" y="3243254"/>
            <a:ext cx="2166937" cy="1214437"/>
            <a:chOff x="1512" y="3264"/>
            <a:chExt cx="1213" cy="689"/>
          </a:xfrm>
          <a:solidFill>
            <a:schemeClr val="bg2"/>
          </a:solidFill>
        </p:grpSpPr>
        <p:sp>
          <p:nvSpPr>
            <p:cNvPr id="53" name="Rectangle 29"/>
            <p:cNvSpPr>
              <a:spLocks noChangeArrowheads="1"/>
            </p:cNvSpPr>
            <p:nvPr/>
          </p:nvSpPr>
          <p:spPr bwMode="auto">
            <a:xfrm>
              <a:off x="1656" y="3696"/>
              <a:ext cx="96" cy="25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54" name="Rectangle 30"/>
            <p:cNvSpPr>
              <a:spLocks noChangeArrowheads="1"/>
            </p:cNvSpPr>
            <p:nvPr/>
          </p:nvSpPr>
          <p:spPr bwMode="auto">
            <a:xfrm>
              <a:off x="1752" y="3456"/>
              <a:ext cx="96" cy="49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55" name="Rectangle 31"/>
            <p:cNvSpPr>
              <a:spLocks noChangeArrowheads="1"/>
            </p:cNvSpPr>
            <p:nvPr/>
          </p:nvSpPr>
          <p:spPr bwMode="auto">
            <a:xfrm>
              <a:off x="1848" y="3264"/>
              <a:ext cx="96" cy="68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56" name="Rectangle 32"/>
            <p:cNvSpPr>
              <a:spLocks noChangeArrowheads="1"/>
            </p:cNvSpPr>
            <p:nvPr/>
          </p:nvSpPr>
          <p:spPr bwMode="auto">
            <a:xfrm>
              <a:off x="1944" y="3377"/>
              <a:ext cx="96" cy="57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57" name="Rectangle 33"/>
            <p:cNvSpPr>
              <a:spLocks noChangeArrowheads="1"/>
            </p:cNvSpPr>
            <p:nvPr/>
          </p:nvSpPr>
          <p:spPr bwMode="auto">
            <a:xfrm>
              <a:off x="2040" y="3504"/>
              <a:ext cx="96" cy="44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58" name="Rectangle 34"/>
            <p:cNvSpPr>
              <a:spLocks noChangeArrowheads="1"/>
            </p:cNvSpPr>
            <p:nvPr/>
          </p:nvSpPr>
          <p:spPr bwMode="auto">
            <a:xfrm>
              <a:off x="2136" y="3600"/>
              <a:ext cx="96" cy="35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59" name="Rectangle 35"/>
            <p:cNvSpPr>
              <a:spLocks noChangeArrowheads="1"/>
            </p:cNvSpPr>
            <p:nvPr/>
          </p:nvSpPr>
          <p:spPr bwMode="auto">
            <a:xfrm>
              <a:off x="2232" y="3648"/>
              <a:ext cx="96" cy="3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60" name="Rectangle 36"/>
            <p:cNvSpPr>
              <a:spLocks noChangeArrowheads="1"/>
            </p:cNvSpPr>
            <p:nvPr/>
          </p:nvSpPr>
          <p:spPr bwMode="auto">
            <a:xfrm>
              <a:off x="2328" y="3744"/>
              <a:ext cx="96" cy="20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61" name="Rectangle 37"/>
            <p:cNvSpPr>
              <a:spLocks noChangeArrowheads="1"/>
            </p:cNvSpPr>
            <p:nvPr/>
          </p:nvSpPr>
          <p:spPr bwMode="auto">
            <a:xfrm>
              <a:off x="2424" y="3840"/>
              <a:ext cx="96" cy="11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62" name="Rectangle 38"/>
            <p:cNvSpPr>
              <a:spLocks noChangeArrowheads="1"/>
            </p:cNvSpPr>
            <p:nvPr/>
          </p:nvSpPr>
          <p:spPr bwMode="auto">
            <a:xfrm>
              <a:off x="2520" y="3888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63" name="Line 39"/>
            <p:cNvSpPr>
              <a:spLocks noChangeShapeType="1"/>
            </p:cNvSpPr>
            <p:nvPr/>
          </p:nvSpPr>
          <p:spPr bwMode="auto">
            <a:xfrm>
              <a:off x="1512" y="3953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+mn-lt"/>
              </a:endParaRPr>
            </a:p>
          </p:txBody>
        </p:sp>
      </p:grpSp>
      <p:grpSp>
        <p:nvGrpSpPr>
          <p:cNvPr id="64" name="Group 20"/>
          <p:cNvGrpSpPr>
            <a:grpSpLocks/>
          </p:cNvGrpSpPr>
          <p:nvPr/>
        </p:nvGrpSpPr>
        <p:grpSpPr bwMode="auto">
          <a:xfrm>
            <a:off x="736458" y="2062100"/>
            <a:ext cx="2166938" cy="869950"/>
            <a:chOff x="3968" y="1157"/>
            <a:chExt cx="1213" cy="494"/>
          </a:xfrm>
          <a:solidFill>
            <a:schemeClr val="bg2"/>
          </a:solidFill>
        </p:grpSpPr>
        <p:sp>
          <p:nvSpPr>
            <p:cNvPr id="65" name="Rectangle 21"/>
            <p:cNvSpPr>
              <a:spLocks noChangeArrowheads="1"/>
            </p:cNvSpPr>
            <p:nvPr/>
          </p:nvSpPr>
          <p:spPr bwMode="auto">
            <a:xfrm>
              <a:off x="4112" y="1184"/>
              <a:ext cx="96" cy="46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66" name="Rectangle 22"/>
            <p:cNvSpPr>
              <a:spLocks noChangeArrowheads="1"/>
            </p:cNvSpPr>
            <p:nvPr/>
          </p:nvSpPr>
          <p:spPr bwMode="auto">
            <a:xfrm>
              <a:off x="4208" y="1157"/>
              <a:ext cx="96" cy="49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67" name="Rectangle 23"/>
            <p:cNvSpPr>
              <a:spLocks noChangeArrowheads="1"/>
            </p:cNvSpPr>
            <p:nvPr/>
          </p:nvSpPr>
          <p:spPr bwMode="auto">
            <a:xfrm>
              <a:off x="4304" y="1185"/>
              <a:ext cx="96" cy="46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68" name="Rectangle 24"/>
            <p:cNvSpPr>
              <a:spLocks noChangeArrowheads="1"/>
            </p:cNvSpPr>
            <p:nvPr/>
          </p:nvSpPr>
          <p:spPr bwMode="auto">
            <a:xfrm>
              <a:off x="4400" y="1244"/>
              <a:ext cx="96" cy="40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69" name="Rectangle 25"/>
            <p:cNvSpPr>
              <a:spLocks noChangeArrowheads="1"/>
            </p:cNvSpPr>
            <p:nvPr/>
          </p:nvSpPr>
          <p:spPr bwMode="auto">
            <a:xfrm>
              <a:off x="4496" y="1310"/>
              <a:ext cx="96" cy="341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70" name="Rectangle 26"/>
            <p:cNvSpPr>
              <a:spLocks noChangeArrowheads="1"/>
            </p:cNvSpPr>
            <p:nvPr/>
          </p:nvSpPr>
          <p:spPr bwMode="auto">
            <a:xfrm>
              <a:off x="4592" y="1420"/>
              <a:ext cx="96" cy="231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71" name="Rectangle 27"/>
            <p:cNvSpPr>
              <a:spLocks noChangeArrowheads="1"/>
            </p:cNvSpPr>
            <p:nvPr/>
          </p:nvSpPr>
          <p:spPr bwMode="auto">
            <a:xfrm>
              <a:off x="4688" y="1437"/>
              <a:ext cx="96" cy="21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72" name="Rectangle 28"/>
            <p:cNvSpPr>
              <a:spLocks noChangeArrowheads="1"/>
            </p:cNvSpPr>
            <p:nvPr/>
          </p:nvSpPr>
          <p:spPr bwMode="auto">
            <a:xfrm>
              <a:off x="4784" y="1489"/>
              <a:ext cx="96" cy="16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73" name="Rectangle 29"/>
            <p:cNvSpPr>
              <a:spLocks noChangeArrowheads="1"/>
            </p:cNvSpPr>
            <p:nvPr/>
          </p:nvSpPr>
          <p:spPr bwMode="auto">
            <a:xfrm>
              <a:off x="4880" y="1513"/>
              <a:ext cx="96" cy="138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74" name="Rectangle 30"/>
            <p:cNvSpPr>
              <a:spLocks noChangeArrowheads="1"/>
            </p:cNvSpPr>
            <p:nvPr/>
          </p:nvSpPr>
          <p:spPr bwMode="auto">
            <a:xfrm>
              <a:off x="4976" y="1586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75" name="Line 31"/>
            <p:cNvSpPr>
              <a:spLocks noChangeShapeType="1"/>
            </p:cNvSpPr>
            <p:nvPr/>
          </p:nvSpPr>
          <p:spPr bwMode="auto">
            <a:xfrm>
              <a:off x="3968" y="1651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+mn-lt"/>
              </a:endParaRPr>
            </a:p>
          </p:txBody>
        </p:sp>
      </p:grpSp>
      <p:grpSp>
        <p:nvGrpSpPr>
          <p:cNvPr id="76" name="Group 32"/>
          <p:cNvGrpSpPr>
            <a:grpSpLocks/>
          </p:cNvGrpSpPr>
          <p:nvPr/>
        </p:nvGrpSpPr>
        <p:grpSpPr bwMode="auto">
          <a:xfrm>
            <a:off x="3925114" y="1985156"/>
            <a:ext cx="2166937" cy="939800"/>
            <a:chOff x="3980" y="1693"/>
            <a:chExt cx="1213" cy="533"/>
          </a:xfrm>
          <a:solidFill>
            <a:schemeClr val="bg2"/>
          </a:solidFill>
        </p:grpSpPr>
        <p:sp>
          <p:nvSpPr>
            <p:cNvPr id="77" name="Rectangle 33"/>
            <p:cNvSpPr>
              <a:spLocks noChangeArrowheads="1"/>
            </p:cNvSpPr>
            <p:nvPr/>
          </p:nvSpPr>
          <p:spPr bwMode="auto">
            <a:xfrm>
              <a:off x="4124" y="1762"/>
              <a:ext cx="96" cy="46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78" name="Rectangle 34"/>
            <p:cNvSpPr>
              <a:spLocks noChangeArrowheads="1"/>
            </p:cNvSpPr>
            <p:nvPr/>
          </p:nvSpPr>
          <p:spPr bwMode="auto">
            <a:xfrm>
              <a:off x="4220" y="1747"/>
              <a:ext cx="96" cy="47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79" name="Rectangle 35"/>
            <p:cNvSpPr>
              <a:spLocks noChangeArrowheads="1"/>
            </p:cNvSpPr>
            <p:nvPr/>
          </p:nvSpPr>
          <p:spPr bwMode="auto">
            <a:xfrm>
              <a:off x="4316" y="1715"/>
              <a:ext cx="96" cy="511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80" name="Rectangle 36"/>
            <p:cNvSpPr>
              <a:spLocks noChangeArrowheads="1"/>
            </p:cNvSpPr>
            <p:nvPr/>
          </p:nvSpPr>
          <p:spPr bwMode="auto">
            <a:xfrm>
              <a:off x="4412" y="1738"/>
              <a:ext cx="96" cy="488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81" name="Rectangle 37"/>
            <p:cNvSpPr>
              <a:spLocks noChangeArrowheads="1"/>
            </p:cNvSpPr>
            <p:nvPr/>
          </p:nvSpPr>
          <p:spPr bwMode="auto">
            <a:xfrm>
              <a:off x="4508" y="1693"/>
              <a:ext cx="96" cy="53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82" name="Rectangle 38"/>
            <p:cNvSpPr>
              <a:spLocks noChangeArrowheads="1"/>
            </p:cNvSpPr>
            <p:nvPr/>
          </p:nvSpPr>
          <p:spPr bwMode="auto">
            <a:xfrm>
              <a:off x="4604" y="1719"/>
              <a:ext cx="96" cy="50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83" name="Rectangle 39"/>
            <p:cNvSpPr>
              <a:spLocks noChangeArrowheads="1"/>
            </p:cNvSpPr>
            <p:nvPr/>
          </p:nvSpPr>
          <p:spPr bwMode="auto">
            <a:xfrm>
              <a:off x="4700" y="1733"/>
              <a:ext cx="96" cy="49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84" name="Rectangle 40"/>
            <p:cNvSpPr>
              <a:spLocks noChangeArrowheads="1"/>
            </p:cNvSpPr>
            <p:nvPr/>
          </p:nvSpPr>
          <p:spPr bwMode="auto">
            <a:xfrm>
              <a:off x="4796" y="1746"/>
              <a:ext cx="96" cy="48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85" name="Rectangle 41"/>
            <p:cNvSpPr>
              <a:spLocks noChangeArrowheads="1"/>
            </p:cNvSpPr>
            <p:nvPr/>
          </p:nvSpPr>
          <p:spPr bwMode="auto">
            <a:xfrm>
              <a:off x="4892" y="1773"/>
              <a:ext cx="96" cy="45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86" name="Rectangle 42"/>
            <p:cNvSpPr>
              <a:spLocks noChangeArrowheads="1"/>
            </p:cNvSpPr>
            <p:nvPr/>
          </p:nvSpPr>
          <p:spPr bwMode="auto">
            <a:xfrm>
              <a:off x="4988" y="1795"/>
              <a:ext cx="96" cy="431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87" name="Line 43"/>
            <p:cNvSpPr>
              <a:spLocks noChangeShapeType="1"/>
            </p:cNvSpPr>
            <p:nvPr/>
          </p:nvSpPr>
          <p:spPr bwMode="auto">
            <a:xfrm>
              <a:off x="3980" y="2226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+mn-lt"/>
              </a:endParaRPr>
            </a:p>
          </p:txBody>
        </p:sp>
      </p:grpSp>
      <p:grpSp>
        <p:nvGrpSpPr>
          <p:cNvPr id="88" name="Group 44"/>
          <p:cNvGrpSpPr>
            <a:grpSpLocks/>
          </p:cNvGrpSpPr>
          <p:nvPr/>
        </p:nvGrpSpPr>
        <p:grpSpPr bwMode="auto">
          <a:xfrm>
            <a:off x="717244" y="3559395"/>
            <a:ext cx="2166937" cy="879475"/>
            <a:chOff x="3498" y="2450"/>
            <a:chExt cx="1213" cy="499"/>
          </a:xfrm>
          <a:solidFill>
            <a:schemeClr val="bg2"/>
          </a:solidFill>
        </p:grpSpPr>
        <p:sp>
          <p:nvSpPr>
            <p:cNvPr id="89" name="Rectangle 45"/>
            <p:cNvSpPr>
              <a:spLocks noChangeArrowheads="1"/>
            </p:cNvSpPr>
            <p:nvPr/>
          </p:nvSpPr>
          <p:spPr bwMode="auto">
            <a:xfrm>
              <a:off x="3642" y="2812"/>
              <a:ext cx="96" cy="13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0" name="Rectangle 46"/>
            <p:cNvSpPr>
              <a:spLocks noChangeArrowheads="1"/>
            </p:cNvSpPr>
            <p:nvPr/>
          </p:nvSpPr>
          <p:spPr bwMode="auto">
            <a:xfrm>
              <a:off x="3738" y="2659"/>
              <a:ext cx="96" cy="29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1" name="Rectangle 47"/>
            <p:cNvSpPr>
              <a:spLocks noChangeArrowheads="1"/>
            </p:cNvSpPr>
            <p:nvPr/>
          </p:nvSpPr>
          <p:spPr bwMode="auto">
            <a:xfrm>
              <a:off x="3834" y="2504"/>
              <a:ext cx="96" cy="44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2" name="Rectangle 48"/>
            <p:cNvSpPr>
              <a:spLocks noChangeArrowheads="1"/>
            </p:cNvSpPr>
            <p:nvPr/>
          </p:nvSpPr>
          <p:spPr bwMode="auto">
            <a:xfrm>
              <a:off x="3930" y="2632"/>
              <a:ext cx="96" cy="31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3" name="Rectangle 49"/>
            <p:cNvSpPr>
              <a:spLocks noChangeArrowheads="1"/>
            </p:cNvSpPr>
            <p:nvPr/>
          </p:nvSpPr>
          <p:spPr bwMode="auto">
            <a:xfrm>
              <a:off x="4026" y="2746"/>
              <a:ext cx="96" cy="20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4" name="Rectangle 50"/>
            <p:cNvSpPr>
              <a:spLocks noChangeArrowheads="1"/>
            </p:cNvSpPr>
            <p:nvPr/>
          </p:nvSpPr>
          <p:spPr bwMode="auto">
            <a:xfrm>
              <a:off x="4122" y="2619"/>
              <a:ext cx="96" cy="33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5" name="Rectangle 51"/>
            <p:cNvSpPr>
              <a:spLocks noChangeArrowheads="1"/>
            </p:cNvSpPr>
            <p:nvPr/>
          </p:nvSpPr>
          <p:spPr bwMode="auto">
            <a:xfrm>
              <a:off x="4218" y="2450"/>
              <a:ext cx="96" cy="49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6" name="Rectangle 52"/>
            <p:cNvSpPr>
              <a:spLocks noChangeArrowheads="1"/>
            </p:cNvSpPr>
            <p:nvPr/>
          </p:nvSpPr>
          <p:spPr bwMode="auto">
            <a:xfrm>
              <a:off x="4314" y="2592"/>
              <a:ext cx="96" cy="35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7" name="Rectangle 53"/>
            <p:cNvSpPr>
              <a:spLocks noChangeArrowheads="1"/>
            </p:cNvSpPr>
            <p:nvPr/>
          </p:nvSpPr>
          <p:spPr bwMode="auto">
            <a:xfrm>
              <a:off x="4410" y="2724"/>
              <a:ext cx="96" cy="22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8" name="Rectangle 54"/>
            <p:cNvSpPr>
              <a:spLocks noChangeArrowheads="1"/>
            </p:cNvSpPr>
            <p:nvPr/>
          </p:nvSpPr>
          <p:spPr bwMode="auto">
            <a:xfrm>
              <a:off x="4506" y="2839"/>
              <a:ext cx="96" cy="11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99" name="Line 55"/>
            <p:cNvSpPr>
              <a:spLocks noChangeShapeType="1"/>
            </p:cNvSpPr>
            <p:nvPr/>
          </p:nvSpPr>
          <p:spPr bwMode="auto">
            <a:xfrm>
              <a:off x="3498" y="2949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+mn-lt"/>
              </a:endParaRPr>
            </a:p>
          </p:txBody>
        </p:sp>
      </p:grpSp>
      <p:grpSp>
        <p:nvGrpSpPr>
          <p:cNvPr id="100" name="Group 4"/>
          <p:cNvGrpSpPr>
            <a:grpSpLocks/>
          </p:cNvGrpSpPr>
          <p:nvPr/>
        </p:nvGrpSpPr>
        <p:grpSpPr bwMode="auto">
          <a:xfrm>
            <a:off x="3356607" y="3434511"/>
            <a:ext cx="3429000" cy="1016000"/>
            <a:chOff x="3072" y="3168"/>
            <a:chExt cx="2064" cy="672"/>
          </a:xfrm>
          <a:solidFill>
            <a:schemeClr val="bg2"/>
          </a:solidFill>
        </p:grpSpPr>
        <p:sp>
          <p:nvSpPr>
            <p:cNvPr id="101" name="Rectangle 5"/>
            <p:cNvSpPr>
              <a:spLocks noChangeArrowheads="1"/>
            </p:cNvSpPr>
            <p:nvPr/>
          </p:nvSpPr>
          <p:spPr bwMode="auto">
            <a:xfrm>
              <a:off x="3216" y="3696"/>
              <a:ext cx="96" cy="14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02" name="Rectangle 6"/>
            <p:cNvSpPr>
              <a:spLocks noChangeArrowheads="1"/>
            </p:cNvSpPr>
            <p:nvPr/>
          </p:nvSpPr>
          <p:spPr bwMode="auto">
            <a:xfrm>
              <a:off x="3312" y="3504"/>
              <a:ext cx="96" cy="33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03" name="Rectangle 7"/>
            <p:cNvSpPr>
              <a:spLocks noChangeArrowheads="1"/>
            </p:cNvSpPr>
            <p:nvPr/>
          </p:nvSpPr>
          <p:spPr bwMode="auto">
            <a:xfrm>
              <a:off x="3408" y="3360"/>
              <a:ext cx="96" cy="48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04" name="Rectangle 8"/>
            <p:cNvSpPr>
              <a:spLocks noChangeArrowheads="1"/>
            </p:cNvSpPr>
            <p:nvPr/>
          </p:nvSpPr>
          <p:spPr bwMode="auto">
            <a:xfrm>
              <a:off x="3504" y="3264"/>
              <a:ext cx="96" cy="57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05" name="Rectangle 9"/>
            <p:cNvSpPr>
              <a:spLocks noChangeArrowheads="1"/>
            </p:cNvSpPr>
            <p:nvPr/>
          </p:nvSpPr>
          <p:spPr bwMode="auto">
            <a:xfrm>
              <a:off x="3600" y="3168"/>
              <a:ext cx="96" cy="67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06" name="Rectangle 10"/>
            <p:cNvSpPr>
              <a:spLocks noChangeArrowheads="1"/>
            </p:cNvSpPr>
            <p:nvPr/>
          </p:nvSpPr>
          <p:spPr bwMode="auto">
            <a:xfrm>
              <a:off x="3696" y="3216"/>
              <a:ext cx="96" cy="62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07" name="Rectangle 11"/>
            <p:cNvSpPr>
              <a:spLocks noChangeArrowheads="1"/>
            </p:cNvSpPr>
            <p:nvPr/>
          </p:nvSpPr>
          <p:spPr bwMode="auto">
            <a:xfrm>
              <a:off x="3792" y="3312"/>
              <a:ext cx="96" cy="528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08" name="Rectangle 12"/>
            <p:cNvSpPr>
              <a:spLocks noChangeArrowheads="1"/>
            </p:cNvSpPr>
            <p:nvPr/>
          </p:nvSpPr>
          <p:spPr bwMode="auto">
            <a:xfrm>
              <a:off x="3888" y="3456"/>
              <a:ext cx="96" cy="38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09" name="Rectangle 13"/>
            <p:cNvSpPr>
              <a:spLocks noChangeArrowheads="1"/>
            </p:cNvSpPr>
            <p:nvPr/>
          </p:nvSpPr>
          <p:spPr bwMode="auto">
            <a:xfrm>
              <a:off x="3984" y="3648"/>
              <a:ext cx="96" cy="19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10" name="Rectangle 14"/>
            <p:cNvSpPr>
              <a:spLocks noChangeArrowheads="1"/>
            </p:cNvSpPr>
            <p:nvPr/>
          </p:nvSpPr>
          <p:spPr bwMode="auto">
            <a:xfrm>
              <a:off x="4080" y="3744"/>
              <a:ext cx="96" cy="9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11" name="Rectangle 15"/>
            <p:cNvSpPr>
              <a:spLocks noChangeArrowheads="1"/>
            </p:cNvSpPr>
            <p:nvPr/>
          </p:nvSpPr>
          <p:spPr bwMode="auto">
            <a:xfrm>
              <a:off x="4560" y="3744"/>
              <a:ext cx="96" cy="9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12" name="Rectangle 16"/>
            <p:cNvSpPr>
              <a:spLocks noChangeArrowheads="1"/>
            </p:cNvSpPr>
            <p:nvPr/>
          </p:nvSpPr>
          <p:spPr bwMode="auto">
            <a:xfrm>
              <a:off x="4656" y="3600"/>
              <a:ext cx="96" cy="24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13" name="Rectangle 17"/>
            <p:cNvSpPr>
              <a:spLocks noChangeArrowheads="1"/>
            </p:cNvSpPr>
            <p:nvPr/>
          </p:nvSpPr>
          <p:spPr bwMode="auto">
            <a:xfrm>
              <a:off x="4752" y="3648"/>
              <a:ext cx="96" cy="19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14" name="Rectangle 18"/>
            <p:cNvSpPr>
              <a:spLocks noChangeArrowheads="1"/>
            </p:cNvSpPr>
            <p:nvPr/>
          </p:nvSpPr>
          <p:spPr bwMode="auto">
            <a:xfrm>
              <a:off x="4848" y="3744"/>
              <a:ext cx="96" cy="9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+mn-lt"/>
              </a:endParaRPr>
            </a:p>
          </p:txBody>
        </p:sp>
        <p:sp>
          <p:nvSpPr>
            <p:cNvPr id="115" name="Line 19"/>
            <p:cNvSpPr>
              <a:spLocks noChangeShapeType="1"/>
            </p:cNvSpPr>
            <p:nvPr/>
          </p:nvSpPr>
          <p:spPr bwMode="auto">
            <a:xfrm>
              <a:off x="3072" y="3840"/>
              <a:ext cx="2064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+mn-lt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470918" y="300090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n-lt"/>
              </a:rPr>
              <a:t>1</a:t>
            </a:r>
            <a:endParaRPr lang="ru-RU" b="1" dirty="0">
              <a:latin typeface="+mn-lt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4897021" y="300090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n-lt"/>
              </a:rPr>
              <a:t>2</a:t>
            </a:r>
            <a:endParaRPr lang="ru-RU" b="1" dirty="0">
              <a:latin typeface="+mn-lt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8103246" y="298905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n-lt"/>
              </a:rPr>
              <a:t>3</a:t>
            </a:r>
            <a:endParaRPr lang="ru-RU" b="1" dirty="0">
              <a:latin typeface="+mn-lt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508195" y="451472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n-lt"/>
              </a:rPr>
              <a:t>4</a:t>
            </a:r>
            <a:endParaRPr lang="ru-RU" b="1" dirty="0">
              <a:latin typeface="+mn-lt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4936893" y="461307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n-lt"/>
              </a:rPr>
              <a:t>5</a:t>
            </a:r>
            <a:endParaRPr lang="ru-RU" b="1" dirty="0">
              <a:latin typeface="+mn-lt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8173852" y="451472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n-lt"/>
              </a:rPr>
              <a:t>6</a:t>
            </a:r>
            <a:endParaRPr lang="ru-RU" b="1" dirty="0">
              <a:latin typeface="+mn-lt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6499096" y="621181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n-lt"/>
              </a:rPr>
              <a:t>8</a:t>
            </a:r>
            <a:endParaRPr lang="ru-RU" b="1" dirty="0">
              <a:latin typeface="+mn-lt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943307" y="622602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n-lt"/>
              </a:rPr>
              <a:t>7</a:t>
            </a:r>
            <a:endParaRPr lang="ru-RU" b="1" dirty="0">
              <a:latin typeface="+mn-lt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753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>
          <a:xfrm>
            <a:off x="562985" y="696189"/>
            <a:ext cx="9001125" cy="617105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Классификация гистограмм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idx="1"/>
          </p:nvPr>
        </p:nvSpPr>
        <p:spPr>
          <a:xfrm>
            <a:off x="638175" y="1451264"/>
            <a:ext cx="7550315" cy="5278438"/>
          </a:xfrm>
        </p:spPr>
        <p:txBody>
          <a:bodyPr/>
          <a:lstStyle/>
          <a:p>
            <a:pPr marL="495300" indent="-495300" defTabSz="914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b="1" dirty="0" smtClean="0"/>
              <a:t>Симметричная (обычная)</a:t>
            </a:r>
            <a:r>
              <a:rPr lang="ru-RU" sz="2400" dirty="0" smtClean="0"/>
              <a:t> –должна стремиться к закону Гаусса (нормальное распределение)</a:t>
            </a:r>
          </a:p>
          <a:p>
            <a:pPr marL="495300" indent="-495300" defTabSz="914400" eaLnBrk="1" hangingPunct="1">
              <a:spcBef>
                <a:spcPts val="0"/>
              </a:spcBef>
              <a:buFont typeface="Wingdings" pitchFamily="2" charset="2"/>
              <a:buAutoNum type="arabicPeriod"/>
            </a:pPr>
            <a:endParaRPr lang="ru-RU" sz="1000" b="1" dirty="0" smtClean="0"/>
          </a:p>
          <a:p>
            <a:pPr marL="495300" indent="-495300" defTabSz="914400" eaLnBrk="1" hangingPunct="1">
              <a:spcBef>
                <a:spcPts val="0"/>
              </a:spcBef>
              <a:buFont typeface="Wingdings" pitchFamily="2" charset="2"/>
              <a:buAutoNum type="arabicPeriod"/>
            </a:pPr>
            <a:r>
              <a:rPr lang="ru-RU" sz="2400" b="1" dirty="0" smtClean="0"/>
              <a:t>Гребенка (</a:t>
            </a:r>
            <a:r>
              <a:rPr lang="ru-RU" sz="2400" b="1" dirty="0" err="1" smtClean="0"/>
              <a:t>мультимодальная</a:t>
            </a:r>
            <a:r>
              <a:rPr lang="ru-RU" sz="2400" b="1" dirty="0" smtClean="0"/>
              <a:t>) </a:t>
            </a:r>
            <a:r>
              <a:rPr lang="ru-RU" sz="2400" dirty="0" smtClean="0"/>
              <a:t>–</a:t>
            </a:r>
            <a:endParaRPr lang="ru-RU" sz="2400" b="1" dirty="0" smtClean="0"/>
          </a:p>
          <a:p>
            <a:pPr marL="908050" lvl="1" indent="-436563" defTabSz="91440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ru-RU" sz="2400" dirty="0" smtClean="0"/>
              <a:t>когда количество случайных величин: </a:t>
            </a:r>
            <a:endParaRPr lang="en-US" sz="2400" dirty="0" smtClean="0"/>
          </a:p>
          <a:p>
            <a:pPr marL="808038" lvl="1" indent="-366713">
              <a:lnSpc>
                <a:spcPct val="90000"/>
              </a:lnSpc>
            </a:pPr>
            <a:r>
              <a:rPr lang="ru-RU" sz="2000" dirty="0" smtClean="0"/>
              <a:t>колеблется от класса к классу </a:t>
            </a:r>
            <a:br>
              <a:rPr lang="ru-RU" sz="2000" dirty="0" smtClean="0"/>
            </a:br>
            <a:r>
              <a:rPr lang="ru-RU" sz="2000" dirty="0" smtClean="0"/>
              <a:t>(слишком маленький размер класса);</a:t>
            </a:r>
          </a:p>
          <a:p>
            <a:pPr marL="808038" lvl="1" indent="-366713">
              <a:lnSpc>
                <a:spcPct val="90000"/>
              </a:lnSpc>
            </a:pPr>
            <a:r>
              <a:rPr lang="ru-RU" sz="2000" dirty="0" smtClean="0"/>
              <a:t>введено особое правило округления.</a:t>
            </a:r>
          </a:p>
          <a:p>
            <a:pPr marL="908050" lvl="1" indent="-436563" defTabSz="914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500" dirty="0" smtClean="0"/>
          </a:p>
          <a:p>
            <a:pPr marL="495300" indent="-495300" defTabSz="914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b="1" dirty="0" smtClean="0"/>
              <a:t>Гистограмма с асимметрией              </a:t>
            </a:r>
            <a:r>
              <a:rPr lang="ru-RU" sz="2400" dirty="0" smtClean="0"/>
              <a:t> (положительная и</a:t>
            </a:r>
            <a:r>
              <a:rPr lang="en-US" sz="2400" dirty="0" smtClean="0"/>
              <a:t> </a:t>
            </a:r>
            <a:r>
              <a:rPr lang="ru-RU" sz="2400" dirty="0" smtClean="0"/>
              <a:t>отрицательная)</a:t>
            </a:r>
            <a:endParaRPr lang="en-US" sz="2400" dirty="0" smtClean="0"/>
          </a:p>
          <a:p>
            <a:pPr marL="625475" lvl="1" indent="-350838">
              <a:lnSpc>
                <a:spcPct val="90000"/>
              </a:lnSpc>
            </a:pPr>
            <a:r>
              <a:rPr lang="ru-RU" sz="2000" dirty="0" smtClean="0"/>
              <a:t>Процесс смещен  </a:t>
            </a:r>
            <a:r>
              <a:rPr lang="ru-RU" sz="2000" dirty="0"/>
              <a:t>к </a:t>
            </a:r>
            <a:r>
              <a:rPr lang="ru-RU" sz="2000" dirty="0" smtClean="0"/>
              <a:t>границе допуска</a:t>
            </a:r>
            <a:r>
              <a:rPr lang="ru-RU" sz="2000" dirty="0"/>
              <a:t>;</a:t>
            </a:r>
            <a:endParaRPr lang="ru-RU" sz="2000" dirty="0" smtClean="0"/>
          </a:p>
          <a:p>
            <a:pPr marL="625475" lvl="1" indent="-350838">
              <a:lnSpc>
                <a:spcPct val="90000"/>
              </a:lnSpc>
            </a:pPr>
            <a:r>
              <a:rPr lang="ru-RU" sz="2000" dirty="0" smtClean="0"/>
              <a:t>отсортированы </a:t>
            </a:r>
            <a:r>
              <a:rPr lang="ru-RU" sz="2000" dirty="0"/>
              <a:t>результаты, </a:t>
            </a:r>
            <a:r>
              <a:rPr lang="ru-RU" sz="2000" dirty="0" smtClean="0"/>
              <a:t>выпадающие за </a:t>
            </a:r>
            <a:r>
              <a:rPr lang="ru-RU" sz="2000" dirty="0"/>
              <a:t>пределы </a:t>
            </a:r>
            <a:endParaRPr lang="ru-RU" sz="2000" dirty="0" smtClean="0"/>
          </a:p>
          <a:p>
            <a:pPr marL="274637" lvl="1" indent="0">
              <a:lnSpc>
                <a:spcPct val="90000"/>
              </a:lnSpc>
              <a:buNone/>
            </a:pPr>
            <a:r>
              <a:rPr lang="ru-RU" sz="2000" dirty="0" smtClean="0"/>
              <a:t>границ </a:t>
            </a:r>
            <a:r>
              <a:rPr lang="ru-RU" sz="2000" dirty="0"/>
              <a:t>допуска, </a:t>
            </a:r>
            <a:endParaRPr lang="ru-RU" sz="2000" dirty="0" smtClean="0"/>
          </a:p>
          <a:p>
            <a:pPr marL="625475" lvl="1" indent="-350838">
              <a:lnSpc>
                <a:spcPct val="90000"/>
              </a:lnSpc>
            </a:pPr>
            <a:r>
              <a:rPr lang="ru-RU" sz="2000" dirty="0" smtClean="0"/>
              <a:t>физические ограничения (природа процесса не позволяет достичь значений, выходящих за границы допуска)</a:t>
            </a:r>
            <a:endParaRPr lang="ru-RU" sz="2000" dirty="0"/>
          </a:p>
        </p:txBody>
      </p:sp>
      <p:sp>
        <p:nvSpPr>
          <p:cNvPr id="3686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3686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0C5987BD-8D65-4FC0-9EC2-B69F07DFDA78}" type="slidenum">
              <a:rPr lang="ru-RU" smtClean="0"/>
              <a:pPr defTabSz="1023938"/>
              <a:t>32</a:t>
            </a:fld>
            <a:endParaRPr lang="ru-RU" smtClean="0"/>
          </a:p>
        </p:txBody>
      </p:sp>
      <p:grpSp>
        <p:nvGrpSpPr>
          <p:cNvPr id="36870" name="Group 4"/>
          <p:cNvGrpSpPr>
            <a:grpSpLocks/>
          </p:cNvGrpSpPr>
          <p:nvPr/>
        </p:nvGrpSpPr>
        <p:grpSpPr bwMode="auto">
          <a:xfrm>
            <a:off x="7480935" y="2924341"/>
            <a:ext cx="2166938" cy="977900"/>
            <a:chOff x="3732" y="2139"/>
            <a:chExt cx="1213" cy="554"/>
          </a:xfrm>
          <a:solidFill>
            <a:schemeClr val="bg2"/>
          </a:solidFill>
        </p:grpSpPr>
        <p:sp>
          <p:nvSpPr>
            <p:cNvPr id="36907" name="Rectangle 5"/>
            <p:cNvSpPr>
              <a:spLocks noChangeArrowheads="1"/>
            </p:cNvSpPr>
            <p:nvPr/>
          </p:nvSpPr>
          <p:spPr bwMode="auto">
            <a:xfrm>
              <a:off x="3876" y="2436"/>
              <a:ext cx="96" cy="25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8" name="Rectangle 6"/>
            <p:cNvSpPr>
              <a:spLocks noChangeArrowheads="1"/>
            </p:cNvSpPr>
            <p:nvPr/>
          </p:nvSpPr>
          <p:spPr bwMode="auto">
            <a:xfrm>
              <a:off x="3972" y="2393"/>
              <a:ext cx="96" cy="30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9" name="Rectangle 7"/>
            <p:cNvSpPr>
              <a:spLocks noChangeArrowheads="1"/>
            </p:cNvSpPr>
            <p:nvPr/>
          </p:nvSpPr>
          <p:spPr bwMode="auto">
            <a:xfrm>
              <a:off x="4068" y="2139"/>
              <a:ext cx="96" cy="55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10" name="Rectangle 8"/>
            <p:cNvSpPr>
              <a:spLocks noChangeArrowheads="1"/>
            </p:cNvSpPr>
            <p:nvPr/>
          </p:nvSpPr>
          <p:spPr bwMode="auto">
            <a:xfrm>
              <a:off x="4164" y="2477"/>
              <a:ext cx="96" cy="21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11" name="Rectangle 9"/>
            <p:cNvSpPr>
              <a:spLocks noChangeArrowheads="1"/>
            </p:cNvSpPr>
            <p:nvPr/>
          </p:nvSpPr>
          <p:spPr bwMode="auto">
            <a:xfrm>
              <a:off x="4260" y="2211"/>
              <a:ext cx="96" cy="48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12" name="Rectangle 10"/>
            <p:cNvSpPr>
              <a:spLocks noChangeArrowheads="1"/>
            </p:cNvSpPr>
            <p:nvPr/>
          </p:nvSpPr>
          <p:spPr bwMode="auto">
            <a:xfrm>
              <a:off x="4356" y="2304"/>
              <a:ext cx="96" cy="38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13" name="Rectangle 11"/>
            <p:cNvSpPr>
              <a:spLocks noChangeArrowheads="1"/>
            </p:cNvSpPr>
            <p:nvPr/>
          </p:nvSpPr>
          <p:spPr bwMode="auto">
            <a:xfrm>
              <a:off x="4452" y="2500"/>
              <a:ext cx="96" cy="19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14" name="Rectangle 12"/>
            <p:cNvSpPr>
              <a:spLocks noChangeArrowheads="1"/>
            </p:cNvSpPr>
            <p:nvPr/>
          </p:nvSpPr>
          <p:spPr bwMode="auto">
            <a:xfrm>
              <a:off x="4548" y="2428"/>
              <a:ext cx="96" cy="2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15" name="Rectangle 13"/>
            <p:cNvSpPr>
              <a:spLocks noChangeArrowheads="1"/>
            </p:cNvSpPr>
            <p:nvPr/>
          </p:nvSpPr>
          <p:spPr bwMode="auto">
            <a:xfrm>
              <a:off x="4644" y="2557"/>
              <a:ext cx="96" cy="13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16" name="Rectangle 14"/>
            <p:cNvSpPr>
              <a:spLocks noChangeArrowheads="1"/>
            </p:cNvSpPr>
            <p:nvPr/>
          </p:nvSpPr>
          <p:spPr bwMode="auto">
            <a:xfrm>
              <a:off x="4740" y="2628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17" name="Line 15"/>
            <p:cNvSpPr>
              <a:spLocks noChangeShapeType="1"/>
            </p:cNvSpPr>
            <p:nvPr/>
          </p:nvSpPr>
          <p:spPr bwMode="auto">
            <a:xfrm>
              <a:off x="3732" y="2693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6871" name="Group 16"/>
          <p:cNvGrpSpPr>
            <a:grpSpLocks/>
          </p:cNvGrpSpPr>
          <p:nvPr/>
        </p:nvGrpSpPr>
        <p:grpSpPr bwMode="auto">
          <a:xfrm flipH="1">
            <a:off x="7560576" y="4519760"/>
            <a:ext cx="2007655" cy="1040613"/>
            <a:chOff x="1512" y="3264"/>
            <a:chExt cx="1213" cy="689"/>
          </a:xfrm>
          <a:solidFill>
            <a:schemeClr val="bg2"/>
          </a:solidFill>
        </p:grpSpPr>
        <p:sp>
          <p:nvSpPr>
            <p:cNvPr id="36896" name="Rectangle 17"/>
            <p:cNvSpPr>
              <a:spLocks noChangeArrowheads="1"/>
            </p:cNvSpPr>
            <p:nvPr/>
          </p:nvSpPr>
          <p:spPr bwMode="auto">
            <a:xfrm>
              <a:off x="1656" y="3696"/>
              <a:ext cx="96" cy="25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7" name="Rectangle 18"/>
            <p:cNvSpPr>
              <a:spLocks noChangeArrowheads="1"/>
            </p:cNvSpPr>
            <p:nvPr/>
          </p:nvSpPr>
          <p:spPr bwMode="auto">
            <a:xfrm>
              <a:off x="1752" y="3456"/>
              <a:ext cx="96" cy="49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8" name="Rectangle 19"/>
            <p:cNvSpPr>
              <a:spLocks noChangeArrowheads="1"/>
            </p:cNvSpPr>
            <p:nvPr/>
          </p:nvSpPr>
          <p:spPr bwMode="auto">
            <a:xfrm>
              <a:off x="1848" y="3264"/>
              <a:ext cx="96" cy="68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9" name="Rectangle 20"/>
            <p:cNvSpPr>
              <a:spLocks noChangeArrowheads="1"/>
            </p:cNvSpPr>
            <p:nvPr/>
          </p:nvSpPr>
          <p:spPr bwMode="auto">
            <a:xfrm>
              <a:off x="1944" y="3377"/>
              <a:ext cx="96" cy="57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0" name="Rectangle 21"/>
            <p:cNvSpPr>
              <a:spLocks noChangeArrowheads="1"/>
            </p:cNvSpPr>
            <p:nvPr/>
          </p:nvSpPr>
          <p:spPr bwMode="auto">
            <a:xfrm>
              <a:off x="2040" y="3504"/>
              <a:ext cx="96" cy="44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1" name="Rectangle 22"/>
            <p:cNvSpPr>
              <a:spLocks noChangeArrowheads="1"/>
            </p:cNvSpPr>
            <p:nvPr/>
          </p:nvSpPr>
          <p:spPr bwMode="auto">
            <a:xfrm>
              <a:off x="2136" y="3600"/>
              <a:ext cx="96" cy="35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2" name="Rectangle 23"/>
            <p:cNvSpPr>
              <a:spLocks noChangeArrowheads="1"/>
            </p:cNvSpPr>
            <p:nvPr/>
          </p:nvSpPr>
          <p:spPr bwMode="auto">
            <a:xfrm>
              <a:off x="2232" y="3648"/>
              <a:ext cx="96" cy="3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3" name="Rectangle 24"/>
            <p:cNvSpPr>
              <a:spLocks noChangeArrowheads="1"/>
            </p:cNvSpPr>
            <p:nvPr/>
          </p:nvSpPr>
          <p:spPr bwMode="auto">
            <a:xfrm>
              <a:off x="2328" y="3744"/>
              <a:ext cx="96" cy="20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4" name="Rectangle 25"/>
            <p:cNvSpPr>
              <a:spLocks noChangeArrowheads="1"/>
            </p:cNvSpPr>
            <p:nvPr/>
          </p:nvSpPr>
          <p:spPr bwMode="auto">
            <a:xfrm>
              <a:off x="2424" y="3840"/>
              <a:ext cx="96" cy="11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5" name="Rectangle 26"/>
            <p:cNvSpPr>
              <a:spLocks noChangeArrowheads="1"/>
            </p:cNvSpPr>
            <p:nvPr/>
          </p:nvSpPr>
          <p:spPr bwMode="auto">
            <a:xfrm>
              <a:off x="2520" y="3888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6" name="Line 27"/>
            <p:cNvSpPr>
              <a:spLocks noChangeShapeType="1"/>
            </p:cNvSpPr>
            <p:nvPr/>
          </p:nvSpPr>
          <p:spPr bwMode="auto">
            <a:xfrm>
              <a:off x="1512" y="3953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6872" name="Group 28"/>
          <p:cNvGrpSpPr>
            <a:grpSpLocks/>
          </p:cNvGrpSpPr>
          <p:nvPr/>
        </p:nvGrpSpPr>
        <p:grpSpPr bwMode="auto">
          <a:xfrm>
            <a:off x="7613787" y="5666756"/>
            <a:ext cx="1899646" cy="1064637"/>
            <a:chOff x="1512" y="3264"/>
            <a:chExt cx="1213" cy="689"/>
          </a:xfrm>
          <a:solidFill>
            <a:schemeClr val="bg2"/>
          </a:solidFill>
        </p:grpSpPr>
        <p:sp>
          <p:nvSpPr>
            <p:cNvPr id="36885" name="Rectangle 29"/>
            <p:cNvSpPr>
              <a:spLocks noChangeArrowheads="1"/>
            </p:cNvSpPr>
            <p:nvPr/>
          </p:nvSpPr>
          <p:spPr bwMode="auto">
            <a:xfrm>
              <a:off x="1656" y="3696"/>
              <a:ext cx="96" cy="25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6" name="Rectangle 30"/>
            <p:cNvSpPr>
              <a:spLocks noChangeArrowheads="1"/>
            </p:cNvSpPr>
            <p:nvPr/>
          </p:nvSpPr>
          <p:spPr bwMode="auto">
            <a:xfrm>
              <a:off x="1752" y="3456"/>
              <a:ext cx="96" cy="49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7" name="Rectangle 31"/>
            <p:cNvSpPr>
              <a:spLocks noChangeArrowheads="1"/>
            </p:cNvSpPr>
            <p:nvPr/>
          </p:nvSpPr>
          <p:spPr bwMode="auto">
            <a:xfrm>
              <a:off x="1848" y="3264"/>
              <a:ext cx="96" cy="68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8" name="Rectangle 32"/>
            <p:cNvSpPr>
              <a:spLocks noChangeArrowheads="1"/>
            </p:cNvSpPr>
            <p:nvPr/>
          </p:nvSpPr>
          <p:spPr bwMode="auto">
            <a:xfrm>
              <a:off x="1944" y="3377"/>
              <a:ext cx="96" cy="57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9" name="Rectangle 33"/>
            <p:cNvSpPr>
              <a:spLocks noChangeArrowheads="1"/>
            </p:cNvSpPr>
            <p:nvPr/>
          </p:nvSpPr>
          <p:spPr bwMode="auto">
            <a:xfrm>
              <a:off x="2040" y="3504"/>
              <a:ext cx="96" cy="44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0" name="Rectangle 34"/>
            <p:cNvSpPr>
              <a:spLocks noChangeArrowheads="1"/>
            </p:cNvSpPr>
            <p:nvPr/>
          </p:nvSpPr>
          <p:spPr bwMode="auto">
            <a:xfrm>
              <a:off x="2136" y="3600"/>
              <a:ext cx="96" cy="35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1" name="Rectangle 35"/>
            <p:cNvSpPr>
              <a:spLocks noChangeArrowheads="1"/>
            </p:cNvSpPr>
            <p:nvPr/>
          </p:nvSpPr>
          <p:spPr bwMode="auto">
            <a:xfrm>
              <a:off x="2232" y="3648"/>
              <a:ext cx="96" cy="30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2" name="Rectangle 36"/>
            <p:cNvSpPr>
              <a:spLocks noChangeArrowheads="1"/>
            </p:cNvSpPr>
            <p:nvPr/>
          </p:nvSpPr>
          <p:spPr bwMode="auto">
            <a:xfrm>
              <a:off x="2328" y="3744"/>
              <a:ext cx="96" cy="20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3" name="Rectangle 37"/>
            <p:cNvSpPr>
              <a:spLocks noChangeArrowheads="1"/>
            </p:cNvSpPr>
            <p:nvPr/>
          </p:nvSpPr>
          <p:spPr bwMode="auto">
            <a:xfrm>
              <a:off x="2424" y="3840"/>
              <a:ext cx="96" cy="11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4" name="Rectangle 38"/>
            <p:cNvSpPr>
              <a:spLocks noChangeArrowheads="1"/>
            </p:cNvSpPr>
            <p:nvPr/>
          </p:nvSpPr>
          <p:spPr bwMode="auto">
            <a:xfrm>
              <a:off x="2520" y="3888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95" name="Line 39"/>
            <p:cNvSpPr>
              <a:spLocks noChangeShapeType="1"/>
            </p:cNvSpPr>
            <p:nvPr/>
          </p:nvSpPr>
          <p:spPr bwMode="auto">
            <a:xfrm>
              <a:off x="1512" y="3953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6873" name="Group 40"/>
          <p:cNvGrpSpPr>
            <a:grpSpLocks/>
          </p:cNvGrpSpPr>
          <p:nvPr/>
        </p:nvGrpSpPr>
        <p:grpSpPr bwMode="auto">
          <a:xfrm>
            <a:off x="7480935" y="1517073"/>
            <a:ext cx="2165350" cy="893763"/>
            <a:chOff x="4102" y="1231"/>
            <a:chExt cx="1213" cy="507"/>
          </a:xfrm>
          <a:solidFill>
            <a:schemeClr val="bg2"/>
          </a:solidFill>
        </p:grpSpPr>
        <p:sp>
          <p:nvSpPr>
            <p:cNvPr id="36874" name="Rectangle 41"/>
            <p:cNvSpPr>
              <a:spLocks noChangeArrowheads="1"/>
            </p:cNvSpPr>
            <p:nvPr/>
          </p:nvSpPr>
          <p:spPr bwMode="auto">
            <a:xfrm>
              <a:off x="4246" y="1655"/>
              <a:ext cx="96" cy="8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5" name="Rectangle 42"/>
            <p:cNvSpPr>
              <a:spLocks noChangeArrowheads="1"/>
            </p:cNvSpPr>
            <p:nvPr/>
          </p:nvSpPr>
          <p:spPr bwMode="auto">
            <a:xfrm>
              <a:off x="4342" y="1568"/>
              <a:ext cx="96" cy="17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6" name="Rectangle 43"/>
            <p:cNvSpPr>
              <a:spLocks noChangeArrowheads="1"/>
            </p:cNvSpPr>
            <p:nvPr/>
          </p:nvSpPr>
          <p:spPr bwMode="auto">
            <a:xfrm>
              <a:off x="4438" y="1452"/>
              <a:ext cx="96" cy="28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7" name="Rectangle 44"/>
            <p:cNvSpPr>
              <a:spLocks noChangeArrowheads="1"/>
            </p:cNvSpPr>
            <p:nvPr/>
          </p:nvSpPr>
          <p:spPr bwMode="auto">
            <a:xfrm>
              <a:off x="4534" y="1358"/>
              <a:ext cx="96" cy="38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8" name="Rectangle 45"/>
            <p:cNvSpPr>
              <a:spLocks noChangeArrowheads="1"/>
            </p:cNvSpPr>
            <p:nvPr/>
          </p:nvSpPr>
          <p:spPr bwMode="auto">
            <a:xfrm>
              <a:off x="4630" y="1256"/>
              <a:ext cx="96" cy="48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9" name="Rectangle 46"/>
            <p:cNvSpPr>
              <a:spLocks noChangeArrowheads="1"/>
            </p:cNvSpPr>
            <p:nvPr/>
          </p:nvSpPr>
          <p:spPr bwMode="auto">
            <a:xfrm>
              <a:off x="4726" y="1231"/>
              <a:ext cx="96" cy="50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0" name="Rectangle 47"/>
            <p:cNvSpPr>
              <a:spLocks noChangeArrowheads="1"/>
            </p:cNvSpPr>
            <p:nvPr/>
          </p:nvSpPr>
          <p:spPr bwMode="auto">
            <a:xfrm>
              <a:off x="4822" y="1329"/>
              <a:ext cx="96" cy="40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1" name="Rectangle 48"/>
            <p:cNvSpPr>
              <a:spLocks noChangeArrowheads="1"/>
            </p:cNvSpPr>
            <p:nvPr/>
          </p:nvSpPr>
          <p:spPr bwMode="auto">
            <a:xfrm>
              <a:off x="4918" y="1483"/>
              <a:ext cx="96" cy="25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2" name="Rectangle 49"/>
            <p:cNvSpPr>
              <a:spLocks noChangeArrowheads="1"/>
            </p:cNvSpPr>
            <p:nvPr/>
          </p:nvSpPr>
          <p:spPr bwMode="auto">
            <a:xfrm>
              <a:off x="5014" y="1600"/>
              <a:ext cx="96" cy="138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3" name="Rectangle 50"/>
            <p:cNvSpPr>
              <a:spLocks noChangeArrowheads="1"/>
            </p:cNvSpPr>
            <p:nvPr/>
          </p:nvSpPr>
          <p:spPr bwMode="auto">
            <a:xfrm>
              <a:off x="5110" y="1673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4" name="Line 51"/>
            <p:cNvSpPr>
              <a:spLocks noChangeShapeType="1"/>
            </p:cNvSpPr>
            <p:nvPr/>
          </p:nvSpPr>
          <p:spPr bwMode="auto">
            <a:xfrm>
              <a:off x="4102" y="1738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3"/>
          <p:cNvSpPr>
            <a:spLocks noGrp="1" noChangeArrowheads="1"/>
          </p:cNvSpPr>
          <p:nvPr>
            <p:ph idx="1"/>
          </p:nvPr>
        </p:nvSpPr>
        <p:spPr>
          <a:xfrm>
            <a:off x="532533" y="1446499"/>
            <a:ext cx="5577321" cy="5297200"/>
          </a:xfrm>
        </p:spPr>
        <p:txBody>
          <a:bodyPr/>
          <a:lstStyle/>
          <a:p>
            <a:pPr marL="571500" indent="-571500" defTabSz="914400" eaLnBrk="1" hangingPunct="1">
              <a:buFont typeface="Wingdings" pitchFamily="2" charset="2"/>
              <a:buAutoNum type="arabicPeriod" startAt="4"/>
            </a:pPr>
            <a:r>
              <a:rPr lang="ru-RU" sz="2700" b="1" dirty="0" smtClean="0"/>
              <a:t>Гистограмма  с обрывом</a:t>
            </a: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ru-RU" sz="2700" dirty="0" smtClean="0"/>
              <a:t> (слева или справа):</a:t>
            </a:r>
          </a:p>
          <a:p>
            <a:pPr marL="808038" lvl="1" indent="-366713" defTabSz="914400">
              <a:lnSpc>
                <a:spcPct val="90000"/>
              </a:lnSpc>
            </a:pPr>
            <a:r>
              <a:rPr lang="ru-RU" sz="2000" dirty="0"/>
              <a:t>если сортируются данные;</a:t>
            </a:r>
          </a:p>
          <a:p>
            <a:pPr marL="808038" lvl="1" indent="-366713" defTabSz="914400">
              <a:lnSpc>
                <a:spcPct val="90000"/>
              </a:lnSpc>
            </a:pPr>
            <a:r>
              <a:rPr lang="ru-RU" sz="2000" dirty="0"/>
              <a:t>регулировка.</a:t>
            </a:r>
          </a:p>
          <a:p>
            <a:pPr marL="966788" lvl="1" indent="-495300" defTabSz="914400" eaLnBrk="1" hangingPunct="1">
              <a:buFont typeface="Wingdings" pitchFamily="2" charset="2"/>
              <a:buAutoNum type="arabicPeriod"/>
            </a:pPr>
            <a:endParaRPr lang="ru-RU" sz="800" dirty="0" smtClean="0"/>
          </a:p>
          <a:p>
            <a:pPr marL="571500" indent="-571500" defTabSz="914400" eaLnBrk="1" hangingPunct="1">
              <a:buFont typeface="Wingdings" pitchFamily="2" charset="2"/>
              <a:buAutoNum type="arabicPeriod" startAt="4"/>
            </a:pPr>
            <a:r>
              <a:rPr lang="ru-RU" sz="2700" b="1" dirty="0" smtClean="0"/>
              <a:t>«Плато»</a:t>
            </a:r>
            <a:r>
              <a:rPr lang="ru-RU" sz="2700" dirty="0" smtClean="0"/>
              <a:t> – после отбраковки.</a:t>
            </a:r>
          </a:p>
          <a:p>
            <a:pPr marL="571500" indent="-571500" defTabSz="914400" eaLnBrk="1" hangingPunct="1">
              <a:buFont typeface="Wingdings" pitchFamily="2" charset="2"/>
              <a:buAutoNum type="arabicPeriod" startAt="4"/>
            </a:pPr>
            <a:endParaRPr lang="ru-RU" sz="2000" dirty="0" smtClean="0"/>
          </a:p>
          <a:p>
            <a:pPr marL="571500" indent="-571500" defTabSz="914400" eaLnBrk="1" hangingPunct="1">
              <a:buFont typeface="Wingdings" pitchFamily="2" charset="2"/>
              <a:buAutoNum type="arabicPeriod" startAt="4"/>
            </a:pPr>
            <a:r>
              <a:rPr lang="ru-RU" sz="2700" b="1" dirty="0" smtClean="0"/>
              <a:t>Бимодальная </a:t>
            </a:r>
            <a:r>
              <a:rPr lang="ru-RU" sz="2700" dirty="0" smtClean="0"/>
              <a:t>– смешаны две партии.</a:t>
            </a:r>
          </a:p>
          <a:p>
            <a:pPr marL="571500" indent="-571500" defTabSz="914400" eaLnBrk="1" hangingPunct="1">
              <a:buFont typeface="Wingdings" pitchFamily="2" charset="2"/>
              <a:buAutoNum type="arabicPeriod" startAt="4"/>
            </a:pPr>
            <a:endParaRPr lang="ru-RU" sz="2000" dirty="0" smtClean="0"/>
          </a:p>
          <a:p>
            <a:pPr marL="571500" indent="-571500" defTabSz="914400" eaLnBrk="1" hangingPunct="1">
              <a:buFont typeface="Wingdings" pitchFamily="2" charset="2"/>
              <a:buAutoNum type="arabicPeriod" startAt="4"/>
            </a:pPr>
            <a:r>
              <a:rPr lang="ru-RU" sz="2700" b="1" dirty="0" smtClean="0"/>
              <a:t>Гистограмма с изолированным пиком</a:t>
            </a:r>
            <a:r>
              <a:rPr lang="ru-RU" sz="2700" dirty="0" smtClean="0"/>
              <a:t> – может быть смесь распределений.</a:t>
            </a:r>
            <a:endParaRPr lang="en-US" sz="2700" dirty="0" smtClean="0"/>
          </a:p>
        </p:txBody>
      </p:sp>
      <p:sp>
        <p:nvSpPr>
          <p:cNvPr id="37890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37891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3E39DD53-517D-4FAE-BC8A-5CE8AE174CC2}" type="slidenum">
              <a:rPr lang="ru-RU" smtClean="0"/>
              <a:pPr defTabSz="1023938"/>
              <a:t>33</a:t>
            </a:fld>
            <a:endParaRPr lang="ru-RU" smtClean="0"/>
          </a:p>
        </p:txBody>
      </p:sp>
      <p:grpSp>
        <p:nvGrpSpPr>
          <p:cNvPr id="37894" name="Group 4"/>
          <p:cNvGrpSpPr>
            <a:grpSpLocks/>
          </p:cNvGrpSpPr>
          <p:nvPr/>
        </p:nvGrpSpPr>
        <p:grpSpPr bwMode="auto">
          <a:xfrm>
            <a:off x="6377565" y="5631005"/>
            <a:ext cx="3429000" cy="1016000"/>
            <a:chOff x="3072" y="3168"/>
            <a:chExt cx="2064" cy="672"/>
          </a:xfrm>
          <a:solidFill>
            <a:schemeClr val="bg2"/>
          </a:solidFill>
        </p:grpSpPr>
        <p:sp>
          <p:nvSpPr>
            <p:cNvPr id="37931" name="Rectangle 5"/>
            <p:cNvSpPr>
              <a:spLocks noChangeArrowheads="1"/>
            </p:cNvSpPr>
            <p:nvPr/>
          </p:nvSpPr>
          <p:spPr bwMode="auto">
            <a:xfrm>
              <a:off x="3216" y="3696"/>
              <a:ext cx="96" cy="14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32" name="Rectangle 6"/>
            <p:cNvSpPr>
              <a:spLocks noChangeArrowheads="1"/>
            </p:cNvSpPr>
            <p:nvPr/>
          </p:nvSpPr>
          <p:spPr bwMode="auto">
            <a:xfrm>
              <a:off x="3312" y="3504"/>
              <a:ext cx="96" cy="33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33" name="Rectangle 7"/>
            <p:cNvSpPr>
              <a:spLocks noChangeArrowheads="1"/>
            </p:cNvSpPr>
            <p:nvPr/>
          </p:nvSpPr>
          <p:spPr bwMode="auto">
            <a:xfrm>
              <a:off x="3408" y="3360"/>
              <a:ext cx="96" cy="48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34" name="Rectangle 8"/>
            <p:cNvSpPr>
              <a:spLocks noChangeArrowheads="1"/>
            </p:cNvSpPr>
            <p:nvPr/>
          </p:nvSpPr>
          <p:spPr bwMode="auto">
            <a:xfrm>
              <a:off x="3504" y="3264"/>
              <a:ext cx="96" cy="57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35" name="Rectangle 9"/>
            <p:cNvSpPr>
              <a:spLocks noChangeArrowheads="1"/>
            </p:cNvSpPr>
            <p:nvPr/>
          </p:nvSpPr>
          <p:spPr bwMode="auto">
            <a:xfrm>
              <a:off x="3600" y="3168"/>
              <a:ext cx="96" cy="67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36" name="Rectangle 10"/>
            <p:cNvSpPr>
              <a:spLocks noChangeArrowheads="1"/>
            </p:cNvSpPr>
            <p:nvPr/>
          </p:nvSpPr>
          <p:spPr bwMode="auto">
            <a:xfrm>
              <a:off x="3696" y="3216"/>
              <a:ext cx="96" cy="62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37" name="Rectangle 11"/>
            <p:cNvSpPr>
              <a:spLocks noChangeArrowheads="1"/>
            </p:cNvSpPr>
            <p:nvPr/>
          </p:nvSpPr>
          <p:spPr bwMode="auto">
            <a:xfrm>
              <a:off x="3792" y="3312"/>
              <a:ext cx="96" cy="528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38" name="Rectangle 12"/>
            <p:cNvSpPr>
              <a:spLocks noChangeArrowheads="1"/>
            </p:cNvSpPr>
            <p:nvPr/>
          </p:nvSpPr>
          <p:spPr bwMode="auto">
            <a:xfrm>
              <a:off x="3888" y="3456"/>
              <a:ext cx="96" cy="38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39" name="Rectangle 13"/>
            <p:cNvSpPr>
              <a:spLocks noChangeArrowheads="1"/>
            </p:cNvSpPr>
            <p:nvPr/>
          </p:nvSpPr>
          <p:spPr bwMode="auto">
            <a:xfrm>
              <a:off x="3984" y="3648"/>
              <a:ext cx="96" cy="19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40" name="Rectangle 14"/>
            <p:cNvSpPr>
              <a:spLocks noChangeArrowheads="1"/>
            </p:cNvSpPr>
            <p:nvPr/>
          </p:nvSpPr>
          <p:spPr bwMode="auto">
            <a:xfrm>
              <a:off x="4080" y="3744"/>
              <a:ext cx="96" cy="9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41" name="Rectangle 15"/>
            <p:cNvSpPr>
              <a:spLocks noChangeArrowheads="1"/>
            </p:cNvSpPr>
            <p:nvPr/>
          </p:nvSpPr>
          <p:spPr bwMode="auto">
            <a:xfrm>
              <a:off x="4560" y="3744"/>
              <a:ext cx="96" cy="9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42" name="Rectangle 16"/>
            <p:cNvSpPr>
              <a:spLocks noChangeArrowheads="1"/>
            </p:cNvSpPr>
            <p:nvPr/>
          </p:nvSpPr>
          <p:spPr bwMode="auto">
            <a:xfrm>
              <a:off x="4656" y="3600"/>
              <a:ext cx="96" cy="24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43" name="Rectangle 17"/>
            <p:cNvSpPr>
              <a:spLocks noChangeArrowheads="1"/>
            </p:cNvSpPr>
            <p:nvPr/>
          </p:nvSpPr>
          <p:spPr bwMode="auto">
            <a:xfrm>
              <a:off x="4752" y="3648"/>
              <a:ext cx="96" cy="19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44" name="Rectangle 18"/>
            <p:cNvSpPr>
              <a:spLocks noChangeArrowheads="1"/>
            </p:cNvSpPr>
            <p:nvPr/>
          </p:nvSpPr>
          <p:spPr bwMode="auto">
            <a:xfrm>
              <a:off x="4848" y="3744"/>
              <a:ext cx="96" cy="9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45" name="Line 19"/>
            <p:cNvSpPr>
              <a:spLocks noChangeShapeType="1"/>
            </p:cNvSpPr>
            <p:nvPr/>
          </p:nvSpPr>
          <p:spPr bwMode="auto">
            <a:xfrm>
              <a:off x="3072" y="3840"/>
              <a:ext cx="2064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7895" name="Group 20"/>
          <p:cNvGrpSpPr>
            <a:grpSpLocks/>
          </p:cNvGrpSpPr>
          <p:nvPr/>
        </p:nvGrpSpPr>
        <p:grpSpPr bwMode="auto">
          <a:xfrm>
            <a:off x="5925993" y="1838613"/>
            <a:ext cx="2166938" cy="869950"/>
            <a:chOff x="3968" y="1157"/>
            <a:chExt cx="1213" cy="494"/>
          </a:xfrm>
          <a:solidFill>
            <a:schemeClr val="bg2"/>
          </a:solidFill>
        </p:grpSpPr>
        <p:sp>
          <p:nvSpPr>
            <p:cNvPr id="37920" name="Rectangle 21"/>
            <p:cNvSpPr>
              <a:spLocks noChangeArrowheads="1"/>
            </p:cNvSpPr>
            <p:nvPr/>
          </p:nvSpPr>
          <p:spPr bwMode="auto">
            <a:xfrm>
              <a:off x="4112" y="1184"/>
              <a:ext cx="96" cy="46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1" name="Rectangle 22"/>
            <p:cNvSpPr>
              <a:spLocks noChangeArrowheads="1"/>
            </p:cNvSpPr>
            <p:nvPr/>
          </p:nvSpPr>
          <p:spPr bwMode="auto">
            <a:xfrm>
              <a:off x="4208" y="1157"/>
              <a:ext cx="96" cy="49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2" name="Rectangle 23"/>
            <p:cNvSpPr>
              <a:spLocks noChangeArrowheads="1"/>
            </p:cNvSpPr>
            <p:nvPr/>
          </p:nvSpPr>
          <p:spPr bwMode="auto">
            <a:xfrm>
              <a:off x="4304" y="1185"/>
              <a:ext cx="96" cy="466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3" name="Rectangle 24"/>
            <p:cNvSpPr>
              <a:spLocks noChangeArrowheads="1"/>
            </p:cNvSpPr>
            <p:nvPr/>
          </p:nvSpPr>
          <p:spPr bwMode="auto">
            <a:xfrm>
              <a:off x="4400" y="1244"/>
              <a:ext cx="96" cy="40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4" name="Rectangle 25"/>
            <p:cNvSpPr>
              <a:spLocks noChangeArrowheads="1"/>
            </p:cNvSpPr>
            <p:nvPr/>
          </p:nvSpPr>
          <p:spPr bwMode="auto">
            <a:xfrm>
              <a:off x="4496" y="1310"/>
              <a:ext cx="96" cy="341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5" name="Rectangle 26"/>
            <p:cNvSpPr>
              <a:spLocks noChangeArrowheads="1"/>
            </p:cNvSpPr>
            <p:nvPr/>
          </p:nvSpPr>
          <p:spPr bwMode="auto">
            <a:xfrm>
              <a:off x="4592" y="1420"/>
              <a:ext cx="96" cy="231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6" name="Rectangle 27"/>
            <p:cNvSpPr>
              <a:spLocks noChangeArrowheads="1"/>
            </p:cNvSpPr>
            <p:nvPr/>
          </p:nvSpPr>
          <p:spPr bwMode="auto">
            <a:xfrm>
              <a:off x="4688" y="1437"/>
              <a:ext cx="96" cy="21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7" name="Rectangle 28"/>
            <p:cNvSpPr>
              <a:spLocks noChangeArrowheads="1"/>
            </p:cNvSpPr>
            <p:nvPr/>
          </p:nvSpPr>
          <p:spPr bwMode="auto">
            <a:xfrm>
              <a:off x="4784" y="1489"/>
              <a:ext cx="96" cy="162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8" name="Rectangle 29"/>
            <p:cNvSpPr>
              <a:spLocks noChangeArrowheads="1"/>
            </p:cNvSpPr>
            <p:nvPr/>
          </p:nvSpPr>
          <p:spPr bwMode="auto">
            <a:xfrm>
              <a:off x="4880" y="1513"/>
              <a:ext cx="96" cy="138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9" name="Rectangle 30"/>
            <p:cNvSpPr>
              <a:spLocks noChangeArrowheads="1"/>
            </p:cNvSpPr>
            <p:nvPr/>
          </p:nvSpPr>
          <p:spPr bwMode="auto">
            <a:xfrm>
              <a:off x="4976" y="1586"/>
              <a:ext cx="96" cy="6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30" name="Line 31"/>
            <p:cNvSpPr>
              <a:spLocks noChangeShapeType="1"/>
            </p:cNvSpPr>
            <p:nvPr/>
          </p:nvSpPr>
          <p:spPr bwMode="auto">
            <a:xfrm>
              <a:off x="3968" y="1651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7896" name="Group 32"/>
          <p:cNvGrpSpPr>
            <a:grpSpLocks/>
          </p:cNvGrpSpPr>
          <p:nvPr/>
        </p:nvGrpSpPr>
        <p:grpSpPr bwMode="auto">
          <a:xfrm>
            <a:off x="7731847" y="3062431"/>
            <a:ext cx="2166937" cy="939800"/>
            <a:chOff x="3980" y="1693"/>
            <a:chExt cx="1213" cy="533"/>
          </a:xfrm>
          <a:solidFill>
            <a:schemeClr val="bg2"/>
          </a:solidFill>
        </p:grpSpPr>
        <p:sp>
          <p:nvSpPr>
            <p:cNvPr id="37909" name="Rectangle 33"/>
            <p:cNvSpPr>
              <a:spLocks noChangeArrowheads="1"/>
            </p:cNvSpPr>
            <p:nvPr/>
          </p:nvSpPr>
          <p:spPr bwMode="auto">
            <a:xfrm>
              <a:off x="4124" y="1762"/>
              <a:ext cx="96" cy="464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0" name="Rectangle 34"/>
            <p:cNvSpPr>
              <a:spLocks noChangeArrowheads="1"/>
            </p:cNvSpPr>
            <p:nvPr/>
          </p:nvSpPr>
          <p:spPr bwMode="auto">
            <a:xfrm>
              <a:off x="4220" y="1747"/>
              <a:ext cx="96" cy="47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1" name="Rectangle 35"/>
            <p:cNvSpPr>
              <a:spLocks noChangeArrowheads="1"/>
            </p:cNvSpPr>
            <p:nvPr/>
          </p:nvSpPr>
          <p:spPr bwMode="auto">
            <a:xfrm>
              <a:off x="4316" y="1715"/>
              <a:ext cx="96" cy="511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2" name="Rectangle 36"/>
            <p:cNvSpPr>
              <a:spLocks noChangeArrowheads="1"/>
            </p:cNvSpPr>
            <p:nvPr/>
          </p:nvSpPr>
          <p:spPr bwMode="auto">
            <a:xfrm>
              <a:off x="4412" y="1738"/>
              <a:ext cx="96" cy="488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3" name="Rectangle 37"/>
            <p:cNvSpPr>
              <a:spLocks noChangeArrowheads="1"/>
            </p:cNvSpPr>
            <p:nvPr/>
          </p:nvSpPr>
          <p:spPr bwMode="auto">
            <a:xfrm>
              <a:off x="4508" y="1693"/>
              <a:ext cx="96" cy="53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4" name="Rectangle 38"/>
            <p:cNvSpPr>
              <a:spLocks noChangeArrowheads="1"/>
            </p:cNvSpPr>
            <p:nvPr/>
          </p:nvSpPr>
          <p:spPr bwMode="auto">
            <a:xfrm>
              <a:off x="4604" y="1719"/>
              <a:ext cx="96" cy="50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5" name="Rectangle 39"/>
            <p:cNvSpPr>
              <a:spLocks noChangeArrowheads="1"/>
            </p:cNvSpPr>
            <p:nvPr/>
          </p:nvSpPr>
          <p:spPr bwMode="auto">
            <a:xfrm>
              <a:off x="4700" y="1733"/>
              <a:ext cx="96" cy="49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6" name="Rectangle 40"/>
            <p:cNvSpPr>
              <a:spLocks noChangeArrowheads="1"/>
            </p:cNvSpPr>
            <p:nvPr/>
          </p:nvSpPr>
          <p:spPr bwMode="auto">
            <a:xfrm>
              <a:off x="4796" y="1746"/>
              <a:ext cx="96" cy="48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7" name="Rectangle 41"/>
            <p:cNvSpPr>
              <a:spLocks noChangeArrowheads="1"/>
            </p:cNvSpPr>
            <p:nvPr/>
          </p:nvSpPr>
          <p:spPr bwMode="auto">
            <a:xfrm>
              <a:off x="4892" y="1773"/>
              <a:ext cx="96" cy="45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8" name="Rectangle 42"/>
            <p:cNvSpPr>
              <a:spLocks noChangeArrowheads="1"/>
            </p:cNvSpPr>
            <p:nvPr/>
          </p:nvSpPr>
          <p:spPr bwMode="auto">
            <a:xfrm>
              <a:off x="4988" y="1795"/>
              <a:ext cx="96" cy="431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9" name="Line 43"/>
            <p:cNvSpPr>
              <a:spLocks noChangeShapeType="1"/>
            </p:cNvSpPr>
            <p:nvPr/>
          </p:nvSpPr>
          <p:spPr bwMode="auto">
            <a:xfrm>
              <a:off x="3980" y="2226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7897" name="Group 44"/>
          <p:cNvGrpSpPr>
            <a:grpSpLocks/>
          </p:cNvGrpSpPr>
          <p:nvPr/>
        </p:nvGrpSpPr>
        <p:grpSpPr bwMode="auto">
          <a:xfrm>
            <a:off x="5872741" y="4269076"/>
            <a:ext cx="2166937" cy="879475"/>
            <a:chOff x="3498" y="2450"/>
            <a:chExt cx="1213" cy="499"/>
          </a:xfrm>
          <a:solidFill>
            <a:schemeClr val="bg2"/>
          </a:solidFill>
        </p:grpSpPr>
        <p:sp>
          <p:nvSpPr>
            <p:cNvPr id="37898" name="Rectangle 45"/>
            <p:cNvSpPr>
              <a:spLocks noChangeArrowheads="1"/>
            </p:cNvSpPr>
            <p:nvPr/>
          </p:nvSpPr>
          <p:spPr bwMode="auto">
            <a:xfrm>
              <a:off x="3642" y="2812"/>
              <a:ext cx="96" cy="13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899" name="Rectangle 46"/>
            <p:cNvSpPr>
              <a:spLocks noChangeArrowheads="1"/>
            </p:cNvSpPr>
            <p:nvPr/>
          </p:nvSpPr>
          <p:spPr bwMode="auto">
            <a:xfrm>
              <a:off x="3738" y="2659"/>
              <a:ext cx="96" cy="29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0" name="Rectangle 47"/>
            <p:cNvSpPr>
              <a:spLocks noChangeArrowheads="1"/>
            </p:cNvSpPr>
            <p:nvPr/>
          </p:nvSpPr>
          <p:spPr bwMode="auto">
            <a:xfrm>
              <a:off x="3834" y="2504"/>
              <a:ext cx="96" cy="44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1" name="Rectangle 48"/>
            <p:cNvSpPr>
              <a:spLocks noChangeArrowheads="1"/>
            </p:cNvSpPr>
            <p:nvPr/>
          </p:nvSpPr>
          <p:spPr bwMode="auto">
            <a:xfrm>
              <a:off x="3930" y="2632"/>
              <a:ext cx="96" cy="31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2" name="Rectangle 49"/>
            <p:cNvSpPr>
              <a:spLocks noChangeArrowheads="1"/>
            </p:cNvSpPr>
            <p:nvPr/>
          </p:nvSpPr>
          <p:spPr bwMode="auto">
            <a:xfrm>
              <a:off x="4026" y="2746"/>
              <a:ext cx="96" cy="203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3" name="Rectangle 50"/>
            <p:cNvSpPr>
              <a:spLocks noChangeArrowheads="1"/>
            </p:cNvSpPr>
            <p:nvPr/>
          </p:nvSpPr>
          <p:spPr bwMode="auto">
            <a:xfrm>
              <a:off x="4122" y="2619"/>
              <a:ext cx="96" cy="33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4" name="Rectangle 51"/>
            <p:cNvSpPr>
              <a:spLocks noChangeArrowheads="1"/>
            </p:cNvSpPr>
            <p:nvPr/>
          </p:nvSpPr>
          <p:spPr bwMode="auto">
            <a:xfrm>
              <a:off x="4218" y="2450"/>
              <a:ext cx="96" cy="499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5" name="Rectangle 52"/>
            <p:cNvSpPr>
              <a:spLocks noChangeArrowheads="1"/>
            </p:cNvSpPr>
            <p:nvPr/>
          </p:nvSpPr>
          <p:spPr bwMode="auto">
            <a:xfrm>
              <a:off x="4314" y="2592"/>
              <a:ext cx="96" cy="357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6" name="Rectangle 53"/>
            <p:cNvSpPr>
              <a:spLocks noChangeArrowheads="1"/>
            </p:cNvSpPr>
            <p:nvPr/>
          </p:nvSpPr>
          <p:spPr bwMode="auto">
            <a:xfrm>
              <a:off x="4410" y="2724"/>
              <a:ext cx="96" cy="225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7" name="Rectangle 54"/>
            <p:cNvSpPr>
              <a:spLocks noChangeArrowheads="1"/>
            </p:cNvSpPr>
            <p:nvPr/>
          </p:nvSpPr>
          <p:spPr bwMode="auto">
            <a:xfrm>
              <a:off x="4506" y="2839"/>
              <a:ext cx="96" cy="110"/>
            </a:xfrm>
            <a:prstGeom prst="rect">
              <a:avLst/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8" name="Line 55"/>
            <p:cNvSpPr>
              <a:spLocks noChangeShapeType="1"/>
            </p:cNvSpPr>
            <p:nvPr/>
          </p:nvSpPr>
          <p:spPr bwMode="auto">
            <a:xfrm>
              <a:off x="3498" y="2949"/>
              <a:ext cx="1213" cy="0"/>
            </a:xfrm>
            <a:prstGeom prst="line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9" name="Rectangle 2"/>
          <p:cNvSpPr txBox="1">
            <a:spLocks noChangeArrowheads="1"/>
          </p:cNvSpPr>
          <p:nvPr/>
        </p:nvSpPr>
        <p:spPr bwMode="auto">
          <a:xfrm>
            <a:off x="573376" y="696189"/>
            <a:ext cx="9001125" cy="61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09" tIns="51154" rIns="102309" bIns="51154" numCol="1" anchor="b" anchorCtr="0" compatLnSpc="1">
            <a:prstTxWarp prst="textNoShape">
              <a:avLst/>
            </a:prstTxWarp>
          </a:bodyPr>
          <a:lstStyle/>
          <a:p>
            <a:pPr marL="0" marR="0" lvl="0" indent="0" defTabSz="1023875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Классификация гистограмм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7793179" y="5480164"/>
            <a:ext cx="2078183" cy="1184564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8447809" y="3512127"/>
            <a:ext cx="1381992" cy="1080655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543801" y="2791690"/>
            <a:ext cx="2292928" cy="529937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7450281" y="1537854"/>
            <a:ext cx="2327565" cy="529937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82" name="Rectangle 3"/>
          <p:cNvSpPr>
            <a:spLocks noGrp="1" noChangeArrowheads="1"/>
          </p:cNvSpPr>
          <p:nvPr>
            <p:ph idx="1"/>
          </p:nvPr>
        </p:nvSpPr>
        <p:spPr>
          <a:xfrm>
            <a:off x="627784" y="1459778"/>
            <a:ext cx="9056543" cy="5294313"/>
          </a:xfrm>
        </p:spPr>
        <p:txBody>
          <a:bodyPr/>
          <a:lstStyle/>
          <a:p>
            <a:pPr marL="571500" indent="-571500" defTabSz="914400" eaLnBrk="1" hangingPunct="1">
              <a:buFont typeface="Wingdings" pitchFamily="2" charset="2"/>
              <a:buAutoNum type="arabicPeriod"/>
            </a:pPr>
            <a:r>
              <a:rPr lang="ru-RU" sz="2800" dirty="0" smtClean="0"/>
              <a:t>Выбор размаха (диапазона)</a:t>
            </a:r>
            <a:endParaRPr lang="en-US" sz="2800" dirty="0" smtClean="0"/>
          </a:p>
          <a:p>
            <a:pPr marL="571500" indent="-571500" defTabSz="914400" eaLnBrk="1" hangingPunct="1">
              <a:buFont typeface="Wingdings" pitchFamily="2" charset="2"/>
              <a:buNone/>
            </a:pPr>
            <a:r>
              <a:rPr lang="en-US" sz="1800" dirty="0" smtClean="0"/>
              <a:t>					</a:t>
            </a:r>
            <a:endParaRPr lang="ru-RU" sz="1800" dirty="0" smtClean="0"/>
          </a:p>
          <a:p>
            <a:pPr marL="571500" indent="-571500" defTabSz="914400" eaLnBrk="1" hangingPunct="1">
              <a:buFont typeface="Wingdings" pitchFamily="2" charset="2"/>
              <a:buAutoNum type="arabicPeriod" startAt="2"/>
            </a:pPr>
            <a:r>
              <a:rPr lang="ru-RU" sz="2800" dirty="0" smtClean="0"/>
              <a:t>Определение числа интервалов (классов)</a:t>
            </a:r>
          </a:p>
          <a:p>
            <a:pPr marL="571500" indent="-571500" defTabSz="914400" eaLnBrk="1" hangingPunct="1">
              <a:buFont typeface="Wingdings" pitchFamily="2" charset="2"/>
              <a:buNone/>
            </a:pPr>
            <a:r>
              <a:rPr lang="en-US" sz="2800" dirty="0" smtClean="0"/>
              <a:t>	</a:t>
            </a:r>
            <a:r>
              <a:rPr lang="ru-RU" sz="2800" i="1" dirty="0" err="1" smtClean="0"/>
              <a:t>n</a:t>
            </a:r>
            <a:r>
              <a:rPr lang="ru-RU" sz="2800" dirty="0" smtClean="0"/>
              <a:t> – величина выборки</a:t>
            </a:r>
          </a:p>
          <a:p>
            <a:pPr marL="571500" indent="-571500" defTabSz="914400" eaLnBrk="1" hangingPunct="1">
              <a:buFont typeface="Wingdings" pitchFamily="2" charset="2"/>
              <a:buNone/>
            </a:pPr>
            <a:endParaRPr lang="ru-RU" sz="1800" dirty="0" smtClean="0"/>
          </a:p>
          <a:p>
            <a:pPr marL="571500" indent="-571500" defTabSz="914400" eaLnBrk="1" hangingPunct="1">
              <a:buFont typeface="Wingdings" pitchFamily="2" charset="2"/>
              <a:buAutoNum type="arabicPeriod" startAt="3"/>
            </a:pPr>
            <a:r>
              <a:rPr lang="ru-RU" sz="2800" dirty="0" smtClean="0"/>
              <a:t>Определение размера интервала (класса)</a:t>
            </a:r>
            <a:endParaRPr lang="en-US" sz="2800" dirty="0" smtClean="0"/>
          </a:p>
          <a:p>
            <a:pPr marL="571500" indent="-571500" defTabSz="914400" eaLnBrk="1" hangingPunct="1">
              <a:buFont typeface="Wingdings" pitchFamily="2" charset="2"/>
              <a:buNone/>
            </a:pPr>
            <a:r>
              <a:rPr lang="en-US" sz="1800" dirty="0" smtClean="0"/>
              <a:t>                                                     </a:t>
            </a:r>
          </a:p>
          <a:p>
            <a:pPr marL="571500" indent="-571500" defTabSz="914400" eaLnBrk="1" hangingPunct="1">
              <a:buFont typeface="+mj-lt"/>
              <a:buAutoNum type="arabicPeriod" startAt="4"/>
            </a:pPr>
            <a:r>
              <a:rPr lang="ru-RU" sz="2800" dirty="0" smtClean="0"/>
              <a:t>Определение </a:t>
            </a:r>
            <a:r>
              <a:rPr lang="ru-RU" sz="2800" dirty="0" err="1" smtClean="0"/>
              <a:t>m</a:t>
            </a:r>
            <a:r>
              <a:rPr lang="ru-RU" sz="2000" dirty="0" err="1" smtClean="0"/>
              <a:t>i</a:t>
            </a:r>
            <a:r>
              <a:rPr lang="ru-RU" sz="2800" dirty="0" smtClean="0"/>
              <a:t> – число случайных величин, попадающих в </a:t>
            </a:r>
            <a:r>
              <a:rPr lang="ru-RU" sz="2800" dirty="0" err="1" smtClean="0"/>
              <a:t>i-й</a:t>
            </a:r>
            <a:r>
              <a:rPr lang="ru-RU" sz="2800" dirty="0" smtClean="0"/>
              <a:t> интервал (сортировка)</a:t>
            </a:r>
          </a:p>
          <a:p>
            <a:pPr marL="571500" indent="-571500" defTabSz="914400" eaLnBrk="1" hangingPunct="1">
              <a:buFont typeface="+mj-lt"/>
              <a:buAutoNum type="arabicPeriod" startAt="4"/>
            </a:pPr>
            <a:endParaRPr lang="en-US" sz="1800" dirty="0" smtClean="0"/>
          </a:p>
          <a:p>
            <a:pPr marL="571500" indent="-571500" defTabSz="914400" eaLnBrk="1" hangingPunct="1">
              <a:buFont typeface="Wingdings" pitchFamily="2" charset="2"/>
              <a:buAutoNum type="arabicPeriod" startAt="4"/>
            </a:pPr>
            <a:r>
              <a:rPr lang="ru-RU" sz="2800" dirty="0" smtClean="0"/>
              <a:t>Определение накопления частот </a:t>
            </a:r>
            <a:endParaRPr lang="en-US" sz="2800" dirty="0" smtClean="0"/>
          </a:p>
          <a:p>
            <a:pPr marL="571500" indent="-571500" defTabSz="914400" eaLnBrk="1" hangingPunct="1">
              <a:buFont typeface="Wingdings" pitchFamily="2" charset="2"/>
              <a:buNone/>
            </a:pPr>
            <a:r>
              <a:rPr lang="en-US" sz="2800" dirty="0" smtClean="0"/>
              <a:t>	k</a:t>
            </a:r>
            <a:r>
              <a:rPr lang="ru-RU" sz="2800" dirty="0" smtClean="0"/>
              <a:t>-ого интервала (абсолютных)</a:t>
            </a:r>
          </a:p>
        </p:txBody>
      </p:sp>
      <p:sp>
        <p:nvSpPr>
          <p:cNvPr id="3079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308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0731CDD1-1977-4619-ADE1-E6958AF5451A}" type="slidenum">
              <a:rPr lang="ru-RU" smtClean="0"/>
              <a:pPr defTabSz="1023938"/>
              <a:t>34</a:t>
            </a:fld>
            <a:endParaRPr lang="ru-RU" smtClean="0"/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7624908" y="2875972"/>
          <a:ext cx="2128838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4" r:id="rId4" imgW="965200" imgH="203200" progId="Equation.3">
                  <p:embed/>
                </p:oleObj>
              </mc:Choice>
              <mc:Fallback>
                <p:oleObj r:id="rId4" imgW="965200" imgH="203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4908" y="2875972"/>
                        <a:ext cx="2128838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5"/>
          <p:cNvGraphicFramePr>
            <a:graphicFrameLocks noChangeAspect="1"/>
          </p:cNvGraphicFramePr>
          <p:nvPr/>
        </p:nvGraphicFramePr>
        <p:xfrm>
          <a:off x="8576252" y="3512705"/>
          <a:ext cx="1152525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5" r:id="rId6" imgW="418918" imgH="393529" progId="Equation.3">
                  <p:embed/>
                </p:oleObj>
              </mc:Choice>
              <mc:Fallback>
                <p:oleObj r:id="rId6" imgW="418918" imgH="393529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6252" y="3512705"/>
                        <a:ext cx="1152525" cy="1076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847795"/>
              </p:ext>
            </p:extLst>
          </p:nvPr>
        </p:nvGraphicFramePr>
        <p:xfrm>
          <a:off x="7833013" y="5488478"/>
          <a:ext cx="2087563" cy="1176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6" r:id="rId8" imgW="761669" imgH="431613" progId="Equation.3">
                  <p:embed/>
                </p:oleObj>
              </mc:Choice>
              <mc:Fallback>
                <p:oleObj r:id="rId8" imgW="761669" imgH="431613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3013" y="5488478"/>
                        <a:ext cx="2087563" cy="1176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8" name="Object 12"/>
          <p:cNvGraphicFramePr>
            <a:graphicFrameLocks noChangeAspect="1"/>
          </p:cNvGraphicFramePr>
          <p:nvPr/>
        </p:nvGraphicFramePr>
        <p:xfrm>
          <a:off x="7562561" y="1569028"/>
          <a:ext cx="2128838" cy="510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7" name="Формула" r:id="rId10" imgW="965160" imgH="228600" progId="Equation.3">
                  <p:embed/>
                </p:oleObj>
              </mc:Choice>
              <mc:Fallback>
                <p:oleObj name="Формула" r:id="rId10" imgW="965160" imgH="2286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62561" y="1569028"/>
                        <a:ext cx="2128838" cy="51045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9"/>
          <p:cNvGraphicFramePr>
            <a:graphicFrameLocks noChangeAspect="1"/>
          </p:cNvGraphicFramePr>
          <p:nvPr/>
        </p:nvGraphicFramePr>
        <p:xfrm>
          <a:off x="0" y="3800475"/>
          <a:ext cx="111125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8" r:id="rId12" imgW="101512" imgH="253780" progId="Equation.3">
                  <p:embed/>
                </p:oleObj>
              </mc:Choice>
              <mc:Fallback>
                <p:oleObj r:id="rId12" imgW="101512" imgH="2537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00475"/>
                        <a:ext cx="111125" cy="279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573376" y="696189"/>
            <a:ext cx="9001125" cy="61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09" tIns="51154" rIns="102309" bIns="51154" numCol="1" anchor="b" anchorCtr="0" compatLnSpc="1">
            <a:prstTxWarp prst="textNoShape">
              <a:avLst/>
            </a:prstTxWarp>
          </a:bodyPr>
          <a:lstStyle/>
          <a:p>
            <a:pPr marL="0" marR="0" lvl="0" indent="0" defTabSz="1023875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Методика построения гистограмм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>
          <a:xfrm>
            <a:off x="562984" y="644236"/>
            <a:ext cx="9001125" cy="658668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Построение гистограммы</a:t>
            </a:r>
          </a:p>
        </p:txBody>
      </p:sp>
      <p:sp>
        <p:nvSpPr>
          <p:cNvPr id="38917" name="Rectangle 5"/>
          <p:cNvSpPr>
            <a:spLocks noGrp="1" noChangeArrowheads="1"/>
          </p:cNvSpPr>
          <p:nvPr>
            <p:ph idx="1"/>
          </p:nvPr>
        </p:nvSpPr>
        <p:spPr>
          <a:xfrm>
            <a:off x="638175" y="1501834"/>
            <a:ext cx="9252585" cy="4959928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700" dirty="0" smtClean="0"/>
              <a:t>На горизонтальной оси откладываются интервалы (классы) в соответствии с масштабом.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700" dirty="0" smtClean="0"/>
              <a:t>Важно правильно выбрать масштаб на горизонтальной оси, ориентируясь на круглые значения.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700" dirty="0" smtClean="0"/>
              <a:t>Перед первым интервалом и после последнего интервала оставить по 2 интервала свободного места.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700" dirty="0" smtClean="0"/>
              <a:t>На левой вертикальной оси наносится шкала </a:t>
            </a:r>
            <a:r>
              <a:rPr lang="ru-RU" sz="2700" dirty="0" err="1" smtClean="0"/>
              <a:t>m</a:t>
            </a:r>
            <a:r>
              <a:rPr lang="ru-RU" sz="2000" dirty="0" err="1" smtClean="0"/>
              <a:t>i</a:t>
            </a:r>
            <a:r>
              <a:rPr lang="ru-RU" sz="2700" dirty="0" smtClean="0"/>
              <a:t>.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700" dirty="0" smtClean="0"/>
              <a:t>На правой вертикальной оси наносится шкала частот.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800" dirty="0" smtClean="0"/>
              <a:t>В соответствии с частотами попадания в интервалы (классы) строятся прямоугольники гистограммы.</a:t>
            </a:r>
            <a:endParaRPr lang="ru-RU" sz="2800" i="1" dirty="0" smtClean="0"/>
          </a:p>
        </p:txBody>
      </p:sp>
      <p:sp>
        <p:nvSpPr>
          <p:cNvPr id="3891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3891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01BC617F-515F-486F-8EFD-E42171449980}" type="slidenum">
              <a:rPr lang="ru-RU" smtClean="0"/>
              <a:pPr defTabSz="1023938"/>
              <a:t>35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xfrm>
            <a:off x="573376" y="633845"/>
            <a:ext cx="9001125" cy="66905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Построение гистограммы</a:t>
            </a:r>
          </a:p>
        </p:txBody>
      </p:sp>
      <p:sp>
        <p:nvSpPr>
          <p:cNvPr id="39938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39939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FB362598-80F7-4CCA-B19A-F0AE8E1F6244}" type="slidenum">
              <a:rPr lang="ru-RU" smtClean="0"/>
              <a:pPr defTabSz="1023938"/>
              <a:t>36</a:t>
            </a:fld>
            <a:endParaRPr lang="ru-RU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38175" y="1399310"/>
            <a:ext cx="9001125" cy="5011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09" tIns="51154" rIns="102309" bIns="51154" numCol="1" anchor="t" anchorCtr="0" compatLnSpc="1">
            <a:prstTxWarp prst="textNoShape">
              <a:avLst/>
            </a:prstTxWarp>
          </a:bodyPr>
          <a:lstStyle/>
          <a:p>
            <a:pPr marL="647700" marR="0" lvl="0" indent="-6477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AutoNum type="arabicPeriod" startAt="7"/>
              <a:tabLst/>
              <a:defRPr/>
            </a:pPr>
            <a:r>
              <a:rPr kumimoji="0" lang="ru-RU" sz="27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 гистограмму наносятся линии, соответствующие номиналу N, границам допусков SL, SU; среднему значению </a:t>
            </a:r>
            <a:r>
              <a:rPr kumimoji="0" lang="ru-RU" sz="27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</a:t>
            </a:r>
            <a:r>
              <a:rPr kumimoji="0" lang="ru-RU" sz="2200" b="0" i="1" u="none" strike="noStrike" kern="0" cap="none" spc="0" normalizeH="0" baseline="-25000" noProof="0" dirty="0" err="1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</a:t>
            </a:r>
            <a:r>
              <a:rPr kumimoji="0" lang="ru-RU" sz="27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 </a:t>
            </a:r>
            <a:r>
              <a:rPr kumimoji="0" lang="ru-RU" sz="27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 pitchFamily="18" charset="2"/>
              </a:rPr>
              <a:t></a:t>
            </a:r>
            <a:r>
              <a:rPr kumimoji="0" lang="ru-RU" sz="2200" b="0" i="1" u="none" strike="noStrike" kern="0" cap="none" spc="0" normalizeH="0" baseline="-25000" noProof="0" dirty="0" err="1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</a:t>
            </a:r>
            <a:r>
              <a:rPr kumimoji="0" lang="ru-RU" sz="27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647700" marR="0" lvl="0" indent="-6477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AutoNum type="arabicPeriod" startAt="7"/>
              <a:tabLst/>
              <a:defRPr/>
            </a:pPr>
            <a:r>
              <a:rPr kumimoji="0" lang="ru-RU" sz="27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 гистограмме строится полигон (соединяются точки середин верхних частей прямоугольников).</a:t>
            </a:r>
          </a:p>
          <a:p>
            <a:pPr marL="647700" marR="0" lvl="0" indent="-6477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+mj-lt"/>
              <a:buAutoNum type="arabicPeriod" startAt="10"/>
              <a:tabLst/>
              <a:defRPr/>
            </a:pPr>
            <a:r>
              <a:rPr kumimoji="0" lang="ru-RU" sz="27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 чистом поле гистограммы показать:</a:t>
            </a:r>
          </a:p>
          <a:p>
            <a:pPr marL="1188000" marR="0" lvl="1" indent="-5524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время создания гистограммы;</a:t>
            </a:r>
          </a:p>
          <a:p>
            <a:pPr marL="1188000" marR="0" lvl="1" indent="-55245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число данных (</a:t>
            </a:r>
            <a:r>
              <a:rPr kumimoji="0" lang="ru-RU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n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);</a:t>
            </a:r>
          </a:p>
          <a:p>
            <a:pPr marL="1188000" marR="0" lvl="1" indent="-55245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ru-RU" sz="22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m</a:t>
            </a:r>
            <a:r>
              <a:rPr kumimoji="0" lang="ru-RU" sz="2030" b="0" i="1" u="none" strike="noStrike" kern="0" cap="none" spc="0" normalizeH="0" baseline="-25000" noProof="0" dirty="0" err="1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u</a:t>
            </a:r>
            <a:r>
              <a:rPr kumimoji="0" lang="ru-RU" sz="203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 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(в имен. единицах);</a:t>
            </a:r>
          </a:p>
          <a:p>
            <a:pPr marL="1188000" marR="0" lvl="1" indent="-55245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ru-RU" sz="22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sym typeface="Symbol" pitchFamily="18" charset="2"/>
              </a:rPr>
              <a:t></a:t>
            </a:r>
            <a:r>
              <a:rPr kumimoji="0" lang="ru-RU" sz="2030" b="0" i="1" u="none" strike="noStrike" kern="0" cap="none" spc="0" normalizeH="0" baseline="-25000" noProof="0" dirty="0" err="1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u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;</a:t>
            </a:r>
          </a:p>
          <a:p>
            <a:pPr marL="1188000" marR="0" lvl="1" indent="-55245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коэффициент асимметрии;</a:t>
            </a:r>
          </a:p>
          <a:p>
            <a:pPr marL="1188000" marR="0" lvl="1" indent="-55245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</a:rPr>
              <a:t>коэффициент эксцесса.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4"/>
          <p:cNvSpPr>
            <a:spLocks noGrp="1" noChangeArrowheads="1"/>
          </p:cNvSpPr>
          <p:nvPr>
            <p:ph type="title"/>
          </p:nvPr>
        </p:nvSpPr>
        <p:spPr>
          <a:xfrm>
            <a:off x="625331" y="602672"/>
            <a:ext cx="9001125" cy="689841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3. Диаграмма Парето</a:t>
            </a:r>
          </a:p>
        </p:txBody>
      </p:sp>
      <p:sp>
        <p:nvSpPr>
          <p:cNvPr id="40965" name="Rectangle 5"/>
          <p:cNvSpPr>
            <a:spLocks noGrp="1" noChangeArrowheads="1"/>
          </p:cNvSpPr>
          <p:nvPr>
            <p:ph idx="1"/>
          </p:nvPr>
        </p:nvSpPr>
        <p:spPr>
          <a:xfrm>
            <a:off x="2582299" y="4766263"/>
            <a:ext cx="7109017" cy="1601801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dirty="0" smtClean="0"/>
              <a:t>В 50-х  годах 20-го века Джозеф </a:t>
            </a:r>
            <a:r>
              <a:rPr lang="ru-RU" sz="2400" dirty="0" err="1" smtClean="0"/>
              <a:t>Джуран</a:t>
            </a:r>
            <a:r>
              <a:rPr lang="ru-RU" sz="2400" dirty="0" smtClean="0"/>
              <a:t> применил эти наработки в области качества и ввел понятие </a:t>
            </a:r>
            <a:r>
              <a:rPr lang="ru-RU" sz="2400" i="1" dirty="0" smtClean="0"/>
              <a:t>«Диаграмма Парето»</a:t>
            </a:r>
          </a:p>
        </p:txBody>
      </p:sp>
      <p:sp>
        <p:nvSpPr>
          <p:cNvPr id="4096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4096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5694A940-88C0-4850-8A0F-918A774A671F}" type="slidenum">
              <a:rPr lang="ru-RU" smtClean="0"/>
              <a:pPr defTabSz="1023938"/>
              <a:t>37</a:t>
            </a:fld>
            <a:endParaRPr lang="ru-RU" smtClean="0"/>
          </a:p>
        </p:txBody>
      </p:sp>
      <p:grpSp>
        <p:nvGrpSpPr>
          <p:cNvPr id="12" name="Группа 11"/>
          <p:cNvGrpSpPr/>
          <p:nvPr/>
        </p:nvGrpSpPr>
        <p:grpSpPr>
          <a:xfrm>
            <a:off x="1862048" y="2486532"/>
            <a:ext cx="6626632" cy="2249251"/>
            <a:chOff x="1862048" y="2486532"/>
            <a:chExt cx="6626632" cy="2249251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2889709" y="2486532"/>
              <a:ext cx="4535982" cy="1226127"/>
              <a:chOff x="2889709" y="2776092"/>
              <a:chExt cx="4535982" cy="1226127"/>
            </a:xfrm>
          </p:grpSpPr>
          <p:sp>
            <p:nvSpPr>
              <p:cNvPr id="9" name="Прямоугольник 8"/>
              <p:cNvSpPr/>
              <p:nvPr/>
            </p:nvSpPr>
            <p:spPr>
              <a:xfrm>
                <a:off x="4079815" y="2776092"/>
                <a:ext cx="2254829" cy="1226127"/>
              </a:xfrm>
              <a:prstGeom prst="rect">
                <a:avLst/>
              </a:prstGeom>
              <a:solidFill>
                <a:srgbClr val="CED7DC"/>
              </a:solidFill>
              <a:ln>
                <a:solidFill>
                  <a:srgbClr val="547796"/>
                </a:solidFill>
              </a:ln>
              <a:scene3d>
                <a:camera prst="orthographicFront"/>
                <a:lightRig rig="threePt" dir="t"/>
              </a:scene3d>
              <a:sp3d>
                <a:bevelT prst="slop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50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80/20</a:t>
                </a:r>
                <a:endParaRPr lang="ru-RU" sz="50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pic>
            <p:nvPicPr>
              <p:cNvPr id="77825" name="Picture 1" descr="C:\Users\Полина\Pictures\Организатор клипов (Microsoft)\j0441459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334644" y="2877258"/>
                <a:ext cx="1091047" cy="1091046"/>
              </a:xfrm>
              <a:prstGeom prst="rect">
                <a:avLst/>
              </a:prstGeom>
              <a:noFill/>
            </p:spPr>
          </p:pic>
          <p:pic>
            <p:nvPicPr>
              <p:cNvPr id="77826" name="Picture 2" descr="C:\Users\Полина\Pictures\Организатор клипов (Microsoft)\j0197591.wmf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889709" y="2802517"/>
                <a:ext cx="959427" cy="1173276"/>
              </a:xfrm>
              <a:prstGeom prst="rect">
                <a:avLst/>
              </a:prstGeom>
              <a:noFill/>
            </p:spPr>
          </p:pic>
        </p:grpSp>
        <p:sp>
          <p:nvSpPr>
            <p:cNvPr id="3" name="Прямоугольник 2"/>
            <p:cNvSpPr/>
            <p:nvPr/>
          </p:nvSpPr>
          <p:spPr>
            <a:xfrm flipH="1">
              <a:off x="1862048" y="3812453"/>
              <a:ext cx="662663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90000"/>
                </a:lnSpc>
                <a:spcBef>
                  <a:spcPct val="20000"/>
                </a:spcBef>
                <a:buClr>
                  <a:srgbClr val="009999"/>
                </a:buClr>
              </a:pPr>
              <a:r>
                <a:rPr lang="ru-RU" sz="3000" b="1" i="1" kern="0" dirty="0">
                  <a:solidFill>
                    <a:srgbClr val="00004C"/>
                  </a:solidFill>
                  <a:latin typeface="Calibri"/>
                </a:rPr>
                <a:t>«80% богатств в мире распределены между </a:t>
              </a:r>
              <a:r>
                <a:rPr lang="ru-RU" sz="3000" b="1" i="1" kern="0" dirty="0" smtClean="0">
                  <a:solidFill>
                    <a:srgbClr val="00004C"/>
                  </a:solidFill>
                  <a:latin typeface="Calibri"/>
                </a:rPr>
                <a:t>20</a:t>
              </a:r>
              <a:r>
                <a:rPr lang="ru-RU" sz="3000" b="1" i="1" kern="0" dirty="0">
                  <a:solidFill>
                    <a:srgbClr val="00004C"/>
                  </a:solidFill>
                  <a:latin typeface="Calibri"/>
                </a:rPr>
                <a:t>% населения»</a:t>
              </a: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715962" y="1406075"/>
            <a:ext cx="8975354" cy="2250233"/>
            <a:chOff x="715962" y="1406075"/>
            <a:chExt cx="8975354" cy="2250233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715962" y="1406075"/>
              <a:ext cx="7132638" cy="10895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90000"/>
                </a:lnSpc>
                <a:spcBef>
                  <a:spcPct val="20000"/>
                </a:spcBef>
                <a:buClr>
                  <a:srgbClr val="009999"/>
                </a:buClr>
                <a:tabLst>
                  <a:tab pos="441325" algn="l"/>
                </a:tabLst>
              </a:pPr>
              <a:r>
                <a:rPr lang="ru-RU" sz="2400" kern="0" dirty="0" smtClean="0">
                  <a:solidFill>
                    <a:srgbClr val="00004C"/>
                  </a:solidFill>
                  <a:latin typeface="Calibri"/>
                </a:rPr>
                <a:t>В </a:t>
              </a:r>
              <a:r>
                <a:rPr lang="ru-RU" sz="2400" kern="0" dirty="0">
                  <a:solidFill>
                    <a:srgbClr val="00004C"/>
                  </a:solidFill>
                  <a:latin typeface="Calibri"/>
                </a:rPr>
                <a:t>1897 г. итальянский экономист </a:t>
              </a:r>
              <a:r>
                <a:rPr lang="ru-RU" sz="2400" kern="0" dirty="0" err="1">
                  <a:solidFill>
                    <a:srgbClr val="00004C"/>
                  </a:solidFill>
                  <a:latin typeface="Calibri"/>
                </a:rPr>
                <a:t>Вильфредо</a:t>
              </a:r>
              <a:r>
                <a:rPr lang="ru-RU" sz="2400" kern="0" dirty="0">
                  <a:solidFill>
                    <a:srgbClr val="00004C"/>
                  </a:solidFill>
                  <a:latin typeface="Calibri"/>
                </a:rPr>
                <a:t> Парето вывел формулу, которая описывает распределение богатств в мире: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7879080" y="1406075"/>
              <a:ext cx="1812236" cy="2250233"/>
              <a:chOff x="7879080" y="1406075"/>
              <a:chExt cx="1812236" cy="2250233"/>
            </a:xfrm>
          </p:grpSpPr>
          <p:pic>
            <p:nvPicPr>
              <p:cNvPr id="4" name="Рисунок 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79080" y="1406075"/>
                <a:ext cx="1790700" cy="1432560"/>
              </a:xfrm>
              <a:prstGeom prst="rect">
                <a:avLst/>
              </a:prstGeom>
              <a:ln>
                <a:solidFill>
                  <a:schemeClr val="tx2">
                    <a:lumMod val="75000"/>
                  </a:schemeClr>
                </a:solidFill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7910251" y="3256198"/>
                <a:ext cx="172835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2000" dirty="0">
                    <a:solidFill>
                      <a:schemeClr val="tx2">
                        <a:lumMod val="75000"/>
                      </a:schemeClr>
                    </a:solidFill>
                    <a:latin typeface="+mn-lt"/>
                  </a:rPr>
                  <a:t>(1848 — 1923</a:t>
                </a:r>
                <a:r>
                  <a:rPr lang="ru-RU" sz="2000" dirty="0" smtClean="0">
                    <a:solidFill>
                      <a:schemeClr val="tx2">
                        <a:lumMod val="75000"/>
                      </a:schemeClr>
                    </a:solidFill>
                    <a:latin typeface="+mn-lt"/>
                  </a:rPr>
                  <a:t>)</a:t>
                </a:r>
                <a:endParaRPr lang="ru-RU" sz="2000" dirty="0">
                  <a:solidFill>
                    <a:schemeClr val="tx2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4" name="Прямоугольник 13"/>
              <p:cNvSpPr/>
              <p:nvPr/>
            </p:nvSpPr>
            <p:spPr>
              <a:xfrm>
                <a:off x="7910251" y="2932288"/>
                <a:ext cx="178106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000" b="1" dirty="0" err="1" smtClean="0">
                    <a:solidFill>
                      <a:schemeClr val="tx2">
                        <a:lumMod val="75000"/>
                      </a:schemeClr>
                    </a:solidFill>
                    <a:latin typeface="+mn-lt"/>
                  </a:rPr>
                  <a:t>Vilfredo</a:t>
                </a:r>
                <a:r>
                  <a:rPr lang="en-US" sz="2000" b="1" dirty="0" smtClean="0">
                    <a:solidFill>
                      <a:schemeClr val="tx2">
                        <a:lumMod val="75000"/>
                      </a:schemeClr>
                    </a:solidFill>
                    <a:latin typeface="+mn-lt"/>
                  </a:rPr>
                  <a:t> Pareto</a:t>
                </a:r>
                <a:endParaRPr lang="ru-RU" sz="2000" b="1" dirty="0">
                  <a:solidFill>
                    <a:schemeClr val="tx2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</p:grpSp>
      <p:grpSp>
        <p:nvGrpSpPr>
          <p:cNvPr id="17" name="Группа 16"/>
          <p:cNvGrpSpPr/>
          <p:nvPr/>
        </p:nvGrpSpPr>
        <p:grpSpPr>
          <a:xfrm>
            <a:off x="662405" y="4807518"/>
            <a:ext cx="1819798" cy="2063138"/>
            <a:chOff x="662405" y="4807518"/>
            <a:chExt cx="1819798" cy="2063138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962" y="4807518"/>
              <a:ext cx="1766241" cy="1463456"/>
            </a:xfrm>
            <a:prstGeom prst="rect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</p:pic>
        <p:sp>
          <p:nvSpPr>
            <p:cNvPr id="18" name="Прямоугольник 17"/>
            <p:cNvSpPr/>
            <p:nvPr/>
          </p:nvSpPr>
          <p:spPr>
            <a:xfrm>
              <a:off x="662405" y="6470546"/>
              <a:ext cx="181812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000" dirty="0" smtClean="0">
                  <a:solidFill>
                    <a:schemeClr val="tx2">
                      <a:lumMod val="75000"/>
                    </a:schemeClr>
                  </a:solidFill>
                  <a:latin typeface="+mn-lt"/>
                </a:rPr>
                <a:t>(</a:t>
              </a:r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+mn-lt"/>
                </a:rPr>
                <a:t>1904</a:t>
              </a:r>
              <a:r>
                <a:rPr lang="ru-RU" sz="2000" dirty="0" smtClean="0">
                  <a:solidFill>
                    <a:schemeClr val="tx2">
                      <a:lumMod val="75000"/>
                    </a:schemeClr>
                  </a:solidFill>
                  <a:latin typeface="+mn-lt"/>
                </a:rPr>
                <a:t> </a:t>
              </a:r>
              <a:r>
                <a:rPr lang="ru-RU" sz="2000" dirty="0">
                  <a:solidFill>
                    <a:schemeClr val="tx2">
                      <a:lumMod val="75000"/>
                    </a:schemeClr>
                  </a:solidFill>
                  <a:latin typeface="+mn-lt"/>
                </a:rPr>
                <a:t>— </a:t>
              </a:r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+mn-lt"/>
                </a:rPr>
                <a:t>2008</a:t>
              </a:r>
              <a:r>
                <a:rPr lang="ru-RU" sz="2000" dirty="0" smtClean="0">
                  <a:solidFill>
                    <a:schemeClr val="tx2">
                      <a:lumMod val="75000"/>
                    </a:schemeClr>
                  </a:solidFill>
                  <a:latin typeface="+mn-lt"/>
                </a:rPr>
                <a:t>)</a:t>
              </a:r>
              <a:endParaRPr lang="ru-RU" sz="2000" dirty="0">
                <a:solidFill>
                  <a:schemeClr val="tx2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684574" y="6203726"/>
              <a:ext cx="160011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 smtClean="0">
                  <a:solidFill>
                    <a:schemeClr val="tx2">
                      <a:lumMod val="75000"/>
                    </a:schemeClr>
                  </a:solidFill>
                  <a:latin typeface="+mn-lt"/>
                </a:rPr>
                <a:t>Joseph </a:t>
              </a:r>
              <a:r>
                <a:rPr lang="en-US" sz="2000" b="1" dirty="0" err="1" smtClean="0">
                  <a:solidFill>
                    <a:schemeClr val="tx2">
                      <a:lumMod val="75000"/>
                    </a:schemeClr>
                  </a:solidFill>
                  <a:latin typeface="+mn-lt"/>
                </a:rPr>
                <a:t>Juran</a:t>
              </a:r>
              <a:endParaRPr lang="ru-RU" sz="2000" b="1" dirty="0">
                <a:solidFill>
                  <a:schemeClr val="tx2">
                    <a:lumMod val="75000"/>
                  </a:schemeClr>
                </a:solidFill>
                <a:latin typeface="+mn-lt"/>
              </a:endParaRPr>
            </a:p>
          </p:txBody>
        </p: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>
          <a:xfrm>
            <a:off x="646113" y="529935"/>
            <a:ext cx="9001125" cy="762577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Диаграмма Парето</a:t>
            </a:r>
          </a:p>
        </p:txBody>
      </p:sp>
      <p:sp>
        <p:nvSpPr>
          <p:cNvPr id="41989" name="Rectangle 5"/>
          <p:cNvSpPr>
            <a:spLocks noGrp="1" noChangeArrowheads="1"/>
          </p:cNvSpPr>
          <p:nvPr>
            <p:ph idx="1"/>
          </p:nvPr>
        </p:nvSpPr>
        <p:spPr>
          <a:xfrm>
            <a:off x="627784" y="1468147"/>
            <a:ext cx="9430616" cy="5306726"/>
          </a:xfrm>
        </p:spPr>
        <p:txBody>
          <a:bodyPr/>
          <a:lstStyle/>
          <a:p>
            <a:pPr marL="0" indent="441325" eaLnBrk="1" hangingPunct="1">
              <a:lnSpc>
                <a:spcPct val="80000"/>
              </a:lnSpc>
              <a:buNone/>
            </a:pPr>
            <a:r>
              <a:rPr lang="ru-RU" sz="3000" dirty="0" smtClean="0"/>
              <a:t>Построение диаграмм Парето – метод определения немногочисленных </a:t>
            </a:r>
            <a:r>
              <a:rPr lang="ru-RU" sz="3000" b="1" dirty="0" smtClean="0"/>
              <a:t>существенно важных факторов</a:t>
            </a:r>
            <a:r>
              <a:rPr lang="ru-RU" sz="3000" dirty="0" smtClean="0"/>
              <a:t>. </a:t>
            </a:r>
            <a:endParaRPr lang="en-US" sz="3000" dirty="0" smtClean="0"/>
          </a:p>
          <a:p>
            <a:pPr marL="0" indent="441325" eaLnBrk="1" hangingPunct="1">
              <a:lnSpc>
                <a:spcPct val="80000"/>
              </a:lnSpc>
              <a:buNone/>
            </a:pPr>
            <a:r>
              <a:rPr lang="ru-RU" sz="3000" dirty="0" smtClean="0"/>
              <a:t>Различают два вида таких диаграмм:</a:t>
            </a:r>
          </a:p>
          <a:p>
            <a:pPr eaLnBrk="1" hangingPunct="1">
              <a:lnSpc>
                <a:spcPct val="80000"/>
              </a:lnSpc>
            </a:pPr>
            <a:r>
              <a:rPr lang="ru-RU" sz="3000" b="1" dirty="0" smtClean="0">
                <a:solidFill>
                  <a:srgbClr val="009900"/>
                </a:solidFill>
              </a:rPr>
              <a:t>Диаграмма Парето по результатам деятельности</a:t>
            </a:r>
            <a:r>
              <a:rPr lang="ru-RU" sz="2800" dirty="0" smtClean="0"/>
              <a:t>. Эта диаграмма предназначена для выявления главной проблемы и отражает нежелательные результаты деятельности (дефекты, поломки, затраты, нехватка запасов, несчастные случаи).</a:t>
            </a:r>
          </a:p>
          <a:p>
            <a:pPr eaLnBrk="1" hangingPunct="1">
              <a:lnSpc>
                <a:spcPct val="80000"/>
              </a:lnSpc>
            </a:pPr>
            <a:endParaRPr lang="ru-RU" sz="1500" dirty="0" smtClean="0"/>
          </a:p>
          <a:p>
            <a:pPr eaLnBrk="1" hangingPunct="1">
              <a:lnSpc>
                <a:spcPct val="80000"/>
              </a:lnSpc>
            </a:pPr>
            <a:r>
              <a:rPr lang="ru-RU" sz="3000" b="1" dirty="0" smtClean="0">
                <a:solidFill>
                  <a:srgbClr val="009900"/>
                </a:solidFill>
              </a:rPr>
              <a:t>Диаграмма Парето по причинам</a:t>
            </a:r>
            <a:r>
              <a:rPr lang="ru-RU" sz="2800" dirty="0" smtClean="0"/>
              <a:t>. Эта диаграмма отражает причины проблем, возникающих в ходе производства, и используется для выявления главной из них.</a:t>
            </a:r>
          </a:p>
          <a:p>
            <a:pPr eaLnBrk="1" hangingPunct="1">
              <a:lnSpc>
                <a:spcPct val="80000"/>
              </a:lnSpc>
            </a:pPr>
            <a:endParaRPr lang="ru-RU" sz="2100" dirty="0" smtClean="0"/>
          </a:p>
        </p:txBody>
      </p:sp>
      <p:sp>
        <p:nvSpPr>
          <p:cNvPr id="4198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4198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223A3864-36F1-4FA9-AED9-6592FB8C51EF}" type="slidenum">
              <a:rPr lang="ru-RU" smtClean="0"/>
              <a:pPr defTabSz="1023938"/>
              <a:t>38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Grp="1" noChangeArrowheads="1"/>
          </p:cNvSpPr>
          <p:nvPr>
            <p:ph type="title"/>
          </p:nvPr>
        </p:nvSpPr>
        <p:spPr>
          <a:xfrm>
            <a:off x="573375" y="613063"/>
            <a:ext cx="9505805" cy="710623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Методика построения диаграммы Парето</a:t>
            </a:r>
          </a:p>
        </p:txBody>
      </p:sp>
      <p:sp>
        <p:nvSpPr>
          <p:cNvPr id="43013" name="Rectangle 5"/>
          <p:cNvSpPr>
            <a:spLocks noGrp="1" noChangeArrowheads="1"/>
          </p:cNvSpPr>
          <p:nvPr>
            <p:ph idx="1"/>
          </p:nvPr>
        </p:nvSpPr>
        <p:spPr>
          <a:xfrm>
            <a:off x="627784" y="1531792"/>
            <a:ext cx="9001125" cy="5201517"/>
          </a:xfrm>
        </p:spPr>
        <p:txBody>
          <a:bodyPr/>
          <a:lstStyle/>
          <a:p>
            <a:pPr eaLnBrk="1" hangingPunct="1">
              <a:buFont typeface="Wingdings" pitchFamily="2" charset="2"/>
              <a:buAutoNum type="arabicPeriod"/>
            </a:pPr>
            <a:r>
              <a:rPr lang="ru-RU" sz="3000" dirty="0" smtClean="0"/>
              <a:t>Собрать данные.</a:t>
            </a:r>
          </a:p>
          <a:p>
            <a:pPr eaLnBrk="1" hangingPunct="1">
              <a:buFont typeface="Wingdings" pitchFamily="2" charset="2"/>
              <a:buAutoNum type="arabicPeriod"/>
            </a:pPr>
            <a:r>
              <a:rPr lang="ru-RU" sz="3000" dirty="0" smtClean="0"/>
              <a:t>Разработать и заполнить таблицу Парето. </a:t>
            </a:r>
          </a:p>
          <a:p>
            <a:pPr eaLnBrk="1" hangingPunct="1">
              <a:buFont typeface="Wingdings" pitchFamily="2" charset="2"/>
              <a:buAutoNum type="arabicPeriod"/>
            </a:pPr>
            <a:r>
              <a:rPr lang="ru-RU" sz="3000" dirty="0" smtClean="0"/>
              <a:t>Построить оси, нанести шкалы. </a:t>
            </a:r>
          </a:p>
          <a:p>
            <a:pPr eaLnBrk="1" hangingPunct="1">
              <a:buFont typeface="Wingdings" pitchFamily="2" charset="2"/>
              <a:buAutoNum type="arabicPeriod"/>
            </a:pPr>
            <a:r>
              <a:rPr lang="ru-RU" sz="3000" dirty="0" smtClean="0"/>
              <a:t>Построить диаграмму. </a:t>
            </a:r>
          </a:p>
          <a:p>
            <a:pPr eaLnBrk="1" hangingPunct="1">
              <a:buFont typeface="Wingdings" pitchFamily="2" charset="2"/>
              <a:buAutoNum type="arabicPeriod"/>
            </a:pPr>
            <a:r>
              <a:rPr lang="ru-RU" sz="3000" dirty="0" smtClean="0"/>
              <a:t>Построить кумулятивную кривую </a:t>
            </a:r>
            <a:r>
              <a:rPr lang="en-US" sz="3000" dirty="0"/>
              <a:t/>
            </a:r>
            <a:br>
              <a:rPr lang="en-US" sz="3000" dirty="0"/>
            </a:br>
            <a:r>
              <a:rPr lang="ru-RU" sz="2400" dirty="0" smtClean="0"/>
              <a:t>(по накопленной сумме дефектов). </a:t>
            </a:r>
          </a:p>
          <a:p>
            <a:pPr eaLnBrk="1" hangingPunct="1">
              <a:buFont typeface="Wingdings" pitchFamily="2" charset="2"/>
              <a:buAutoNum type="arabicPeriod"/>
            </a:pPr>
            <a:r>
              <a:rPr lang="ru-RU" sz="3000" dirty="0" smtClean="0"/>
              <a:t>Нанести на диаграмму все обозначения и надписи </a:t>
            </a:r>
            <a:r>
              <a:rPr lang="ru-RU" sz="2400" dirty="0" smtClean="0"/>
              <a:t>(расшифровка названий дефектов, количество объектов контроля, информация о составителе диаграммы и так далее).</a:t>
            </a:r>
          </a:p>
        </p:txBody>
      </p:sp>
      <p:sp>
        <p:nvSpPr>
          <p:cNvPr id="43010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43011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8D639EF8-EF51-44FB-9F63-A92BA9E72A27}" type="slidenum">
              <a:rPr lang="ru-RU" smtClean="0"/>
              <a:pPr defTabSz="1023938"/>
              <a:t>39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68"/>
          <p:cNvSpPr>
            <a:spLocks noGrp="1" noChangeArrowheads="1"/>
          </p:cNvSpPr>
          <p:nvPr>
            <p:ph type="title"/>
          </p:nvPr>
        </p:nvSpPr>
        <p:spPr>
          <a:xfrm>
            <a:off x="562985" y="529937"/>
            <a:ext cx="9001125" cy="772968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Пример таблицы Парето</a:t>
            </a:r>
          </a:p>
        </p:txBody>
      </p:sp>
      <p:graphicFrame>
        <p:nvGraphicFramePr>
          <p:cNvPr id="596038" name="Group 7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2881652"/>
              </p:ext>
            </p:extLst>
          </p:nvPr>
        </p:nvGraphicFramePr>
        <p:xfrm>
          <a:off x="658957" y="1440873"/>
          <a:ext cx="9001125" cy="5119630"/>
        </p:xfrm>
        <a:graphic>
          <a:graphicData uri="http://schemas.openxmlformats.org/drawingml/2006/table">
            <a:tbl>
              <a:tblPr/>
              <a:tblGrid>
                <a:gridCol w="806450"/>
                <a:gridCol w="3294063"/>
                <a:gridCol w="1185862"/>
                <a:gridCol w="1258888"/>
                <a:gridCol w="1222375"/>
                <a:gridCol w="1233487"/>
              </a:tblGrid>
              <a:tr h="1122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Об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</a:rPr>
                        <a:t>о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знач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Типы дефектов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Число деф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</a:rPr>
                        <a:t>-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ов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Накопл.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сумма деф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</a:rPr>
                        <a:t>-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ов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% числа 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деф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</a:rPr>
                        <a:t>-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ов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Накопл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. %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Г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Нарушение герметичности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104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104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52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52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98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Б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Дефект пайки</a:t>
                      </a:r>
                      <a:endParaRPr kumimoji="0" lang="ru-RU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42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146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21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73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4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Е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Неполная вставка трубки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20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166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83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4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Дефект сборки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176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88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В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</a:rPr>
                        <a:t>Несоответствие размеров</a:t>
                      </a: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182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3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91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Д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Повреждение корпуса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186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93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П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Прочие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200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100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+mj-lt"/>
                      </a:endParaRPr>
                    </a:p>
                  </a:txBody>
                  <a:tcPr marL="102321" marR="102321" marT="51161" marB="511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3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4403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818C78D1-0B22-4B62-897A-52011A0544DB}" type="slidenum">
              <a:rPr lang="ru-RU" smtClean="0"/>
              <a:pPr defTabSz="1023938"/>
              <a:t>40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7"/>
          <p:cNvSpPr>
            <a:spLocks noGrp="1" noChangeArrowheads="1"/>
          </p:cNvSpPr>
          <p:nvPr>
            <p:ph type="title"/>
          </p:nvPr>
        </p:nvSpPr>
        <p:spPr>
          <a:xfrm>
            <a:off x="573376" y="571499"/>
            <a:ext cx="9001125" cy="741795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Пример диаграммы Парето</a:t>
            </a:r>
          </a:p>
        </p:txBody>
      </p:sp>
      <p:sp>
        <p:nvSpPr>
          <p:cNvPr id="45061" name="Rectangle 8"/>
          <p:cNvSpPr>
            <a:spLocks noGrp="1" noChangeArrowheads="1"/>
          </p:cNvSpPr>
          <p:nvPr>
            <p:ph idx="1"/>
          </p:nvPr>
        </p:nvSpPr>
        <p:spPr>
          <a:xfrm>
            <a:off x="6749098" y="5540520"/>
            <a:ext cx="2998643" cy="1223963"/>
          </a:xfrm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200" b="1" u="sng" dirty="0" smtClean="0"/>
              <a:t>Анализ:</a:t>
            </a:r>
            <a:endParaRPr lang="en-US" sz="2200" b="1" u="sng" dirty="0" smtClean="0"/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A </a:t>
            </a:r>
            <a:r>
              <a:rPr lang="ru-RU" sz="2200" dirty="0" smtClean="0"/>
              <a:t>– 75% (70-80)</a:t>
            </a:r>
            <a:endParaRPr lang="en-US" sz="2200" dirty="0" smtClean="0"/>
          </a:p>
          <a:p>
            <a:pPr eaLnBrk="1" hangingPunct="1">
              <a:lnSpc>
                <a:spcPct val="80000"/>
              </a:lnSpc>
              <a:spcBef>
                <a:spcPts val="300"/>
              </a:spcBef>
            </a:pPr>
            <a:r>
              <a:rPr lang="en-US" sz="2200" dirty="0" smtClean="0"/>
              <a:t>B</a:t>
            </a:r>
            <a:r>
              <a:rPr lang="ru-RU" sz="2200" dirty="0" smtClean="0"/>
              <a:t> – 20% (15-20)</a:t>
            </a:r>
            <a:endParaRPr lang="en-US" sz="2200" dirty="0" smtClean="0"/>
          </a:p>
          <a:p>
            <a:pPr eaLnBrk="1" hangingPunct="1">
              <a:lnSpc>
                <a:spcPct val="80000"/>
              </a:lnSpc>
              <a:spcBef>
                <a:spcPts val="300"/>
              </a:spcBef>
            </a:pPr>
            <a:r>
              <a:rPr lang="en-US" sz="2200" dirty="0" smtClean="0"/>
              <a:t>C</a:t>
            </a:r>
            <a:r>
              <a:rPr lang="ru-RU" sz="2200" dirty="0" smtClean="0"/>
              <a:t> – 5-10%</a:t>
            </a:r>
          </a:p>
        </p:txBody>
      </p:sp>
      <p:sp>
        <p:nvSpPr>
          <p:cNvPr id="45058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45059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F3B71E6F-D898-4AF6-997B-D253FA3A6E44}" type="slidenum">
              <a:rPr lang="ru-RU" smtClean="0"/>
              <a:pPr defTabSz="1023938"/>
              <a:t>41</a:t>
            </a:fld>
            <a:endParaRPr lang="ru-RU" smtClean="0"/>
          </a:p>
        </p:txBody>
      </p:sp>
      <p:sp>
        <p:nvSpPr>
          <p:cNvPr id="45062" name="Rectangle 3"/>
          <p:cNvSpPr>
            <a:spLocks noChangeArrowheads="1"/>
          </p:cNvSpPr>
          <p:nvPr/>
        </p:nvSpPr>
        <p:spPr bwMode="auto">
          <a:xfrm>
            <a:off x="2598738" y="2473325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42" name="Rectangle 8"/>
          <p:cNvSpPr txBox="1">
            <a:spLocks noChangeArrowheads="1"/>
          </p:cNvSpPr>
          <p:nvPr/>
        </p:nvSpPr>
        <p:spPr bwMode="auto">
          <a:xfrm>
            <a:off x="1452316" y="5657706"/>
            <a:ext cx="5163417" cy="960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t" anchorCtr="0" compatLnSpc="1">
            <a:prstTxWarp prst="textNoShape">
              <a:avLst/>
            </a:prstTxWarp>
          </a:bodyPr>
          <a:lstStyle/>
          <a:p>
            <a:pPr marR="0" lvl="0" algn="l" defTabSz="1023938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Два дефекта</a:t>
            </a:r>
            <a:r>
              <a:rPr kumimoji="0" lang="ru-RU" sz="2200" b="0" i="0" u="none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определяют 73% брака.</a:t>
            </a:r>
          </a:p>
          <a:p>
            <a:pPr marR="0" lvl="0" algn="l" defTabSz="1023938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None/>
              <a:tabLst/>
              <a:defRPr/>
            </a:pPr>
            <a:r>
              <a:rPr lang="ru-RU" sz="2200" kern="0" dirty="0" smtClean="0">
                <a:solidFill>
                  <a:srgbClr val="FF0000"/>
                </a:solidFill>
                <a:latin typeface="+mn-lt"/>
              </a:rPr>
              <a:t>Если мы удалим их причину, то уменьшим количество брака на 73%.</a:t>
            </a:r>
            <a:r>
              <a:rPr lang="ru-RU" sz="2200" kern="0" dirty="0" smtClean="0">
                <a:solidFill>
                  <a:srgbClr val="00004C"/>
                </a:solidFill>
                <a:latin typeface="+mn-lt"/>
              </a:rPr>
              <a:t> </a:t>
            </a:r>
            <a:r>
              <a:rPr kumimoji="0" lang="ru-RU" sz="2200" b="0" i="0" u="none" strike="noStrike" kern="0" cap="none" spc="0" normalizeH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2200" b="0" i="0" u="none" strike="noStrike" kern="0" cap="none" spc="0" normalizeH="0" baseline="0" noProof="0" dirty="0" smtClean="0">
              <a:ln>
                <a:noFill/>
              </a:ln>
              <a:solidFill>
                <a:srgbClr val="00004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3" name="Picture 8" descr="kti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888" y="5804189"/>
            <a:ext cx="813811" cy="813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7" name="Группа 46"/>
          <p:cNvGrpSpPr/>
          <p:nvPr/>
        </p:nvGrpSpPr>
        <p:grpSpPr>
          <a:xfrm>
            <a:off x="390525" y="1496145"/>
            <a:ext cx="9258300" cy="4054043"/>
            <a:chOff x="390525" y="1340282"/>
            <a:chExt cx="9258300" cy="4054043"/>
          </a:xfrm>
        </p:grpSpPr>
        <p:sp>
          <p:nvSpPr>
            <p:cNvPr id="45063" name="Line 10"/>
            <p:cNvSpPr>
              <a:spLocks noChangeShapeType="1"/>
            </p:cNvSpPr>
            <p:nvPr/>
          </p:nvSpPr>
          <p:spPr bwMode="auto">
            <a:xfrm flipV="1">
              <a:off x="1687513" y="1506538"/>
              <a:ext cx="0" cy="381635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64" name="Line 12"/>
            <p:cNvSpPr>
              <a:spLocks noChangeShapeType="1"/>
            </p:cNvSpPr>
            <p:nvPr/>
          </p:nvSpPr>
          <p:spPr bwMode="auto">
            <a:xfrm flipV="1">
              <a:off x="8743950" y="1577975"/>
              <a:ext cx="0" cy="381635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65" name="Rectangle 13"/>
            <p:cNvSpPr>
              <a:spLocks noChangeArrowheads="1"/>
            </p:cNvSpPr>
            <p:nvPr/>
          </p:nvSpPr>
          <p:spPr bwMode="auto">
            <a:xfrm>
              <a:off x="1687513" y="3594100"/>
              <a:ext cx="1008062" cy="15113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45066" name="Rectangle 14"/>
            <p:cNvSpPr>
              <a:spLocks noChangeArrowheads="1"/>
            </p:cNvSpPr>
            <p:nvPr/>
          </p:nvSpPr>
          <p:spPr bwMode="auto">
            <a:xfrm>
              <a:off x="2695575" y="4457700"/>
              <a:ext cx="1008063" cy="6477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067" name="Rectangle 15"/>
            <p:cNvSpPr>
              <a:spLocks noChangeArrowheads="1"/>
            </p:cNvSpPr>
            <p:nvPr/>
          </p:nvSpPr>
          <p:spPr bwMode="auto">
            <a:xfrm>
              <a:off x="3703638" y="4818063"/>
              <a:ext cx="1008062" cy="287337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068" name="Rectangle 16"/>
            <p:cNvSpPr>
              <a:spLocks noChangeArrowheads="1"/>
            </p:cNvSpPr>
            <p:nvPr/>
          </p:nvSpPr>
          <p:spPr bwMode="auto">
            <a:xfrm>
              <a:off x="4711700" y="4962525"/>
              <a:ext cx="1008063" cy="142875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069" name="Rectangle 17"/>
            <p:cNvSpPr>
              <a:spLocks noChangeArrowheads="1"/>
            </p:cNvSpPr>
            <p:nvPr/>
          </p:nvSpPr>
          <p:spPr bwMode="auto">
            <a:xfrm>
              <a:off x="5719763" y="5033963"/>
              <a:ext cx="1008062" cy="71437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070" name="Rectangle 18"/>
            <p:cNvSpPr>
              <a:spLocks noChangeArrowheads="1"/>
            </p:cNvSpPr>
            <p:nvPr/>
          </p:nvSpPr>
          <p:spPr bwMode="auto">
            <a:xfrm>
              <a:off x="6727825" y="5033963"/>
              <a:ext cx="1008063" cy="71437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071" name="Rectangle 19"/>
            <p:cNvSpPr>
              <a:spLocks noChangeArrowheads="1"/>
            </p:cNvSpPr>
            <p:nvPr/>
          </p:nvSpPr>
          <p:spPr bwMode="auto">
            <a:xfrm>
              <a:off x="7735888" y="4889500"/>
              <a:ext cx="1008062" cy="2159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072" name="Line 9"/>
            <p:cNvSpPr>
              <a:spLocks noChangeShapeType="1"/>
            </p:cNvSpPr>
            <p:nvPr/>
          </p:nvSpPr>
          <p:spPr bwMode="auto">
            <a:xfrm>
              <a:off x="1398588" y="5105400"/>
              <a:ext cx="79930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73" name="Freeform 20"/>
            <p:cNvSpPr>
              <a:spLocks/>
            </p:cNvSpPr>
            <p:nvPr/>
          </p:nvSpPr>
          <p:spPr bwMode="auto">
            <a:xfrm>
              <a:off x="2695575" y="2155825"/>
              <a:ext cx="6048375" cy="1439863"/>
            </a:xfrm>
            <a:custGeom>
              <a:avLst/>
              <a:gdLst>
                <a:gd name="T0" fmla="*/ 0 w 3810"/>
                <a:gd name="T1" fmla="*/ 2147483647 h 907"/>
                <a:gd name="T2" fmla="*/ 2147483647 w 3810"/>
                <a:gd name="T3" fmla="*/ 2147483647 h 907"/>
                <a:gd name="T4" fmla="*/ 2147483647 w 3810"/>
                <a:gd name="T5" fmla="*/ 2147483647 h 907"/>
                <a:gd name="T6" fmla="*/ 2147483647 w 3810"/>
                <a:gd name="T7" fmla="*/ 2147483647 h 907"/>
                <a:gd name="T8" fmla="*/ 2147483647 w 3810"/>
                <a:gd name="T9" fmla="*/ 2147483647 h 907"/>
                <a:gd name="T10" fmla="*/ 2147483647 w 3810"/>
                <a:gd name="T11" fmla="*/ 2147483647 h 907"/>
                <a:gd name="T12" fmla="*/ 2147483647 w 3810"/>
                <a:gd name="T13" fmla="*/ 0 h 9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10"/>
                <a:gd name="T22" fmla="*/ 0 h 907"/>
                <a:gd name="T23" fmla="*/ 3810 w 3810"/>
                <a:gd name="T24" fmla="*/ 907 h 9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10" h="907">
                  <a:moveTo>
                    <a:pt x="0" y="907"/>
                  </a:moveTo>
                  <a:lnTo>
                    <a:pt x="644" y="466"/>
                  </a:lnTo>
                  <a:lnTo>
                    <a:pt x="1288" y="274"/>
                  </a:lnTo>
                  <a:lnTo>
                    <a:pt x="1912" y="178"/>
                  </a:lnTo>
                  <a:lnTo>
                    <a:pt x="2593" y="140"/>
                  </a:lnTo>
                  <a:lnTo>
                    <a:pt x="3198" y="101"/>
                  </a:lnTo>
                  <a:lnTo>
                    <a:pt x="3810" y="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74" name="Line 21"/>
            <p:cNvSpPr>
              <a:spLocks noChangeShapeType="1"/>
            </p:cNvSpPr>
            <p:nvPr/>
          </p:nvSpPr>
          <p:spPr bwMode="auto">
            <a:xfrm>
              <a:off x="3703638" y="1865313"/>
              <a:ext cx="0" cy="31686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75" name="Line 22"/>
            <p:cNvSpPr>
              <a:spLocks noChangeShapeType="1"/>
            </p:cNvSpPr>
            <p:nvPr/>
          </p:nvSpPr>
          <p:spPr bwMode="auto">
            <a:xfrm>
              <a:off x="6727825" y="1938338"/>
              <a:ext cx="0" cy="31686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76" name="Text Box 23"/>
            <p:cNvSpPr txBox="1">
              <a:spLocks noChangeArrowheads="1"/>
            </p:cNvSpPr>
            <p:nvPr/>
          </p:nvSpPr>
          <p:spPr bwMode="auto">
            <a:xfrm>
              <a:off x="2036185" y="1864301"/>
              <a:ext cx="1511300" cy="43088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 dirty="0">
                  <a:latin typeface="+mn-lt"/>
                </a:rPr>
                <a:t>Область А </a:t>
              </a:r>
            </a:p>
          </p:txBody>
        </p:sp>
        <p:sp>
          <p:nvSpPr>
            <p:cNvPr id="45077" name="Text Box 24"/>
            <p:cNvSpPr txBox="1">
              <a:spLocks noChangeArrowheads="1"/>
            </p:cNvSpPr>
            <p:nvPr/>
          </p:nvSpPr>
          <p:spPr bwMode="auto">
            <a:xfrm>
              <a:off x="4495800" y="1865313"/>
              <a:ext cx="1511300" cy="43088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 dirty="0">
                  <a:latin typeface="+mn-lt"/>
                </a:rPr>
                <a:t>Область В</a:t>
              </a:r>
            </a:p>
          </p:txBody>
        </p:sp>
        <p:sp>
          <p:nvSpPr>
            <p:cNvPr id="45078" name="Text Box 25"/>
            <p:cNvSpPr txBox="1">
              <a:spLocks noChangeArrowheads="1"/>
            </p:cNvSpPr>
            <p:nvPr/>
          </p:nvSpPr>
          <p:spPr bwMode="auto">
            <a:xfrm>
              <a:off x="7015163" y="1793875"/>
              <a:ext cx="1511300" cy="43088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 dirty="0">
                  <a:latin typeface="+mn-lt"/>
                </a:rPr>
                <a:t>Область С</a:t>
              </a:r>
            </a:p>
          </p:txBody>
        </p:sp>
        <p:sp>
          <p:nvSpPr>
            <p:cNvPr id="45079" name="Text Box 26"/>
            <p:cNvSpPr txBox="1">
              <a:spLocks noChangeArrowheads="1"/>
            </p:cNvSpPr>
            <p:nvPr/>
          </p:nvSpPr>
          <p:spPr bwMode="auto">
            <a:xfrm>
              <a:off x="8959850" y="1506538"/>
              <a:ext cx="688975" cy="3667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%</a:t>
              </a:r>
            </a:p>
          </p:txBody>
        </p:sp>
        <p:sp>
          <p:nvSpPr>
            <p:cNvPr id="45080" name="Text Box 27"/>
            <p:cNvSpPr txBox="1">
              <a:spLocks noChangeArrowheads="1"/>
            </p:cNvSpPr>
            <p:nvPr/>
          </p:nvSpPr>
          <p:spPr bwMode="auto">
            <a:xfrm>
              <a:off x="8815388" y="2009775"/>
              <a:ext cx="688975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100</a:t>
              </a:r>
            </a:p>
          </p:txBody>
        </p:sp>
        <p:sp>
          <p:nvSpPr>
            <p:cNvPr id="45081" name="Text Box 28"/>
            <p:cNvSpPr txBox="1">
              <a:spLocks noChangeArrowheads="1"/>
            </p:cNvSpPr>
            <p:nvPr/>
          </p:nvSpPr>
          <p:spPr bwMode="auto">
            <a:xfrm>
              <a:off x="8815388" y="3378200"/>
              <a:ext cx="504825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50</a:t>
              </a:r>
            </a:p>
          </p:txBody>
        </p:sp>
        <p:sp>
          <p:nvSpPr>
            <p:cNvPr id="45082" name="Text Box 29"/>
            <p:cNvSpPr txBox="1">
              <a:spLocks noChangeArrowheads="1"/>
            </p:cNvSpPr>
            <p:nvPr/>
          </p:nvSpPr>
          <p:spPr bwMode="auto">
            <a:xfrm>
              <a:off x="390525" y="1340282"/>
              <a:ext cx="1511300" cy="76944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200" dirty="0">
                  <a:latin typeface="+mn-lt"/>
                </a:rPr>
                <a:t>Число дефектов</a:t>
              </a:r>
            </a:p>
          </p:txBody>
        </p:sp>
        <p:sp>
          <p:nvSpPr>
            <p:cNvPr id="45083" name="Text Box 30"/>
            <p:cNvSpPr txBox="1">
              <a:spLocks noChangeArrowheads="1"/>
            </p:cNvSpPr>
            <p:nvPr/>
          </p:nvSpPr>
          <p:spPr bwMode="auto">
            <a:xfrm>
              <a:off x="679450" y="2081213"/>
              <a:ext cx="688975" cy="3667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dirty="0"/>
                <a:t>200</a:t>
              </a:r>
            </a:p>
          </p:txBody>
        </p:sp>
        <p:sp>
          <p:nvSpPr>
            <p:cNvPr id="45084" name="Text Box 31"/>
            <p:cNvSpPr txBox="1">
              <a:spLocks noChangeArrowheads="1"/>
            </p:cNvSpPr>
            <p:nvPr/>
          </p:nvSpPr>
          <p:spPr bwMode="auto">
            <a:xfrm>
              <a:off x="679450" y="3522663"/>
              <a:ext cx="688975" cy="3667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100</a:t>
              </a:r>
            </a:p>
          </p:txBody>
        </p:sp>
        <p:sp>
          <p:nvSpPr>
            <p:cNvPr id="45085" name="Text Box 32"/>
            <p:cNvSpPr txBox="1">
              <a:spLocks noChangeArrowheads="1"/>
            </p:cNvSpPr>
            <p:nvPr/>
          </p:nvSpPr>
          <p:spPr bwMode="auto">
            <a:xfrm>
              <a:off x="750888" y="4673600"/>
              <a:ext cx="504825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20</a:t>
              </a:r>
            </a:p>
          </p:txBody>
        </p:sp>
        <p:sp>
          <p:nvSpPr>
            <p:cNvPr id="45086" name="Line 33"/>
            <p:cNvSpPr>
              <a:spLocks noChangeShapeType="1"/>
            </p:cNvSpPr>
            <p:nvPr/>
          </p:nvSpPr>
          <p:spPr bwMode="auto">
            <a:xfrm>
              <a:off x="1543050" y="4818063"/>
              <a:ext cx="2159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87" name="Line 34"/>
            <p:cNvSpPr>
              <a:spLocks noChangeShapeType="1"/>
            </p:cNvSpPr>
            <p:nvPr/>
          </p:nvSpPr>
          <p:spPr bwMode="auto">
            <a:xfrm>
              <a:off x="1543050" y="3665538"/>
              <a:ext cx="2159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88" name="Line 35"/>
            <p:cNvSpPr>
              <a:spLocks noChangeShapeType="1"/>
            </p:cNvSpPr>
            <p:nvPr/>
          </p:nvSpPr>
          <p:spPr bwMode="auto">
            <a:xfrm>
              <a:off x="1543050" y="2225675"/>
              <a:ext cx="28733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45089" name="Line 36"/>
            <p:cNvSpPr>
              <a:spLocks noChangeShapeType="1"/>
            </p:cNvSpPr>
            <p:nvPr/>
          </p:nvSpPr>
          <p:spPr bwMode="auto">
            <a:xfrm>
              <a:off x="8672513" y="2154238"/>
              <a:ext cx="2159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90" name="Line 37"/>
            <p:cNvSpPr>
              <a:spLocks noChangeShapeType="1"/>
            </p:cNvSpPr>
            <p:nvPr/>
          </p:nvSpPr>
          <p:spPr bwMode="auto">
            <a:xfrm>
              <a:off x="8599488" y="3594100"/>
              <a:ext cx="2159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5091" name="Text Box 38"/>
            <p:cNvSpPr txBox="1">
              <a:spLocks noChangeArrowheads="1"/>
            </p:cNvSpPr>
            <p:nvPr/>
          </p:nvSpPr>
          <p:spPr bwMode="auto">
            <a:xfrm>
              <a:off x="1903413" y="3089275"/>
              <a:ext cx="647700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104</a:t>
              </a:r>
            </a:p>
          </p:txBody>
        </p:sp>
        <p:sp>
          <p:nvSpPr>
            <p:cNvPr id="45092" name="Text Box 39"/>
            <p:cNvSpPr txBox="1">
              <a:spLocks noChangeArrowheads="1"/>
            </p:cNvSpPr>
            <p:nvPr/>
          </p:nvSpPr>
          <p:spPr bwMode="auto">
            <a:xfrm>
              <a:off x="2982913" y="4025900"/>
              <a:ext cx="504825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42</a:t>
              </a:r>
            </a:p>
          </p:txBody>
        </p:sp>
        <p:sp>
          <p:nvSpPr>
            <p:cNvPr id="45093" name="Text Box 40"/>
            <p:cNvSpPr txBox="1">
              <a:spLocks noChangeArrowheads="1"/>
            </p:cNvSpPr>
            <p:nvPr/>
          </p:nvSpPr>
          <p:spPr bwMode="auto">
            <a:xfrm>
              <a:off x="3990975" y="4314825"/>
              <a:ext cx="504825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20</a:t>
              </a:r>
            </a:p>
          </p:txBody>
        </p:sp>
        <p:sp>
          <p:nvSpPr>
            <p:cNvPr id="45094" name="Text Box 41"/>
            <p:cNvSpPr txBox="1">
              <a:spLocks noChangeArrowheads="1"/>
            </p:cNvSpPr>
            <p:nvPr/>
          </p:nvSpPr>
          <p:spPr bwMode="auto">
            <a:xfrm>
              <a:off x="4999038" y="4457700"/>
              <a:ext cx="504825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10</a:t>
              </a:r>
            </a:p>
          </p:txBody>
        </p:sp>
        <p:sp>
          <p:nvSpPr>
            <p:cNvPr id="45095" name="Text Box 42"/>
            <p:cNvSpPr txBox="1">
              <a:spLocks noChangeArrowheads="1"/>
            </p:cNvSpPr>
            <p:nvPr/>
          </p:nvSpPr>
          <p:spPr bwMode="auto">
            <a:xfrm>
              <a:off x="5935663" y="4530725"/>
              <a:ext cx="504825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6</a:t>
              </a:r>
            </a:p>
          </p:txBody>
        </p:sp>
        <p:sp>
          <p:nvSpPr>
            <p:cNvPr id="45096" name="Text Box 43"/>
            <p:cNvSpPr txBox="1">
              <a:spLocks noChangeArrowheads="1"/>
            </p:cNvSpPr>
            <p:nvPr/>
          </p:nvSpPr>
          <p:spPr bwMode="auto">
            <a:xfrm>
              <a:off x="7088188" y="4602163"/>
              <a:ext cx="504825" cy="3667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4</a:t>
              </a:r>
            </a:p>
          </p:txBody>
        </p:sp>
        <p:sp>
          <p:nvSpPr>
            <p:cNvPr id="45097" name="Text Box 44"/>
            <p:cNvSpPr txBox="1">
              <a:spLocks noChangeArrowheads="1"/>
            </p:cNvSpPr>
            <p:nvPr/>
          </p:nvSpPr>
          <p:spPr bwMode="auto">
            <a:xfrm>
              <a:off x="7951788" y="4457700"/>
              <a:ext cx="504825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14</a:t>
              </a:r>
            </a:p>
          </p:txBody>
        </p:sp>
        <p:sp>
          <p:nvSpPr>
            <p:cNvPr id="44" name="Line 21"/>
            <p:cNvSpPr>
              <a:spLocks noChangeShapeType="1"/>
            </p:cNvSpPr>
            <p:nvPr/>
          </p:nvSpPr>
          <p:spPr bwMode="auto">
            <a:xfrm flipV="1">
              <a:off x="3699164" y="2874126"/>
              <a:ext cx="5029200" cy="4571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ru-RU"/>
            </a:p>
          </p:txBody>
        </p:sp>
        <p:sp>
          <p:nvSpPr>
            <p:cNvPr id="45" name="Text Box 28"/>
            <p:cNvSpPr txBox="1">
              <a:spLocks noChangeArrowheads="1"/>
            </p:cNvSpPr>
            <p:nvPr/>
          </p:nvSpPr>
          <p:spPr bwMode="auto">
            <a:xfrm>
              <a:off x="8832706" y="2657764"/>
              <a:ext cx="504825" cy="3667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dirty="0" smtClean="0"/>
                <a:t>73</a:t>
              </a:r>
              <a:endParaRPr lang="ru-RU" dirty="0"/>
            </a:p>
          </p:txBody>
        </p:sp>
        <p:sp>
          <p:nvSpPr>
            <p:cNvPr id="46" name="Line 37"/>
            <p:cNvSpPr>
              <a:spLocks noChangeShapeType="1"/>
            </p:cNvSpPr>
            <p:nvPr/>
          </p:nvSpPr>
          <p:spPr bwMode="auto">
            <a:xfrm>
              <a:off x="8616806" y="2873664"/>
              <a:ext cx="2159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</p:grpSp>
      <p:sp>
        <p:nvSpPr>
          <p:cNvPr id="48" name="Text Box 29"/>
          <p:cNvSpPr txBox="1">
            <a:spLocks noChangeArrowheads="1"/>
          </p:cNvSpPr>
          <p:nvPr/>
        </p:nvSpPr>
        <p:spPr bwMode="auto">
          <a:xfrm>
            <a:off x="5894241" y="1471900"/>
            <a:ext cx="3062721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dirty="0" smtClean="0">
                <a:latin typeface="+mn-lt"/>
              </a:rPr>
              <a:t>Кумулятивная кривая</a:t>
            </a:r>
            <a:endParaRPr lang="ru-RU" sz="2200" dirty="0">
              <a:latin typeface="+mn-lt"/>
            </a:endParaRPr>
          </a:p>
        </p:txBody>
      </p:sp>
      <p:cxnSp>
        <p:nvCxnSpPr>
          <p:cNvPr id="50" name="Прямая со стрелкой 49"/>
          <p:cNvCxnSpPr/>
          <p:nvPr/>
        </p:nvCxnSpPr>
        <p:spPr bwMode="auto">
          <a:xfrm rot="5400000">
            <a:off x="5922818" y="1953491"/>
            <a:ext cx="789710" cy="43641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xfrm>
            <a:off x="614940" y="379702"/>
            <a:ext cx="9516196" cy="912812"/>
          </a:xfrm>
        </p:spPr>
        <p:txBody>
          <a:bodyPr/>
          <a:lstStyle/>
          <a:p>
            <a:pPr eaLnBrk="1" hangingPunct="1"/>
            <a:r>
              <a:rPr lang="ru-RU" sz="3200" dirty="0"/>
              <a:t>4. Диаграмма «Причина – следствие»</a:t>
            </a:r>
          </a:p>
        </p:txBody>
      </p:sp>
      <p:sp>
        <p:nvSpPr>
          <p:cNvPr id="46085" name="Rectangle 5"/>
          <p:cNvSpPr>
            <a:spLocks noGrp="1" noChangeArrowheads="1"/>
          </p:cNvSpPr>
          <p:nvPr>
            <p:ph idx="1"/>
          </p:nvPr>
        </p:nvSpPr>
        <p:spPr>
          <a:xfrm>
            <a:off x="561974" y="1506681"/>
            <a:ext cx="8719186" cy="4628717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ru-RU" sz="2800" dirty="0" smtClean="0"/>
              <a:t>Каору </a:t>
            </a:r>
            <a:r>
              <a:rPr lang="ru-RU" sz="2800" dirty="0" err="1" smtClean="0"/>
              <a:t>Исикава</a:t>
            </a:r>
            <a:r>
              <a:rPr lang="ru-RU" sz="2800" dirty="0" smtClean="0"/>
              <a:t> говорил, что те, кто преуспел </a:t>
            </a:r>
            <a:r>
              <a:rPr lang="ru-RU" sz="2800" dirty="0"/>
              <a:t>в решении проблем </a:t>
            </a:r>
            <a:r>
              <a:rPr lang="ru-RU" sz="2800" dirty="0" smtClean="0"/>
              <a:t>качества</a:t>
            </a:r>
            <a:r>
              <a:rPr lang="en-US" sz="2800" dirty="0" smtClean="0"/>
              <a:t> – </a:t>
            </a:r>
            <a:r>
              <a:rPr lang="ru-RU" sz="2800" dirty="0" smtClean="0"/>
              <a:t>освоили построение диаграммы «Причина – следствие».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Диаграмма причин и результатов – это диаграмма, которая показывает отношение между показателем качества и воздействующими на него факторами.</a:t>
            </a:r>
          </a:p>
        </p:txBody>
      </p:sp>
      <p:sp>
        <p:nvSpPr>
          <p:cNvPr id="4608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4608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3A609041-6EBF-4A1E-86DE-8A426A84E53C}" type="slidenum">
              <a:rPr lang="ru-RU" smtClean="0"/>
              <a:pPr defTabSz="1023938"/>
              <a:t>42</a:t>
            </a:fld>
            <a:endParaRPr lang="ru-RU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933" y="4312919"/>
            <a:ext cx="1737361" cy="1737361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7864531" y="6441358"/>
            <a:ext cx="17844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(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1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915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— 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19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89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)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864531" y="6117448"/>
            <a:ext cx="17392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Kaoru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Isikawa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>
          <a:xfrm>
            <a:off x="604945" y="401013"/>
            <a:ext cx="9001125" cy="911931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Диаграмма «Причина – следствие»</a:t>
            </a:r>
          </a:p>
        </p:txBody>
      </p:sp>
      <p:sp>
        <p:nvSpPr>
          <p:cNvPr id="47109" name="Rectangle 5"/>
          <p:cNvSpPr>
            <a:spLocks noGrp="1" noChangeArrowheads="1"/>
          </p:cNvSpPr>
          <p:nvPr>
            <p:ph idx="1"/>
          </p:nvPr>
        </p:nvSpPr>
        <p:spPr>
          <a:xfrm>
            <a:off x="638175" y="1492827"/>
            <a:ext cx="9001125" cy="52784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3200" dirty="0" smtClean="0"/>
              <a:t>Отправной точкой служит правило 5М:</a:t>
            </a:r>
          </a:p>
          <a:p>
            <a:pPr eaLnBrk="1" hangingPunct="1">
              <a:lnSpc>
                <a:spcPct val="80000"/>
              </a:lnSpc>
            </a:pPr>
            <a:r>
              <a:rPr lang="ru-RU" sz="3200" dirty="0" smtClean="0"/>
              <a:t>М1 – </a:t>
            </a:r>
            <a:r>
              <a:rPr lang="en-US" sz="3200" dirty="0" smtClean="0"/>
              <a:t>machine</a:t>
            </a:r>
            <a:r>
              <a:rPr lang="ru-RU" sz="3200" dirty="0" smtClean="0"/>
              <a:t> (оборудование);</a:t>
            </a:r>
          </a:p>
          <a:p>
            <a:pPr eaLnBrk="1" hangingPunct="1">
              <a:lnSpc>
                <a:spcPct val="80000"/>
              </a:lnSpc>
            </a:pPr>
            <a:r>
              <a:rPr lang="ru-RU" sz="3200" dirty="0" smtClean="0"/>
              <a:t>М2 – </a:t>
            </a:r>
            <a:r>
              <a:rPr lang="en-US" sz="3200" dirty="0" smtClean="0"/>
              <a:t>material</a:t>
            </a:r>
            <a:r>
              <a:rPr lang="ru-RU" sz="3200" dirty="0" smtClean="0"/>
              <a:t> (материал);</a:t>
            </a:r>
          </a:p>
          <a:p>
            <a:pPr eaLnBrk="1" hangingPunct="1">
              <a:lnSpc>
                <a:spcPct val="80000"/>
              </a:lnSpc>
            </a:pPr>
            <a:r>
              <a:rPr lang="ru-RU" sz="3200" dirty="0" smtClean="0"/>
              <a:t>М3 – </a:t>
            </a:r>
            <a:r>
              <a:rPr lang="en-US" sz="3200" dirty="0" smtClean="0"/>
              <a:t>man</a:t>
            </a:r>
            <a:r>
              <a:rPr lang="ru-RU" sz="3200" dirty="0" smtClean="0"/>
              <a:t> (персонал);</a:t>
            </a:r>
          </a:p>
          <a:p>
            <a:pPr eaLnBrk="1" hangingPunct="1">
              <a:lnSpc>
                <a:spcPct val="80000"/>
              </a:lnSpc>
            </a:pPr>
            <a:r>
              <a:rPr lang="ru-RU" sz="3200" dirty="0" smtClean="0"/>
              <a:t>М4 – </a:t>
            </a:r>
            <a:r>
              <a:rPr lang="en-US" sz="3200" dirty="0" smtClean="0"/>
              <a:t>method</a:t>
            </a:r>
            <a:r>
              <a:rPr lang="ru-RU" sz="3200" dirty="0" smtClean="0"/>
              <a:t> (технология);</a:t>
            </a:r>
          </a:p>
          <a:p>
            <a:pPr eaLnBrk="1" hangingPunct="1">
              <a:lnSpc>
                <a:spcPct val="80000"/>
              </a:lnSpc>
            </a:pPr>
            <a:r>
              <a:rPr lang="ru-RU" sz="3200" dirty="0" smtClean="0"/>
              <a:t>М5 – </a:t>
            </a:r>
            <a:r>
              <a:rPr lang="en-US" sz="3200" dirty="0" smtClean="0"/>
              <a:t>measure</a:t>
            </a:r>
            <a:r>
              <a:rPr lang="ru-RU" sz="3200" dirty="0" smtClean="0"/>
              <a:t> (измерение).</a:t>
            </a:r>
          </a:p>
          <a:p>
            <a:pPr indent="0" eaLnBrk="1" hangingPunct="1">
              <a:lnSpc>
                <a:spcPct val="80000"/>
              </a:lnSpc>
              <a:buNone/>
            </a:pPr>
            <a:r>
              <a:rPr lang="ru-RU" sz="3200" dirty="0" smtClean="0"/>
              <a:t>Иногда к этим пяти основным причинам прибавляют еще две (получается правило 7М):</a:t>
            </a:r>
          </a:p>
          <a:p>
            <a:pPr eaLnBrk="1" hangingPunct="1">
              <a:lnSpc>
                <a:spcPct val="80000"/>
              </a:lnSpc>
            </a:pPr>
            <a:r>
              <a:rPr lang="ru-RU" sz="3200" dirty="0" smtClean="0"/>
              <a:t>М6 – </a:t>
            </a:r>
            <a:r>
              <a:rPr lang="en-US" sz="3200" dirty="0" smtClean="0"/>
              <a:t>management</a:t>
            </a:r>
            <a:r>
              <a:rPr lang="ru-RU" sz="3200" dirty="0" smtClean="0"/>
              <a:t> (управление);</a:t>
            </a:r>
          </a:p>
          <a:p>
            <a:pPr eaLnBrk="1" hangingPunct="1">
              <a:lnSpc>
                <a:spcPct val="80000"/>
              </a:lnSpc>
            </a:pPr>
            <a:r>
              <a:rPr lang="ru-RU" sz="3200" dirty="0" smtClean="0"/>
              <a:t>М7 – </a:t>
            </a:r>
            <a:r>
              <a:rPr lang="en-US" sz="3200" dirty="0" smtClean="0"/>
              <a:t>milieu</a:t>
            </a:r>
            <a:r>
              <a:rPr lang="ru-RU" sz="3200" dirty="0" smtClean="0"/>
              <a:t> (окружающая среда) или </a:t>
            </a:r>
            <a:r>
              <a:rPr lang="en-US" sz="3200" dirty="0" smtClean="0"/>
              <a:t>moral</a:t>
            </a:r>
            <a:r>
              <a:rPr lang="ru-RU" sz="3200" dirty="0" smtClean="0"/>
              <a:t> (этика).</a:t>
            </a:r>
          </a:p>
        </p:txBody>
      </p:sp>
      <p:sp>
        <p:nvSpPr>
          <p:cNvPr id="4710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4710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CF466B33-6E2B-49AB-A32C-9E5FFA758389}" type="slidenum">
              <a:rPr lang="ru-RU" smtClean="0"/>
              <a:pPr defTabSz="1023938"/>
              <a:t>43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30"/>
          <p:cNvSpPr>
            <a:spLocks noGrp="1" noChangeArrowheads="1"/>
          </p:cNvSpPr>
          <p:nvPr>
            <p:ph type="title"/>
          </p:nvPr>
        </p:nvSpPr>
        <p:spPr>
          <a:xfrm>
            <a:off x="604549" y="675410"/>
            <a:ext cx="9001125" cy="637886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Диаграмма «Причина – следствие»</a:t>
            </a:r>
          </a:p>
        </p:txBody>
      </p:sp>
      <p:sp>
        <p:nvSpPr>
          <p:cNvPr id="48133" name="Rectangle 31"/>
          <p:cNvSpPr>
            <a:spLocks noGrp="1" noChangeArrowheads="1"/>
          </p:cNvSpPr>
          <p:nvPr>
            <p:ph idx="1"/>
          </p:nvPr>
        </p:nvSpPr>
        <p:spPr>
          <a:xfrm>
            <a:off x="638175" y="4314533"/>
            <a:ext cx="9001125" cy="2553857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None/>
            </a:pPr>
            <a:r>
              <a:rPr lang="ru-RU" sz="2000" u="sng" dirty="0" smtClean="0"/>
              <a:t>Порядок составления диаграммы </a:t>
            </a:r>
            <a:r>
              <a:rPr lang="ru-RU" sz="2000" u="sng" dirty="0" err="1" smtClean="0"/>
              <a:t>Исикавы</a:t>
            </a:r>
            <a:r>
              <a:rPr lang="ru-RU" sz="2000" dirty="0" smtClean="0"/>
              <a:t>:</a:t>
            </a:r>
          </a:p>
          <a:p>
            <a:pPr eaLnBrk="1" hangingPunct="1">
              <a:lnSpc>
                <a:spcPct val="80000"/>
              </a:lnSpc>
            </a:pPr>
            <a:r>
              <a:rPr lang="ru-RU" sz="1700" dirty="0" smtClean="0"/>
              <a:t>Определяется показатель качества, и он записывается в прямоугольник справа от большой стрелки.</a:t>
            </a:r>
          </a:p>
          <a:p>
            <a:pPr eaLnBrk="1" hangingPunct="1">
              <a:lnSpc>
                <a:spcPct val="80000"/>
              </a:lnSpc>
            </a:pPr>
            <a:r>
              <a:rPr lang="ru-RU" sz="1700" dirty="0" smtClean="0"/>
              <a:t>Помечаются главные причины – </a:t>
            </a:r>
            <a:r>
              <a:rPr lang="ru-RU" sz="1700" dirty="0" err="1" smtClean="0"/>
              <a:t>причины</a:t>
            </a:r>
            <a:r>
              <a:rPr lang="ru-RU" sz="1700" dirty="0" smtClean="0"/>
              <a:t> первого уровня.</a:t>
            </a:r>
          </a:p>
          <a:p>
            <a:pPr eaLnBrk="1" hangingPunct="1">
              <a:lnSpc>
                <a:spcPct val="80000"/>
              </a:lnSpc>
            </a:pPr>
            <a:r>
              <a:rPr lang="ru-RU" sz="1700" dirty="0" smtClean="0"/>
              <a:t>Находятся причины второго уровня.</a:t>
            </a:r>
          </a:p>
          <a:p>
            <a:pPr eaLnBrk="1" hangingPunct="1">
              <a:lnSpc>
                <a:spcPct val="80000"/>
              </a:lnSpc>
            </a:pPr>
            <a:r>
              <a:rPr lang="ru-RU" sz="1700" dirty="0" smtClean="0"/>
              <a:t>Причины третьего уровня.</a:t>
            </a:r>
          </a:p>
          <a:p>
            <a:pPr eaLnBrk="1" hangingPunct="1">
              <a:lnSpc>
                <a:spcPct val="80000"/>
              </a:lnSpc>
            </a:pPr>
            <a:r>
              <a:rPr lang="ru-RU" sz="1700" dirty="0" smtClean="0"/>
              <a:t>Методом «мозгового штурма» или «экспертным» проводятся ранжирование причин – определяются важные причины (для определения тех, с которыми проводить работу (см. раздел «Диаграмма Парето»)).</a:t>
            </a:r>
          </a:p>
          <a:p>
            <a:pPr eaLnBrk="1" hangingPunct="1">
              <a:lnSpc>
                <a:spcPct val="80000"/>
              </a:lnSpc>
            </a:pPr>
            <a:r>
              <a:rPr lang="ru-RU" sz="1700" dirty="0" smtClean="0"/>
              <a:t>Наносятся на диаграмму наименование, ФИО оператора и т.</a:t>
            </a:r>
            <a:r>
              <a:rPr lang="ru-RU" sz="1750" dirty="0" smtClean="0"/>
              <a:t>д.</a:t>
            </a:r>
          </a:p>
        </p:txBody>
      </p:sp>
      <p:sp>
        <p:nvSpPr>
          <p:cNvPr id="48130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48131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749AFD85-AB2B-4210-B51B-06781C89BB22}" type="slidenum">
              <a:rPr lang="ru-RU" smtClean="0"/>
              <a:pPr defTabSz="1023938"/>
              <a:t>44</a:t>
            </a:fld>
            <a:endParaRPr lang="ru-RU" smtClean="0"/>
          </a:p>
        </p:txBody>
      </p:sp>
      <p:grpSp>
        <p:nvGrpSpPr>
          <p:cNvPr id="28" name="Группа 27"/>
          <p:cNvGrpSpPr/>
          <p:nvPr/>
        </p:nvGrpSpPr>
        <p:grpSpPr>
          <a:xfrm>
            <a:off x="750888" y="1433513"/>
            <a:ext cx="8864600" cy="2817257"/>
            <a:chOff x="750888" y="1433513"/>
            <a:chExt cx="8864600" cy="2817257"/>
          </a:xfrm>
        </p:grpSpPr>
        <p:sp>
          <p:nvSpPr>
            <p:cNvPr id="48134" name="Rectangle 5"/>
            <p:cNvSpPr>
              <a:spLocks noChangeArrowheads="1"/>
            </p:cNvSpPr>
            <p:nvPr/>
          </p:nvSpPr>
          <p:spPr bwMode="auto">
            <a:xfrm>
              <a:off x="6872288" y="2587625"/>
              <a:ext cx="2743200" cy="92868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/>
              <a:endParaRPr lang="ru-RU"/>
            </a:p>
            <a:p>
              <a:pPr algn="ctr"/>
              <a:r>
                <a:rPr lang="ru-RU"/>
                <a:t>Показатель качества</a:t>
              </a:r>
            </a:p>
            <a:p>
              <a:pPr algn="ctr"/>
              <a:endParaRPr lang="ru-RU"/>
            </a:p>
          </p:txBody>
        </p:sp>
        <p:sp>
          <p:nvSpPr>
            <p:cNvPr id="48135" name="Line 6"/>
            <p:cNvSpPr>
              <a:spLocks noChangeShapeType="1"/>
            </p:cNvSpPr>
            <p:nvPr/>
          </p:nvSpPr>
          <p:spPr bwMode="auto">
            <a:xfrm>
              <a:off x="750888" y="3017838"/>
              <a:ext cx="612140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48136" name="Line 7"/>
            <p:cNvSpPr>
              <a:spLocks noChangeShapeType="1"/>
            </p:cNvSpPr>
            <p:nvPr/>
          </p:nvSpPr>
          <p:spPr bwMode="auto">
            <a:xfrm>
              <a:off x="2479675" y="2297113"/>
              <a:ext cx="719138" cy="72072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37" name="Rectangle 8"/>
            <p:cNvSpPr>
              <a:spLocks noChangeArrowheads="1"/>
            </p:cNvSpPr>
            <p:nvPr/>
          </p:nvSpPr>
          <p:spPr bwMode="auto">
            <a:xfrm>
              <a:off x="1758950" y="1938338"/>
              <a:ext cx="1523174" cy="36933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/>
              <a:r>
                <a:rPr lang="ru-RU" dirty="0"/>
                <a:t>М</a:t>
              </a:r>
              <a:r>
                <a:rPr lang="ru-RU" dirty="0" smtClean="0"/>
                <a:t>атериалы</a:t>
              </a:r>
              <a:endParaRPr lang="ru-RU" dirty="0"/>
            </a:p>
          </p:txBody>
        </p:sp>
        <p:sp>
          <p:nvSpPr>
            <p:cNvPr id="48138" name="Rectangle 9"/>
            <p:cNvSpPr>
              <a:spLocks noChangeArrowheads="1"/>
            </p:cNvSpPr>
            <p:nvPr/>
          </p:nvSpPr>
          <p:spPr bwMode="auto">
            <a:xfrm>
              <a:off x="3008313" y="1433513"/>
              <a:ext cx="1919116" cy="36933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/>
              <a:r>
                <a:rPr lang="ru-RU" dirty="0" smtClean="0"/>
                <a:t>Оборудование</a:t>
              </a:r>
              <a:endParaRPr lang="ru-RU" dirty="0"/>
            </a:p>
          </p:txBody>
        </p:sp>
        <p:sp>
          <p:nvSpPr>
            <p:cNvPr id="48139" name="Line 10"/>
            <p:cNvSpPr>
              <a:spLocks noChangeShapeType="1"/>
            </p:cNvSpPr>
            <p:nvPr/>
          </p:nvSpPr>
          <p:spPr bwMode="auto">
            <a:xfrm>
              <a:off x="3775075" y="1793875"/>
              <a:ext cx="1222375" cy="122396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48140" name="Line 11"/>
            <p:cNvSpPr>
              <a:spLocks noChangeShapeType="1"/>
            </p:cNvSpPr>
            <p:nvPr/>
          </p:nvSpPr>
          <p:spPr bwMode="auto">
            <a:xfrm>
              <a:off x="5503863" y="2154238"/>
              <a:ext cx="933450" cy="8636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48141" name="Rectangle 12"/>
            <p:cNvSpPr>
              <a:spLocks noChangeArrowheads="1"/>
            </p:cNvSpPr>
            <p:nvPr/>
          </p:nvSpPr>
          <p:spPr bwMode="auto">
            <a:xfrm>
              <a:off x="5165725" y="1793875"/>
              <a:ext cx="1330814" cy="36933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/>
              <a:r>
                <a:rPr lang="ru-RU" dirty="0"/>
                <a:t>П</a:t>
              </a:r>
              <a:r>
                <a:rPr lang="ru-RU" dirty="0" smtClean="0"/>
                <a:t>ерсонал</a:t>
              </a:r>
              <a:endParaRPr lang="ru-RU" dirty="0"/>
            </a:p>
          </p:txBody>
        </p:sp>
        <p:sp>
          <p:nvSpPr>
            <p:cNvPr id="48142" name="Rectangle 14"/>
            <p:cNvSpPr>
              <a:spLocks noChangeArrowheads="1"/>
            </p:cNvSpPr>
            <p:nvPr/>
          </p:nvSpPr>
          <p:spPr bwMode="auto">
            <a:xfrm>
              <a:off x="4206875" y="3881438"/>
              <a:ext cx="1564852" cy="36933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/>
              <a:r>
                <a:rPr lang="ru-RU" dirty="0" smtClean="0"/>
                <a:t>Технология</a:t>
              </a:r>
              <a:endParaRPr lang="ru-RU" dirty="0"/>
            </a:p>
          </p:txBody>
        </p:sp>
        <p:sp>
          <p:nvSpPr>
            <p:cNvPr id="48143" name="Line 16"/>
            <p:cNvSpPr>
              <a:spLocks noChangeShapeType="1"/>
            </p:cNvSpPr>
            <p:nvPr/>
          </p:nvSpPr>
          <p:spPr bwMode="auto">
            <a:xfrm flipV="1">
              <a:off x="1974850" y="3017838"/>
              <a:ext cx="865188" cy="8636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48144" name="Rectangle 13"/>
            <p:cNvSpPr>
              <a:spLocks noChangeArrowheads="1"/>
            </p:cNvSpPr>
            <p:nvPr/>
          </p:nvSpPr>
          <p:spPr bwMode="auto">
            <a:xfrm>
              <a:off x="1050925" y="3810000"/>
              <a:ext cx="1492716" cy="36933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/>
              <a:r>
                <a:rPr lang="ru-RU" dirty="0"/>
                <a:t>И</a:t>
              </a:r>
              <a:r>
                <a:rPr lang="ru-RU" dirty="0" smtClean="0"/>
                <a:t>змерения</a:t>
              </a:r>
              <a:endParaRPr lang="ru-RU" dirty="0"/>
            </a:p>
          </p:txBody>
        </p:sp>
        <p:sp>
          <p:nvSpPr>
            <p:cNvPr id="48145" name="Line 18"/>
            <p:cNvSpPr>
              <a:spLocks noChangeShapeType="1"/>
            </p:cNvSpPr>
            <p:nvPr/>
          </p:nvSpPr>
          <p:spPr bwMode="auto">
            <a:xfrm flipV="1">
              <a:off x="4683125" y="3017838"/>
              <a:ext cx="865188" cy="8636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48146" name="Line 20"/>
            <p:cNvSpPr>
              <a:spLocks noChangeShapeType="1"/>
            </p:cNvSpPr>
            <p:nvPr/>
          </p:nvSpPr>
          <p:spPr bwMode="auto">
            <a:xfrm>
              <a:off x="1687513" y="3378200"/>
              <a:ext cx="7921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47" name="Line 21"/>
            <p:cNvSpPr>
              <a:spLocks noChangeShapeType="1"/>
            </p:cNvSpPr>
            <p:nvPr/>
          </p:nvSpPr>
          <p:spPr bwMode="auto">
            <a:xfrm>
              <a:off x="3703638" y="2514600"/>
              <a:ext cx="7921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48" name="Line 22"/>
            <p:cNvSpPr>
              <a:spLocks noChangeShapeType="1"/>
            </p:cNvSpPr>
            <p:nvPr/>
          </p:nvSpPr>
          <p:spPr bwMode="auto">
            <a:xfrm>
              <a:off x="5072063" y="2514600"/>
              <a:ext cx="7921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49" name="Line 23"/>
            <p:cNvSpPr>
              <a:spLocks noChangeShapeType="1"/>
            </p:cNvSpPr>
            <p:nvPr/>
          </p:nvSpPr>
          <p:spPr bwMode="auto">
            <a:xfrm>
              <a:off x="4351338" y="3449638"/>
              <a:ext cx="7921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50" name="Line 24"/>
            <p:cNvSpPr>
              <a:spLocks noChangeShapeType="1"/>
            </p:cNvSpPr>
            <p:nvPr/>
          </p:nvSpPr>
          <p:spPr bwMode="auto">
            <a:xfrm flipH="1">
              <a:off x="2622550" y="3233738"/>
              <a:ext cx="79216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51" name="Line 25"/>
            <p:cNvSpPr>
              <a:spLocks noChangeShapeType="1"/>
            </p:cNvSpPr>
            <p:nvPr/>
          </p:nvSpPr>
          <p:spPr bwMode="auto">
            <a:xfrm flipH="1">
              <a:off x="2263775" y="3594100"/>
              <a:ext cx="79216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52" name="Line 26"/>
            <p:cNvSpPr>
              <a:spLocks noChangeShapeType="1"/>
            </p:cNvSpPr>
            <p:nvPr/>
          </p:nvSpPr>
          <p:spPr bwMode="auto">
            <a:xfrm flipH="1">
              <a:off x="2767013" y="2586038"/>
              <a:ext cx="7921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53" name="Line 27"/>
            <p:cNvSpPr>
              <a:spLocks noChangeShapeType="1"/>
            </p:cNvSpPr>
            <p:nvPr/>
          </p:nvSpPr>
          <p:spPr bwMode="auto">
            <a:xfrm flipH="1">
              <a:off x="4064000" y="2081213"/>
              <a:ext cx="79216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54" name="Line 28"/>
            <p:cNvSpPr>
              <a:spLocks noChangeShapeType="1"/>
            </p:cNvSpPr>
            <p:nvPr/>
          </p:nvSpPr>
          <p:spPr bwMode="auto">
            <a:xfrm flipH="1">
              <a:off x="6007100" y="2657475"/>
              <a:ext cx="79216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  <p:sp>
          <p:nvSpPr>
            <p:cNvPr id="48155" name="Line 29"/>
            <p:cNvSpPr>
              <a:spLocks noChangeShapeType="1"/>
            </p:cNvSpPr>
            <p:nvPr/>
          </p:nvSpPr>
          <p:spPr bwMode="auto">
            <a:xfrm flipH="1">
              <a:off x="5359400" y="3233738"/>
              <a:ext cx="79216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ru-RU"/>
            </a:p>
          </p:txBody>
        </p:sp>
      </p:grp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4915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5E0C9B0A-8C79-429E-92EB-1F8CB570EA64}" type="slidenum">
              <a:rPr lang="ru-RU" smtClean="0"/>
              <a:pPr defTabSz="1023938"/>
              <a:t>45</a:t>
            </a:fld>
            <a:endParaRPr lang="ru-RU" smtClean="0"/>
          </a:p>
        </p:txBody>
      </p:sp>
      <p:sp>
        <p:nvSpPr>
          <p:cNvPr id="49156" name="Rectangle 2"/>
          <p:cNvSpPr>
            <a:spLocks noChangeArrowheads="1"/>
          </p:cNvSpPr>
          <p:nvPr/>
        </p:nvSpPr>
        <p:spPr bwMode="auto">
          <a:xfrm>
            <a:off x="478560" y="847725"/>
            <a:ext cx="9515475" cy="677227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49157" name="Group 3"/>
          <p:cNvGrpSpPr>
            <a:grpSpLocks/>
          </p:cNvGrpSpPr>
          <p:nvPr/>
        </p:nvGrpSpPr>
        <p:grpSpPr bwMode="auto">
          <a:xfrm>
            <a:off x="597693" y="869950"/>
            <a:ext cx="9197181" cy="6496050"/>
            <a:chOff x="432" y="242"/>
            <a:chExt cx="5150" cy="3682"/>
          </a:xfrm>
        </p:grpSpPr>
        <p:sp>
          <p:nvSpPr>
            <p:cNvPr id="49158" name="Text Box 4"/>
            <p:cNvSpPr txBox="1">
              <a:spLocks noChangeArrowheads="1"/>
            </p:cNvSpPr>
            <p:nvPr/>
          </p:nvSpPr>
          <p:spPr bwMode="auto">
            <a:xfrm>
              <a:off x="2219" y="243"/>
              <a:ext cx="639" cy="191"/>
            </a:xfrm>
            <a:prstGeom prst="rect">
              <a:avLst/>
            </a:prstGeom>
            <a:ln w="19050"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102321" tIns="51161" rIns="102321" bIns="51161"/>
            <a:lstStyle/>
            <a:p>
              <a:pPr algn="ctr" defTabSz="1023938" eaLnBrk="0" hangingPunct="0"/>
              <a:r>
                <a:rPr lang="ru-RU" sz="1300" b="1" dirty="0">
                  <a:latin typeface="Times New Roman" pitchFamily="18" charset="0"/>
                </a:rPr>
                <a:t>И</a:t>
              </a:r>
              <a:r>
                <a:rPr lang="ru-RU" sz="1300" b="1" dirty="0" smtClean="0">
                  <a:latin typeface="Times New Roman" pitchFamily="18" charset="0"/>
                </a:rPr>
                <a:t>змерение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59" name="Text Box 5"/>
            <p:cNvSpPr txBox="1">
              <a:spLocks noChangeArrowheads="1"/>
            </p:cNvSpPr>
            <p:nvPr/>
          </p:nvSpPr>
          <p:spPr bwMode="auto">
            <a:xfrm>
              <a:off x="4591" y="1867"/>
              <a:ext cx="991" cy="344"/>
            </a:xfrm>
            <a:prstGeom prst="rect">
              <a:avLst/>
            </a:prstGeom>
            <a:ln w="19050"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102321" tIns="51161" rIns="102321" bIns="51161"/>
            <a:lstStyle/>
            <a:p>
              <a:pPr algn="ctr" defTabSz="1023938" eaLnBrk="0" hangingPunct="0"/>
              <a:r>
                <a:rPr lang="ru-RU" sz="1300" b="1" dirty="0">
                  <a:latin typeface="Times New Roman" pitchFamily="18" charset="0"/>
                </a:rPr>
                <a:t>Разброс размеров деталей</a:t>
              </a:r>
            </a:p>
          </p:txBody>
        </p:sp>
        <p:sp>
          <p:nvSpPr>
            <p:cNvPr id="49160" name="Text Box 6"/>
            <p:cNvSpPr txBox="1">
              <a:spLocks noChangeArrowheads="1"/>
            </p:cNvSpPr>
            <p:nvPr/>
          </p:nvSpPr>
          <p:spPr bwMode="auto">
            <a:xfrm>
              <a:off x="870" y="242"/>
              <a:ext cx="556" cy="183"/>
            </a:xfrm>
            <a:prstGeom prst="rect">
              <a:avLst/>
            </a:prstGeom>
            <a:ln w="19050"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102321" tIns="51161" rIns="102321" bIns="51161"/>
            <a:lstStyle/>
            <a:p>
              <a:pPr algn="ctr" defTabSz="1023938" eaLnBrk="0" hangingPunct="0"/>
              <a:r>
                <a:rPr lang="ru-RU" sz="1300" b="1" dirty="0">
                  <a:latin typeface="Times New Roman" pitchFamily="18" charset="0"/>
                </a:rPr>
                <a:t>П</a:t>
              </a:r>
              <a:r>
                <a:rPr lang="ru-RU" sz="1300" b="1" dirty="0" smtClean="0">
                  <a:latin typeface="Times New Roman" pitchFamily="18" charset="0"/>
                </a:rPr>
                <a:t>ерсонал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61" name="Text Box 7"/>
            <p:cNvSpPr txBox="1">
              <a:spLocks noChangeArrowheads="1"/>
            </p:cNvSpPr>
            <p:nvPr/>
          </p:nvSpPr>
          <p:spPr bwMode="auto">
            <a:xfrm>
              <a:off x="3149" y="243"/>
              <a:ext cx="769" cy="322"/>
            </a:xfrm>
            <a:prstGeom prst="rect">
              <a:avLst/>
            </a:prstGeom>
            <a:ln w="19050"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102321" tIns="51161" rIns="102321" bIns="51161"/>
            <a:lstStyle/>
            <a:p>
              <a:pPr algn="ctr" defTabSz="1023938" eaLnBrk="0" hangingPunct="0"/>
              <a:r>
                <a:rPr lang="ru-RU" sz="1300" b="1" dirty="0">
                  <a:latin typeface="Times New Roman" pitchFamily="18" charset="0"/>
                </a:rPr>
                <a:t>О</a:t>
              </a:r>
              <a:r>
                <a:rPr lang="ru-RU" sz="1300" b="1" dirty="0" smtClean="0">
                  <a:latin typeface="Times New Roman" pitchFamily="18" charset="0"/>
                </a:rPr>
                <a:t>борудование </a:t>
              </a:r>
              <a:r>
                <a:rPr lang="ru-RU" sz="1300" b="1" dirty="0">
                  <a:latin typeface="Times New Roman" pitchFamily="18" charset="0"/>
                </a:rPr>
                <a:t>и инструмент</a:t>
              </a:r>
            </a:p>
          </p:txBody>
        </p:sp>
        <p:sp>
          <p:nvSpPr>
            <p:cNvPr id="49162" name="Line 8"/>
            <p:cNvSpPr>
              <a:spLocks noChangeShapeType="1"/>
            </p:cNvSpPr>
            <p:nvPr/>
          </p:nvSpPr>
          <p:spPr bwMode="auto">
            <a:xfrm>
              <a:off x="2465" y="432"/>
              <a:ext cx="583" cy="159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63" name="Line 9"/>
            <p:cNvSpPr>
              <a:spLocks noChangeShapeType="1"/>
            </p:cNvSpPr>
            <p:nvPr/>
          </p:nvSpPr>
          <p:spPr bwMode="auto">
            <a:xfrm>
              <a:off x="822" y="2028"/>
              <a:ext cx="376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64" name="Line 10"/>
            <p:cNvSpPr>
              <a:spLocks noChangeShapeType="1"/>
            </p:cNvSpPr>
            <p:nvPr/>
          </p:nvSpPr>
          <p:spPr bwMode="auto">
            <a:xfrm>
              <a:off x="1156" y="426"/>
              <a:ext cx="589" cy="160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65" name="Line 11"/>
            <p:cNvSpPr>
              <a:spLocks noChangeShapeType="1"/>
            </p:cNvSpPr>
            <p:nvPr/>
          </p:nvSpPr>
          <p:spPr bwMode="auto">
            <a:xfrm>
              <a:off x="3664" y="568"/>
              <a:ext cx="548" cy="145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66" name="Line 12"/>
            <p:cNvSpPr>
              <a:spLocks noChangeShapeType="1"/>
            </p:cNvSpPr>
            <p:nvPr/>
          </p:nvSpPr>
          <p:spPr bwMode="auto">
            <a:xfrm>
              <a:off x="619" y="912"/>
              <a:ext cx="70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67" name="Line 13"/>
            <p:cNvSpPr>
              <a:spLocks noChangeShapeType="1"/>
            </p:cNvSpPr>
            <p:nvPr/>
          </p:nvSpPr>
          <p:spPr bwMode="auto">
            <a:xfrm>
              <a:off x="536" y="1590"/>
              <a:ext cx="103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69" name="Line 15"/>
            <p:cNvSpPr>
              <a:spLocks noChangeShapeType="1"/>
            </p:cNvSpPr>
            <p:nvPr/>
          </p:nvSpPr>
          <p:spPr bwMode="auto">
            <a:xfrm>
              <a:off x="749" y="603"/>
              <a:ext cx="111" cy="3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70" name="Text Box 16"/>
            <p:cNvSpPr txBox="1">
              <a:spLocks noChangeArrowheads="1"/>
            </p:cNvSpPr>
            <p:nvPr/>
          </p:nvSpPr>
          <p:spPr bwMode="auto">
            <a:xfrm>
              <a:off x="432" y="458"/>
              <a:ext cx="55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У</a:t>
              </a:r>
              <a:r>
                <a:rPr lang="ru-RU" sz="1300" b="1" dirty="0" smtClean="0">
                  <a:latin typeface="Times New Roman" pitchFamily="18" charset="0"/>
                </a:rPr>
                <a:t>сталость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71" name="Line 17"/>
            <p:cNvSpPr>
              <a:spLocks noChangeShapeType="1"/>
            </p:cNvSpPr>
            <p:nvPr/>
          </p:nvSpPr>
          <p:spPr bwMode="auto">
            <a:xfrm flipV="1">
              <a:off x="945" y="904"/>
              <a:ext cx="108" cy="28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72" name="Text Box 18"/>
            <p:cNvSpPr txBox="1">
              <a:spLocks noChangeArrowheads="1"/>
            </p:cNvSpPr>
            <p:nvPr/>
          </p:nvSpPr>
          <p:spPr bwMode="auto">
            <a:xfrm>
              <a:off x="949" y="1024"/>
              <a:ext cx="557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Б</a:t>
              </a:r>
              <a:r>
                <a:rPr lang="ru-RU" sz="1300" b="1" dirty="0" smtClean="0">
                  <a:latin typeface="Times New Roman" pitchFamily="18" charset="0"/>
                </a:rPr>
                <a:t>олезнь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74" name="Line 20"/>
            <p:cNvSpPr>
              <a:spLocks noChangeShapeType="1"/>
            </p:cNvSpPr>
            <p:nvPr/>
          </p:nvSpPr>
          <p:spPr bwMode="auto">
            <a:xfrm>
              <a:off x="843" y="1261"/>
              <a:ext cx="135" cy="32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75" name="Text Box 21"/>
            <p:cNvSpPr txBox="1">
              <a:spLocks noChangeArrowheads="1"/>
            </p:cNvSpPr>
            <p:nvPr/>
          </p:nvSpPr>
          <p:spPr bwMode="auto">
            <a:xfrm>
              <a:off x="842" y="1249"/>
              <a:ext cx="675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О</a:t>
              </a:r>
              <a:r>
                <a:rPr lang="ru-RU" sz="1300" b="1" dirty="0" smtClean="0">
                  <a:latin typeface="Times New Roman" pitchFamily="18" charset="0"/>
                </a:rPr>
                <a:t>бразование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76" name="Line 22"/>
            <p:cNvSpPr>
              <a:spLocks noChangeShapeType="1"/>
            </p:cNvSpPr>
            <p:nvPr/>
          </p:nvSpPr>
          <p:spPr bwMode="auto">
            <a:xfrm flipV="1">
              <a:off x="1107" y="1597"/>
              <a:ext cx="135" cy="37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77" name="Text Box 23"/>
            <p:cNvSpPr txBox="1">
              <a:spLocks noChangeArrowheads="1"/>
            </p:cNvSpPr>
            <p:nvPr/>
          </p:nvSpPr>
          <p:spPr bwMode="auto">
            <a:xfrm>
              <a:off x="1112" y="1783"/>
              <a:ext cx="36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 smtClean="0">
                  <a:latin typeface="Times New Roman" pitchFamily="18" charset="0"/>
                </a:rPr>
                <a:t>Опыт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78" name="Line 24"/>
            <p:cNvSpPr>
              <a:spLocks noChangeShapeType="1"/>
            </p:cNvSpPr>
            <p:nvPr/>
          </p:nvSpPr>
          <p:spPr bwMode="auto">
            <a:xfrm flipH="1">
              <a:off x="1345" y="985"/>
              <a:ext cx="706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80" name="Line 26"/>
            <p:cNvSpPr>
              <a:spLocks noChangeShapeType="1"/>
            </p:cNvSpPr>
            <p:nvPr/>
          </p:nvSpPr>
          <p:spPr bwMode="auto">
            <a:xfrm flipH="1">
              <a:off x="1534" y="671"/>
              <a:ext cx="109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81" name="Text Box 27"/>
            <p:cNvSpPr txBox="1">
              <a:spLocks noChangeArrowheads="1"/>
            </p:cNvSpPr>
            <p:nvPr/>
          </p:nvSpPr>
          <p:spPr bwMode="auto">
            <a:xfrm flipH="1">
              <a:off x="1293" y="518"/>
              <a:ext cx="928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С</a:t>
              </a:r>
              <a:r>
                <a:rPr lang="ru-RU" sz="1300" b="1" dirty="0" smtClean="0">
                  <a:latin typeface="Times New Roman" pitchFamily="18" charset="0"/>
                </a:rPr>
                <a:t>осредоточенность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82" name="Line 28"/>
            <p:cNvSpPr>
              <a:spLocks noChangeShapeType="1"/>
            </p:cNvSpPr>
            <p:nvPr/>
          </p:nvSpPr>
          <p:spPr bwMode="auto">
            <a:xfrm flipH="1" flipV="1">
              <a:off x="1766" y="978"/>
              <a:ext cx="108" cy="28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83" name="Text Box 29"/>
            <p:cNvSpPr txBox="1">
              <a:spLocks noChangeArrowheads="1"/>
            </p:cNvSpPr>
            <p:nvPr/>
          </p:nvSpPr>
          <p:spPr bwMode="auto">
            <a:xfrm flipH="1">
              <a:off x="1593" y="1217"/>
              <a:ext cx="556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В</a:t>
              </a:r>
              <a:r>
                <a:rPr lang="ru-RU" sz="1300" b="1" dirty="0" smtClean="0">
                  <a:latin typeface="Times New Roman" pitchFamily="18" charset="0"/>
                </a:rPr>
                <a:t>нимание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84" name="Line 30"/>
            <p:cNvSpPr>
              <a:spLocks noChangeShapeType="1"/>
            </p:cNvSpPr>
            <p:nvPr/>
          </p:nvSpPr>
          <p:spPr bwMode="auto">
            <a:xfrm>
              <a:off x="2395" y="1660"/>
              <a:ext cx="51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86" name="Line 32"/>
            <p:cNvSpPr>
              <a:spLocks noChangeShapeType="1"/>
            </p:cNvSpPr>
            <p:nvPr/>
          </p:nvSpPr>
          <p:spPr bwMode="auto">
            <a:xfrm flipH="1">
              <a:off x="2674" y="1008"/>
              <a:ext cx="46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88" name="Line 34"/>
            <p:cNvSpPr>
              <a:spLocks noChangeShapeType="1"/>
            </p:cNvSpPr>
            <p:nvPr/>
          </p:nvSpPr>
          <p:spPr bwMode="auto">
            <a:xfrm>
              <a:off x="3219" y="1219"/>
              <a:ext cx="706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90" name="Line 36"/>
            <p:cNvSpPr>
              <a:spLocks noChangeShapeType="1"/>
            </p:cNvSpPr>
            <p:nvPr/>
          </p:nvSpPr>
          <p:spPr bwMode="auto">
            <a:xfrm>
              <a:off x="3309" y="797"/>
              <a:ext cx="147" cy="4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91" name="Text Box 37"/>
            <p:cNvSpPr txBox="1">
              <a:spLocks noChangeArrowheads="1"/>
            </p:cNvSpPr>
            <p:nvPr/>
          </p:nvSpPr>
          <p:spPr bwMode="auto">
            <a:xfrm>
              <a:off x="3170" y="654"/>
              <a:ext cx="431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Ф</a:t>
              </a:r>
              <a:r>
                <a:rPr lang="ru-RU" sz="1300" b="1" dirty="0" smtClean="0">
                  <a:latin typeface="Times New Roman" pitchFamily="18" charset="0"/>
                </a:rPr>
                <a:t>орма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92" name="Line 38"/>
            <p:cNvSpPr>
              <a:spLocks noChangeShapeType="1"/>
            </p:cNvSpPr>
            <p:nvPr/>
          </p:nvSpPr>
          <p:spPr bwMode="auto">
            <a:xfrm flipV="1">
              <a:off x="3545" y="1211"/>
              <a:ext cx="108" cy="28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93" name="Text Box 39"/>
            <p:cNvSpPr txBox="1">
              <a:spLocks noChangeArrowheads="1"/>
            </p:cNvSpPr>
            <p:nvPr/>
          </p:nvSpPr>
          <p:spPr bwMode="auto">
            <a:xfrm>
              <a:off x="3375" y="1443"/>
              <a:ext cx="414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Р</a:t>
              </a:r>
              <a:r>
                <a:rPr lang="ru-RU" sz="1300" b="1" dirty="0" smtClean="0">
                  <a:latin typeface="Times New Roman" pitchFamily="18" charset="0"/>
                </a:rPr>
                <a:t>азмер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194" name="Line 40"/>
            <p:cNvSpPr>
              <a:spLocks noChangeShapeType="1"/>
            </p:cNvSpPr>
            <p:nvPr/>
          </p:nvSpPr>
          <p:spPr bwMode="auto">
            <a:xfrm flipH="1">
              <a:off x="3823" y="1029"/>
              <a:ext cx="706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96" name="Line 42"/>
            <p:cNvSpPr>
              <a:spLocks noChangeShapeType="1"/>
            </p:cNvSpPr>
            <p:nvPr/>
          </p:nvSpPr>
          <p:spPr bwMode="auto">
            <a:xfrm flipH="1">
              <a:off x="4048" y="715"/>
              <a:ext cx="114" cy="30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97" name="Text Box 43"/>
            <p:cNvSpPr txBox="1">
              <a:spLocks noChangeArrowheads="1"/>
            </p:cNvSpPr>
            <p:nvPr/>
          </p:nvSpPr>
          <p:spPr bwMode="auto">
            <a:xfrm flipH="1">
              <a:off x="4023" y="438"/>
              <a:ext cx="807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Стабильность работы</a:t>
              </a:r>
            </a:p>
          </p:txBody>
        </p:sp>
        <p:sp>
          <p:nvSpPr>
            <p:cNvPr id="49198" name="Line 44"/>
            <p:cNvSpPr>
              <a:spLocks noChangeShapeType="1"/>
            </p:cNvSpPr>
            <p:nvPr/>
          </p:nvSpPr>
          <p:spPr bwMode="auto">
            <a:xfrm flipH="1" flipV="1">
              <a:off x="4193" y="1027"/>
              <a:ext cx="105" cy="2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199" name="Text Box 45"/>
            <p:cNvSpPr txBox="1">
              <a:spLocks noChangeArrowheads="1"/>
            </p:cNvSpPr>
            <p:nvPr/>
          </p:nvSpPr>
          <p:spPr bwMode="auto">
            <a:xfrm flipH="1">
              <a:off x="4121" y="1273"/>
              <a:ext cx="842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Р</a:t>
              </a:r>
              <a:r>
                <a:rPr lang="ru-RU" sz="1300" b="1" dirty="0" smtClean="0">
                  <a:latin typeface="Times New Roman" pitchFamily="18" charset="0"/>
                </a:rPr>
                <a:t>азбалансировка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200" name="Text Box 46"/>
            <p:cNvSpPr txBox="1">
              <a:spLocks noChangeArrowheads="1"/>
            </p:cNvSpPr>
            <p:nvPr/>
          </p:nvSpPr>
          <p:spPr bwMode="auto">
            <a:xfrm>
              <a:off x="2395" y="3618"/>
              <a:ext cx="788" cy="306"/>
            </a:xfrm>
            <a:prstGeom prst="rect">
              <a:avLst/>
            </a:prstGeom>
            <a:ln w="19050"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102321" tIns="51161" rIns="102321" bIns="51161"/>
            <a:lstStyle/>
            <a:p>
              <a:pPr algn="ctr" defTabSz="1023938" eaLnBrk="0" hangingPunct="0"/>
              <a:r>
                <a:rPr lang="ru-RU" sz="1300" b="1" dirty="0">
                  <a:latin typeface="Times New Roman" pitchFamily="18" charset="0"/>
                </a:rPr>
                <a:t>М</a:t>
              </a:r>
              <a:r>
                <a:rPr lang="ru-RU" sz="1300" b="1" dirty="0" smtClean="0">
                  <a:latin typeface="Times New Roman" pitchFamily="18" charset="0"/>
                </a:rPr>
                <a:t>етоды </a:t>
              </a:r>
              <a:r>
                <a:rPr lang="ru-RU" sz="1300" b="1" dirty="0">
                  <a:latin typeface="Times New Roman" pitchFamily="18" charset="0"/>
                </a:rPr>
                <a:t>(технология)</a:t>
              </a:r>
            </a:p>
          </p:txBody>
        </p:sp>
        <p:sp>
          <p:nvSpPr>
            <p:cNvPr id="49201" name="Text Box 47"/>
            <p:cNvSpPr txBox="1">
              <a:spLocks noChangeArrowheads="1"/>
            </p:cNvSpPr>
            <p:nvPr/>
          </p:nvSpPr>
          <p:spPr bwMode="auto">
            <a:xfrm>
              <a:off x="1200" y="3616"/>
              <a:ext cx="637" cy="302"/>
            </a:xfrm>
            <a:prstGeom prst="rect">
              <a:avLst/>
            </a:prstGeom>
            <a:ln w="19050"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102321" tIns="51161" rIns="102321" bIns="51161"/>
            <a:lstStyle/>
            <a:p>
              <a:pPr algn="ctr" defTabSz="1023938" eaLnBrk="0" hangingPunct="0"/>
              <a:r>
                <a:rPr lang="ru-RU" sz="1300" b="1" dirty="0">
                  <a:latin typeface="Times New Roman" pitchFamily="18" charset="0"/>
                </a:rPr>
                <a:t>М</a:t>
              </a:r>
              <a:r>
                <a:rPr lang="ru-RU" sz="1300" b="1" dirty="0" smtClean="0">
                  <a:latin typeface="Times New Roman" pitchFamily="18" charset="0"/>
                </a:rPr>
                <a:t>атериалы </a:t>
              </a:r>
              <a:r>
                <a:rPr lang="ru-RU" sz="1300" b="1" dirty="0">
                  <a:latin typeface="Times New Roman" pitchFamily="18" charset="0"/>
                </a:rPr>
                <a:t>заготовки</a:t>
              </a:r>
            </a:p>
          </p:txBody>
        </p:sp>
        <p:sp>
          <p:nvSpPr>
            <p:cNvPr id="49202" name="Line 48"/>
            <p:cNvSpPr>
              <a:spLocks noChangeShapeType="1"/>
            </p:cNvSpPr>
            <p:nvPr/>
          </p:nvSpPr>
          <p:spPr bwMode="auto">
            <a:xfrm flipV="1">
              <a:off x="2812" y="2034"/>
              <a:ext cx="584" cy="158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03" name="Line 49"/>
            <p:cNvSpPr>
              <a:spLocks noChangeShapeType="1"/>
            </p:cNvSpPr>
            <p:nvPr/>
          </p:nvSpPr>
          <p:spPr bwMode="auto">
            <a:xfrm flipV="1">
              <a:off x="1515" y="2022"/>
              <a:ext cx="578" cy="159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04" name="Line 50"/>
            <p:cNvSpPr>
              <a:spLocks noChangeShapeType="1"/>
            </p:cNvSpPr>
            <p:nvPr/>
          </p:nvSpPr>
          <p:spPr bwMode="auto">
            <a:xfrm flipV="1">
              <a:off x="735" y="2887"/>
              <a:ext cx="105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06" name="Line 52"/>
            <p:cNvSpPr>
              <a:spLocks noChangeShapeType="1"/>
            </p:cNvSpPr>
            <p:nvPr/>
          </p:nvSpPr>
          <p:spPr bwMode="auto">
            <a:xfrm flipV="1">
              <a:off x="2786" y="2767"/>
              <a:ext cx="135" cy="37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07" name="Text Box 53"/>
            <p:cNvSpPr txBox="1">
              <a:spLocks noChangeArrowheads="1"/>
            </p:cNvSpPr>
            <p:nvPr/>
          </p:nvSpPr>
          <p:spPr bwMode="auto">
            <a:xfrm>
              <a:off x="2326" y="2253"/>
              <a:ext cx="895" cy="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С</a:t>
              </a:r>
              <a:r>
                <a:rPr lang="ru-RU" sz="1300" b="1" dirty="0" smtClean="0">
                  <a:latin typeface="Times New Roman" pitchFamily="18" charset="0"/>
                </a:rPr>
                <a:t>ила </a:t>
              </a:r>
              <a:r>
                <a:rPr lang="ru-RU" sz="1300" b="1" dirty="0">
                  <a:latin typeface="Times New Roman" pitchFamily="18" charset="0"/>
                </a:rPr>
                <a:t>закрепления детали</a:t>
              </a:r>
            </a:p>
          </p:txBody>
        </p:sp>
        <p:sp>
          <p:nvSpPr>
            <p:cNvPr id="49208" name="Line 54"/>
            <p:cNvSpPr>
              <a:spLocks noChangeShapeType="1"/>
            </p:cNvSpPr>
            <p:nvPr/>
          </p:nvSpPr>
          <p:spPr bwMode="auto">
            <a:xfrm>
              <a:off x="1402" y="2592"/>
              <a:ext cx="108" cy="28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09" name="Text Box 55"/>
            <p:cNvSpPr txBox="1">
              <a:spLocks noChangeArrowheads="1"/>
            </p:cNvSpPr>
            <p:nvPr/>
          </p:nvSpPr>
          <p:spPr bwMode="auto">
            <a:xfrm>
              <a:off x="1009" y="3147"/>
              <a:ext cx="572" cy="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У</a:t>
              </a:r>
              <a:r>
                <a:rPr lang="ru-RU" sz="1300" b="1" dirty="0" smtClean="0">
                  <a:latin typeface="Times New Roman" pitchFamily="18" charset="0"/>
                </a:rPr>
                <a:t>словия </a:t>
              </a:r>
              <a:r>
                <a:rPr lang="ru-RU" sz="1300" b="1" dirty="0">
                  <a:latin typeface="Times New Roman" pitchFamily="18" charset="0"/>
                </a:rPr>
                <a:t>хранения</a:t>
              </a:r>
            </a:p>
          </p:txBody>
        </p:sp>
        <p:sp>
          <p:nvSpPr>
            <p:cNvPr id="49210" name="Line 56"/>
            <p:cNvSpPr>
              <a:spLocks noChangeShapeType="1"/>
            </p:cNvSpPr>
            <p:nvPr/>
          </p:nvSpPr>
          <p:spPr bwMode="auto">
            <a:xfrm flipV="1">
              <a:off x="1261" y="2882"/>
              <a:ext cx="122" cy="2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11" name="Text Box 57"/>
            <p:cNvSpPr txBox="1">
              <a:spLocks noChangeArrowheads="1"/>
            </p:cNvSpPr>
            <p:nvPr/>
          </p:nvSpPr>
          <p:spPr bwMode="auto">
            <a:xfrm>
              <a:off x="3363" y="3476"/>
              <a:ext cx="445" cy="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П</a:t>
              </a:r>
              <a:r>
                <a:rPr lang="ru-RU" sz="1300" b="1" dirty="0" smtClean="0">
                  <a:latin typeface="Times New Roman" pitchFamily="18" charset="0"/>
                </a:rPr>
                <a:t>одача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212" name="Line 58"/>
            <p:cNvSpPr>
              <a:spLocks noChangeShapeType="1"/>
            </p:cNvSpPr>
            <p:nvPr/>
          </p:nvSpPr>
          <p:spPr bwMode="auto">
            <a:xfrm flipH="1" flipV="1">
              <a:off x="3171" y="2636"/>
              <a:ext cx="706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14" name="Line 60"/>
            <p:cNvSpPr>
              <a:spLocks noChangeShapeType="1"/>
            </p:cNvSpPr>
            <p:nvPr/>
          </p:nvSpPr>
          <p:spPr bwMode="auto">
            <a:xfrm flipH="1" flipV="1">
              <a:off x="3352" y="2633"/>
              <a:ext cx="102" cy="2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15" name="Text Box 61"/>
            <p:cNvSpPr txBox="1">
              <a:spLocks noChangeArrowheads="1"/>
            </p:cNvSpPr>
            <p:nvPr/>
          </p:nvSpPr>
          <p:spPr bwMode="auto">
            <a:xfrm flipH="1">
              <a:off x="865" y="2430"/>
              <a:ext cx="943" cy="2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И</a:t>
              </a:r>
              <a:r>
                <a:rPr lang="ru-RU" sz="1300" b="1" dirty="0" smtClean="0">
                  <a:latin typeface="Times New Roman" pitchFamily="18" charset="0"/>
                </a:rPr>
                <a:t>сточник </a:t>
              </a:r>
              <a:r>
                <a:rPr lang="ru-RU" sz="1300" b="1" dirty="0">
                  <a:latin typeface="Times New Roman" pitchFamily="18" charset="0"/>
                </a:rPr>
                <a:t>поставки</a:t>
              </a:r>
            </a:p>
          </p:txBody>
        </p:sp>
        <p:sp>
          <p:nvSpPr>
            <p:cNvPr id="49217" name="Text Box 63"/>
            <p:cNvSpPr txBox="1">
              <a:spLocks noChangeArrowheads="1"/>
            </p:cNvSpPr>
            <p:nvPr/>
          </p:nvSpPr>
          <p:spPr bwMode="auto">
            <a:xfrm flipH="1">
              <a:off x="2383" y="3111"/>
              <a:ext cx="564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П</a:t>
              </a:r>
              <a:r>
                <a:rPr lang="ru-RU" sz="1300" b="1" dirty="0" smtClean="0">
                  <a:latin typeface="Times New Roman" pitchFamily="18" charset="0"/>
                </a:rPr>
                <a:t>орядок </a:t>
              </a:r>
              <a:r>
                <a:rPr lang="ru-RU" sz="1300" b="1" dirty="0">
                  <a:latin typeface="Times New Roman" pitchFamily="18" charset="0"/>
                </a:rPr>
                <a:t>установки</a:t>
              </a:r>
            </a:p>
          </p:txBody>
        </p:sp>
        <p:sp>
          <p:nvSpPr>
            <p:cNvPr id="49218" name="Line 64"/>
            <p:cNvSpPr>
              <a:spLocks noChangeShapeType="1"/>
            </p:cNvSpPr>
            <p:nvPr/>
          </p:nvSpPr>
          <p:spPr bwMode="auto">
            <a:xfrm flipV="1">
              <a:off x="2272" y="2775"/>
              <a:ext cx="847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20" name="Line 66"/>
            <p:cNvSpPr>
              <a:spLocks noChangeShapeType="1"/>
            </p:cNvSpPr>
            <p:nvPr/>
          </p:nvSpPr>
          <p:spPr bwMode="auto">
            <a:xfrm flipH="1">
              <a:off x="2964" y="3248"/>
              <a:ext cx="1183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22" name="Text Box 68"/>
            <p:cNvSpPr txBox="1">
              <a:spLocks noChangeArrowheads="1"/>
            </p:cNvSpPr>
            <p:nvPr/>
          </p:nvSpPr>
          <p:spPr bwMode="auto">
            <a:xfrm>
              <a:off x="3318" y="2889"/>
              <a:ext cx="508" cy="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П</a:t>
              </a:r>
              <a:r>
                <a:rPr lang="ru-RU" sz="1300" b="1" dirty="0" smtClean="0">
                  <a:latin typeface="Times New Roman" pitchFamily="18" charset="0"/>
                </a:rPr>
                <a:t>озиция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223" name="Text Box 69"/>
            <p:cNvSpPr txBox="1">
              <a:spLocks noChangeArrowheads="1"/>
            </p:cNvSpPr>
            <p:nvPr/>
          </p:nvSpPr>
          <p:spPr bwMode="auto">
            <a:xfrm>
              <a:off x="3449" y="2181"/>
              <a:ext cx="375" cy="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 eaLnBrk="0" hangingPunct="0"/>
              <a:r>
                <a:rPr lang="ru-RU" sz="1300" b="1" dirty="0">
                  <a:latin typeface="Times New Roman" pitchFamily="18" charset="0"/>
                </a:rPr>
                <a:t>У</a:t>
              </a:r>
              <a:r>
                <a:rPr lang="ru-RU" sz="1300" b="1" dirty="0" smtClean="0">
                  <a:latin typeface="Times New Roman" pitchFamily="18" charset="0"/>
                </a:rPr>
                <a:t>гол</a:t>
              </a:r>
              <a:endParaRPr lang="ru-RU" sz="1300" b="1" dirty="0">
                <a:latin typeface="Times New Roman" pitchFamily="18" charset="0"/>
              </a:endParaRPr>
            </a:p>
          </p:txBody>
        </p:sp>
        <p:sp>
          <p:nvSpPr>
            <p:cNvPr id="49224" name="Line 70"/>
            <p:cNvSpPr>
              <a:spLocks noChangeShapeType="1"/>
            </p:cNvSpPr>
            <p:nvPr/>
          </p:nvSpPr>
          <p:spPr bwMode="auto">
            <a:xfrm flipH="1">
              <a:off x="3469" y="2344"/>
              <a:ext cx="108" cy="28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25" name="Line 71"/>
            <p:cNvSpPr>
              <a:spLocks noChangeShapeType="1"/>
            </p:cNvSpPr>
            <p:nvPr/>
          </p:nvSpPr>
          <p:spPr bwMode="auto">
            <a:xfrm>
              <a:off x="2702" y="2429"/>
              <a:ext cx="129" cy="3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26" name="Oval 72"/>
            <p:cNvSpPr>
              <a:spLocks noChangeArrowheads="1"/>
            </p:cNvSpPr>
            <p:nvPr/>
          </p:nvSpPr>
          <p:spPr bwMode="auto">
            <a:xfrm>
              <a:off x="1887" y="937"/>
              <a:ext cx="94" cy="101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27" name="Oval 73"/>
            <p:cNvSpPr>
              <a:spLocks noChangeArrowheads="1"/>
            </p:cNvSpPr>
            <p:nvPr/>
          </p:nvSpPr>
          <p:spPr bwMode="auto">
            <a:xfrm>
              <a:off x="3313" y="909"/>
              <a:ext cx="110" cy="118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28" name="Oval 74"/>
            <p:cNvSpPr>
              <a:spLocks noChangeArrowheads="1"/>
            </p:cNvSpPr>
            <p:nvPr/>
          </p:nvSpPr>
          <p:spPr bwMode="auto">
            <a:xfrm>
              <a:off x="3251" y="841"/>
              <a:ext cx="235" cy="253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29" name="Oval 75"/>
            <p:cNvSpPr>
              <a:spLocks noChangeArrowheads="1"/>
            </p:cNvSpPr>
            <p:nvPr/>
          </p:nvSpPr>
          <p:spPr bwMode="auto">
            <a:xfrm>
              <a:off x="1094" y="2808"/>
              <a:ext cx="110" cy="118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0" name="Oval 76"/>
            <p:cNvSpPr>
              <a:spLocks noChangeArrowheads="1"/>
            </p:cNvSpPr>
            <p:nvPr/>
          </p:nvSpPr>
          <p:spPr bwMode="auto">
            <a:xfrm>
              <a:off x="1023" y="2733"/>
              <a:ext cx="251" cy="269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1" name="Oval 77"/>
            <p:cNvSpPr>
              <a:spLocks noChangeArrowheads="1"/>
            </p:cNvSpPr>
            <p:nvPr/>
          </p:nvSpPr>
          <p:spPr bwMode="auto">
            <a:xfrm>
              <a:off x="1053" y="2764"/>
              <a:ext cx="192" cy="207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2" name="Oval 78"/>
            <p:cNvSpPr>
              <a:spLocks noChangeArrowheads="1"/>
            </p:cNvSpPr>
            <p:nvPr/>
          </p:nvSpPr>
          <p:spPr bwMode="auto">
            <a:xfrm>
              <a:off x="2492" y="2677"/>
              <a:ext cx="183" cy="196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3" name="Oval 79"/>
            <p:cNvSpPr>
              <a:spLocks noChangeArrowheads="1"/>
            </p:cNvSpPr>
            <p:nvPr/>
          </p:nvSpPr>
          <p:spPr bwMode="auto">
            <a:xfrm>
              <a:off x="2551" y="2741"/>
              <a:ext cx="64" cy="69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4" name="Oval 80"/>
            <p:cNvSpPr>
              <a:spLocks noChangeArrowheads="1"/>
            </p:cNvSpPr>
            <p:nvPr/>
          </p:nvSpPr>
          <p:spPr bwMode="auto">
            <a:xfrm>
              <a:off x="2517" y="2704"/>
              <a:ext cx="132" cy="142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5" name="Oval 81"/>
            <p:cNvSpPr>
              <a:spLocks noChangeArrowheads="1"/>
            </p:cNvSpPr>
            <p:nvPr/>
          </p:nvSpPr>
          <p:spPr bwMode="auto">
            <a:xfrm>
              <a:off x="2432" y="2613"/>
              <a:ext cx="302" cy="32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6" name="Oval 82"/>
            <p:cNvSpPr>
              <a:spLocks noChangeArrowheads="1"/>
            </p:cNvSpPr>
            <p:nvPr/>
          </p:nvSpPr>
          <p:spPr bwMode="auto">
            <a:xfrm>
              <a:off x="2459" y="2642"/>
              <a:ext cx="248" cy="267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7" name="Oval 83"/>
            <p:cNvSpPr>
              <a:spLocks noChangeArrowheads="1"/>
            </p:cNvSpPr>
            <p:nvPr/>
          </p:nvSpPr>
          <p:spPr bwMode="auto">
            <a:xfrm>
              <a:off x="3624" y="2526"/>
              <a:ext cx="183" cy="196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8" name="Oval 84"/>
            <p:cNvSpPr>
              <a:spLocks noChangeArrowheads="1"/>
            </p:cNvSpPr>
            <p:nvPr/>
          </p:nvSpPr>
          <p:spPr bwMode="auto">
            <a:xfrm>
              <a:off x="3684" y="2589"/>
              <a:ext cx="64" cy="69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39" name="Oval 85"/>
            <p:cNvSpPr>
              <a:spLocks noChangeArrowheads="1"/>
            </p:cNvSpPr>
            <p:nvPr/>
          </p:nvSpPr>
          <p:spPr bwMode="auto">
            <a:xfrm>
              <a:off x="3650" y="2553"/>
              <a:ext cx="132" cy="142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40" name="Oval 86"/>
            <p:cNvSpPr>
              <a:spLocks noChangeArrowheads="1"/>
            </p:cNvSpPr>
            <p:nvPr/>
          </p:nvSpPr>
          <p:spPr bwMode="auto">
            <a:xfrm>
              <a:off x="3564" y="2461"/>
              <a:ext cx="303" cy="32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41" name="Oval 87"/>
            <p:cNvSpPr>
              <a:spLocks noChangeArrowheads="1"/>
            </p:cNvSpPr>
            <p:nvPr/>
          </p:nvSpPr>
          <p:spPr bwMode="auto">
            <a:xfrm>
              <a:off x="3591" y="2490"/>
              <a:ext cx="249" cy="267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42" name="Oval 88"/>
            <p:cNvSpPr>
              <a:spLocks noChangeArrowheads="1"/>
            </p:cNvSpPr>
            <p:nvPr/>
          </p:nvSpPr>
          <p:spPr bwMode="auto">
            <a:xfrm>
              <a:off x="3839" y="3150"/>
              <a:ext cx="183" cy="196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43" name="Oval 89"/>
            <p:cNvSpPr>
              <a:spLocks noChangeArrowheads="1"/>
            </p:cNvSpPr>
            <p:nvPr/>
          </p:nvSpPr>
          <p:spPr bwMode="auto">
            <a:xfrm>
              <a:off x="3899" y="3214"/>
              <a:ext cx="64" cy="68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44" name="Oval 90"/>
            <p:cNvSpPr>
              <a:spLocks noChangeArrowheads="1"/>
            </p:cNvSpPr>
            <p:nvPr/>
          </p:nvSpPr>
          <p:spPr bwMode="auto">
            <a:xfrm>
              <a:off x="3864" y="3177"/>
              <a:ext cx="133" cy="142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45" name="Oval 91"/>
            <p:cNvSpPr>
              <a:spLocks noChangeArrowheads="1"/>
            </p:cNvSpPr>
            <p:nvPr/>
          </p:nvSpPr>
          <p:spPr bwMode="auto">
            <a:xfrm>
              <a:off x="3806" y="3114"/>
              <a:ext cx="249" cy="268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246" name="Oval 92"/>
            <p:cNvSpPr>
              <a:spLocks noChangeArrowheads="1"/>
            </p:cNvSpPr>
            <p:nvPr/>
          </p:nvSpPr>
          <p:spPr bwMode="auto">
            <a:xfrm>
              <a:off x="3537" y="2432"/>
              <a:ext cx="358" cy="384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5" name="Прямоугольник 94"/>
          <p:cNvSpPr/>
          <p:nvPr/>
        </p:nvSpPr>
        <p:spPr bwMode="auto">
          <a:xfrm>
            <a:off x="7907481" y="2088573"/>
            <a:ext cx="942887" cy="292388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Операция</a:t>
            </a:r>
          </a:p>
        </p:txBody>
      </p:sp>
      <p:sp>
        <p:nvSpPr>
          <p:cNvPr id="97" name="Прямоугольник 96"/>
          <p:cNvSpPr/>
          <p:nvPr/>
        </p:nvSpPr>
        <p:spPr bwMode="auto">
          <a:xfrm>
            <a:off x="5233554" y="2615046"/>
            <a:ext cx="596061" cy="292388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Резец</a:t>
            </a:r>
          </a:p>
        </p:txBody>
      </p:sp>
      <p:sp>
        <p:nvSpPr>
          <p:cNvPr id="98" name="Прямоугольник 97"/>
          <p:cNvSpPr/>
          <p:nvPr/>
        </p:nvSpPr>
        <p:spPr bwMode="auto">
          <a:xfrm>
            <a:off x="422563" y="5586845"/>
            <a:ext cx="1104901" cy="492443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Качество материалов</a:t>
            </a:r>
          </a:p>
        </p:txBody>
      </p:sp>
      <p:sp>
        <p:nvSpPr>
          <p:cNvPr id="99" name="Прямоугольник 98"/>
          <p:cNvSpPr/>
          <p:nvPr/>
        </p:nvSpPr>
        <p:spPr bwMode="auto">
          <a:xfrm>
            <a:off x="3484419" y="1925782"/>
            <a:ext cx="848591" cy="492443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defTabSz="1023938" eaLnBrk="0" hangingPunct="0"/>
            <a:r>
              <a:rPr lang="ru-RU" sz="1300" b="1" dirty="0" smtClean="0">
                <a:solidFill>
                  <a:schemeClr val="tx1"/>
                </a:solidFill>
                <a:latin typeface="Times New Roman" pitchFamily="18" charset="0"/>
              </a:rPr>
              <a:t>Настрой к работе</a:t>
            </a:r>
          </a:p>
        </p:txBody>
      </p:sp>
      <p:sp>
        <p:nvSpPr>
          <p:cNvPr id="100" name="Прямоугольник 99"/>
          <p:cNvSpPr/>
          <p:nvPr/>
        </p:nvSpPr>
        <p:spPr bwMode="auto">
          <a:xfrm>
            <a:off x="7190509" y="6016336"/>
            <a:ext cx="1543436" cy="292388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Скорость резания</a:t>
            </a:r>
          </a:p>
        </p:txBody>
      </p:sp>
      <p:sp>
        <p:nvSpPr>
          <p:cNvPr id="101" name="Прямоугольник 100"/>
          <p:cNvSpPr/>
          <p:nvPr/>
        </p:nvSpPr>
        <p:spPr bwMode="auto">
          <a:xfrm>
            <a:off x="6844144" y="4942610"/>
            <a:ext cx="900311" cy="292388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Оснастка</a:t>
            </a:r>
          </a:p>
        </p:txBody>
      </p:sp>
      <p:sp>
        <p:nvSpPr>
          <p:cNvPr id="102" name="Прямоугольник 101"/>
          <p:cNvSpPr/>
          <p:nvPr/>
        </p:nvSpPr>
        <p:spPr bwMode="auto">
          <a:xfrm>
            <a:off x="481445" y="3286991"/>
            <a:ext cx="1339406" cy="292388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Квалификация</a:t>
            </a:r>
          </a:p>
        </p:txBody>
      </p:sp>
      <p:sp>
        <p:nvSpPr>
          <p:cNvPr id="103" name="Прямоугольник 102"/>
          <p:cNvSpPr/>
          <p:nvPr/>
        </p:nvSpPr>
        <p:spPr bwMode="auto">
          <a:xfrm>
            <a:off x="529935" y="2078182"/>
            <a:ext cx="860813" cy="292388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Здоровье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04" name="Прямоугольник 103"/>
          <p:cNvSpPr/>
          <p:nvPr/>
        </p:nvSpPr>
        <p:spPr bwMode="auto">
          <a:xfrm>
            <a:off x="4776354" y="1887681"/>
            <a:ext cx="725648" cy="292388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Деталь</a:t>
            </a:r>
          </a:p>
        </p:txBody>
      </p:sp>
      <p:sp>
        <p:nvSpPr>
          <p:cNvPr id="106" name="Прямоугольник 105"/>
          <p:cNvSpPr/>
          <p:nvPr/>
        </p:nvSpPr>
        <p:spPr bwMode="auto">
          <a:xfrm>
            <a:off x="2947552" y="3030683"/>
            <a:ext cx="1260765" cy="692497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Температура охлаждающей жидкости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07" name="Прямоугольник 106"/>
          <p:cNvSpPr/>
          <p:nvPr/>
        </p:nvSpPr>
        <p:spPr bwMode="auto">
          <a:xfrm>
            <a:off x="3141517" y="5375564"/>
            <a:ext cx="983674" cy="492443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 cap="flat" cmpd="sng" algn="ctr">
            <a:solidFill>
              <a:srgbClr val="CDDDE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1300" b="1" dirty="0" smtClean="0">
                <a:latin typeface="Times New Roman" pitchFamily="18" charset="0"/>
              </a:rPr>
              <a:t>Установка детали</a:t>
            </a:r>
          </a:p>
        </p:txBody>
      </p:sp>
      <p:sp>
        <p:nvSpPr>
          <p:cNvPr id="108" name="Line 44"/>
          <p:cNvSpPr>
            <a:spLocks noChangeShapeType="1"/>
          </p:cNvSpPr>
          <p:nvPr/>
        </p:nvSpPr>
        <p:spPr bwMode="auto">
          <a:xfrm flipH="1" flipV="1">
            <a:off x="5918469" y="6168813"/>
            <a:ext cx="187515" cy="46753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2"/>
          <p:cNvSpPr>
            <a:spLocks noGrp="1" noChangeArrowheads="1"/>
          </p:cNvSpPr>
          <p:nvPr>
            <p:ph type="title"/>
          </p:nvPr>
        </p:nvSpPr>
        <p:spPr>
          <a:xfrm>
            <a:off x="582376" y="707549"/>
            <a:ext cx="9809017" cy="617105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5. Диаграмма разброса (рассеяния)</a:t>
            </a:r>
          </a:p>
        </p:txBody>
      </p:sp>
      <p:sp>
        <p:nvSpPr>
          <p:cNvPr id="57349" name="Rectangle 3"/>
          <p:cNvSpPr>
            <a:spLocks noGrp="1" noChangeArrowheads="1"/>
          </p:cNvSpPr>
          <p:nvPr>
            <p:ph idx="1"/>
          </p:nvPr>
        </p:nvSpPr>
        <p:spPr>
          <a:xfrm>
            <a:off x="648565" y="1362230"/>
            <a:ext cx="9452365" cy="5528395"/>
          </a:xfrm>
        </p:spPr>
        <p:txBody>
          <a:bodyPr/>
          <a:lstStyle/>
          <a:p>
            <a:pPr marL="576000" indent="0" algn="just" defTabSz="914400" eaLnBrk="1" hangingPunct="1">
              <a:buFont typeface="Wingdings" pitchFamily="2" charset="2"/>
              <a:buNone/>
            </a:pPr>
            <a:r>
              <a:rPr lang="ru-RU" sz="2400" dirty="0" smtClean="0">
                <a:ea typeface="Verdana" pitchFamily="34" charset="0"/>
                <a:cs typeface="Verdana" pitchFamily="34" charset="0"/>
              </a:rPr>
              <a:t>Диаграмма разброса – инструмент, позволяющий определить вид и тесноту связи между парами соответствующих переменных.</a:t>
            </a:r>
          </a:p>
          <a:p>
            <a:pPr marL="0" indent="574675" algn="just" defTabSz="914400" eaLnBrk="1" hangingPunct="1">
              <a:spcBef>
                <a:spcPts val="600"/>
              </a:spcBef>
              <a:buNone/>
            </a:pPr>
            <a:r>
              <a:rPr lang="ru-RU" sz="2400" u="sng" dirty="0" smtClean="0">
                <a:ea typeface="Verdana" pitchFamily="34" charset="0"/>
                <a:cs typeface="Verdana" pitchFamily="34" charset="0"/>
              </a:rPr>
              <a:t>Эти две переменные могут относиться к</a:t>
            </a:r>
            <a:r>
              <a:rPr lang="ru-RU" sz="2400" dirty="0" smtClean="0">
                <a:ea typeface="Verdana" pitchFamily="34" charset="0"/>
                <a:cs typeface="Verdana" pitchFamily="34" charset="0"/>
              </a:rPr>
              <a:t>: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dirty="0" smtClean="0">
                <a:ea typeface="Verdana" pitchFamily="34" charset="0"/>
                <a:cs typeface="Verdana" pitchFamily="34" charset="0"/>
              </a:rPr>
              <a:t>характеристике качества и влияющему на нее фактору;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dirty="0" smtClean="0">
                <a:ea typeface="Verdana" pitchFamily="34" charset="0"/>
                <a:cs typeface="Verdana" pitchFamily="34" charset="0"/>
              </a:rPr>
              <a:t>двум различным характеристикам качества;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dirty="0" smtClean="0">
                <a:ea typeface="Verdana" pitchFamily="34" charset="0"/>
                <a:cs typeface="Verdana" pitchFamily="34" charset="0"/>
              </a:rPr>
              <a:t>двум факторам, влияющим на одну характеристику качества.</a:t>
            </a:r>
          </a:p>
          <a:p>
            <a:pPr marL="540000" indent="0" defTabSz="914400" eaLnBrk="1" hangingPunct="1">
              <a:buNone/>
            </a:pPr>
            <a:r>
              <a:rPr lang="ru-RU" sz="2200" dirty="0" smtClean="0">
                <a:solidFill>
                  <a:srgbClr val="FF0000"/>
                </a:solidFill>
                <a:ea typeface="Verdana" pitchFamily="34" charset="0"/>
                <a:cs typeface="Verdana" pitchFamily="34" charset="0"/>
              </a:rPr>
              <a:t>При наличии корреляционной зависимости значительно облегчается контроль процесса с технологической, временной и экономической точек зрения.</a:t>
            </a:r>
          </a:p>
          <a:p>
            <a:pPr marL="0" indent="574675" defTabSz="914400" eaLnBrk="1" hangingPunct="1">
              <a:spcBef>
                <a:spcPts val="600"/>
              </a:spcBef>
              <a:buFont typeface="Wingdings" pitchFamily="2" charset="2"/>
              <a:buNone/>
            </a:pPr>
            <a:r>
              <a:rPr lang="ru-RU" sz="2400" u="sng" dirty="0" smtClean="0">
                <a:ea typeface="Verdana" pitchFamily="34" charset="0"/>
                <a:cs typeface="Verdana" pitchFamily="34" charset="0"/>
              </a:rPr>
              <a:t>Построение диаграммы разброса</a:t>
            </a:r>
            <a:r>
              <a:rPr lang="ru-RU" sz="2400" dirty="0" smtClean="0">
                <a:ea typeface="Verdana" pitchFamily="34" charset="0"/>
                <a:cs typeface="Verdana" pitchFamily="34" charset="0"/>
              </a:rPr>
              <a:t>:</a:t>
            </a:r>
            <a:endParaRPr lang="en-US" sz="2400" dirty="0" smtClean="0">
              <a:ea typeface="Verdana" pitchFamily="34" charset="0"/>
              <a:cs typeface="Verdana" pitchFamily="34" charset="0"/>
            </a:endParaRPr>
          </a:p>
          <a:p>
            <a:pPr marL="0" indent="574675" defTabSz="914400" eaLnBrk="1" hangingPunct="1">
              <a:buFont typeface="Wingdings" pitchFamily="2" charset="2"/>
              <a:buNone/>
            </a:pPr>
            <a:r>
              <a:rPr lang="ru-RU" sz="2200" dirty="0" smtClean="0">
                <a:ea typeface="Verdana" pitchFamily="34" charset="0"/>
                <a:cs typeface="Verdana" pitchFamily="34" charset="0"/>
              </a:rPr>
              <a:t>Этап 1. Соберите парные данные.</a:t>
            </a:r>
          </a:p>
          <a:p>
            <a:pPr marL="576000" indent="0" defTabSz="91440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ru-RU" sz="2200" dirty="0" smtClean="0">
                <a:ea typeface="Verdana" pitchFamily="34" charset="0"/>
                <a:cs typeface="Verdana" pitchFamily="34" charset="0"/>
              </a:rPr>
              <a:t>Этап 2. Найдите максимальные и минимальные значения из выбранных  данных. Выберите шкалы.</a:t>
            </a:r>
          </a:p>
          <a:p>
            <a:pPr marL="0" indent="574675" defTabSz="91440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ru-RU" sz="2200" dirty="0" smtClean="0">
                <a:ea typeface="Verdana" pitchFamily="34" charset="0"/>
                <a:cs typeface="Verdana" pitchFamily="34" charset="0"/>
              </a:rPr>
              <a:t>Этап 3. Нанесите на график данные.</a:t>
            </a:r>
          </a:p>
          <a:p>
            <a:pPr marL="0" indent="574675" defTabSz="91440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ru-RU" sz="2200" dirty="0" smtClean="0">
                <a:ea typeface="Verdana" pitchFamily="34" charset="0"/>
                <a:cs typeface="Verdana" pitchFamily="34" charset="0"/>
              </a:rPr>
              <a:t>Этап 4. Сделайте все необходимые обозначения.</a:t>
            </a:r>
          </a:p>
        </p:txBody>
      </p:sp>
      <p:sp>
        <p:nvSpPr>
          <p:cNvPr id="5734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5734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7D2CDAD7-8633-42CC-8E4B-00E06CB15A1D}" type="slidenum">
              <a:rPr lang="ru-RU" smtClean="0"/>
              <a:pPr defTabSz="1023938"/>
              <a:t>46</a:t>
            </a:fld>
            <a:endParaRPr lang="ru-RU" smtClean="0"/>
          </a:p>
        </p:txBody>
      </p:sp>
      <p:pic>
        <p:nvPicPr>
          <p:cNvPr id="8" name="Picture 28" descr="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73" y="1525587"/>
            <a:ext cx="605070" cy="605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kti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260" y="3755760"/>
            <a:ext cx="826860" cy="826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3" name="Picture 1" descr="C:\Users\Полина\Pictures\Организатор клипов (Microsoft)\bs01044_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8376" y="5869174"/>
            <a:ext cx="972974" cy="917544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225"/>
          <p:cNvSpPr>
            <a:spLocks noGrp="1" noChangeArrowheads="1"/>
          </p:cNvSpPr>
          <p:nvPr>
            <p:ph type="title"/>
          </p:nvPr>
        </p:nvSpPr>
        <p:spPr>
          <a:xfrm>
            <a:off x="562986" y="779317"/>
            <a:ext cx="9640887" cy="533979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Пример анализа диаграммы разброса</a:t>
            </a:r>
          </a:p>
        </p:txBody>
      </p:sp>
      <p:sp>
        <p:nvSpPr>
          <p:cNvPr id="58370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58371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FBF8B838-2C2D-405C-984F-C87BD3539924}" type="slidenum">
              <a:rPr lang="ru-RU" smtClean="0"/>
              <a:pPr defTabSz="1023938"/>
              <a:t>47</a:t>
            </a:fld>
            <a:endParaRPr lang="ru-RU" smtClean="0"/>
          </a:p>
        </p:txBody>
      </p:sp>
      <p:sp>
        <p:nvSpPr>
          <p:cNvPr id="5837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71500" y="1350095"/>
            <a:ext cx="5380911" cy="5497514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ru-RU" sz="2250" dirty="0" smtClean="0"/>
              <a:t>Строим медианы для каждой выборки (вертикальную и горизонтальную прямые).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ru-RU" sz="2250" dirty="0" smtClean="0"/>
              <a:t>Получаем 4 квадранта.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ru-RU" sz="2250" dirty="0" smtClean="0"/>
              <a:t>Считаем количество точек попавших в каждый квадрант.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ru-RU" sz="2250" dirty="0" smtClean="0"/>
              <a:t>Точки, совпадающие с медианами, не учитываются.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ru-RU" sz="2250" dirty="0" smtClean="0"/>
              <a:t>Складываем количество точек, попавших в противоположные квадранты.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ru-RU" sz="2250" dirty="0" smtClean="0"/>
              <a:t>Находим минимальное из них.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ru-RU" sz="2250" dirty="0" smtClean="0"/>
              <a:t>Сравниваем минимум с табличным значением для выборки данного объема.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AutoNum type="arabicPeriod"/>
            </a:pPr>
            <a:r>
              <a:rPr lang="ru-RU" sz="2250" dirty="0" smtClean="0"/>
              <a:t>Если минимум меньше – корреляция есть. Если минимум больше </a:t>
            </a:r>
            <a:r>
              <a:rPr lang="en-US" sz="2250" dirty="0" smtClean="0"/>
              <a:t>– </a:t>
            </a:r>
            <a:r>
              <a:rPr lang="ru-RU" sz="2250" dirty="0" smtClean="0"/>
              <a:t>корреляции нет.</a:t>
            </a:r>
          </a:p>
        </p:txBody>
      </p:sp>
      <p:graphicFrame>
        <p:nvGraphicFramePr>
          <p:cNvPr id="623844" name="Group 228"/>
          <p:cNvGraphicFramePr>
            <a:graphicFrameLocks noGrp="1"/>
          </p:cNvGraphicFramePr>
          <p:nvPr/>
        </p:nvGraphicFramePr>
        <p:xfrm>
          <a:off x="6223000" y="3810000"/>
          <a:ext cx="3386138" cy="3014400"/>
        </p:xfrm>
        <a:graphic>
          <a:graphicData uri="http://schemas.openxmlformats.org/drawingml/2006/table">
            <a:tbl>
              <a:tblPr/>
              <a:tblGrid>
                <a:gridCol w="958850"/>
                <a:gridCol w="1296988"/>
                <a:gridCol w="1130300"/>
              </a:tblGrid>
              <a:tr h="358775">
                <a:tc rowSpan="2"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К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n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код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30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p=0,99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p=0,95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20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21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22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23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24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25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</a:rPr>
                        <a:t>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10" name="Line 229"/>
          <p:cNvSpPr>
            <a:spLocks noChangeShapeType="1"/>
          </p:cNvSpPr>
          <p:nvPr/>
        </p:nvSpPr>
        <p:spPr bwMode="auto">
          <a:xfrm flipV="1">
            <a:off x="6367463" y="1362075"/>
            <a:ext cx="0" cy="21605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58411" name="Line 230"/>
          <p:cNvSpPr>
            <a:spLocks noChangeShapeType="1"/>
          </p:cNvSpPr>
          <p:nvPr/>
        </p:nvSpPr>
        <p:spPr bwMode="auto">
          <a:xfrm>
            <a:off x="6151563" y="3449638"/>
            <a:ext cx="3529012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58412" name="Oval 231"/>
          <p:cNvSpPr>
            <a:spLocks noChangeArrowheads="1"/>
          </p:cNvSpPr>
          <p:nvPr/>
        </p:nvSpPr>
        <p:spPr bwMode="auto">
          <a:xfrm>
            <a:off x="7581899" y="2681359"/>
            <a:ext cx="71438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13" name="Oval 232"/>
          <p:cNvSpPr>
            <a:spLocks noChangeArrowheads="1"/>
          </p:cNvSpPr>
          <p:nvPr/>
        </p:nvSpPr>
        <p:spPr bwMode="auto">
          <a:xfrm>
            <a:off x="7607300" y="2195810"/>
            <a:ext cx="71438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14" name="Oval 233"/>
          <p:cNvSpPr>
            <a:spLocks noChangeArrowheads="1"/>
          </p:cNvSpPr>
          <p:nvPr/>
        </p:nvSpPr>
        <p:spPr bwMode="auto">
          <a:xfrm>
            <a:off x="7304088" y="2730500"/>
            <a:ext cx="71437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15" name="Oval 234"/>
          <p:cNvSpPr>
            <a:spLocks noChangeArrowheads="1"/>
          </p:cNvSpPr>
          <p:nvPr/>
        </p:nvSpPr>
        <p:spPr bwMode="auto">
          <a:xfrm>
            <a:off x="7088188" y="2657475"/>
            <a:ext cx="71437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16" name="Oval 235"/>
          <p:cNvSpPr>
            <a:spLocks noChangeArrowheads="1"/>
          </p:cNvSpPr>
          <p:nvPr/>
        </p:nvSpPr>
        <p:spPr bwMode="auto">
          <a:xfrm>
            <a:off x="7088188" y="2441575"/>
            <a:ext cx="71437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17" name="Oval 236"/>
          <p:cNvSpPr>
            <a:spLocks noChangeArrowheads="1"/>
          </p:cNvSpPr>
          <p:nvPr/>
        </p:nvSpPr>
        <p:spPr bwMode="auto">
          <a:xfrm>
            <a:off x="7304088" y="2514600"/>
            <a:ext cx="71437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18" name="Oval 237"/>
          <p:cNvSpPr>
            <a:spLocks noChangeArrowheads="1"/>
          </p:cNvSpPr>
          <p:nvPr/>
        </p:nvSpPr>
        <p:spPr bwMode="auto">
          <a:xfrm>
            <a:off x="7743032" y="2523332"/>
            <a:ext cx="71437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19" name="Oval 239"/>
          <p:cNvSpPr>
            <a:spLocks noChangeArrowheads="1"/>
          </p:cNvSpPr>
          <p:nvPr/>
        </p:nvSpPr>
        <p:spPr bwMode="auto">
          <a:xfrm>
            <a:off x="7285831" y="2392370"/>
            <a:ext cx="71438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20" name="Oval 241"/>
          <p:cNvSpPr>
            <a:spLocks noChangeArrowheads="1"/>
          </p:cNvSpPr>
          <p:nvPr/>
        </p:nvSpPr>
        <p:spPr bwMode="auto">
          <a:xfrm>
            <a:off x="7593806" y="2334419"/>
            <a:ext cx="71437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21" name="Oval 242"/>
          <p:cNvSpPr>
            <a:spLocks noChangeArrowheads="1"/>
          </p:cNvSpPr>
          <p:nvPr/>
        </p:nvSpPr>
        <p:spPr bwMode="auto">
          <a:xfrm>
            <a:off x="7448550" y="2154238"/>
            <a:ext cx="71438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22" name="Oval 245"/>
          <p:cNvSpPr>
            <a:spLocks noChangeArrowheads="1"/>
          </p:cNvSpPr>
          <p:nvPr/>
        </p:nvSpPr>
        <p:spPr bwMode="auto">
          <a:xfrm>
            <a:off x="7735888" y="2154238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23" name="Oval 246"/>
          <p:cNvSpPr>
            <a:spLocks noChangeArrowheads="1"/>
          </p:cNvSpPr>
          <p:nvPr/>
        </p:nvSpPr>
        <p:spPr bwMode="auto">
          <a:xfrm>
            <a:off x="7951788" y="2154238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24" name="Oval 247"/>
          <p:cNvSpPr>
            <a:spLocks noChangeArrowheads="1"/>
          </p:cNvSpPr>
          <p:nvPr/>
        </p:nvSpPr>
        <p:spPr bwMode="auto">
          <a:xfrm>
            <a:off x="7951788" y="1938338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25" name="Oval 248"/>
          <p:cNvSpPr>
            <a:spLocks noChangeArrowheads="1"/>
          </p:cNvSpPr>
          <p:nvPr/>
        </p:nvSpPr>
        <p:spPr bwMode="auto">
          <a:xfrm>
            <a:off x="8167688" y="1865313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26" name="Oval 250"/>
          <p:cNvSpPr>
            <a:spLocks noChangeArrowheads="1"/>
          </p:cNvSpPr>
          <p:nvPr/>
        </p:nvSpPr>
        <p:spPr bwMode="auto">
          <a:xfrm>
            <a:off x="7448551" y="2375702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27" name="Line 251"/>
          <p:cNvSpPr>
            <a:spLocks noChangeShapeType="1"/>
          </p:cNvSpPr>
          <p:nvPr/>
        </p:nvSpPr>
        <p:spPr bwMode="auto">
          <a:xfrm>
            <a:off x="7735888" y="1577975"/>
            <a:ext cx="0" cy="19446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58428" name="Line 252"/>
          <p:cNvSpPr>
            <a:spLocks noChangeShapeType="1"/>
          </p:cNvSpPr>
          <p:nvPr/>
        </p:nvSpPr>
        <p:spPr bwMode="auto">
          <a:xfrm>
            <a:off x="6511925" y="2297113"/>
            <a:ext cx="2520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58429" name="Oval 253"/>
          <p:cNvSpPr>
            <a:spLocks noChangeArrowheads="1"/>
          </p:cNvSpPr>
          <p:nvPr/>
        </p:nvSpPr>
        <p:spPr bwMode="auto">
          <a:xfrm>
            <a:off x="7778751" y="1865312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30" name="Oval 254"/>
          <p:cNvSpPr>
            <a:spLocks noChangeArrowheads="1"/>
          </p:cNvSpPr>
          <p:nvPr/>
        </p:nvSpPr>
        <p:spPr bwMode="auto">
          <a:xfrm>
            <a:off x="8303635" y="2133902"/>
            <a:ext cx="71438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31" name="Oval 255"/>
          <p:cNvSpPr>
            <a:spLocks noChangeArrowheads="1"/>
          </p:cNvSpPr>
          <p:nvPr/>
        </p:nvSpPr>
        <p:spPr bwMode="auto">
          <a:xfrm>
            <a:off x="8456613" y="1793875"/>
            <a:ext cx="71437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32" name="Oval 256"/>
          <p:cNvSpPr>
            <a:spLocks noChangeArrowheads="1"/>
          </p:cNvSpPr>
          <p:nvPr/>
        </p:nvSpPr>
        <p:spPr bwMode="auto">
          <a:xfrm>
            <a:off x="7814469" y="2393950"/>
            <a:ext cx="71438" cy="71438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8433" name="Text Box 257"/>
          <p:cNvSpPr txBox="1">
            <a:spLocks noChangeArrowheads="1"/>
          </p:cNvSpPr>
          <p:nvPr/>
        </p:nvSpPr>
        <p:spPr bwMode="auto">
          <a:xfrm>
            <a:off x="8723313" y="1592263"/>
            <a:ext cx="280987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I</a:t>
            </a:r>
            <a:endParaRPr lang="ru-RU"/>
          </a:p>
        </p:txBody>
      </p:sp>
      <p:sp>
        <p:nvSpPr>
          <p:cNvPr id="58434" name="Text Box 258"/>
          <p:cNvSpPr txBox="1">
            <a:spLocks noChangeArrowheads="1"/>
          </p:cNvSpPr>
          <p:nvPr/>
        </p:nvSpPr>
        <p:spPr bwMode="auto">
          <a:xfrm>
            <a:off x="8743950" y="2730500"/>
            <a:ext cx="4365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IV</a:t>
            </a:r>
            <a:endParaRPr lang="ru-RU"/>
          </a:p>
        </p:txBody>
      </p:sp>
      <p:sp>
        <p:nvSpPr>
          <p:cNvPr id="58435" name="Text Box 259"/>
          <p:cNvSpPr txBox="1">
            <a:spLocks noChangeArrowheads="1"/>
          </p:cNvSpPr>
          <p:nvPr/>
        </p:nvSpPr>
        <p:spPr bwMode="auto">
          <a:xfrm>
            <a:off x="6511925" y="2873375"/>
            <a:ext cx="4746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III</a:t>
            </a:r>
            <a:endParaRPr lang="ru-RU"/>
          </a:p>
        </p:txBody>
      </p:sp>
      <p:sp>
        <p:nvSpPr>
          <p:cNvPr id="58436" name="Text Box 260"/>
          <p:cNvSpPr txBox="1">
            <a:spLocks noChangeArrowheads="1"/>
          </p:cNvSpPr>
          <p:nvPr/>
        </p:nvSpPr>
        <p:spPr bwMode="auto">
          <a:xfrm>
            <a:off x="6511925" y="1649413"/>
            <a:ext cx="3778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II</a:t>
            </a:r>
            <a:endParaRPr lang="ru-RU"/>
          </a:p>
        </p:txBody>
      </p:sp>
      <p:sp>
        <p:nvSpPr>
          <p:cNvPr id="34" name="TextBox 33"/>
          <p:cNvSpPr txBox="1"/>
          <p:nvPr/>
        </p:nvSpPr>
        <p:spPr>
          <a:xfrm>
            <a:off x="8375073" y="3501736"/>
            <a:ext cx="120257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/>
              <a:t>Параметр №1</a:t>
            </a:r>
            <a:endParaRPr lang="ru-RU" sz="1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6023265" y="1565563"/>
            <a:ext cx="338554" cy="1110240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ru-RU" sz="1000" b="1" dirty="0" smtClean="0"/>
              <a:t>Параметр №2</a:t>
            </a:r>
            <a:endParaRPr lang="ru-RU" sz="1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9001300" y="1887681"/>
            <a:ext cx="8354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/>
              <a:t>Медиана</a:t>
            </a:r>
            <a:endParaRPr lang="ru-RU" sz="1000" b="1" dirty="0"/>
          </a:p>
        </p:txBody>
      </p:sp>
      <p:cxnSp>
        <p:nvCxnSpPr>
          <p:cNvPr id="39" name="Прямая со стрелкой 38"/>
          <p:cNvCxnSpPr/>
          <p:nvPr/>
        </p:nvCxnSpPr>
        <p:spPr bwMode="auto">
          <a:xfrm rot="10800000" flipV="1">
            <a:off x="8936183" y="2093920"/>
            <a:ext cx="231372" cy="16090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2" name="TextBox 41"/>
          <p:cNvSpPr txBox="1"/>
          <p:nvPr/>
        </p:nvSpPr>
        <p:spPr>
          <a:xfrm>
            <a:off x="7806347" y="1285009"/>
            <a:ext cx="8354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/>
              <a:t>Медиана</a:t>
            </a:r>
            <a:endParaRPr lang="ru-RU" sz="1000" b="1" dirty="0"/>
          </a:p>
        </p:txBody>
      </p:sp>
      <p:cxnSp>
        <p:nvCxnSpPr>
          <p:cNvPr id="43" name="Прямая со стрелкой 42"/>
          <p:cNvCxnSpPr/>
          <p:nvPr/>
        </p:nvCxnSpPr>
        <p:spPr bwMode="auto">
          <a:xfrm rot="10800000" flipV="1">
            <a:off x="7762012" y="1480857"/>
            <a:ext cx="231372" cy="16090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0" name="Oval 245"/>
          <p:cNvSpPr>
            <a:spLocks noChangeArrowheads="1"/>
          </p:cNvSpPr>
          <p:nvPr/>
        </p:nvSpPr>
        <p:spPr bwMode="auto">
          <a:xfrm>
            <a:off x="7591425" y="2022483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1" name="Oval 245"/>
          <p:cNvSpPr>
            <a:spLocks noChangeArrowheads="1"/>
          </p:cNvSpPr>
          <p:nvPr/>
        </p:nvSpPr>
        <p:spPr bwMode="auto">
          <a:xfrm>
            <a:off x="8097838" y="2160092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4" name="Oval 245"/>
          <p:cNvSpPr>
            <a:spLocks noChangeArrowheads="1"/>
          </p:cNvSpPr>
          <p:nvPr/>
        </p:nvSpPr>
        <p:spPr bwMode="auto">
          <a:xfrm>
            <a:off x="7784307" y="2009775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5" name="Oval 245"/>
          <p:cNvSpPr>
            <a:spLocks noChangeArrowheads="1"/>
          </p:cNvSpPr>
          <p:nvPr/>
        </p:nvSpPr>
        <p:spPr bwMode="auto">
          <a:xfrm>
            <a:off x="7851775" y="2211688"/>
            <a:ext cx="71437" cy="71437"/>
          </a:xfrm>
          <a:prstGeom prst="ellipse">
            <a:avLst/>
          </a:prstGeom>
          <a:solidFill>
            <a:srgbClr val="000099"/>
          </a:solidFill>
          <a:ln w="12700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158" y="644236"/>
            <a:ext cx="9001125" cy="658668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6. Стратификация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36C291-B992-43A1-844D-57FC00084F69}" type="slidenum">
              <a:rPr lang="ru-RU" smtClean="0"/>
              <a:pPr>
                <a:defRPr/>
              </a:pPr>
              <a:t>48</a:t>
            </a:fld>
            <a:endParaRPr lang="ru-RU"/>
          </a:p>
        </p:txBody>
      </p:sp>
      <p:sp>
        <p:nvSpPr>
          <p:cNvPr id="5" name="Rectangle 31"/>
          <p:cNvSpPr txBox="1">
            <a:spLocks noChangeArrowheads="1"/>
          </p:cNvSpPr>
          <p:nvPr/>
        </p:nvSpPr>
        <p:spPr>
          <a:xfrm>
            <a:off x="627784" y="1349014"/>
            <a:ext cx="9014979" cy="5457031"/>
          </a:xfrm>
          <a:prstGeom prst="rect">
            <a:avLst/>
          </a:prstGeom>
        </p:spPr>
        <p:txBody>
          <a:bodyPr/>
          <a:lstStyle/>
          <a:p>
            <a:pPr marL="525463" indent="-525463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o"/>
            </a:pPr>
            <a:r>
              <a:rPr lang="ru-RU" sz="2650" kern="0" dirty="0" smtClean="0">
                <a:solidFill>
                  <a:srgbClr val="00004C"/>
                </a:solidFill>
                <a:latin typeface="+mn-lt"/>
              </a:rPr>
              <a:t>Стратификация – процесс сортировки данных согласно некоторым критериям или переменным, результаты которого часто показываются в виде диаграмм и графиков.</a:t>
            </a:r>
          </a:p>
          <a:p>
            <a:pPr marL="525463" lvl="0" indent="-525463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o"/>
            </a:pPr>
            <a:r>
              <a:rPr lang="ru-RU" sz="2650" kern="0" dirty="0" smtClean="0">
                <a:solidFill>
                  <a:srgbClr val="00004C"/>
                </a:solidFill>
                <a:latin typeface="+mn-lt"/>
              </a:rPr>
              <a:t>Проводят расслаивание статистических данных, т.е. группируют данные в различные группы (или категории) в зависимости от условий их получения или характеристик и производят обработку каждой группы данных в отдельности. </a:t>
            </a:r>
          </a:p>
          <a:p>
            <a:pPr marL="525463" lvl="0" indent="-525463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o"/>
            </a:pPr>
            <a:r>
              <a:rPr lang="ru-RU" sz="2650" kern="0" dirty="0" smtClean="0">
                <a:solidFill>
                  <a:srgbClr val="00004C"/>
                </a:solidFill>
                <a:latin typeface="+mn-lt"/>
              </a:rPr>
              <a:t>Стратификация – основа для других инструментов, таких как анализ Парето или диаграммы рассеивания.       Такое сочетание инструментов делает их более мощными.</a:t>
            </a:r>
          </a:p>
        </p:txBody>
      </p:sp>
      <p:pic>
        <p:nvPicPr>
          <p:cNvPr id="8" name="Picture 1" descr="C:\Users\Полина\Pictures\Организатор клипов (Microsoft)\j0251219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34845" y="2356461"/>
            <a:ext cx="1174172" cy="959758"/>
          </a:xfrm>
          <a:prstGeom prst="rect">
            <a:avLst/>
          </a:prstGeom>
          <a:noFill/>
        </p:spPr>
      </p:pic>
      <p:pic>
        <p:nvPicPr>
          <p:cNvPr id="7" name="Picture 1" descr="C:\Users\Полина\Pictures\Организатор клипов (Microsoft)\j0429829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0057" y="5730799"/>
            <a:ext cx="1034536" cy="940163"/>
          </a:xfrm>
          <a:prstGeom prst="rect">
            <a:avLst/>
          </a:prstGeom>
          <a:noFill/>
        </p:spPr>
      </p:pic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6803" y="573099"/>
            <a:ext cx="9001125" cy="728436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Критерии сортировки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36C291-B992-43A1-844D-57FC00084F69}" type="slidenum">
              <a:rPr lang="ru-RU" smtClean="0"/>
              <a:pPr>
                <a:defRPr/>
              </a:pPr>
              <a:t>49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35464" y="1406039"/>
            <a:ext cx="886264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kern="0" dirty="0" smtClean="0">
                <a:solidFill>
                  <a:srgbClr val="00004C"/>
                </a:solidFill>
                <a:latin typeface="+mn-lt"/>
              </a:rPr>
              <a:t>Расслаивание может осуществляться по следующим критериям</a:t>
            </a:r>
            <a:r>
              <a:rPr lang="ru-RU" sz="2800" kern="0" dirty="0" smtClean="0">
                <a:solidFill>
                  <a:srgbClr val="00004C"/>
                </a:solidFill>
                <a:latin typeface="+mn-lt"/>
              </a:rPr>
              <a:t>:</a:t>
            </a:r>
          </a:p>
          <a:p>
            <a:endParaRPr lang="ru-RU" sz="400" kern="0" dirty="0" smtClean="0">
              <a:solidFill>
                <a:srgbClr val="00004C"/>
              </a:solidFill>
              <a:latin typeface="+mn-lt"/>
            </a:endParaRPr>
          </a:p>
          <a:p>
            <a:pPr marL="525463" indent="-525463" defTabSz="1023938"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o"/>
            </a:pP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расслаивание по исполнителям — по квалификации, полу, стажу работы и т.д.; 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buFont typeface="Wingdings" pitchFamily="2" charset="2"/>
              <a:buChar char="o"/>
            </a:pP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расслаивание по машинам и оборудованию — по новому и старому оборудованию, марке, конструкции, выпускающей фирме и т.д.; 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buFont typeface="Wingdings" pitchFamily="2" charset="2"/>
              <a:buChar char="o"/>
            </a:pP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расслаивание по материалу — по месту производства, фирме-производителю, партии, качеству сырья и т.д.;</a:t>
            </a:r>
          </a:p>
          <a:p>
            <a:pPr marL="525463" lvl="0" indent="-525463" defTabSz="1023938">
              <a:spcBef>
                <a:spcPts val="300"/>
              </a:spcBef>
              <a:buClr>
                <a:srgbClr val="009999"/>
              </a:buClr>
              <a:buFont typeface="Wingdings" pitchFamily="2" charset="2"/>
              <a:buChar char="o"/>
            </a:pP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расслаивание по способу производства — по температуре, технологическому приему, месту производства и т.д.;</a:t>
            </a:r>
          </a:p>
          <a:p>
            <a:pPr marL="525463" indent="-525463" defTabSz="1023938">
              <a:spcBef>
                <a:spcPts val="300"/>
              </a:spcBef>
              <a:buClr>
                <a:srgbClr val="009999"/>
              </a:buClr>
              <a:buFont typeface="Wingdings" pitchFamily="2" charset="2"/>
              <a:buChar char="o"/>
            </a:pPr>
            <a:r>
              <a:rPr lang="ru-RU" sz="2500" kern="0" dirty="0" smtClean="0">
                <a:solidFill>
                  <a:srgbClr val="00004C"/>
                </a:solidFill>
                <a:latin typeface="+mn-lt"/>
              </a:rPr>
              <a:t>расслаивание по измерению — по методу, измерения, типу измерительных средств или их точности и т.д.</a:t>
            </a:r>
            <a:endParaRPr lang="ru-RU" dirty="0" smtClean="0"/>
          </a:p>
        </p:txBody>
      </p:sp>
      <p:pic>
        <p:nvPicPr>
          <p:cNvPr id="104450" name="Picture 2" descr="C:\Users\Полина\Pictures\Организатор клипов (Microsoft)\j0438002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9645" y="2186266"/>
            <a:ext cx="1002790" cy="681624"/>
          </a:xfrm>
          <a:prstGeom prst="rect">
            <a:avLst/>
          </a:prstGeom>
          <a:noFill/>
        </p:spPr>
      </p:pic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985" y="713774"/>
            <a:ext cx="9640887" cy="597807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Пример использования стратификации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36C291-B992-43A1-844D-57FC00084F69}" type="slidenum">
              <a:rPr lang="ru-RU" smtClean="0"/>
              <a:pPr>
                <a:defRPr/>
              </a:pPr>
              <a:t>50</a:t>
            </a:fld>
            <a:endParaRPr lang="ru-RU"/>
          </a:p>
        </p:txBody>
      </p:sp>
      <p:grpSp>
        <p:nvGrpSpPr>
          <p:cNvPr id="99" name="Группа 98"/>
          <p:cNvGrpSpPr/>
          <p:nvPr/>
        </p:nvGrpSpPr>
        <p:grpSpPr>
          <a:xfrm>
            <a:off x="1125416" y="3470564"/>
            <a:ext cx="6172545" cy="3359330"/>
            <a:chOff x="703385" y="2682909"/>
            <a:chExt cx="6172545" cy="3693439"/>
          </a:xfrm>
        </p:grpSpPr>
        <p:cxnSp>
          <p:nvCxnSpPr>
            <p:cNvPr id="10" name="Прямая соединительная линия 9"/>
            <p:cNvCxnSpPr/>
            <p:nvPr/>
          </p:nvCxnSpPr>
          <p:spPr bwMode="auto">
            <a:xfrm rot="5400000">
              <a:off x="-269643" y="4457186"/>
              <a:ext cx="2867884" cy="2621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Прямая соединительная линия 11"/>
            <p:cNvCxnSpPr/>
            <p:nvPr/>
          </p:nvCxnSpPr>
          <p:spPr bwMode="auto">
            <a:xfrm flipV="1">
              <a:off x="1018309" y="5807947"/>
              <a:ext cx="5814570" cy="571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Прямая соединительная линия 29"/>
            <p:cNvCxnSpPr/>
            <p:nvPr/>
          </p:nvCxnSpPr>
          <p:spPr bwMode="auto">
            <a:xfrm>
              <a:off x="1021347" y="5620084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" name="Прямая соединительная линия 33"/>
            <p:cNvCxnSpPr/>
            <p:nvPr/>
          </p:nvCxnSpPr>
          <p:spPr bwMode="auto">
            <a:xfrm>
              <a:off x="1025830" y="5443031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Прямая соединительная линия 36"/>
            <p:cNvCxnSpPr/>
            <p:nvPr/>
          </p:nvCxnSpPr>
          <p:spPr bwMode="auto">
            <a:xfrm>
              <a:off x="1032553" y="5261496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Прямая соединительная линия 37"/>
            <p:cNvCxnSpPr/>
            <p:nvPr/>
          </p:nvCxnSpPr>
          <p:spPr bwMode="auto">
            <a:xfrm>
              <a:off x="1037036" y="5084443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0" name="Прямая соединительная линия 39"/>
            <p:cNvCxnSpPr/>
            <p:nvPr/>
          </p:nvCxnSpPr>
          <p:spPr bwMode="auto">
            <a:xfrm>
              <a:off x="1023589" y="4902908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Прямая соединительная линия 41"/>
            <p:cNvCxnSpPr/>
            <p:nvPr/>
          </p:nvCxnSpPr>
          <p:spPr bwMode="auto">
            <a:xfrm>
              <a:off x="1030313" y="4721373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Прямая соединительная линия 43"/>
            <p:cNvCxnSpPr/>
            <p:nvPr/>
          </p:nvCxnSpPr>
          <p:spPr bwMode="auto">
            <a:xfrm>
              <a:off x="1023588" y="4539838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Прямая соединительная линия 44"/>
            <p:cNvCxnSpPr/>
            <p:nvPr/>
          </p:nvCxnSpPr>
          <p:spPr bwMode="auto">
            <a:xfrm>
              <a:off x="1037035" y="4358302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6" name="Прямая соединительная линия 45"/>
            <p:cNvCxnSpPr/>
            <p:nvPr/>
          </p:nvCxnSpPr>
          <p:spPr bwMode="auto">
            <a:xfrm>
              <a:off x="1023588" y="4176767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" name="Прямая соединительная линия 46"/>
            <p:cNvCxnSpPr/>
            <p:nvPr/>
          </p:nvCxnSpPr>
          <p:spPr bwMode="auto">
            <a:xfrm>
              <a:off x="1030312" y="3995232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8" name="Прямая соединительная линия 47"/>
            <p:cNvCxnSpPr/>
            <p:nvPr/>
          </p:nvCxnSpPr>
          <p:spPr bwMode="auto">
            <a:xfrm>
              <a:off x="1034795" y="3818179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9" name="Прямая соединительная линия 48"/>
            <p:cNvCxnSpPr/>
            <p:nvPr/>
          </p:nvCxnSpPr>
          <p:spPr bwMode="auto">
            <a:xfrm>
              <a:off x="1025830" y="3815937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0" name="Прямая соединительная линия 49"/>
            <p:cNvCxnSpPr/>
            <p:nvPr/>
          </p:nvCxnSpPr>
          <p:spPr bwMode="auto">
            <a:xfrm>
              <a:off x="1023589" y="3638885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" name="Прямая соединительная линия 50"/>
            <p:cNvCxnSpPr/>
            <p:nvPr/>
          </p:nvCxnSpPr>
          <p:spPr bwMode="auto">
            <a:xfrm>
              <a:off x="1037036" y="3457349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" name="Прямая соединительная линия 51"/>
            <p:cNvCxnSpPr/>
            <p:nvPr/>
          </p:nvCxnSpPr>
          <p:spPr bwMode="auto">
            <a:xfrm>
              <a:off x="1023589" y="3275814"/>
              <a:ext cx="133685" cy="158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55" name="TextBox 54"/>
            <p:cNvSpPr txBox="1"/>
            <p:nvPr/>
          </p:nvSpPr>
          <p:spPr>
            <a:xfrm>
              <a:off x="733426" y="5314950"/>
              <a:ext cx="3619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dirty="0" smtClean="0"/>
                <a:t>10</a:t>
              </a:r>
              <a:endParaRPr lang="ru-RU" sz="10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23901" y="3152775"/>
              <a:ext cx="3619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dirty="0" smtClean="0"/>
                <a:t>70</a:t>
              </a:r>
              <a:endParaRPr lang="ru-RU" sz="10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23901" y="3524250"/>
              <a:ext cx="3619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dirty="0" smtClean="0"/>
                <a:t>60</a:t>
              </a:r>
              <a:endParaRPr lang="ru-RU" sz="10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733426" y="3876675"/>
              <a:ext cx="3619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dirty="0" smtClean="0"/>
                <a:t>50</a:t>
              </a:r>
              <a:endParaRPr lang="ru-RU" sz="10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733426" y="4229100"/>
              <a:ext cx="3619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dirty="0" smtClean="0"/>
                <a:t>40</a:t>
              </a:r>
              <a:endParaRPr lang="ru-RU" sz="10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33426" y="4600575"/>
              <a:ext cx="3619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dirty="0" smtClean="0"/>
                <a:t>30</a:t>
              </a:r>
              <a:endParaRPr lang="ru-RU" sz="10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742951" y="4972050"/>
              <a:ext cx="3619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00" dirty="0" smtClean="0"/>
                <a:t>20</a:t>
              </a:r>
              <a:endParaRPr lang="ru-RU" sz="1000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703385" y="2682909"/>
              <a:ext cx="128753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% дефектов</a:t>
              </a:r>
              <a:endParaRPr lang="ru-RU" sz="1200" b="1" dirty="0"/>
            </a:p>
          </p:txBody>
        </p:sp>
        <p:cxnSp>
          <p:nvCxnSpPr>
            <p:cNvPr id="66" name="Прямая со стрелкой 65"/>
            <p:cNvCxnSpPr/>
            <p:nvPr/>
          </p:nvCxnSpPr>
          <p:spPr bwMode="auto">
            <a:xfrm rot="5400000" flipH="1" flipV="1">
              <a:off x="1095271" y="3074796"/>
              <a:ext cx="140677" cy="1588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67" name="Прямоугольник 66"/>
            <p:cNvSpPr/>
            <p:nvPr/>
          </p:nvSpPr>
          <p:spPr bwMode="auto">
            <a:xfrm>
              <a:off x="1436914" y="4712677"/>
              <a:ext cx="291402" cy="1095271"/>
            </a:xfrm>
            <a:prstGeom prst="rect">
              <a:avLst/>
            </a:prstGeom>
            <a:solidFill>
              <a:srgbClr val="34E62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70" name="Прямоугольник 69"/>
            <p:cNvSpPr/>
            <p:nvPr/>
          </p:nvSpPr>
          <p:spPr bwMode="auto">
            <a:xfrm>
              <a:off x="1818753" y="3275762"/>
              <a:ext cx="301451" cy="2532185"/>
            </a:xfrm>
            <a:prstGeom prst="rect">
              <a:avLst/>
            </a:prstGeom>
            <a:solidFill>
              <a:srgbClr val="34E62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71" name="Прямоугольник 70"/>
            <p:cNvSpPr/>
            <p:nvPr/>
          </p:nvSpPr>
          <p:spPr bwMode="auto">
            <a:xfrm>
              <a:off x="2622620" y="4833257"/>
              <a:ext cx="291403" cy="974691"/>
            </a:xfrm>
            <a:prstGeom prst="rect">
              <a:avLst/>
            </a:prstGeom>
            <a:solidFill>
              <a:srgbClr val="FFC000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72" name="Прямоугольник 71"/>
            <p:cNvSpPr/>
            <p:nvPr/>
          </p:nvSpPr>
          <p:spPr bwMode="auto">
            <a:xfrm>
              <a:off x="2994408" y="4933741"/>
              <a:ext cx="291403" cy="874207"/>
            </a:xfrm>
            <a:prstGeom prst="rect">
              <a:avLst/>
            </a:prstGeom>
            <a:solidFill>
              <a:srgbClr val="FFC000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73" name="Прямоугольник 72"/>
            <p:cNvSpPr/>
            <p:nvPr/>
          </p:nvSpPr>
          <p:spPr bwMode="auto">
            <a:xfrm>
              <a:off x="3366198" y="5004079"/>
              <a:ext cx="291403" cy="803869"/>
            </a:xfrm>
            <a:prstGeom prst="rect">
              <a:avLst/>
            </a:prstGeom>
            <a:solidFill>
              <a:srgbClr val="FFC000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74" name="Прямоугольник 73"/>
            <p:cNvSpPr/>
            <p:nvPr/>
          </p:nvSpPr>
          <p:spPr bwMode="auto">
            <a:xfrm>
              <a:off x="3737986" y="4873451"/>
              <a:ext cx="291403" cy="934496"/>
            </a:xfrm>
            <a:prstGeom prst="rect">
              <a:avLst/>
            </a:prstGeom>
            <a:solidFill>
              <a:srgbClr val="FFC000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75" name="Прямоугольник 74"/>
            <p:cNvSpPr/>
            <p:nvPr/>
          </p:nvSpPr>
          <p:spPr bwMode="auto">
            <a:xfrm>
              <a:off x="4531806" y="3818374"/>
              <a:ext cx="291403" cy="1989573"/>
            </a:xfrm>
            <a:prstGeom prst="rect">
              <a:avLst/>
            </a:prstGeom>
            <a:solidFill>
              <a:srgbClr val="FF0000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76" name="Прямоугольник 75"/>
            <p:cNvSpPr/>
            <p:nvPr/>
          </p:nvSpPr>
          <p:spPr bwMode="auto">
            <a:xfrm>
              <a:off x="4903595" y="4180114"/>
              <a:ext cx="291403" cy="1627833"/>
            </a:xfrm>
            <a:prstGeom prst="rect">
              <a:avLst/>
            </a:prstGeom>
            <a:solidFill>
              <a:srgbClr val="FF0000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77" name="Прямоугольник 76"/>
            <p:cNvSpPr/>
            <p:nvPr/>
          </p:nvSpPr>
          <p:spPr bwMode="auto">
            <a:xfrm>
              <a:off x="5727560" y="4260501"/>
              <a:ext cx="291403" cy="1547446"/>
            </a:xfrm>
            <a:prstGeom prst="rect">
              <a:avLst/>
            </a:prstGeom>
            <a:solidFill>
              <a:srgbClr val="00B0F0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78" name="Прямоугольник 77"/>
            <p:cNvSpPr/>
            <p:nvPr/>
          </p:nvSpPr>
          <p:spPr bwMode="auto">
            <a:xfrm>
              <a:off x="6099349" y="3768132"/>
              <a:ext cx="291403" cy="2039815"/>
            </a:xfrm>
            <a:prstGeom prst="rect">
              <a:avLst/>
            </a:prstGeom>
            <a:solidFill>
              <a:srgbClr val="00B0F0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1125416" y="6099349"/>
              <a:ext cx="12779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Поставщики</a:t>
              </a:r>
              <a:endParaRPr lang="ru-RU" sz="1200" b="1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2724779" y="6090974"/>
              <a:ext cx="11785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Операторы</a:t>
              </a:r>
              <a:endParaRPr lang="ru-RU" sz="1200" b="1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473191" y="6080927"/>
              <a:ext cx="7393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Смена</a:t>
              </a:r>
              <a:endParaRPr lang="ru-RU" sz="1200" b="1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5397640" y="6080927"/>
              <a:ext cx="147829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Оборудование</a:t>
              </a:r>
              <a:endParaRPr lang="ru-RU" sz="1200" b="1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426866" y="5817995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1</a:t>
              </a:r>
              <a:endParaRPr lang="ru-RU" sz="1200" b="1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523432" y="5809621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1</a:t>
              </a:r>
              <a:endParaRPr lang="ru-RU" sz="1200" b="1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2615922" y="5821345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1</a:t>
              </a:r>
              <a:endParaRPr lang="ru-RU" sz="1200" b="1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5722535" y="5823020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1</a:t>
              </a:r>
              <a:endParaRPr lang="ru-RU" sz="1200" b="1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991059" y="5814646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2</a:t>
              </a:r>
              <a:endParaRPr lang="ru-RU" sz="1200" b="1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1807030" y="5806273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2</a:t>
              </a:r>
              <a:endParaRPr lang="ru-RU" sz="1200" b="1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3366198" y="5817996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3</a:t>
              </a:r>
              <a:endParaRPr lang="ru-RU" sz="1200" b="1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3727939" y="5817995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4</a:t>
              </a:r>
              <a:endParaRPr lang="ru-RU" sz="1200" b="1" dirty="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6101024" y="5809622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2</a:t>
              </a:r>
              <a:endParaRPr lang="ru-RU" sz="1200" b="1" dirty="0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4927041" y="5821345"/>
              <a:ext cx="2936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1" dirty="0" smtClean="0"/>
                <a:t>2</a:t>
              </a:r>
              <a:endParaRPr lang="ru-RU" sz="1200" b="1" dirty="0"/>
            </a:p>
          </p:txBody>
        </p:sp>
      </p:grpSp>
      <p:sp>
        <p:nvSpPr>
          <p:cNvPr id="96" name="Rectangle 8"/>
          <p:cNvSpPr txBox="1">
            <a:spLocks noChangeArrowheads="1"/>
          </p:cNvSpPr>
          <p:nvPr/>
        </p:nvSpPr>
        <p:spPr bwMode="auto">
          <a:xfrm>
            <a:off x="632199" y="1353453"/>
            <a:ext cx="9093692" cy="2137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t" anchorCtr="0" compatLnSpc="1">
            <a:prstTxWarp prst="textNoShape">
              <a:avLst/>
            </a:prstTxWarp>
          </a:bodyPr>
          <a:lstStyle/>
          <a:p>
            <a:pPr lvl="0" defTabSz="1023938">
              <a:spcBef>
                <a:spcPct val="20000"/>
              </a:spcBef>
              <a:buClr>
                <a:srgbClr val="009999"/>
              </a:buClr>
              <a:defRPr/>
            </a:pPr>
            <a:r>
              <a:rPr lang="ru-RU" sz="2300" kern="0" dirty="0" smtClean="0">
                <a:solidFill>
                  <a:srgbClr val="00004C"/>
                </a:solidFill>
                <a:latin typeface="+mn-lt"/>
              </a:rPr>
              <a:t>На рисунке приведен пример анализа источника возникновения дефектов. Все дефекты (100 %) были классифицированы на четыре категории </a:t>
            </a:r>
            <a:r>
              <a:rPr lang="en-US" sz="2300" kern="0" dirty="0" smtClean="0">
                <a:solidFill>
                  <a:srgbClr val="00004C"/>
                </a:solidFill>
                <a:latin typeface="+mn-lt"/>
              </a:rPr>
              <a:t>– </a:t>
            </a:r>
            <a:r>
              <a:rPr lang="ru-RU" sz="2300" kern="0" dirty="0" smtClean="0">
                <a:solidFill>
                  <a:srgbClr val="00004C"/>
                </a:solidFill>
                <a:latin typeface="+mn-lt"/>
              </a:rPr>
              <a:t>по поставщикам, по операторам, по смене и по оборудованию. Из анализа представленных данных наглядно видно, что наибольший вклад в наличие дефектов вносит в данном случае «поставщик 2».</a:t>
            </a:r>
            <a:endParaRPr kumimoji="0" lang="ru-RU" sz="2300" b="0" i="0" u="none" strike="noStrike" kern="0" cap="none" spc="0" normalizeH="0" baseline="0" noProof="0" dirty="0" smtClean="0">
              <a:ln>
                <a:noFill/>
              </a:ln>
              <a:solidFill>
                <a:srgbClr val="00004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98344" y="703385"/>
            <a:ext cx="9687973" cy="1920753"/>
          </a:xfrm>
        </p:spPr>
        <p:txBody>
          <a:bodyPr/>
          <a:lstStyle/>
          <a:p>
            <a:pPr eaLnBrk="1" hangingPunct="1"/>
            <a:r>
              <a:rPr lang="ru-RU" sz="5200" dirty="0" smtClean="0"/>
              <a:t>7. Контрольные карты и анализ возможностей процесса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31361" indent="-319754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79017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90624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302231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813837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325444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837051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348658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mtClean="0">
                <a:latin typeface="+mn-lt"/>
              </a:rPr>
              <a:t>ООО "Бизнес Консалтинг Групп"</a:t>
            </a:r>
          </a:p>
        </p:txBody>
      </p:sp>
      <p:sp>
        <p:nvSpPr>
          <p:cNvPr id="1024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31361" indent="-319754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79017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90624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302231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813837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325444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837051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348658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44299E3-4D3A-423A-A445-FC1EFBBEA901}" type="slidenum">
              <a:rPr lang="ru-RU" smtClean="0">
                <a:latin typeface="+mn-lt"/>
              </a:rPr>
              <a:pPr eaLnBrk="1" hangingPunct="1"/>
              <a:t>52</a:t>
            </a:fld>
            <a:endParaRPr lang="ru-RU" smtClean="0">
              <a:latin typeface="+mn-lt"/>
            </a:endParaRPr>
          </a:p>
        </p:txBody>
      </p:sp>
      <p:sp>
        <p:nvSpPr>
          <p:cNvPr id="14029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200" dirty="0">
                <a:latin typeface="+mn-lt"/>
              </a:rPr>
              <a:t>Контрольные карты</a:t>
            </a:r>
          </a:p>
        </p:txBody>
      </p:sp>
      <p:sp>
        <p:nvSpPr>
          <p:cNvPr id="10245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696516" y="1423459"/>
            <a:ext cx="9224368" cy="684389"/>
          </a:xfrm>
        </p:spPr>
        <p:txBody>
          <a:bodyPr/>
          <a:lstStyle/>
          <a:p>
            <a:pPr marL="0" indent="0">
              <a:spcBef>
                <a:spcPct val="0"/>
              </a:spcBef>
              <a:spcAft>
                <a:spcPts val="671"/>
              </a:spcAft>
              <a:buNone/>
            </a:pPr>
            <a:r>
              <a:rPr lang="ru-RU" sz="3100" b="1"/>
              <a:t>Контрольные карты </a:t>
            </a:r>
            <a:r>
              <a:rPr lang="ru-RU" sz="3100"/>
              <a:t>(контрольные карты Шухарта) – </a:t>
            </a:r>
            <a:endParaRPr lang="ru-RU" sz="270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966" y="2107848"/>
            <a:ext cx="3212902" cy="3942291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4430911" y="2037293"/>
            <a:ext cx="5513189" cy="4102806"/>
          </a:xfrm>
          <a:prstGeom prst="rect">
            <a:avLst/>
          </a:prstGeom>
        </p:spPr>
        <p:txBody>
          <a:bodyPr lIns="102321" tIns="51161" rIns="102321" bIns="51161">
            <a:spAutoFit/>
          </a:bodyPr>
          <a:lstStyle/>
          <a:p>
            <a:pPr>
              <a:spcBef>
                <a:spcPts val="0"/>
              </a:spcBef>
              <a:spcAft>
                <a:spcPts val="671"/>
              </a:spcAft>
              <a:buClr>
                <a:srgbClr val="009999"/>
              </a:buClr>
              <a:defRPr/>
            </a:pPr>
            <a:r>
              <a:rPr lang="ru-RU" sz="2900" b="1" kern="0" dirty="0">
                <a:solidFill>
                  <a:srgbClr val="004E6D"/>
                </a:solidFill>
                <a:latin typeface="+mn-lt"/>
              </a:rPr>
              <a:t>инструмент</a:t>
            </a:r>
            <a:r>
              <a:rPr lang="ru-RU" sz="2900" kern="0" dirty="0">
                <a:solidFill>
                  <a:srgbClr val="004E6D"/>
                </a:solidFill>
                <a:latin typeface="+mn-lt"/>
              </a:rPr>
              <a:t>, позволяющий отслеживать </a:t>
            </a:r>
            <a:r>
              <a:rPr lang="ru-RU" sz="2900" b="1" kern="0" dirty="0">
                <a:solidFill>
                  <a:srgbClr val="004E6D"/>
                </a:solidFill>
                <a:latin typeface="+mn-lt"/>
              </a:rPr>
              <a:t>изменение показателя качества во времени </a:t>
            </a:r>
            <a:r>
              <a:rPr lang="ru-RU" sz="2900" kern="0" dirty="0">
                <a:solidFill>
                  <a:srgbClr val="004E6D"/>
                </a:solidFill>
                <a:latin typeface="+mn-lt"/>
              </a:rPr>
              <a:t>для определения </a:t>
            </a:r>
            <a:r>
              <a:rPr lang="ru-RU" sz="2900" b="1" kern="0" dirty="0">
                <a:solidFill>
                  <a:srgbClr val="004E6D"/>
                </a:solidFill>
                <a:latin typeface="+mn-lt"/>
              </a:rPr>
              <a:t>стабильности</a:t>
            </a:r>
            <a:r>
              <a:rPr lang="ru-RU" sz="2900" kern="0" dirty="0">
                <a:solidFill>
                  <a:srgbClr val="004E6D"/>
                </a:solidFill>
                <a:latin typeface="+mn-lt"/>
              </a:rPr>
              <a:t> технологического процесса, а также </a:t>
            </a:r>
            <a:r>
              <a:rPr lang="ru-RU" sz="2900" b="1" kern="0" dirty="0">
                <a:solidFill>
                  <a:srgbClr val="004E6D"/>
                </a:solidFill>
                <a:latin typeface="+mn-lt"/>
              </a:rPr>
              <a:t>корректировки</a:t>
            </a:r>
            <a:r>
              <a:rPr lang="ru-RU" sz="2900" kern="0" dirty="0">
                <a:solidFill>
                  <a:srgbClr val="004E6D"/>
                </a:solidFill>
                <a:latin typeface="+mn-lt"/>
              </a:rPr>
              <a:t> процесса для предотвращения выхода показателя качества за допустимые пределы.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51968" y="6141861"/>
            <a:ext cx="1824456" cy="411098"/>
          </a:xfrm>
          <a:prstGeom prst="rect">
            <a:avLst/>
          </a:prstGeom>
        </p:spPr>
        <p:txBody>
          <a:bodyPr wrap="none" lIns="102321" tIns="51161" rIns="102321" bIns="51161"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Walter </a:t>
            </a:r>
            <a:r>
              <a:rPr lang="en-US" sz="2000" b="1" dirty="0" err="1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Shuhart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87687" y="6454070"/>
            <a:ext cx="1750333" cy="411098"/>
          </a:xfrm>
          <a:prstGeom prst="rect">
            <a:avLst/>
          </a:prstGeom>
        </p:spPr>
        <p:txBody>
          <a:bodyPr wrap="none" lIns="102321" tIns="51161" rIns="102321" bIns="51161"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(1891 — 1967)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46545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Grp="1" noChangeArrowheads="1"/>
          </p:cNvSpPr>
          <p:nvPr>
            <p:ph type="title"/>
          </p:nvPr>
        </p:nvSpPr>
        <p:spPr>
          <a:xfrm>
            <a:off x="563328" y="654626"/>
            <a:ext cx="9001125" cy="656613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Контрольные карты</a:t>
            </a:r>
          </a:p>
        </p:txBody>
      </p:sp>
      <p:sp>
        <p:nvSpPr>
          <p:cNvPr id="60421" name="Rectangle 5"/>
          <p:cNvSpPr>
            <a:spLocks noGrp="1" noChangeArrowheads="1"/>
          </p:cNvSpPr>
          <p:nvPr>
            <p:ph idx="1"/>
          </p:nvPr>
        </p:nvSpPr>
        <p:spPr>
          <a:xfrm>
            <a:off x="582805" y="1357171"/>
            <a:ext cx="9456546" cy="5469656"/>
          </a:xfrm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ru-RU" sz="3000" dirty="0" smtClean="0"/>
              <a:t>Наиболее универсальным, эффективным и удобным средством решения задач определения особых причин изменчивости процессов среди всех методов являются контрольные карты.</a:t>
            </a:r>
          </a:p>
          <a:p>
            <a:pPr eaLnBrk="1" hangingPunct="1">
              <a:spcBef>
                <a:spcPts val="600"/>
              </a:spcBef>
            </a:pPr>
            <a:endParaRPr lang="ru-RU" sz="400" dirty="0" smtClean="0"/>
          </a:p>
          <a:p>
            <a:pPr eaLnBrk="1" hangingPunct="1">
              <a:spcBef>
                <a:spcPts val="600"/>
              </a:spcBef>
            </a:pPr>
            <a:r>
              <a:rPr lang="ru-RU" sz="3000" dirty="0" smtClean="0"/>
              <a:t>Контрольные карты (КК) были разработаны в 1924 году Вальтером </a:t>
            </a:r>
            <a:r>
              <a:rPr lang="ru-RU" sz="3000" dirty="0" err="1" smtClean="0"/>
              <a:t>Шухартом</a:t>
            </a:r>
            <a:r>
              <a:rPr lang="ru-RU" sz="3000" dirty="0" smtClean="0"/>
              <a:t> в американской</a:t>
            </a:r>
            <a:r>
              <a:rPr lang="en-US" sz="3000" dirty="0" smtClean="0"/>
              <a:t> </a:t>
            </a:r>
            <a:r>
              <a:rPr lang="ru-RU" sz="3000" dirty="0" smtClean="0"/>
              <a:t>лаборатории</a:t>
            </a:r>
            <a:r>
              <a:rPr lang="en-US" sz="3000" dirty="0" smtClean="0"/>
              <a:t> Bell Telephone Laboratories.</a:t>
            </a:r>
            <a:endParaRPr lang="ru-RU" sz="3000" dirty="0" smtClean="0"/>
          </a:p>
          <a:p>
            <a:pPr eaLnBrk="1" hangingPunct="1">
              <a:spcBef>
                <a:spcPts val="600"/>
              </a:spcBef>
              <a:buNone/>
            </a:pPr>
            <a:endParaRPr lang="ru-RU" sz="400" dirty="0" smtClean="0"/>
          </a:p>
          <a:p>
            <a:pPr eaLnBrk="1" hangingPunct="1">
              <a:spcBef>
                <a:spcPts val="600"/>
              </a:spcBef>
            </a:pPr>
            <a:r>
              <a:rPr lang="ru-RU" sz="3000" dirty="0" smtClean="0"/>
              <a:t>Контрольные карты эффективно концентрируют внимание на особых причинах, когда они появляются, и отражают влияние обычных причин изменчивости.</a:t>
            </a:r>
            <a:endParaRPr lang="en-US" sz="3000" dirty="0" smtClean="0"/>
          </a:p>
        </p:txBody>
      </p:sp>
      <p:sp>
        <p:nvSpPr>
          <p:cNvPr id="60418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0419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4DDF001F-C60A-40F4-806F-53EBCD326B0D}" type="slidenum">
              <a:rPr lang="ru-RU" smtClean="0"/>
              <a:pPr defTabSz="1023938"/>
              <a:t>53</a:t>
            </a:fld>
            <a:endParaRPr lang="ru-RU" smtClean="0"/>
          </a:p>
        </p:txBody>
      </p:sp>
      <p:pic>
        <p:nvPicPr>
          <p:cNvPr id="6" name="Picture 1" descr="C:\Users\Полина\Pictures\Организатор клипов (Microsoft)\j043799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901" y="3961434"/>
            <a:ext cx="957079" cy="911902"/>
          </a:xfrm>
          <a:prstGeom prst="rect">
            <a:avLst/>
          </a:prstGeom>
          <a:noFill/>
        </p:spPr>
      </p:pic>
      <p:pic>
        <p:nvPicPr>
          <p:cNvPr id="8" name="Picture 8" descr="kti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2420" y="5599284"/>
            <a:ext cx="915818" cy="91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Полина\Pictures\Организатор клипов (Microsoft)\j0424778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0638" y="1984663"/>
            <a:ext cx="895850" cy="811516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2"/>
          <p:cNvSpPr>
            <a:spLocks noGrp="1" noChangeArrowheads="1"/>
          </p:cNvSpPr>
          <p:nvPr>
            <p:ph type="title"/>
          </p:nvPr>
        </p:nvSpPr>
        <p:spPr>
          <a:xfrm>
            <a:off x="572756" y="695735"/>
            <a:ext cx="9714243" cy="627952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До начала применения КК должно быть</a:t>
            </a:r>
          </a:p>
        </p:txBody>
      </p:sp>
      <p:sp>
        <p:nvSpPr>
          <p:cNvPr id="62469" name="Rectangle 3"/>
          <p:cNvSpPr>
            <a:spLocks noGrp="1" noChangeArrowheads="1"/>
          </p:cNvSpPr>
          <p:nvPr>
            <p:ph idx="1"/>
          </p:nvPr>
        </p:nvSpPr>
        <p:spPr>
          <a:xfrm>
            <a:off x="628126" y="1432079"/>
            <a:ext cx="9001125" cy="5332403"/>
          </a:xfrm>
        </p:spPr>
        <p:txBody>
          <a:bodyPr/>
          <a:lstStyle/>
          <a:p>
            <a:pPr marL="647700" indent="-647700" eaLnBrk="1" hangingPunct="1">
              <a:buFont typeface="Wingdings" pitchFamily="2" charset="2"/>
              <a:buAutoNum type="arabicPeriod"/>
            </a:pPr>
            <a:r>
              <a:rPr lang="ru-RU" sz="3500" dirty="0" smtClean="0"/>
              <a:t>Создана благоприятная окружающая среда (условия для проведения измерений).</a:t>
            </a:r>
          </a:p>
          <a:p>
            <a:pPr marL="647700" indent="-647700" eaLnBrk="1" hangingPunct="1">
              <a:buFont typeface="Wingdings" pitchFamily="2" charset="2"/>
              <a:buAutoNum type="arabicPeriod"/>
            </a:pPr>
            <a:r>
              <a:rPr lang="ru-RU" sz="3500" dirty="0" smtClean="0"/>
              <a:t>Определен процесс измерения.</a:t>
            </a:r>
          </a:p>
          <a:p>
            <a:pPr marL="647700" indent="-647700" eaLnBrk="1" hangingPunct="1">
              <a:buFont typeface="Wingdings" pitchFamily="2" charset="2"/>
              <a:buAutoNum type="arabicPeriod"/>
            </a:pPr>
            <a:r>
              <a:rPr lang="ru-RU" sz="3500" dirty="0" smtClean="0"/>
              <a:t>Определены характеристики, которые будут наноситься на контрольную карту.</a:t>
            </a:r>
          </a:p>
          <a:p>
            <a:pPr marL="647700" indent="-647700" eaLnBrk="1" hangingPunct="1">
              <a:buFont typeface="Wingdings" pitchFamily="2" charset="2"/>
              <a:buAutoNum type="arabicPeriod"/>
            </a:pPr>
            <a:r>
              <a:rPr lang="ru-RU" sz="3500" dirty="0" smtClean="0"/>
              <a:t>Определена измерительная система.</a:t>
            </a:r>
          </a:p>
          <a:p>
            <a:pPr marL="647700" indent="-647700" eaLnBrk="1" hangingPunct="1">
              <a:buFont typeface="Wingdings" pitchFamily="2" charset="2"/>
              <a:buAutoNum type="arabicPeriod"/>
            </a:pPr>
            <a:r>
              <a:rPr lang="ru-RU" sz="3500" dirty="0" smtClean="0"/>
              <a:t>Минимизирована изменчивость (отсутствие случайных условий).</a:t>
            </a:r>
          </a:p>
        </p:txBody>
      </p:sp>
      <p:sp>
        <p:nvSpPr>
          <p:cNvPr id="6246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246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6525189F-43BA-4E8E-BC9A-484555A1C68B}" type="slidenum">
              <a:rPr lang="ru-RU" smtClean="0"/>
              <a:pPr defTabSz="1023938"/>
              <a:t>54</a:t>
            </a:fld>
            <a:endParaRPr lang="ru-RU" smtClean="0"/>
          </a:p>
        </p:txBody>
      </p:sp>
      <p:pic>
        <p:nvPicPr>
          <p:cNvPr id="88065" name="Picture 1" descr="C:\Users\Полина\Pictures\Организатор клипов (Microsoft)\j042474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05373" y="1469362"/>
            <a:ext cx="858170" cy="808687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200" dirty="0"/>
              <a:t>Виды контрольных карт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580" y="1409348"/>
            <a:ext cx="9270801" cy="5279319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71"/>
              </a:spcAft>
              <a:buNone/>
              <a:defRPr/>
            </a:pPr>
            <a:r>
              <a:rPr lang="ru-RU" sz="2700" b="1" dirty="0"/>
              <a:t>Существует 2 основных вида контрольных карт:</a:t>
            </a:r>
          </a:p>
          <a:p>
            <a:pPr>
              <a:spcBef>
                <a:spcPts val="0"/>
              </a:spcBef>
              <a:spcAft>
                <a:spcPts val="1343"/>
              </a:spcAft>
              <a:defRPr/>
            </a:pPr>
            <a:r>
              <a:rPr lang="ru-RU" sz="2700" b="1" dirty="0">
                <a:solidFill>
                  <a:schemeClr val="tx2">
                    <a:lumMod val="75000"/>
                  </a:schemeClr>
                </a:solidFill>
              </a:rPr>
              <a:t>Карты по количественному признаку</a:t>
            </a:r>
            <a:r>
              <a:rPr lang="en-GB" sz="2700" b="1" dirty="0">
                <a:solidFill>
                  <a:schemeClr val="tx2">
                    <a:lumMod val="75000"/>
                  </a:schemeClr>
                </a:solidFill>
              </a:rPr>
              <a:t>:</a:t>
            </a:r>
            <a:r>
              <a:rPr lang="ru-RU" sz="27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700" dirty="0"/>
              <a:t>используются при наличии результатов измерений процесса</a:t>
            </a:r>
            <a:r>
              <a:rPr lang="en-GB" sz="2700" dirty="0"/>
              <a:t> (</a:t>
            </a:r>
            <a:r>
              <a:rPr lang="ru-RU" sz="2700" dirty="0"/>
              <a:t>количественные</a:t>
            </a:r>
            <a:r>
              <a:rPr lang="en-GB" sz="2700" dirty="0"/>
              <a:t> </a:t>
            </a:r>
            <a:r>
              <a:rPr lang="ru-RU" sz="2700" dirty="0"/>
              <a:t>данные</a:t>
            </a:r>
            <a:r>
              <a:rPr lang="en-GB" sz="2700" dirty="0"/>
              <a:t>)</a:t>
            </a:r>
            <a:r>
              <a:rPr lang="ru-RU" sz="2700" dirty="0"/>
              <a:t>.</a:t>
            </a:r>
            <a:endParaRPr lang="en-GB" sz="2700" dirty="0"/>
          </a:p>
          <a:p>
            <a:pPr eaLnBrk="1" hangingPunct="1">
              <a:lnSpc>
                <a:spcPct val="90000"/>
              </a:lnSpc>
              <a:defRPr/>
            </a:pPr>
            <a:r>
              <a:rPr lang="ru-RU" sz="2700" b="1" dirty="0">
                <a:solidFill>
                  <a:schemeClr val="tx2">
                    <a:lumMod val="75000"/>
                  </a:schemeClr>
                </a:solidFill>
              </a:rPr>
              <a:t>Карты по качественному (альтернативному) признаку</a:t>
            </a:r>
            <a:r>
              <a:rPr lang="en-GB" sz="2700" b="1" dirty="0">
                <a:solidFill>
                  <a:schemeClr val="tx2">
                    <a:lumMod val="75000"/>
                  </a:schemeClr>
                </a:solidFill>
              </a:rPr>
              <a:t>:</a:t>
            </a:r>
            <a:r>
              <a:rPr lang="en-GB" sz="2700" dirty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ru-RU" sz="2700" dirty="0"/>
              <a:t>используются при наличии </a:t>
            </a:r>
            <a:r>
              <a:rPr lang="ru-RU" sz="2700" b="1" dirty="0"/>
              <a:t>только двух значений </a:t>
            </a:r>
            <a:r>
              <a:rPr lang="ru-RU" sz="2700" dirty="0"/>
              <a:t>данных (т.е. </a:t>
            </a:r>
            <a:r>
              <a:rPr lang="en-GB" sz="2700" i="1" dirty="0">
                <a:latin typeface="Calibri" pitchFamily="34" charset="0"/>
                <a:cs typeface="Calibri" pitchFamily="34" charset="0"/>
              </a:rPr>
              <a:t>соответствует/</a:t>
            </a:r>
            <a:r>
              <a:rPr lang="en-GB" sz="2700" i="1" dirty="0" err="1">
                <a:latin typeface="Calibri" pitchFamily="34" charset="0"/>
                <a:cs typeface="Calibri" pitchFamily="34" charset="0"/>
              </a:rPr>
              <a:t>не</a:t>
            </a:r>
            <a:r>
              <a:rPr lang="ru-RU" sz="2700" i="1" dirty="0">
                <a:cs typeface="Calibri" pitchFamily="34" charset="0"/>
              </a:rPr>
              <a:t> </a:t>
            </a:r>
            <a:r>
              <a:rPr lang="en-GB" sz="2700" i="1" dirty="0">
                <a:latin typeface="Calibri" pitchFamily="34" charset="0"/>
                <a:cs typeface="Calibri" pitchFamily="34" charset="0"/>
              </a:rPr>
              <a:t>соответствует</a:t>
            </a:r>
            <a:r>
              <a:rPr lang="en-GB" sz="2700" dirty="0">
                <a:latin typeface="Calibri" pitchFamily="34" charset="0"/>
                <a:cs typeface="Calibri" pitchFamily="34" charset="0"/>
              </a:rPr>
              <a:t>, </a:t>
            </a:r>
            <a:r>
              <a:rPr lang="en-GB" sz="2700" i="1" dirty="0">
                <a:latin typeface="Calibri" pitchFamily="34" charset="0"/>
                <a:cs typeface="Calibri" pitchFamily="34" charset="0"/>
              </a:rPr>
              <a:t>проходит/</a:t>
            </a:r>
            <a:r>
              <a:rPr lang="en-GB" sz="2700" i="1" dirty="0" err="1">
                <a:latin typeface="Calibri" pitchFamily="34" charset="0"/>
                <a:cs typeface="Calibri" pitchFamily="34" charset="0"/>
              </a:rPr>
              <a:t>не</a:t>
            </a:r>
            <a:r>
              <a:rPr lang="en-GB" sz="2700" i="1" dirty="0">
                <a:latin typeface="Calibri" pitchFamily="34" charset="0"/>
                <a:cs typeface="Calibri" pitchFamily="34" charset="0"/>
              </a:rPr>
              <a:t> проходит</a:t>
            </a:r>
            <a:r>
              <a:rPr lang="en-GB" sz="2700" dirty="0"/>
              <a:t>)</a:t>
            </a:r>
            <a:r>
              <a:rPr lang="ru-RU" sz="2700" dirty="0"/>
              <a:t> или если качественные данные могут быть сосчитаны для регистрации и анализа </a:t>
            </a:r>
            <a:r>
              <a:rPr lang="en-GB" sz="2700" dirty="0"/>
              <a:t> </a:t>
            </a:r>
            <a:r>
              <a:rPr lang="ru-RU" sz="2700" dirty="0"/>
              <a:t>(т.е. количество дефектной продукции в партии</a:t>
            </a:r>
            <a:r>
              <a:rPr lang="en-GB" sz="2700" dirty="0"/>
              <a:t>)</a:t>
            </a:r>
            <a:r>
              <a:rPr lang="ru-RU" sz="2700" dirty="0"/>
              <a:t>.</a:t>
            </a:r>
            <a:r>
              <a:rPr lang="en-GB" sz="2700" dirty="0"/>
              <a:t> </a:t>
            </a:r>
          </a:p>
          <a:p>
            <a:pPr>
              <a:defRPr/>
            </a:pPr>
            <a:endParaRPr lang="ru-RU" sz="2200" dirty="0"/>
          </a:p>
        </p:txBody>
      </p:sp>
      <p:sp>
        <p:nvSpPr>
          <p:cNvPr id="11268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31361" indent="-319754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79017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90624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302231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813837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325444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837051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348658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mtClean="0"/>
              <a:t>ООО "Бизнес Консалтинг Групп"</a:t>
            </a:r>
          </a:p>
        </p:txBody>
      </p:sp>
      <p:sp>
        <p:nvSpPr>
          <p:cNvPr id="1126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31361" indent="-319754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79017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90624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302231" indent="-25580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813837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325444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837051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348658" indent="-25580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D6F1C1-581E-41E8-9A37-980FA0952CE6}" type="slidenum">
              <a:rPr lang="ru-RU" smtClean="0">
                <a:latin typeface="Verdana" pitchFamily="34" charset="0"/>
              </a:rPr>
              <a:pPr eaLnBrk="1" hangingPunct="1"/>
              <a:t>55</a:t>
            </a:fld>
            <a:endParaRPr lang="ru-RU" smtClean="0">
              <a:latin typeface="Verdana" pitchFamily="34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038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3328" y="519545"/>
            <a:ext cx="9001125" cy="78198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Виды контрольных карт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8078" y="1371674"/>
            <a:ext cx="9001125" cy="5527890"/>
          </a:xfrm>
        </p:spPr>
        <p:txBody>
          <a:bodyPr/>
          <a:lstStyle/>
          <a:p>
            <a:pPr indent="0" eaLnBrk="1" hangingPunct="1">
              <a:lnSpc>
                <a:spcPct val="80000"/>
              </a:lnSpc>
              <a:buNone/>
            </a:pPr>
            <a:r>
              <a:rPr lang="en-US" sz="3000" b="1" dirty="0" smtClean="0"/>
              <a:t>I. </a:t>
            </a:r>
            <a:r>
              <a:rPr lang="ru-RU" sz="3000" b="1" dirty="0" smtClean="0"/>
              <a:t>Контрольные карты </a:t>
            </a:r>
            <a:r>
              <a:rPr lang="ru-RU" sz="3000" b="1" dirty="0" err="1" smtClean="0"/>
              <a:t>Шухарта</a:t>
            </a:r>
            <a:r>
              <a:rPr lang="ru-RU" sz="3000" b="1" dirty="0" smtClean="0"/>
              <a:t> для количественных данных: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400" dirty="0" err="1" smtClean="0"/>
              <a:t>Хср</a:t>
            </a:r>
            <a:r>
              <a:rPr lang="ru-RU" sz="2400" dirty="0" smtClean="0"/>
              <a:t>-</a:t>
            </a:r>
            <a:r>
              <a:rPr lang="en-US" sz="2400" dirty="0" smtClean="0"/>
              <a:t>R</a:t>
            </a:r>
            <a:r>
              <a:rPr lang="ru-RU" sz="2400" dirty="0" smtClean="0"/>
              <a:t> – КК средних значений и размахов;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400" dirty="0" err="1" smtClean="0"/>
              <a:t>Хср</a:t>
            </a:r>
            <a:r>
              <a:rPr lang="ru-RU" sz="2400" dirty="0" smtClean="0"/>
              <a:t>-</a:t>
            </a:r>
            <a:r>
              <a:rPr lang="en-US" sz="2400" dirty="0" smtClean="0"/>
              <a:t>s</a:t>
            </a:r>
            <a:r>
              <a:rPr lang="ru-RU" sz="2400" dirty="0" smtClean="0"/>
              <a:t> – КК средних значений и стандартных отклонений;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X</a:t>
            </a:r>
            <a:r>
              <a:rPr lang="ru-RU" sz="2400" dirty="0" smtClean="0"/>
              <a:t>м-</a:t>
            </a:r>
            <a:r>
              <a:rPr lang="en-US" sz="2400" dirty="0" smtClean="0"/>
              <a:t>R</a:t>
            </a:r>
            <a:r>
              <a:rPr lang="ru-RU" sz="2400" dirty="0" smtClean="0"/>
              <a:t> – КК медиан и размахов;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X</a:t>
            </a:r>
            <a:r>
              <a:rPr lang="ru-RU" sz="2400" dirty="0" smtClean="0"/>
              <a:t>-</a:t>
            </a:r>
            <a:r>
              <a:rPr lang="en-US" sz="2400" dirty="0" smtClean="0"/>
              <a:t>MR</a:t>
            </a:r>
            <a:r>
              <a:rPr lang="ru-RU" sz="2400" dirty="0" smtClean="0"/>
              <a:t> – КК индивидуальных значений и скользящих размахов.</a:t>
            </a:r>
          </a:p>
          <a:p>
            <a:pPr lvl="1" eaLnBrk="1" hangingPunct="1">
              <a:lnSpc>
                <a:spcPct val="80000"/>
              </a:lnSpc>
            </a:pPr>
            <a:endParaRPr lang="ru-RU" sz="400" dirty="0" smtClean="0"/>
          </a:p>
          <a:p>
            <a:pPr indent="0" eaLnBrk="1" hangingPunct="1">
              <a:lnSpc>
                <a:spcPct val="80000"/>
              </a:lnSpc>
              <a:buNone/>
            </a:pPr>
            <a:r>
              <a:rPr lang="en-US" sz="3000" b="1" dirty="0" smtClean="0"/>
              <a:t>II. </a:t>
            </a:r>
            <a:r>
              <a:rPr lang="ru-RU" sz="3000" b="1" dirty="0" smtClean="0"/>
              <a:t>Контрольные карты </a:t>
            </a:r>
            <a:r>
              <a:rPr lang="ru-RU" sz="3000" b="1" dirty="0" err="1" smtClean="0"/>
              <a:t>Шухарта</a:t>
            </a:r>
            <a:r>
              <a:rPr lang="ru-RU" sz="3000" b="1" dirty="0" smtClean="0"/>
              <a:t> по альтернативному признаку: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400" dirty="0" err="1" smtClean="0"/>
              <a:t>pn</a:t>
            </a:r>
            <a:r>
              <a:rPr lang="ru-RU" sz="2400" dirty="0" smtClean="0"/>
              <a:t> – КК числа </a:t>
            </a:r>
            <a:r>
              <a:rPr lang="ru-RU" sz="2400" b="1" dirty="0" smtClean="0">
                <a:solidFill>
                  <a:srgbClr val="009900"/>
                </a:solidFill>
              </a:rPr>
              <a:t>дефектных изделий</a:t>
            </a:r>
            <a:r>
              <a:rPr lang="ru-RU" sz="2400" dirty="0" smtClean="0"/>
              <a:t> для одинаковых выборок;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400" dirty="0" err="1" smtClean="0"/>
              <a:t>p</a:t>
            </a:r>
            <a:r>
              <a:rPr lang="ru-RU" sz="2400" dirty="0" smtClean="0"/>
              <a:t> – КК доли </a:t>
            </a:r>
            <a:r>
              <a:rPr lang="ru-RU" sz="2400" b="1" dirty="0" smtClean="0">
                <a:solidFill>
                  <a:srgbClr val="009900"/>
                </a:solidFill>
              </a:rPr>
              <a:t>дефектных изделий</a:t>
            </a:r>
            <a:r>
              <a:rPr lang="ru-RU" sz="2400" dirty="0" smtClean="0"/>
              <a:t> для разных выборок;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400" dirty="0" err="1" smtClean="0"/>
              <a:t>c</a:t>
            </a:r>
            <a:r>
              <a:rPr lang="ru-RU" sz="2400" dirty="0" smtClean="0"/>
              <a:t> – КК числа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дефектов</a:t>
            </a:r>
            <a:r>
              <a:rPr lang="ru-RU" sz="2400" dirty="0" smtClean="0"/>
              <a:t> для одинаковых размеров деталей;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400" dirty="0" err="1" smtClean="0"/>
              <a:t>u</a:t>
            </a:r>
            <a:r>
              <a:rPr lang="ru-RU" sz="2400" dirty="0" smtClean="0"/>
              <a:t> – КК числа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дефектов</a:t>
            </a:r>
            <a:r>
              <a:rPr lang="ru-RU" sz="2400" b="1" dirty="0" smtClean="0">
                <a:solidFill>
                  <a:schemeClr val="hlink"/>
                </a:solidFill>
              </a:rPr>
              <a:t> </a:t>
            </a:r>
            <a:r>
              <a:rPr lang="ru-RU" sz="2400" dirty="0" smtClean="0"/>
              <a:t>на одно изделие для разных размеров деталей.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56</a:t>
            </a:fld>
            <a:endParaRPr lang="ru-RU"/>
          </a:p>
        </p:txBody>
      </p:sp>
      <p:pic>
        <p:nvPicPr>
          <p:cNvPr id="6" name="Picture 28" descr="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734" y="1424874"/>
            <a:ext cx="596611" cy="596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8" descr="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028" y="4083010"/>
            <a:ext cx="585536" cy="585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2"/>
          <p:cNvSpPr>
            <a:spLocks noGrp="1" noChangeArrowheads="1"/>
          </p:cNvSpPr>
          <p:nvPr>
            <p:ph type="title"/>
          </p:nvPr>
        </p:nvSpPr>
        <p:spPr>
          <a:xfrm>
            <a:off x="577146" y="674609"/>
            <a:ext cx="9751418" cy="648049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I</a:t>
            </a:r>
            <a:r>
              <a:rPr lang="ru-RU" sz="3200" dirty="0"/>
              <a:t>.Количественные контрольные карты</a:t>
            </a:r>
          </a:p>
        </p:txBody>
      </p:sp>
      <p:sp>
        <p:nvSpPr>
          <p:cNvPr id="61445" name="Rectangle 3"/>
          <p:cNvSpPr>
            <a:spLocks noGrp="1" noChangeArrowheads="1"/>
          </p:cNvSpPr>
          <p:nvPr>
            <p:ph idx="1"/>
          </p:nvPr>
        </p:nvSpPr>
        <p:spPr>
          <a:xfrm>
            <a:off x="638175" y="1368136"/>
            <a:ext cx="9245600" cy="5427518"/>
          </a:xfrm>
        </p:spPr>
        <p:txBody>
          <a:bodyPr/>
          <a:lstStyle/>
          <a:p>
            <a:pPr marL="647700" indent="-647700" eaLnBrk="1" hangingPunct="1">
              <a:lnSpc>
                <a:spcPct val="80000"/>
              </a:lnSpc>
              <a:buNone/>
            </a:pPr>
            <a:r>
              <a:rPr lang="ru-RU" sz="3000" b="1" u="sng" dirty="0" smtClean="0"/>
              <a:t>Достоинства количественных КК</a:t>
            </a:r>
            <a:r>
              <a:rPr lang="ru-RU" sz="3000" dirty="0" smtClean="0"/>
              <a:t>:</a:t>
            </a:r>
          </a:p>
          <a:p>
            <a:pPr marL="647700" indent="-647700" eaLnBrk="1" hangingPunct="1">
              <a:lnSpc>
                <a:spcPct val="80000"/>
              </a:lnSpc>
              <a:buNone/>
            </a:pPr>
            <a:endParaRPr lang="ru-RU" sz="800" dirty="0" smtClean="0"/>
          </a:p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700" dirty="0" smtClean="0"/>
              <a:t>Численное значение содержит больше информации, чем простое отображение альтернативной информации «</a:t>
            </a:r>
            <a:r>
              <a:rPr lang="ru-RU" sz="2700" dirty="0" err="1" smtClean="0"/>
              <a:t>да-нет</a:t>
            </a:r>
            <a:r>
              <a:rPr lang="ru-RU" sz="2700" dirty="0" smtClean="0"/>
              <a:t>».</a:t>
            </a:r>
          </a:p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700" dirty="0" smtClean="0"/>
              <a:t>Хотя получение количественных измерений обходится дороже, чем получение измерений по альтернативному признаку (например, «</a:t>
            </a:r>
            <a:r>
              <a:rPr lang="ru-RU" sz="2700" dirty="0" err="1" smtClean="0"/>
              <a:t>да-нет</a:t>
            </a:r>
            <a:r>
              <a:rPr lang="ru-RU" sz="2700" dirty="0" smtClean="0"/>
              <a:t>»), их требуется меньше для получения большей информации о процессе, что экономически выгоднее. </a:t>
            </a:r>
          </a:p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700" dirty="0" smtClean="0"/>
              <a:t>Временная задержка между изготовлением продукции и корректирующими действиями часто может быть сокращена, благодаря меньшему числу единиц, необходимых для проверки.</a:t>
            </a:r>
          </a:p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700" dirty="0" smtClean="0"/>
              <a:t>Улучшение процесса может быть оценено количественно.</a:t>
            </a:r>
          </a:p>
        </p:txBody>
      </p:sp>
      <p:sp>
        <p:nvSpPr>
          <p:cNvPr id="6144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144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F06AD84A-C62C-4B13-BC52-A86BBB70F7CC}" type="slidenum">
              <a:rPr lang="ru-RU" smtClean="0"/>
              <a:pPr defTabSz="1023938"/>
              <a:t>57</a:t>
            </a:fld>
            <a:endParaRPr lang="ru-RU" smtClean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2796" y="5877126"/>
            <a:ext cx="1394048" cy="84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Нижний колонтитул 2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825492" indent="-317497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269987" indent="-253997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777982" indent="-253997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285977" indent="-253997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793972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3301967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809962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4317957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r>
              <a:rPr lang="ru-RU"/>
              <a:t>ООО "Бизнес Консалтинг Групп"</a:t>
            </a:r>
          </a:p>
        </p:txBody>
      </p:sp>
      <p:sp>
        <p:nvSpPr>
          <p:cNvPr id="39939" name="Номер слайда 2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825492" indent="-317497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269987" indent="-253997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777982" indent="-253997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285977" indent="-253997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793972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3301967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809962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4317957" indent="-25399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87D0DC1-355F-4AAC-A755-81F63ECD2C10}" type="slidenum">
              <a:rPr lang="ru-RU" smtClean="0"/>
              <a:pPr eaLnBrk="1" hangingPunct="1"/>
              <a:t>58</a:t>
            </a:fld>
            <a:endParaRPr lang="ru-RU" smtClean="0"/>
          </a:p>
        </p:txBody>
      </p:sp>
      <p:sp>
        <p:nvSpPr>
          <p:cNvPr id="4107" name="Text Box 9"/>
          <p:cNvSpPr txBox="1">
            <a:spLocks noChangeArrowheads="1"/>
          </p:cNvSpPr>
          <p:nvPr/>
        </p:nvSpPr>
        <p:spPr bwMode="auto">
          <a:xfrm>
            <a:off x="581418" y="649896"/>
            <a:ext cx="9099909" cy="64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588" tIns="50793" rIns="101588" bIns="5079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3200" b="1">
                <a:solidFill>
                  <a:srgbClr val="115964"/>
                </a:solidFill>
                <a:latin typeface="+mj-lt"/>
                <a:ea typeface="+mj-ea"/>
                <a:cs typeface="+mj-cs"/>
              </a:defRPr>
            </a:lvl1pPr>
            <a:lvl2pPr eaLnBrk="0" hangingPunct="0">
              <a:defRPr sz="3800" b="1">
                <a:solidFill>
                  <a:srgbClr val="115964"/>
                </a:solidFill>
                <a:latin typeface="Calibri" pitchFamily="34" charset="0"/>
              </a:defRPr>
            </a:lvl2pPr>
            <a:lvl3pPr eaLnBrk="0" hangingPunct="0">
              <a:defRPr sz="3800" b="1">
                <a:solidFill>
                  <a:srgbClr val="115964"/>
                </a:solidFill>
                <a:latin typeface="Calibri" pitchFamily="34" charset="0"/>
              </a:defRPr>
            </a:lvl3pPr>
            <a:lvl4pPr eaLnBrk="0" hangingPunct="0">
              <a:defRPr sz="3800" b="1">
                <a:solidFill>
                  <a:srgbClr val="115964"/>
                </a:solidFill>
                <a:latin typeface="Calibri" pitchFamily="34" charset="0"/>
              </a:defRPr>
            </a:lvl4pPr>
            <a:lvl5pPr eaLnBrk="0" hangingPunct="0">
              <a:defRPr sz="3800" b="1">
                <a:solidFill>
                  <a:srgbClr val="115964"/>
                </a:solidFill>
                <a:latin typeface="Calibri" pitchFamily="34" charset="0"/>
              </a:defRPr>
            </a:lvl5pPr>
            <a:lvl6pPr marL="408554" defTabSz="914991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00004C"/>
                </a:solidFill>
              </a:defRPr>
            </a:lvl6pPr>
            <a:lvl7pPr marL="817108" defTabSz="914991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00004C"/>
                </a:solidFill>
              </a:defRPr>
            </a:lvl7pPr>
            <a:lvl8pPr marL="1225662" defTabSz="914991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00004C"/>
                </a:solidFill>
              </a:defRPr>
            </a:lvl8pPr>
            <a:lvl9pPr marL="1634216" defTabSz="914991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00004C"/>
                </a:solidFill>
              </a:defRPr>
            </a:lvl9pPr>
          </a:lstStyle>
          <a:p>
            <a:r>
              <a:rPr lang="ru-RU" dirty="0"/>
              <a:t>Пример КК средних и размахов</a:t>
            </a:r>
          </a:p>
        </p:txBody>
      </p:sp>
      <p:sp>
        <p:nvSpPr>
          <p:cNvPr id="3083" name="Text Box 59"/>
          <p:cNvSpPr txBox="1">
            <a:spLocks noChangeArrowheads="1"/>
          </p:cNvSpPr>
          <p:nvPr/>
        </p:nvSpPr>
        <p:spPr bwMode="auto">
          <a:xfrm rot="16200000">
            <a:off x="2225995" y="2748682"/>
            <a:ext cx="20232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004C"/>
                </a:solidFill>
                <a:latin typeface="+mn-lt"/>
                <a:cs typeface="+mn-cs"/>
              </a:rPr>
              <a:t>Среднее значение</a:t>
            </a:r>
          </a:p>
        </p:txBody>
      </p:sp>
      <p:sp>
        <p:nvSpPr>
          <p:cNvPr id="3084" name="Text Box 60"/>
          <p:cNvSpPr txBox="1">
            <a:spLocks noChangeArrowheads="1"/>
          </p:cNvSpPr>
          <p:nvPr/>
        </p:nvSpPr>
        <p:spPr bwMode="auto">
          <a:xfrm rot="16200000">
            <a:off x="2769984" y="5344244"/>
            <a:ext cx="9035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004C"/>
                </a:solidFill>
                <a:latin typeface="+mn-lt"/>
                <a:cs typeface="+mn-cs"/>
              </a:rPr>
              <a:t>Размах</a:t>
            </a:r>
          </a:p>
        </p:txBody>
      </p:sp>
      <p:graphicFrame>
        <p:nvGraphicFramePr>
          <p:cNvPr id="39943" name="Object 75"/>
          <p:cNvGraphicFramePr>
            <a:graphicFrameLocks noChangeAspect="1"/>
          </p:cNvGraphicFramePr>
          <p:nvPr>
            <p:extLst/>
          </p:nvPr>
        </p:nvGraphicFramePr>
        <p:xfrm>
          <a:off x="3476626" y="1428750"/>
          <a:ext cx="6429374" cy="53181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186" name="Picture" r:id="rId4" imgW="6153912" imgH="5166360" progId="Word.Picture.8">
                  <p:embed/>
                </p:oleObj>
              </mc:Choice>
              <mc:Fallback>
                <p:oleObj name="Picture" r:id="rId4" imgW="6153912" imgH="5166360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38" t="13284" r="49966" b="42436"/>
                      <a:stretch>
                        <a:fillRect/>
                      </a:stretch>
                    </p:blipFill>
                    <p:spPr bwMode="auto">
                      <a:xfrm>
                        <a:off x="3476626" y="1428750"/>
                        <a:ext cx="6429374" cy="53181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9944" name="Группа 24"/>
          <p:cNvGrpSpPr>
            <a:grpSpLocks/>
          </p:cNvGrpSpPr>
          <p:nvPr/>
        </p:nvGrpSpPr>
        <p:grpSpPr bwMode="auto">
          <a:xfrm>
            <a:off x="1444626" y="2569987"/>
            <a:ext cx="1497223" cy="608541"/>
            <a:chOff x="1093540" y="2312676"/>
            <a:chExt cx="1347535" cy="547333"/>
          </a:xfrm>
        </p:grpSpPr>
        <p:sp>
          <p:nvSpPr>
            <p:cNvPr id="39962" name="Text Box 74"/>
            <p:cNvSpPr txBox="1">
              <a:spLocks noChangeArrowheads="1"/>
            </p:cNvSpPr>
            <p:nvPr/>
          </p:nvSpPr>
          <p:spPr bwMode="auto">
            <a:xfrm>
              <a:off x="1557829" y="2449886"/>
              <a:ext cx="883246" cy="332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ru-RU"/>
                <a:t>=</a:t>
              </a:r>
              <a:r>
                <a:rPr lang="en-US"/>
                <a:t> </a:t>
              </a:r>
              <a:r>
                <a:rPr lang="ru-RU"/>
                <a:t>3,24</a:t>
              </a:r>
            </a:p>
          </p:txBody>
        </p:sp>
        <p:graphicFrame>
          <p:nvGraphicFramePr>
            <p:cNvPr id="39963" name="Object 80"/>
            <p:cNvGraphicFramePr>
              <a:graphicFrameLocks noChangeAspect="1"/>
            </p:cNvGraphicFramePr>
            <p:nvPr/>
          </p:nvGraphicFramePr>
          <p:xfrm>
            <a:off x="1093540" y="2312676"/>
            <a:ext cx="437925" cy="5473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6187" name="Формула" r:id="rId6" imgW="177569" imgH="215619" progId="Equation.3">
                    <p:embed/>
                  </p:oleObj>
                </mc:Choice>
                <mc:Fallback>
                  <p:oleObj name="Формула" r:id="rId6" imgW="177569" imgH="21561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93540" y="2312676"/>
                          <a:ext cx="437925" cy="5473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9945" name="Группа 27"/>
          <p:cNvGrpSpPr>
            <a:grpSpLocks/>
          </p:cNvGrpSpPr>
          <p:nvPr/>
        </p:nvGrpSpPr>
        <p:grpSpPr bwMode="auto">
          <a:xfrm>
            <a:off x="1442862" y="5455710"/>
            <a:ext cx="1498897" cy="532694"/>
            <a:chOff x="1026167" y="4910624"/>
            <a:chExt cx="1348920" cy="479482"/>
          </a:xfrm>
        </p:grpSpPr>
        <p:sp>
          <p:nvSpPr>
            <p:cNvPr id="39960" name="Text Box 78"/>
            <p:cNvSpPr txBox="1">
              <a:spLocks noChangeArrowheads="1"/>
            </p:cNvSpPr>
            <p:nvPr/>
          </p:nvSpPr>
          <p:spPr bwMode="auto">
            <a:xfrm>
              <a:off x="1491921" y="4979983"/>
              <a:ext cx="883166" cy="332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/>
                <a:t>= 0</a:t>
              </a:r>
              <a:r>
                <a:rPr lang="ru-RU"/>
                <a:t>,2</a:t>
              </a:r>
              <a:r>
                <a:rPr lang="en-US"/>
                <a:t>6</a:t>
              </a:r>
              <a:endParaRPr lang="ru-RU"/>
            </a:p>
          </p:txBody>
        </p:sp>
        <p:graphicFrame>
          <p:nvGraphicFramePr>
            <p:cNvPr id="39961" name="Object 81"/>
            <p:cNvGraphicFramePr>
              <a:graphicFrameLocks noChangeAspect="1"/>
            </p:cNvGraphicFramePr>
            <p:nvPr/>
          </p:nvGraphicFramePr>
          <p:xfrm>
            <a:off x="1026167" y="4910624"/>
            <a:ext cx="404239" cy="4794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6188" name="Формула" r:id="rId8" imgW="164957" imgH="190335" progId="Equation.3">
                    <p:embed/>
                  </p:oleObj>
                </mc:Choice>
                <mc:Fallback>
                  <p:oleObj name="Формула" r:id="rId8" imgW="164957" imgH="19033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26167" y="4910624"/>
                          <a:ext cx="404239" cy="4794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9946" name="Группа 23"/>
          <p:cNvGrpSpPr>
            <a:grpSpLocks/>
          </p:cNvGrpSpPr>
          <p:nvPr/>
        </p:nvGrpSpPr>
        <p:grpSpPr bwMode="auto">
          <a:xfrm>
            <a:off x="936626" y="1428751"/>
            <a:ext cx="2014712" cy="631472"/>
            <a:chOff x="627786" y="1285860"/>
            <a:chExt cx="1813290" cy="568443"/>
          </a:xfrm>
        </p:grpSpPr>
        <p:sp>
          <p:nvSpPr>
            <p:cNvPr id="39958" name="Text Box 61"/>
            <p:cNvSpPr txBox="1">
              <a:spLocks noChangeArrowheads="1"/>
            </p:cNvSpPr>
            <p:nvPr/>
          </p:nvSpPr>
          <p:spPr bwMode="auto">
            <a:xfrm>
              <a:off x="1557829" y="1423071"/>
              <a:ext cx="883247" cy="33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/>
                <a:t>= 3</a:t>
              </a:r>
              <a:r>
                <a:rPr lang="ru-RU"/>
                <a:t>,</a:t>
              </a:r>
              <a:r>
                <a:rPr lang="en-US"/>
                <a:t>39</a:t>
              </a:r>
              <a:endParaRPr lang="ru-RU"/>
            </a:p>
          </p:txBody>
        </p:sp>
        <p:graphicFrame>
          <p:nvGraphicFramePr>
            <p:cNvPr id="39959" name="Object 82"/>
            <p:cNvGraphicFramePr>
              <a:graphicFrameLocks noChangeAspect="1"/>
            </p:cNvGraphicFramePr>
            <p:nvPr/>
          </p:nvGraphicFramePr>
          <p:xfrm>
            <a:off x="627786" y="1285860"/>
            <a:ext cx="930043" cy="5684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6189" name="Формула" r:id="rId10" imgW="406224" imgH="241195" progId="Equation.3">
                    <p:embed/>
                  </p:oleObj>
                </mc:Choice>
                <mc:Fallback>
                  <p:oleObj name="Формула" r:id="rId10" imgW="406224" imgH="24119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7786" y="1285860"/>
                          <a:ext cx="930043" cy="5684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9947" name="Группа 25"/>
          <p:cNvGrpSpPr>
            <a:grpSpLocks/>
          </p:cNvGrpSpPr>
          <p:nvPr/>
        </p:nvGrpSpPr>
        <p:grpSpPr bwMode="auto">
          <a:xfrm>
            <a:off x="936626" y="3810001"/>
            <a:ext cx="2014713" cy="576792"/>
            <a:chOff x="561877" y="3407343"/>
            <a:chExt cx="1813292" cy="518685"/>
          </a:xfrm>
        </p:grpSpPr>
        <p:sp>
          <p:nvSpPr>
            <p:cNvPr id="39956" name="Text Box 76"/>
            <p:cNvSpPr txBox="1">
              <a:spLocks noChangeArrowheads="1"/>
            </p:cNvSpPr>
            <p:nvPr/>
          </p:nvSpPr>
          <p:spPr bwMode="auto">
            <a:xfrm>
              <a:off x="1491921" y="3475193"/>
              <a:ext cx="883248" cy="33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/>
                <a:t>= 3</a:t>
              </a:r>
              <a:r>
                <a:rPr lang="ru-RU"/>
                <a:t>,</a:t>
              </a:r>
              <a:r>
                <a:rPr lang="en-US"/>
                <a:t>09</a:t>
              </a:r>
              <a:endParaRPr lang="ru-RU"/>
            </a:p>
          </p:txBody>
        </p:sp>
        <p:graphicFrame>
          <p:nvGraphicFramePr>
            <p:cNvPr id="39957" name="Object 83"/>
            <p:cNvGraphicFramePr>
              <a:graphicFrameLocks noChangeAspect="1"/>
            </p:cNvGraphicFramePr>
            <p:nvPr/>
          </p:nvGraphicFramePr>
          <p:xfrm>
            <a:off x="561877" y="3407343"/>
            <a:ext cx="896356" cy="5186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6190" name="Формула" r:id="rId12" imgW="406224" imgH="228501" progId="Equation.3">
                    <p:embed/>
                  </p:oleObj>
                </mc:Choice>
                <mc:Fallback>
                  <p:oleObj name="Формула" r:id="rId12" imgW="406224" imgH="228501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1877" y="3407343"/>
                          <a:ext cx="896356" cy="5186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9948" name="Группа 26"/>
          <p:cNvGrpSpPr>
            <a:grpSpLocks/>
          </p:cNvGrpSpPr>
          <p:nvPr/>
        </p:nvGrpSpPr>
        <p:grpSpPr bwMode="auto">
          <a:xfrm>
            <a:off x="777876" y="4603750"/>
            <a:ext cx="2089179" cy="613833"/>
            <a:chOff x="428596" y="4159737"/>
            <a:chExt cx="1880974" cy="551857"/>
          </a:xfrm>
        </p:grpSpPr>
        <p:sp>
          <p:nvSpPr>
            <p:cNvPr id="39954" name="Text Box 77"/>
            <p:cNvSpPr txBox="1">
              <a:spLocks noChangeArrowheads="1"/>
            </p:cNvSpPr>
            <p:nvPr/>
          </p:nvSpPr>
          <p:spPr bwMode="auto">
            <a:xfrm>
              <a:off x="1426012" y="4227589"/>
              <a:ext cx="883558" cy="3320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/>
                <a:t>= 0</a:t>
              </a:r>
              <a:r>
                <a:rPr lang="ru-RU"/>
                <a:t>,</a:t>
              </a:r>
              <a:r>
                <a:rPr lang="en-US"/>
                <a:t>55</a:t>
              </a:r>
              <a:endParaRPr lang="ru-RU"/>
            </a:p>
          </p:txBody>
        </p:sp>
        <p:graphicFrame>
          <p:nvGraphicFramePr>
            <p:cNvPr id="39955" name="Object 84"/>
            <p:cNvGraphicFramePr>
              <a:graphicFrameLocks noChangeAspect="1"/>
            </p:cNvGraphicFramePr>
            <p:nvPr/>
          </p:nvGraphicFramePr>
          <p:xfrm>
            <a:off x="428596" y="4159737"/>
            <a:ext cx="978376" cy="5518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6191" name="Формула" r:id="rId14" imgW="393359" imgH="215713" progId="Equation.3">
                    <p:embed/>
                  </p:oleObj>
                </mc:Choice>
                <mc:Fallback>
                  <p:oleObj name="Формула" r:id="rId14" imgW="393359" imgH="215713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8596" y="4159737"/>
                          <a:ext cx="978376" cy="5518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9949" name="Группа 28"/>
          <p:cNvGrpSpPr>
            <a:grpSpLocks/>
          </p:cNvGrpSpPr>
          <p:nvPr/>
        </p:nvGrpSpPr>
        <p:grpSpPr bwMode="auto">
          <a:xfrm>
            <a:off x="834320" y="6064251"/>
            <a:ext cx="2014712" cy="603250"/>
            <a:chOff x="495969" y="5457958"/>
            <a:chExt cx="1813290" cy="542810"/>
          </a:xfrm>
        </p:grpSpPr>
        <p:sp>
          <p:nvSpPr>
            <p:cNvPr id="39952" name="Text Box 79"/>
            <p:cNvSpPr txBox="1">
              <a:spLocks noChangeArrowheads="1"/>
            </p:cNvSpPr>
            <p:nvPr/>
          </p:nvSpPr>
          <p:spPr bwMode="auto">
            <a:xfrm>
              <a:off x="1426012" y="5527317"/>
              <a:ext cx="883247" cy="332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US"/>
                <a:t>= 0</a:t>
              </a:r>
              <a:r>
                <a:rPr lang="ru-RU"/>
                <a:t>,</a:t>
              </a:r>
              <a:r>
                <a:rPr lang="en-US"/>
                <a:t>00</a:t>
              </a:r>
              <a:endParaRPr lang="ru-RU"/>
            </a:p>
          </p:txBody>
        </p:sp>
        <p:graphicFrame>
          <p:nvGraphicFramePr>
            <p:cNvPr id="39953" name="Object 85"/>
            <p:cNvGraphicFramePr>
              <a:graphicFrameLocks noChangeAspect="1"/>
            </p:cNvGraphicFramePr>
            <p:nvPr/>
          </p:nvGraphicFramePr>
          <p:xfrm>
            <a:off x="495969" y="5457958"/>
            <a:ext cx="930043" cy="5428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6192" name="Формула" r:id="rId16" imgW="380835" imgH="215806" progId="Equation.3">
                    <p:embed/>
                  </p:oleObj>
                </mc:Choice>
                <mc:Fallback>
                  <p:oleObj name="Формула" r:id="rId16" imgW="380835" imgH="215806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5969" y="5457958"/>
                          <a:ext cx="930043" cy="5428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117" name="Text Box 87"/>
          <p:cNvSpPr txBox="1">
            <a:spLocks noChangeArrowheads="1"/>
          </p:cNvSpPr>
          <p:nvPr/>
        </p:nvSpPr>
        <p:spPr bwMode="auto">
          <a:xfrm rot="16200000">
            <a:off x="-1323004" y="3885663"/>
            <a:ext cx="3535007" cy="434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222" b="1" dirty="0">
                <a:solidFill>
                  <a:srgbClr val="FF0000"/>
                </a:solidFill>
                <a:latin typeface="+mn-lt"/>
              </a:rPr>
              <a:t>Выводы: процесс стабилен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01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6722918" y="4852555"/>
            <a:ext cx="2244436" cy="1444336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722918" y="3169228"/>
            <a:ext cx="2244436" cy="1267690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26" name="Rectangle 8"/>
          <p:cNvSpPr>
            <a:spLocks noGrp="1" noChangeArrowheads="1"/>
          </p:cNvSpPr>
          <p:nvPr>
            <p:ph type="title"/>
          </p:nvPr>
        </p:nvSpPr>
        <p:spPr>
          <a:xfrm>
            <a:off x="574061" y="663191"/>
            <a:ext cx="9001125" cy="617904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Карты средних и размахов</a:t>
            </a:r>
          </a:p>
        </p:txBody>
      </p:sp>
      <p:sp>
        <p:nvSpPr>
          <p:cNvPr id="5127" name="Rectangle 9"/>
          <p:cNvSpPr>
            <a:spLocks noGrp="1" noChangeArrowheads="1"/>
          </p:cNvSpPr>
          <p:nvPr>
            <p:ph idx="1"/>
          </p:nvPr>
        </p:nvSpPr>
        <p:spPr>
          <a:xfrm>
            <a:off x="638175" y="1359458"/>
            <a:ext cx="9001125" cy="549351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/>
              <a:t>Этапы заполнения:</a:t>
            </a:r>
          </a:p>
          <a:p>
            <a:pPr marL="525600" eaLnBrk="1" hangingPunct="1">
              <a:lnSpc>
                <a:spcPct val="80000"/>
              </a:lnSpc>
              <a:buFont typeface="+mj-lt"/>
              <a:buAutoNum type="arabicPeriod"/>
            </a:pPr>
            <a:r>
              <a:rPr lang="ru-RU" sz="2300" u="sng" dirty="0" smtClean="0"/>
              <a:t>Сбор данных</a:t>
            </a:r>
            <a:r>
              <a:rPr lang="ru-RU" sz="2300" dirty="0" smtClean="0"/>
              <a:t>. </a:t>
            </a:r>
            <a:r>
              <a:rPr lang="ru-RU" sz="2200" dirty="0" smtClean="0"/>
              <a:t>Подгруппы берутся последовательно во времени, например, каждые 15 минут или дважды в смену. Цель – обнаружить возможные изменения в процессе. Число подгрупп обычно 25 и более объемом 4-5 единиц (должны содержать 100 деталей и более) – дают хороший тест на стабильность. </a:t>
            </a:r>
          </a:p>
          <a:p>
            <a:pPr eaLnBrk="1" hangingPunct="1">
              <a:lnSpc>
                <a:spcPct val="80000"/>
              </a:lnSpc>
              <a:buFont typeface="+mj-lt"/>
              <a:buAutoNum type="arabicPeriod"/>
            </a:pPr>
            <a:r>
              <a:rPr lang="ru-RU" sz="2300" u="sng" dirty="0" smtClean="0"/>
              <a:t>Вычисление средних значений</a:t>
            </a:r>
            <a:r>
              <a:rPr lang="ru-RU" sz="2300" dirty="0" smtClean="0"/>
              <a:t>:</a:t>
            </a:r>
          </a:p>
          <a:p>
            <a:pPr eaLnBrk="1" hangingPunct="1">
              <a:lnSpc>
                <a:spcPct val="80000"/>
              </a:lnSpc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200" dirty="0" err="1" smtClean="0"/>
              <a:t>n</a:t>
            </a:r>
            <a:r>
              <a:rPr lang="ru-RU" sz="2200" dirty="0" smtClean="0"/>
              <a:t> - количество данных в подгруппе  (</a:t>
            </a:r>
            <a:r>
              <a:rPr lang="ru-RU" sz="2200" dirty="0" err="1" smtClean="0"/>
              <a:t>n</a:t>
            </a:r>
            <a:r>
              <a:rPr lang="ru-RU" sz="2200" dirty="0" smtClean="0"/>
              <a:t> = 5)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200" dirty="0" smtClean="0"/>
              <a:t>Результат подсчитывается с одним лишним десятичным знаком по сравнению с исходными данными.</a:t>
            </a:r>
          </a:p>
          <a:p>
            <a:pPr eaLnBrk="1" hangingPunct="1">
              <a:lnSpc>
                <a:spcPct val="80000"/>
              </a:lnSpc>
              <a:buFont typeface="+mj-lt"/>
              <a:buAutoNum type="arabicPeriod" startAt="3"/>
            </a:pPr>
            <a:r>
              <a:rPr lang="ru-RU" sz="2300" u="sng" dirty="0" smtClean="0"/>
              <a:t>Вычисление общего среднего</a:t>
            </a:r>
            <a:r>
              <a:rPr lang="ru-RU" sz="2300" dirty="0" smtClean="0"/>
              <a:t>:</a:t>
            </a:r>
          </a:p>
          <a:p>
            <a:pPr eaLnBrk="1" hangingPunct="1">
              <a:lnSpc>
                <a:spcPct val="80000"/>
              </a:lnSpc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</a:pPr>
            <a:endParaRPr lang="ru-RU" sz="800" dirty="0" smtClean="0"/>
          </a:p>
          <a:p>
            <a:pPr eaLnBrk="1" hangingPunct="1">
              <a:lnSpc>
                <a:spcPct val="80000"/>
              </a:lnSpc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200" dirty="0" err="1" smtClean="0"/>
              <a:t>k</a:t>
            </a:r>
            <a:r>
              <a:rPr lang="ru-RU" sz="2200" dirty="0" smtClean="0"/>
              <a:t> - количество подгрупп  (k=25)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200" dirty="0" smtClean="0"/>
              <a:t>Результат подсчитывается с двумя лишними десятичными знаками по сравнению с исходными данными.</a:t>
            </a:r>
          </a:p>
        </p:txBody>
      </p:sp>
      <p:sp>
        <p:nvSpPr>
          <p:cNvPr id="512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512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78017593-E495-4176-A0DF-0D260EF4C72B}" type="slidenum">
              <a:rPr lang="ru-RU" smtClean="0"/>
              <a:pPr defTabSz="1023938"/>
              <a:t>59</a:t>
            </a:fld>
            <a:endParaRPr lang="ru-RU" smtClean="0"/>
          </a:p>
        </p:txBody>
      </p:sp>
      <p:graphicFrame>
        <p:nvGraphicFramePr>
          <p:cNvPr id="5122" name="Object 5"/>
          <p:cNvGraphicFramePr>
            <a:graphicFrameLocks noChangeAspect="1"/>
          </p:cNvGraphicFramePr>
          <p:nvPr/>
        </p:nvGraphicFramePr>
        <p:xfrm>
          <a:off x="6740350" y="3135450"/>
          <a:ext cx="2233613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2" name="Формула" r:id="rId4" imgW="660240" imgH="609480" progId="Equation.3">
                  <p:embed/>
                </p:oleObj>
              </mc:Choice>
              <mc:Fallback>
                <p:oleObj name="Формула" r:id="rId4" imgW="660240" imgH="609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0350" y="3135450"/>
                        <a:ext cx="2233613" cy="1276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7"/>
          <p:cNvGraphicFramePr>
            <a:graphicFrameLocks noChangeAspect="1"/>
          </p:cNvGraphicFramePr>
          <p:nvPr/>
        </p:nvGraphicFramePr>
        <p:xfrm>
          <a:off x="6755790" y="4870712"/>
          <a:ext cx="2211387" cy="143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3" name="Формула" r:id="rId6" imgW="685800" imgH="609480" progId="Equation.3">
                  <p:embed/>
                </p:oleObj>
              </mc:Choice>
              <mc:Fallback>
                <p:oleObj name="Формула" r:id="rId6" imgW="685800" imgH="609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55790" y="4870712"/>
                        <a:ext cx="2211387" cy="1439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6941127" y="4229099"/>
            <a:ext cx="2670463" cy="1932709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771900" y="2254828"/>
            <a:ext cx="2732807" cy="1423554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7024253" y="1558638"/>
            <a:ext cx="2587335" cy="592281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51" name="Rectangle 10"/>
          <p:cNvSpPr>
            <a:spLocks noGrp="1" noChangeArrowheads="1"/>
          </p:cNvSpPr>
          <p:nvPr>
            <p:ph type="title"/>
          </p:nvPr>
        </p:nvSpPr>
        <p:spPr>
          <a:xfrm>
            <a:off x="575774" y="582803"/>
            <a:ext cx="9001125" cy="70833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Карты средних и размахов</a:t>
            </a:r>
          </a:p>
        </p:txBody>
      </p:sp>
      <p:sp>
        <p:nvSpPr>
          <p:cNvPr id="6152" name="Rectangle 11"/>
          <p:cNvSpPr>
            <a:spLocks noGrp="1" noChangeArrowheads="1"/>
          </p:cNvSpPr>
          <p:nvPr>
            <p:ph idx="1"/>
          </p:nvPr>
        </p:nvSpPr>
        <p:spPr>
          <a:xfrm>
            <a:off x="638175" y="1362076"/>
            <a:ext cx="9113838" cy="5516706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/>
              <a:t>Этапы заполнения: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4"/>
            </a:pPr>
            <a:r>
              <a:rPr lang="ru-RU" sz="2200" u="sng" dirty="0" smtClean="0"/>
              <a:t>Вычисляется размах R</a:t>
            </a:r>
            <a:r>
              <a:rPr lang="ru-RU" sz="2200" dirty="0" smtClean="0"/>
              <a:t> в каждой подгруппе: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4"/>
            </a:pPr>
            <a:endParaRPr lang="ru-RU" sz="2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4"/>
            </a:pPr>
            <a:endParaRPr lang="ru-RU" sz="2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4"/>
            </a:pPr>
            <a:r>
              <a:rPr lang="ru-RU" sz="2200" u="sng" dirty="0" smtClean="0"/>
              <a:t>Средний размах</a:t>
            </a:r>
            <a:r>
              <a:rPr lang="ru-RU" sz="2200" dirty="0" smtClean="0"/>
              <a:t>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4"/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4"/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4"/>
            </a:pPr>
            <a:endParaRPr lang="ru-RU" sz="1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/>
              <a:t>	</a:t>
            </a:r>
            <a:r>
              <a:rPr lang="ru-RU" sz="2200" dirty="0" smtClean="0"/>
              <a:t>Результат подсчитывается с двумя лишними десятичными знаками по сравнению с исходными данными.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6"/>
            </a:pPr>
            <a:r>
              <a:rPr lang="ru-RU" sz="2200" u="sng" dirty="0" smtClean="0"/>
              <a:t>Контрольные линии</a:t>
            </a:r>
            <a:r>
              <a:rPr lang="ru-RU" sz="2200" dirty="0" smtClean="0"/>
              <a:t>: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ru-RU" sz="800" dirty="0" smtClean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000" dirty="0" smtClean="0"/>
              <a:t>Средняя линия (</a:t>
            </a:r>
            <a:r>
              <a:rPr lang="ru-RU" sz="2000" dirty="0" err="1" smtClean="0"/>
              <a:t>Central</a:t>
            </a:r>
            <a:r>
              <a:rPr lang="ru-RU" sz="2000" dirty="0" smtClean="0"/>
              <a:t> </a:t>
            </a:r>
            <a:r>
              <a:rPr lang="ru-RU" sz="2000" dirty="0" err="1" smtClean="0"/>
              <a:t>Line</a:t>
            </a:r>
            <a:r>
              <a:rPr lang="ru-RU" sz="2000" dirty="0" smtClean="0"/>
              <a:t>)  </a:t>
            </a:r>
            <a:r>
              <a:rPr lang="en-US" sz="2000" dirty="0" smtClean="0"/>
              <a:t>    </a:t>
            </a:r>
            <a:endParaRPr lang="ru-RU" sz="2000" dirty="0" smtClean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000" dirty="0" smtClean="0"/>
              <a:t>Верхняя граница управляемости</a:t>
            </a:r>
            <a:br>
              <a:rPr lang="ru-RU" sz="2000" dirty="0" smtClean="0"/>
            </a:br>
            <a:r>
              <a:rPr lang="en-US" sz="2000" dirty="0" smtClean="0"/>
              <a:t>(Upper Control Limit)                                          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000" dirty="0" smtClean="0"/>
              <a:t>Нижняя граница управляемости</a:t>
            </a:r>
            <a:br>
              <a:rPr lang="ru-RU" sz="2000" dirty="0" smtClean="0"/>
            </a:br>
            <a:r>
              <a:rPr lang="en-US" sz="2000" dirty="0" smtClean="0"/>
              <a:t>(Low Control Limit)  </a:t>
            </a:r>
            <a:endParaRPr lang="ru-RU" sz="2000" dirty="0" smtClean="0"/>
          </a:p>
          <a:p>
            <a:pPr eaLnBrk="1" hangingPunct="1">
              <a:lnSpc>
                <a:spcPct val="80000"/>
              </a:lnSpc>
              <a:spcBef>
                <a:spcPts val="800"/>
              </a:spcBef>
              <a:buFont typeface="Wingdings" pitchFamily="2" charset="2"/>
              <a:buNone/>
            </a:pPr>
            <a:r>
              <a:rPr lang="ru-RU" sz="2200" dirty="0" smtClean="0"/>
              <a:t>A</a:t>
            </a:r>
            <a:r>
              <a:rPr lang="ru-RU" sz="2200" baseline="-25000" dirty="0" smtClean="0"/>
              <a:t>2</a:t>
            </a:r>
            <a:r>
              <a:rPr lang="ru-RU" sz="2200" dirty="0" smtClean="0"/>
              <a:t> рассчитывается исходя из предположения нормального закона распределения (берется из таблиц).</a:t>
            </a:r>
          </a:p>
        </p:txBody>
      </p:sp>
      <p:sp>
        <p:nvSpPr>
          <p:cNvPr id="6149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15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874CB6F4-61DC-4537-8FBA-437C1B67197B}" type="slidenum">
              <a:rPr lang="ru-RU" smtClean="0"/>
              <a:pPr defTabSz="1023938"/>
              <a:t>60</a:t>
            </a:fld>
            <a:endParaRPr lang="ru-RU" smtClean="0"/>
          </a:p>
        </p:txBody>
      </p:sp>
      <p:sp>
        <p:nvSpPr>
          <p:cNvPr id="6153" name="Rectangle 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6146" name="Object 5"/>
          <p:cNvGraphicFramePr>
            <a:graphicFrameLocks noChangeAspect="1"/>
          </p:cNvGraphicFramePr>
          <p:nvPr/>
        </p:nvGraphicFramePr>
        <p:xfrm>
          <a:off x="7076195" y="1621675"/>
          <a:ext cx="2474913" cy="47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26" name="Формула" r:id="rId4" imgW="1040948" imgH="215806" progId="Equation.3">
                  <p:embed/>
                </p:oleObj>
              </mc:Choice>
              <mc:Fallback>
                <p:oleObj name="Формула" r:id="rId4" imgW="1040948" imgH="215806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6195" y="1621675"/>
                        <a:ext cx="2474913" cy="477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7"/>
          <p:cNvGraphicFramePr>
            <a:graphicFrameLocks noChangeAspect="1"/>
          </p:cNvGraphicFramePr>
          <p:nvPr/>
        </p:nvGraphicFramePr>
        <p:xfrm>
          <a:off x="3742452" y="2218994"/>
          <a:ext cx="2808288" cy="143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27" name="Формула" r:id="rId6" imgW="685800" imgH="634680" progId="Equation.3">
                  <p:embed/>
                </p:oleObj>
              </mc:Choice>
              <mc:Fallback>
                <p:oleObj name="Формула" r:id="rId6" imgW="685800" imgH="6346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2452" y="2218994"/>
                        <a:ext cx="2808288" cy="143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9"/>
          <p:cNvGraphicFramePr>
            <a:graphicFrameLocks noChangeAspect="1"/>
          </p:cNvGraphicFramePr>
          <p:nvPr/>
        </p:nvGraphicFramePr>
        <p:xfrm>
          <a:off x="7026275" y="4257675"/>
          <a:ext cx="250031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28" name="Формула" r:id="rId8" imgW="1028520" imgH="723600" progId="Equation.3">
                  <p:embed/>
                </p:oleObj>
              </mc:Choice>
              <mc:Fallback>
                <p:oleObj name="Формула" r:id="rId8" imgW="1028520" imgH="7236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6275" y="4257675"/>
                        <a:ext cx="2500313" cy="190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5974773" y="1506682"/>
            <a:ext cx="2369127" cy="1880755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73" name="Rectangle 59"/>
          <p:cNvSpPr>
            <a:spLocks noGrp="1" noChangeArrowheads="1"/>
          </p:cNvSpPr>
          <p:nvPr>
            <p:ph type="title"/>
          </p:nvPr>
        </p:nvSpPr>
        <p:spPr>
          <a:xfrm>
            <a:off x="565727" y="603244"/>
            <a:ext cx="9001125" cy="688242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Карты средних и размахов</a:t>
            </a:r>
          </a:p>
        </p:txBody>
      </p:sp>
      <p:sp>
        <p:nvSpPr>
          <p:cNvPr id="7174" name="Rectangle 60"/>
          <p:cNvSpPr>
            <a:spLocks noGrp="1" noChangeArrowheads="1"/>
          </p:cNvSpPr>
          <p:nvPr>
            <p:ph idx="1"/>
          </p:nvPr>
        </p:nvSpPr>
        <p:spPr>
          <a:xfrm>
            <a:off x="638175" y="1409700"/>
            <a:ext cx="9001125" cy="304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ru-RU" sz="2500" b="1" dirty="0" smtClean="0"/>
              <a:t>Этапы заполнения: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/>
              <a:t>Аналогично </a:t>
            </a:r>
            <a:r>
              <a:rPr lang="ru-RU" sz="2400" u="sng" dirty="0" smtClean="0"/>
              <a:t>контрольные линии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u="sng" dirty="0" smtClean="0"/>
              <a:t>определяются для размахов</a:t>
            </a:r>
            <a:r>
              <a:rPr lang="ru-RU" sz="2400" dirty="0" smtClean="0"/>
              <a:t>:</a:t>
            </a:r>
          </a:p>
          <a:p>
            <a:pPr eaLnBrk="1" hangingPunct="1">
              <a:lnSpc>
                <a:spcPct val="80000"/>
              </a:lnSpc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/>
              <a:t>(для </a:t>
            </a:r>
            <a:r>
              <a:rPr lang="ru-RU" sz="2400" dirty="0" err="1" smtClean="0"/>
              <a:t>n</a:t>
            </a:r>
            <a:r>
              <a:rPr lang="ru-RU" sz="2400" dirty="0" smtClean="0"/>
              <a:t>&lt;7 LCL не рассматривается, так как в этом случае D3=0)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u="sng" dirty="0" smtClean="0"/>
              <a:t>Таблица коэффициентов</a:t>
            </a:r>
            <a:r>
              <a:rPr lang="ru-RU" sz="2400" dirty="0" smtClean="0"/>
              <a:t>:</a:t>
            </a:r>
            <a:endParaRPr lang="en-US" sz="2400" dirty="0" smtClean="0"/>
          </a:p>
        </p:txBody>
      </p:sp>
      <p:sp>
        <p:nvSpPr>
          <p:cNvPr id="7171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717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C49B9B9E-8DFC-4AD6-82BF-6376DAD5EEED}" type="slidenum">
              <a:rPr lang="ru-RU" smtClean="0"/>
              <a:pPr defTabSz="1023938"/>
              <a:t>61</a:t>
            </a:fld>
            <a:endParaRPr lang="ru-RU" smtClean="0"/>
          </a:p>
        </p:txBody>
      </p:sp>
      <p:sp>
        <p:nvSpPr>
          <p:cNvPr id="7175" name="Rectangle 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7176" name="Rectangle 5"/>
          <p:cNvSpPr>
            <a:spLocks noChangeArrowheads="1"/>
          </p:cNvSpPr>
          <p:nvPr/>
        </p:nvSpPr>
        <p:spPr bwMode="auto">
          <a:xfrm>
            <a:off x="0" y="3132138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7170" name="Object 6"/>
          <p:cNvGraphicFramePr>
            <a:graphicFrameLocks noChangeAspect="1"/>
          </p:cNvGraphicFramePr>
          <p:nvPr/>
        </p:nvGraphicFramePr>
        <p:xfrm>
          <a:off x="6156221" y="1596575"/>
          <a:ext cx="2038350" cy="174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0" name="Формула" r:id="rId4" imgW="838080" imgH="723600" progId="Equation.3">
                  <p:embed/>
                </p:oleObj>
              </mc:Choice>
              <mc:Fallback>
                <p:oleObj name="Формула" r:id="rId4" imgW="838080" imgH="723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221" y="1596575"/>
                        <a:ext cx="2038350" cy="174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1281" name="Group 65"/>
          <p:cNvGraphicFramePr>
            <a:graphicFrameLocks noGrp="1"/>
          </p:cNvGraphicFramePr>
          <p:nvPr/>
        </p:nvGraphicFramePr>
        <p:xfrm>
          <a:off x="4726633" y="4012067"/>
          <a:ext cx="4778375" cy="2769296"/>
        </p:xfrm>
        <a:graphic>
          <a:graphicData uri="http://schemas.openxmlformats.org/drawingml/2006/table">
            <a:tbl>
              <a:tblPr/>
              <a:tblGrid>
                <a:gridCol w="876300"/>
                <a:gridCol w="1019175"/>
                <a:gridCol w="960438"/>
                <a:gridCol w="962025"/>
                <a:gridCol w="960437"/>
              </a:tblGrid>
              <a:tr h="3159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n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R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59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A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    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D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3</a:t>
                      </a:r>
                      <a:endParaRPr kumimoji="0" lang="en-US" sz="1600" b="0" i="0" u="none" strike="noStrike" cap="none" normalizeH="0" baseline="-2500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D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4</a:t>
                      </a:r>
                      <a:endParaRPr kumimoji="0" lang="en-US" sz="1600" b="0" i="0" u="none" strike="noStrike" cap="none" normalizeH="0" baseline="-2500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d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  <a:endParaRPr kumimoji="0" lang="en-US" sz="1600" b="0" i="0" u="none" strike="noStrike" cap="none" normalizeH="0" baseline="-2500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1.880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3.267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1.128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1.023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2.575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1.693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0.729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2.282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2.059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0.557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2.115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2.326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0.483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2.004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2.534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0.419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0.076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1.924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2.704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Rectangle 4"/>
          <p:cNvSpPr>
            <a:spLocks noGrp="1" noChangeArrowheads="1"/>
          </p:cNvSpPr>
          <p:nvPr>
            <p:ph type="title"/>
          </p:nvPr>
        </p:nvSpPr>
        <p:spPr>
          <a:xfrm>
            <a:off x="565725" y="643437"/>
            <a:ext cx="9001125" cy="658097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Карты средних и размахов</a:t>
            </a:r>
          </a:p>
        </p:txBody>
      </p:sp>
      <p:sp>
        <p:nvSpPr>
          <p:cNvPr id="63493" name="Rectangle 5"/>
          <p:cNvSpPr>
            <a:spLocks noGrp="1" noChangeArrowheads="1"/>
          </p:cNvSpPr>
          <p:nvPr>
            <p:ph idx="1"/>
          </p:nvPr>
        </p:nvSpPr>
        <p:spPr>
          <a:xfrm>
            <a:off x="638175" y="1368479"/>
            <a:ext cx="9001125" cy="541313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+mj-lt"/>
              <a:buAutoNum type="arabicPeriod" startAt="7"/>
            </a:pPr>
            <a:r>
              <a:rPr lang="ru-RU" sz="2400" u="sng" dirty="0" smtClean="0"/>
              <a:t>Нанесение контрольных линий</a:t>
            </a:r>
            <a:r>
              <a:rPr lang="ru-RU" sz="2400" dirty="0" smtClean="0"/>
              <a:t>. На вертикальной оси нужно построить шкалу так, чтобы верхний и нижний пределы разносились на 20-30 мм. Центральная</a:t>
            </a:r>
            <a:r>
              <a:rPr lang="en-US" sz="2400" dirty="0" smtClean="0"/>
              <a:t> </a:t>
            </a:r>
            <a:r>
              <a:rPr lang="ru-RU" sz="2400" dirty="0" smtClean="0"/>
              <a:t>    линия делается сплошной, контрольные пределы - пунктирными.</a:t>
            </a:r>
            <a:r>
              <a:rPr lang="en-US" sz="2400" dirty="0" smtClean="0"/>
              <a:t> </a:t>
            </a:r>
            <a:r>
              <a:rPr lang="ru-RU" sz="2400" dirty="0" smtClean="0"/>
              <a:t>Горизонтальная</a:t>
            </a:r>
            <a:r>
              <a:rPr lang="en-US" sz="2400" dirty="0" smtClean="0"/>
              <a:t> </a:t>
            </a:r>
            <a:r>
              <a:rPr lang="ru-RU" sz="2400" dirty="0" smtClean="0"/>
              <a:t>ось содержит номера подгрупп.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+mj-lt"/>
              <a:buAutoNum type="arabicPeriod" startAt="8"/>
            </a:pPr>
            <a:r>
              <a:rPr lang="ru-RU" sz="2400" u="sng" dirty="0" smtClean="0"/>
              <a:t>Нанесение точек</a:t>
            </a:r>
            <a:r>
              <a:rPr lang="ru-RU" sz="2400" dirty="0" smtClean="0"/>
              <a:t>. Для каждой подгруппы точки наносятся одновременно на обе</a:t>
            </a:r>
            <a:r>
              <a:rPr lang="en-US" sz="2400" dirty="0" smtClean="0"/>
              <a:t> </a:t>
            </a:r>
            <a:r>
              <a:rPr lang="ru-RU" sz="2400" dirty="0" smtClean="0"/>
              <a:t>карты. Нужно отметить разными значками точки для карт X и R. Точки, которые</a:t>
            </a:r>
            <a:r>
              <a:rPr lang="en-US" sz="2400" dirty="0" smtClean="0"/>
              <a:t> </a:t>
            </a:r>
            <a:r>
              <a:rPr lang="ru-RU" sz="2400" dirty="0" smtClean="0"/>
              <a:t>выходят за контрольные линии, должны отмечаться особо (например</a:t>
            </a:r>
            <a:r>
              <a:rPr lang="it-IT" sz="2400" dirty="0" smtClean="0"/>
              <a:t>,</a:t>
            </a:r>
            <a:r>
              <a:rPr lang="ru-RU" sz="2400" dirty="0" smtClean="0"/>
              <a:t> красным).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+mj-lt"/>
              <a:buAutoNum type="arabicPeriod" startAt="9"/>
            </a:pPr>
            <a:r>
              <a:rPr lang="ru-RU" sz="2400" dirty="0" smtClean="0"/>
              <a:t>На карте должна содержаться следующая информация: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200" dirty="0" smtClean="0"/>
              <a:t>наименование компонента;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200" dirty="0" smtClean="0"/>
              <a:t>объем подгруппы;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200" dirty="0" smtClean="0"/>
              <a:t>название процесса;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200" dirty="0" smtClean="0"/>
              <a:t>период времени, когда собиралась информация;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200" dirty="0" smtClean="0"/>
              <a:t>метод измерения;</a:t>
            </a:r>
          </a:p>
          <a:p>
            <a:pPr lvl="1" eaLnBrk="1" hangingPunct="1">
              <a:lnSpc>
                <a:spcPct val="80000"/>
              </a:lnSpc>
            </a:pPr>
            <a:r>
              <a:rPr lang="ru-RU" sz="2200" dirty="0" smtClean="0"/>
              <a:t>смена, оператор.</a:t>
            </a:r>
          </a:p>
        </p:txBody>
      </p:sp>
      <p:sp>
        <p:nvSpPr>
          <p:cNvPr id="63490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3491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C44EAEFC-D2FC-4E71-83C1-53B5235801AB}" type="slidenum">
              <a:rPr lang="ru-RU" smtClean="0"/>
              <a:pPr defTabSz="1023938"/>
              <a:t>62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726" y="603585"/>
            <a:ext cx="9001125" cy="698291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Изучение карты размахов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7837" y="1298483"/>
            <a:ext cx="8919063" cy="5513614"/>
          </a:xfrm>
        </p:spPr>
        <p:txBody>
          <a:bodyPr/>
          <a:lstStyle/>
          <a:p>
            <a:r>
              <a:rPr lang="ru-RU" sz="2900" dirty="0" smtClean="0"/>
              <a:t>Сначала изучается карта разбросов. Устраняются особые причины – процесс приводится в </a:t>
            </a:r>
            <a:r>
              <a:rPr lang="ru-RU" sz="2900" u="sng" dirty="0" smtClean="0">
                <a:solidFill>
                  <a:srgbClr val="1E7829"/>
                </a:solidFill>
              </a:rPr>
              <a:t>стабильное состояние</a:t>
            </a:r>
            <a:r>
              <a:rPr lang="ru-RU" sz="2900" dirty="0" smtClean="0"/>
              <a:t>. </a:t>
            </a:r>
          </a:p>
          <a:p>
            <a:pPr>
              <a:spcBef>
                <a:spcPts val="600"/>
              </a:spcBef>
            </a:pPr>
            <a:r>
              <a:rPr lang="ru-RU" sz="2900" dirty="0" smtClean="0">
                <a:solidFill>
                  <a:srgbClr val="FF0000"/>
                </a:solidFill>
              </a:rPr>
              <a:t>Появление одиночной точки вне контрольных границ является поводом для начала немедленного анализа процесса!</a:t>
            </a:r>
          </a:p>
          <a:p>
            <a:pPr>
              <a:spcBef>
                <a:spcPts val="600"/>
              </a:spcBef>
            </a:pPr>
            <a:r>
              <a:rPr lang="ru-RU" sz="2900" dirty="0" smtClean="0"/>
              <a:t>Все подгруппы, на которые повлияли особые причины, должны быть удалены из КК размахов (после устранения причин), контрольные границы на карте </a:t>
            </a:r>
            <a:r>
              <a:rPr lang="en-US" sz="2900" dirty="0" smtClean="0"/>
              <a:t>R </a:t>
            </a:r>
            <a:r>
              <a:rPr lang="ru-RU" sz="2900" dirty="0" smtClean="0"/>
              <a:t>и </a:t>
            </a:r>
            <a:r>
              <a:rPr lang="en-US" sz="2900" dirty="0" smtClean="0"/>
              <a:t>X</a:t>
            </a:r>
            <a:r>
              <a:rPr lang="ru-RU" sz="2900" dirty="0" smtClean="0"/>
              <a:t> должны быть пересчитаны.</a:t>
            </a:r>
          </a:p>
          <a:p>
            <a:pPr>
              <a:spcBef>
                <a:spcPts val="600"/>
              </a:spcBef>
            </a:pPr>
            <a:r>
              <a:rPr lang="ru-RU" sz="2900" dirty="0" smtClean="0">
                <a:solidFill>
                  <a:srgbClr val="FF0000"/>
                </a:solidFill>
              </a:rPr>
              <a:t>Процесс должен быть изменен так, чтобы особые причины не появились в дальнейшем!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63</a:t>
            </a:fld>
            <a:endParaRPr lang="ru-RU" dirty="0"/>
          </a:p>
        </p:txBody>
      </p:sp>
      <p:pic>
        <p:nvPicPr>
          <p:cNvPr id="6" name="Picture 2" descr="C:\Users\Полина\Pictures\Организатор клипов (Microsoft)\j04347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6970" y="3258030"/>
            <a:ext cx="814704" cy="81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Полина\Pictures\Организатор клипов (Microsoft)\j04347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3425" y="6087859"/>
            <a:ext cx="814704" cy="81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567" y="580180"/>
            <a:ext cx="9001125" cy="713068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Изучение карты размахов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64</a:t>
            </a:fld>
            <a:endParaRPr lang="ru-RU"/>
          </a:p>
        </p:txBody>
      </p:sp>
      <p:sp>
        <p:nvSpPr>
          <p:cNvPr id="174" name="Text Box 3"/>
          <p:cNvSpPr txBox="1">
            <a:spLocks noChangeArrowheads="1"/>
          </p:cNvSpPr>
          <p:nvPr/>
        </p:nvSpPr>
        <p:spPr bwMode="auto">
          <a:xfrm>
            <a:off x="2059286" y="6301029"/>
            <a:ext cx="615040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Arial" pitchFamily="34" charset="0"/>
              </a:rPr>
              <a:t>Процесс нестабилен </a:t>
            </a:r>
            <a:r>
              <a:rPr lang="ru-RU" sz="3000" b="1" dirty="0" smtClean="0">
                <a:solidFill>
                  <a:srgbClr val="FF0000"/>
                </a:solidFill>
                <a:latin typeface="+mn-lt"/>
                <a:cs typeface="Arial" pitchFamily="34" charset="0"/>
              </a:rPr>
              <a:t>по разбросу</a:t>
            </a:r>
            <a:endParaRPr kumimoji="0" lang="ru-RU" sz="3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</p:txBody>
      </p:sp>
      <p:grpSp>
        <p:nvGrpSpPr>
          <p:cNvPr id="112811" name="Group 171"/>
          <p:cNvGrpSpPr>
            <a:grpSpLocks/>
          </p:cNvGrpSpPr>
          <p:nvPr/>
        </p:nvGrpSpPr>
        <p:grpSpPr bwMode="auto">
          <a:xfrm>
            <a:off x="1017139" y="1304196"/>
            <a:ext cx="8481863" cy="5150306"/>
            <a:chOff x="1255" y="6579"/>
            <a:chExt cx="10301" cy="5793"/>
          </a:xfrm>
        </p:grpSpPr>
        <p:grpSp>
          <p:nvGrpSpPr>
            <p:cNvPr id="112812" name="Group 172"/>
            <p:cNvGrpSpPr>
              <a:grpSpLocks/>
            </p:cNvGrpSpPr>
            <p:nvPr/>
          </p:nvGrpSpPr>
          <p:grpSpPr bwMode="auto">
            <a:xfrm>
              <a:off x="1255" y="6579"/>
              <a:ext cx="5238" cy="5793"/>
              <a:chOff x="1255" y="6579"/>
              <a:chExt cx="5238" cy="5793"/>
            </a:xfrm>
          </p:grpSpPr>
          <p:sp>
            <p:nvSpPr>
              <p:cNvPr id="112813" name="Text Box 173"/>
              <p:cNvSpPr txBox="1">
                <a:spLocks noChangeArrowheads="1"/>
              </p:cNvSpPr>
              <p:nvPr/>
            </p:nvSpPr>
            <p:spPr bwMode="auto">
              <a:xfrm>
                <a:off x="1307" y="9514"/>
                <a:ext cx="529" cy="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500" b="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</a:rPr>
                  <a:t>R</a:t>
                </a:r>
                <a:endParaRPr kumimoji="0" lang="ru-RU" sz="15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14" name="Line 174"/>
              <p:cNvSpPr>
                <a:spLocks noChangeShapeType="1"/>
              </p:cNvSpPr>
              <p:nvPr/>
            </p:nvSpPr>
            <p:spPr bwMode="auto">
              <a:xfrm flipV="1">
                <a:off x="1689" y="9565"/>
                <a:ext cx="0" cy="226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15" name="Line 175"/>
              <p:cNvSpPr>
                <a:spLocks noChangeShapeType="1"/>
              </p:cNvSpPr>
              <p:nvPr/>
            </p:nvSpPr>
            <p:spPr bwMode="auto">
              <a:xfrm>
                <a:off x="1689" y="11830"/>
                <a:ext cx="461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16" name="Line 176"/>
              <p:cNvSpPr>
                <a:spLocks noChangeShapeType="1"/>
              </p:cNvSpPr>
              <p:nvPr/>
            </p:nvSpPr>
            <p:spPr bwMode="auto">
              <a:xfrm>
                <a:off x="1970" y="7279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17" name="Text Box 177"/>
              <p:cNvSpPr txBox="1">
                <a:spLocks noChangeArrowheads="1"/>
              </p:cNvSpPr>
              <p:nvPr/>
            </p:nvSpPr>
            <p:spPr bwMode="auto">
              <a:xfrm>
                <a:off x="1784" y="11830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1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18" name="Line 178"/>
              <p:cNvSpPr>
                <a:spLocks noChangeShapeType="1"/>
              </p:cNvSpPr>
              <p:nvPr/>
            </p:nvSpPr>
            <p:spPr bwMode="auto">
              <a:xfrm>
                <a:off x="1686" y="10785"/>
                <a:ext cx="4514" cy="0"/>
              </a:xfrm>
              <a:prstGeom prst="line">
                <a:avLst/>
              </a:prstGeom>
              <a:noFill/>
              <a:ln w="15875">
                <a:solidFill>
                  <a:srgbClr val="4E6128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19" name="Line 179"/>
              <p:cNvSpPr>
                <a:spLocks noChangeShapeType="1"/>
              </p:cNvSpPr>
              <p:nvPr/>
            </p:nvSpPr>
            <p:spPr bwMode="auto">
              <a:xfrm>
                <a:off x="2506" y="7280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0" name="Line 180"/>
              <p:cNvSpPr>
                <a:spLocks noChangeShapeType="1"/>
              </p:cNvSpPr>
              <p:nvPr/>
            </p:nvSpPr>
            <p:spPr bwMode="auto">
              <a:xfrm>
                <a:off x="3088" y="7274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1" name="Line 181"/>
              <p:cNvSpPr>
                <a:spLocks noChangeShapeType="1"/>
              </p:cNvSpPr>
              <p:nvPr/>
            </p:nvSpPr>
            <p:spPr bwMode="auto">
              <a:xfrm>
                <a:off x="3677" y="7280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2" name="Line 182"/>
              <p:cNvSpPr>
                <a:spLocks noChangeShapeType="1"/>
              </p:cNvSpPr>
              <p:nvPr/>
            </p:nvSpPr>
            <p:spPr bwMode="auto">
              <a:xfrm>
                <a:off x="4324" y="7274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3" name="Line 183"/>
              <p:cNvSpPr>
                <a:spLocks noChangeShapeType="1"/>
              </p:cNvSpPr>
              <p:nvPr/>
            </p:nvSpPr>
            <p:spPr bwMode="auto">
              <a:xfrm>
                <a:off x="4920" y="7274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4" name="Line 184"/>
              <p:cNvSpPr>
                <a:spLocks noChangeShapeType="1"/>
              </p:cNvSpPr>
              <p:nvPr/>
            </p:nvSpPr>
            <p:spPr bwMode="auto">
              <a:xfrm>
                <a:off x="5546" y="7265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5" name="Freeform 185"/>
              <p:cNvSpPr>
                <a:spLocks/>
              </p:cNvSpPr>
              <p:nvPr/>
            </p:nvSpPr>
            <p:spPr bwMode="auto">
              <a:xfrm>
                <a:off x="1974" y="9619"/>
                <a:ext cx="3567" cy="1343"/>
              </a:xfrm>
              <a:custGeom>
                <a:avLst/>
                <a:gdLst/>
                <a:ahLst/>
                <a:cxnLst>
                  <a:cxn ang="0">
                    <a:pos x="0" y="1343"/>
                  </a:cxn>
                  <a:cxn ang="0">
                    <a:pos x="539" y="1247"/>
                  </a:cxn>
                  <a:cxn ang="0">
                    <a:pos x="1100" y="671"/>
                  </a:cxn>
                  <a:cxn ang="0">
                    <a:pos x="1698" y="1328"/>
                  </a:cxn>
                  <a:cxn ang="0">
                    <a:pos x="2346" y="0"/>
                  </a:cxn>
                  <a:cxn ang="0">
                    <a:pos x="2963" y="968"/>
                  </a:cxn>
                  <a:cxn ang="0">
                    <a:pos x="3567" y="1291"/>
                  </a:cxn>
                </a:cxnLst>
                <a:rect l="0" t="0" r="r" b="b"/>
                <a:pathLst>
                  <a:path w="3567" h="1343">
                    <a:moveTo>
                      <a:pt x="0" y="1343"/>
                    </a:moveTo>
                    <a:lnTo>
                      <a:pt x="539" y="1247"/>
                    </a:lnTo>
                    <a:lnTo>
                      <a:pt x="1100" y="671"/>
                    </a:lnTo>
                    <a:lnTo>
                      <a:pt x="1698" y="1328"/>
                    </a:lnTo>
                    <a:lnTo>
                      <a:pt x="2346" y="0"/>
                    </a:lnTo>
                    <a:lnTo>
                      <a:pt x="2963" y="968"/>
                    </a:lnTo>
                    <a:lnTo>
                      <a:pt x="3567" y="129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6" name="AutoShape 186"/>
              <p:cNvSpPr>
                <a:spLocks noChangeArrowheads="1"/>
              </p:cNvSpPr>
              <p:nvPr/>
            </p:nvSpPr>
            <p:spPr bwMode="auto">
              <a:xfrm>
                <a:off x="1847" y="10867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7" name="AutoShape 187"/>
              <p:cNvSpPr>
                <a:spLocks noChangeArrowheads="1"/>
              </p:cNvSpPr>
              <p:nvPr/>
            </p:nvSpPr>
            <p:spPr bwMode="auto">
              <a:xfrm>
                <a:off x="2381" y="10753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8" name="AutoShape 188"/>
              <p:cNvSpPr>
                <a:spLocks noChangeArrowheads="1"/>
              </p:cNvSpPr>
              <p:nvPr/>
            </p:nvSpPr>
            <p:spPr bwMode="auto">
              <a:xfrm>
                <a:off x="2960" y="10184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29" name="AutoShape 189"/>
              <p:cNvSpPr>
                <a:spLocks noChangeArrowheads="1"/>
              </p:cNvSpPr>
              <p:nvPr/>
            </p:nvSpPr>
            <p:spPr bwMode="auto">
              <a:xfrm>
                <a:off x="3548" y="10842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30" name="AutoShape 190"/>
              <p:cNvSpPr>
                <a:spLocks noChangeArrowheads="1"/>
              </p:cNvSpPr>
              <p:nvPr/>
            </p:nvSpPr>
            <p:spPr bwMode="auto">
              <a:xfrm>
                <a:off x="4208" y="9542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31" name="AutoShape 191"/>
              <p:cNvSpPr>
                <a:spLocks noChangeArrowheads="1"/>
              </p:cNvSpPr>
              <p:nvPr/>
            </p:nvSpPr>
            <p:spPr bwMode="auto">
              <a:xfrm>
                <a:off x="4793" y="10497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32" name="AutoShape 192"/>
              <p:cNvSpPr>
                <a:spLocks noChangeArrowheads="1"/>
              </p:cNvSpPr>
              <p:nvPr/>
            </p:nvSpPr>
            <p:spPr bwMode="auto">
              <a:xfrm>
                <a:off x="5432" y="10807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33" name="Text Box 193"/>
              <p:cNvSpPr txBox="1">
                <a:spLocks noChangeArrowheads="1"/>
              </p:cNvSpPr>
              <p:nvPr/>
            </p:nvSpPr>
            <p:spPr bwMode="auto">
              <a:xfrm>
                <a:off x="2307" y="11830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2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34" name="Text Box 194"/>
              <p:cNvSpPr txBox="1">
                <a:spLocks noChangeArrowheads="1"/>
              </p:cNvSpPr>
              <p:nvPr/>
            </p:nvSpPr>
            <p:spPr bwMode="auto">
              <a:xfrm>
                <a:off x="2865" y="11830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3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35" name="Text Box 195"/>
              <p:cNvSpPr txBox="1">
                <a:spLocks noChangeArrowheads="1"/>
              </p:cNvSpPr>
              <p:nvPr/>
            </p:nvSpPr>
            <p:spPr bwMode="auto">
              <a:xfrm>
                <a:off x="3473" y="11830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4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36" name="Text Box 196"/>
              <p:cNvSpPr txBox="1">
                <a:spLocks noChangeArrowheads="1"/>
              </p:cNvSpPr>
              <p:nvPr/>
            </p:nvSpPr>
            <p:spPr bwMode="auto">
              <a:xfrm>
                <a:off x="4104" y="11830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5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37" name="Text Box 197"/>
              <p:cNvSpPr txBox="1">
                <a:spLocks noChangeArrowheads="1"/>
              </p:cNvSpPr>
              <p:nvPr/>
            </p:nvSpPr>
            <p:spPr bwMode="auto">
              <a:xfrm>
                <a:off x="4717" y="11830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6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38" name="Text Box 198"/>
              <p:cNvSpPr txBox="1">
                <a:spLocks noChangeArrowheads="1"/>
              </p:cNvSpPr>
              <p:nvPr/>
            </p:nvSpPr>
            <p:spPr bwMode="auto">
              <a:xfrm>
                <a:off x="5325" y="11830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7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39" name="Text Box 199"/>
              <p:cNvSpPr txBox="1">
                <a:spLocks noChangeArrowheads="1"/>
              </p:cNvSpPr>
              <p:nvPr/>
            </p:nvSpPr>
            <p:spPr bwMode="auto">
              <a:xfrm>
                <a:off x="5944" y="11804"/>
                <a:ext cx="529" cy="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</a:rPr>
                  <a:t>n</a:t>
                </a:r>
                <a:endPara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40" name="Line 200"/>
              <p:cNvSpPr>
                <a:spLocks noChangeShapeType="1"/>
              </p:cNvSpPr>
              <p:nvPr/>
            </p:nvSpPr>
            <p:spPr bwMode="auto">
              <a:xfrm>
                <a:off x="1689" y="8980"/>
                <a:ext cx="451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41" name="Line 201"/>
              <p:cNvSpPr>
                <a:spLocks noChangeShapeType="1"/>
              </p:cNvSpPr>
              <p:nvPr/>
            </p:nvSpPr>
            <p:spPr bwMode="auto">
              <a:xfrm>
                <a:off x="1689" y="8155"/>
                <a:ext cx="4514" cy="0"/>
              </a:xfrm>
              <a:prstGeom prst="line">
                <a:avLst/>
              </a:prstGeom>
              <a:noFill/>
              <a:ln w="15875">
                <a:solidFill>
                  <a:srgbClr val="4E6128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42" name="Line 202"/>
              <p:cNvSpPr>
                <a:spLocks noChangeShapeType="1"/>
              </p:cNvSpPr>
              <p:nvPr/>
            </p:nvSpPr>
            <p:spPr bwMode="auto">
              <a:xfrm>
                <a:off x="1686" y="7364"/>
                <a:ext cx="4517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43" name="Line 203"/>
              <p:cNvSpPr>
                <a:spLocks noChangeShapeType="1"/>
              </p:cNvSpPr>
              <p:nvPr/>
            </p:nvSpPr>
            <p:spPr bwMode="auto">
              <a:xfrm>
                <a:off x="1686" y="9960"/>
                <a:ext cx="4517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44" name="Text Box 204"/>
              <p:cNvSpPr txBox="1">
                <a:spLocks noChangeArrowheads="1"/>
              </p:cNvSpPr>
              <p:nvPr/>
            </p:nvSpPr>
            <p:spPr bwMode="auto">
              <a:xfrm>
                <a:off x="1255" y="6579"/>
                <a:ext cx="529" cy="7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45" name="Freeform 205"/>
              <p:cNvSpPr>
                <a:spLocks/>
              </p:cNvSpPr>
              <p:nvPr/>
            </p:nvSpPr>
            <p:spPr bwMode="auto">
              <a:xfrm>
                <a:off x="1954" y="7639"/>
                <a:ext cx="3607" cy="1123"/>
              </a:xfrm>
              <a:custGeom>
                <a:avLst/>
                <a:gdLst/>
                <a:ahLst/>
                <a:cxnLst>
                  <a:cxn ang="0">
                    <a:pos x="0" y="221"/>
                  </a:cxn>
                  <a:cxn ang="0">
                    <a:pos x="567" y="1123"/>
                  </a:cxn>
                  <a:cxn ang="0">
                    <a:pos x="1149" y="788"/>
                  </a:cxn>
                  <a:cxn ang="0">
                    <a:pos x="1716" y="904"/>
                  </a:cxn>
                  <a:cxn ang="0">
                    <a:pos x="2366" y="0"/>
                  </a:cxn>
                  <a:cxn ang="0">
                    <a:pos x="2967" y="352"/>
                  </a:cxn>
                  <a:cxn ang="0">
                    <a:pos x="3607" y="439"/>
                  </a:cxn>
                </a:cxnLst>
                <a:rect l="0" t="0" r="r" b="b"/>
                <a:pathLst>
                  <a:path w="3607" h="1123">
                    <a:moveTo>
                      <a:pt x="0" y="221"/>
                    </a:moveTo>
                    <a:lnTo>
                      <a:pt x="567" y="1123"/>
                    </a:lnTo>
                    <a:lnTo>
                      <a:pt x="1149" y="788"/>
                    </a:lnTo>
                    <a:lnTo>
                      <a:pt x="1716" y="904"/>
                    </a:lnTo>
                    <a:lnTo>
                      <a:pt x="2366" y="0"/>
                    </a:lnTo>
                    <a:lnTo>
                      <a:pt x="2967" y="352"/>
                    </a:lnTo>
                    <a:lnTo>
                      <a:pt x="3607" y="43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46" name="Line 206"/>
              <p:cNvSpPr>
                <a:spLocks noChangeShapeType="1"/>
              </p:cNvSpPr>
              <p:nvPr/>
            </p:nvSpPr>
            <p:spPr bwMode="auto">
              <a:xfrm flipV="1">
                <a:off x="1686" y="7045"/>
                <a:ext cx="0" cy="223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47" name="Line 207"/>
              <p:cNvSpPr>
                <a:spLocks noChangeShapeType="1"/>
              </p:cNvSpPr>
              <p:nvPr/>
            </p:nvSpPr>
            <p:spPr bwMode="auto">
              <a:xfrm>
                <a:off x="1686" y="9284"/>
                <a:ext cx="4621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48" name="Oval 208"/>
              <p:cNvSpPr>
                <a:spLocks noChangeArrowheads="1"/>
              </p:cNvSpPr>
              <p:nvPr/>
            </p:nvSpPr>
            <p:spPr bwMode="auto">
              <a:xfrm>
                <a:off x="1887" y="7796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49" name="Oval 209"/>
              <p:cNvSpPr>
                <a:spLocks noChangeArrowheads="1"/>
              </p:cNvSpPr>
              <p:nvPr/>
            </p:nvSpPr>
            <p:spPr bwMode="auto">
              <a:xfrm>
                <a:off x="2450" y="8691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50" name="Oval 210"/>
              <p:cNvSpPr>
                <a:spLocks noChangeArrowheads="1"/>
              </p:cNvSpPr>
              <p:nvPr/>
            </p:nvSpPr>
            <p:spPr bwMode="auto">
              <a:xfrm>
                <a:off x="3018" y="8374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51" name="Oval 211"/>
              <p:cNvSpPr>
                <a:spLocks noChangeArrowheads="1"/>
              </p:cNvSpPr>
              <p:nvPr/>
            </p:nvSpPr>
            <p:spPr bwMode="auto">
              <a:xfrm>
                <a:off x="3602" y="8447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52" name="Oval 212"/>
              <p:cNvSpPr>
                <a:spLocks noChangeArrowheads="1"/>
              </p:cNvSpPr>
              <p:nvPr/>
            </p:nvSpPr>
            <p:spPr bwMode="auto">
              <a:xfrm>
                <a:off x="4853" y="7901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53" name="Oval 213"/>
              <p:cNvSpPr>
                <a:spLocks noChangeArrowheads="1"/>
              </p:cNvSpPr>
              <p:nvPr/>
            </p:nvSpPr>
            <p:spPr bwMode="auto">
              <a:xfrm>
                <a:off x="5466" y="8012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54" name="Text Box 214"/>
              <p:cNvSpPr txBox="1">
                <a:spLocks noChangeArrowheads="1"/>
              </p:cNvSpPr>
              <p:nvPr/>
            </p:nvSpPr>
            <p:spPr bwMode="auto">
              <a:xfrm>
                <a:off x="5964" y="9261"/>
                <a:ext cx="529" cy="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</a:rPr>
                  <a:t>n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55" name="Oval 215"/>
              <p:cNvSpPr>
                <a:spLocks noChangeArrowheads="1"/>
              </p:cNvSpPr>
              <p:nvPr/>
            </p:nvSpPr>
            <p:spPr bwMode="auto">
              <a:xfrm>
                <a:off x="4241" y="7595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grpSp>
          <p:nvGrpSpPr>
            <p:cNvPr id="112856" name="Group 216"/>
            <p:cNvGrpSpPr>
              <a:grpSpLocks/>
            </p:cNvGrpSpPr>
            <p:nvPr/>
          </p:nvGrpSpPr>
          <p:grpSpPr bwMode="auto">
            <a:xfrm>
              <a:off x="6200" y="7960"/>
              <a:ext cx="5356" cy="3314"/>
              <a:chOff x="6200" y="7960"/>
              <a:chExt cx="5356" cy="3314"/>
            </a:xfrm>
          </p:grpSpPr>
          <p:sp>
            <p:nvSpPr>
              <p:cNvPr id="112857" name="Text Box 217"/>
              <p:cNvSpPr txBox="1">
                <a:spLocks noChangeArrowheads="1"/>
              </p:cNvSpPr>
              <p:nvPr/>
            </p:nvSpPr>
            <p:spPr bwMode="auto">
              <a:xfrm>
                <a:off x="6200" y="8044"/>
                <a:ext cx="529" cy="7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58" name="Freeform 218"/>
              <p:cNvSpPr>
                <a:spLocks/>
              </p:cNvSpPr>
              <p:nvPr/>
            </p:nvSpPr>
            <p:spPr bwMode="auto">
              <a:xfrm>
                <a:off x="7455" y="9706"/>
                <a:ext cx="568" cy="9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59" name="Freeform 219"/>
              <p:cNvSpPr>
                <a:spLocks/>
              </p:cNvSpPr>
              <p:nvPr/>
            </p:nvSpPr>
            <p:spPr bwMode="auto">
              <a:xfrm>
                <a:off x="8019" y="9129"/>
                <a:ext cx="568" cy="15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60" name="Freeform 220"/>
              <p:cNvSpPr>
                <a:spLocks/>
              </p:cNvSpPr>
              <p:nvPr/>
            </p:nvSpPr>
            <p:spPr bwMode="auto">
              <a:xfrm>
                <a:off x="8605" y="9477"/>
                <a:ext cx="568" cy="85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61" name="Freeform 221"/>
              <p:cNvSpPr>
                <a:spLocks/>
              </p:cNvSpPr>
              <p:nvPr/>
            </p:nvSpPr>
            <p:spPr bwMode="auto">
              <a:xfrm>
                <a:off x="10486" y="9035"/>
                <a:ext cx="568" cy="9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62" name="Freeform 222"/>
              <p:cNvSpPr>
                <a:spLocks/>
              </p:cNvSpPr>
              <p:nvPr/>
            </p:nvSpPr>
            <p:spPr bwMode="auto">
              <a:xfrm>
                <a:off x="9865" y="8801"/>
                <a:ext cx="568" cy="12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63" name="Freeform 223"/>
              <p:cNvSpPr>
                <a:spLocks/>
              </p:cNvSpPr>
              <p:nvPr/>
            </p:nvSpPr>
            <p:spPr bwMode="auto">
              <a:xfrm>
                <a:off x="9269" y="7960"/>
                <a:ext cx="568" cy="219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FF0000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64" name="Freeform 224"/>
              <p:cNvSpPr>
                <a:spLocks/>
              </p:cNvSpPr>
              <p:nvPr/>
            </p:nvSpPr>
            <p:spPr bwMode="auto">
              <a:xfrm>
                <a:off x="6923" y="8908"/>
                <a:ext cx="568" cy="85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65" name="Line 225"/>
              <p:cNvSpPr>
                <a:spLocks noChangeShapeType="1"/>
              </p:cNvSpPr>
              <p:nvPr/>
            </p:nvSpPr>
            <p:spPr bwMode="auto">
              <a:xfrm>
                <a:off x="6634" y="10445"/>
                <a:ext cx="451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66" name="Line 226"/>
              <p:cNvSpPr>
                <a:spLocks noChangeShapeType="1"/>
              </p:cNvSpPr>
              <p:nvPr/>
            </p:nvSpPr>
            <p:spPr bwMode="auto">
              <a:xfrm>
                <a:off x="6634" y="9620"/>
                <a:ext cx="4514" cy="0"/>
              </a:xfrm>
              <a:prstGeom prst="line">
                <a:avLst/>
              </a:prstGeom>
              <a:noFill/>
              <a:ln w="15875">
                <a:solidFill>
                  <a:srgbClr val="4E6128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67" name="Line 227"/>
              <p:cNvSpPr>
                <a:spLocks noChangeShapeType="1"/>
              </p:cNvSpPr>
              <p:nvPr/>
            </p:nvSpPr>
            <p:spPr bwMode="auto">
              <a:xfrm>
                <a:off x="6631" y="8829"/>
                <a:ext cx="4517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68" name="Text Box 228"/>
              <p:cNvSpPr txBox="1">
                <a:spLocks noChangeArrowheads="1"/>
              </p:cNvSpPr>
              <p:nvPr/>
            </p:nvSpPr>
            <p:spPr bwMode="auto">
              <a:xfrm>
                <a:off x="6729" y="10775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1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69" name="Freeform 229"/>
              <p:cNvSpPr>
                <a:spLocks/>
              </p:cNvSpPr>
              <p:nvPr/>
            </p:nvSpPr>
            <p:spPr bwMode="auto">
              <a:xfrm>
                <a:off x="6899" y="9045"/>
                <a:ext cx="3607" cy="1182"/>
              </a:xfrm>
              <a:custGeom>
                <a:avLst/>
                <a:gdLst/>
                <a:ahLst/>
                <a:cxnLst>
                  <a:cxn ang="0">
                    <a:pos x="0" y="280"/>
                  </a:cxn>
                  <a:cxn ang="0">
                    <a:pos x="567" y="1182"/>
                  </a:cxn>
                  <a:cxn ang="0">
                    <a:pos x="1149" y="847"/>
                  </a:cxn>
                  <a:cxn ang="0">
                    <a:pos x="1716" y="963"/>
                  </a:cxn>
                  <a:cxn ang="0">
                    <a:pos x="2371" y="0"/>
                  </a:cxn>
                  <a:cxn ang="0">
                    <a:pos x="2967" y="411"/>
                  </a:cxn>
                  <a:cxn ang="0">
                    <a:pos x="3607" y="498"/>
                  </a:cxn>
                </a:cxnLst>
                <a:rect l="0" t="0" r="r" b="b"/>
                <a:pathLst>
                  <a:path w="3607" h="1182">
                    <a:moveTo>
                      <a:pt x="0" y="280"/>
                    </a:moveTo>
                    <a:lnTo>
                      <a:pt x="567" y="1182"/>
                    </a:lnTo>
                    <a:lnTo>
                      <a:pt x="1149" y="847"/>
                    </a:lnTo>
                    <a:lnTo>
                      <a:pt x="1716" y="963"/>
                    </a:lnTo>
                    <a:lnTo>
                      <a:pt x="2371" y="0"/>
                    </a:lnTo>
                    <a:lnTo>
                      <a:pt x="2967" y="411"/>
                    </a:lnTo>
                    <a:lnTo>
                      <a:pt x="3607" y="49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70" name="Line 230"/>
              <p:cNvSpPr>
                <a:spLocks noChangeShapeType="1"/>
              </p:cNvSpPr>
              <p:nvPr/>
            </p:nvSpPr>
            <p:spPr bwMode="auto">
              <a:xfrm flipV="1">
                <a:off x="6631" y="8510"/>
                <a:ext cx="0" cy="223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71" name="Line 231"/>
              <p:cNvSpPr>
                <a:spLocks noChangeShapeType="1"/>
              </p:cNvSpPr>
              <p:nvPr/>
            </p:nvSpPr>
            <p:spPr bwMode="auto">
              <a:xfrm>
                <a:off x="6631" y="10749"/>
                <a:ext cx="4621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72" name="Oval 232"/>
              <p:cNvSpPr>
                <a:spLocks noChangeArrowheads="1"/>
              </p:cNvSpPr>
              <p:nvPr/>
            </p:nvSpPr>
            <p:spPr bwMode="auto">
              <a:xfrm>
                <a:off x="6832" y="9261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73" name="Oval 233"/>
              <p:cNvSpPr>
                <a:spLocks noChangeArrowheads="1"/>
              </p:cNvSpPr>
              <p:nvPr/>
            </p:nvSpPr>
            <p:spPr bwMode="auto">
              <a:xfrm>
                <a:off x="7395" y="10156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74" name="Oval 234"/>
              <p:cNvSpPr>
                <a:spLocks noChangeArrowheads="1"/>
              </p:cNvSpPr>
              <p:nvPr/>
            </p:nvSpPr>
            <p:spPr bwMode="auto">
              <a:xfrm>
                <a:off x="7963" y="9839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75" name="Oval 235"/>
              <p:cNvSpPr>
                <a:spLocks noChangeArrowheads="1"/>
              </p:cNvSpPr>
              <p:nvPr/>
            </p:nvSpPr>
            <p:spPr bwMode="auto">
              <a:xfrm>
                <a:off x="8547" y="9912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76" name="Oval 236"/>
              <p:cNvSpPr>
                <a:spLocks noChangeArrowheads="1"/>
              </p:cNvSpPr>
              <p:nvPr/>
            </p:nvSpPr>
            <p:spPr bwMode="auto">
              <a:xfrm>
                <a:off x="9195" y="8980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77" name="Oval 237"/>
              <p:cNvSpPr>
                <a:spLocks noChangeArrowheads="1"/>
              </p:cNvSpPr>
              <p:nvPr/>
            </p:nvSpPr>
            <p:spPr bwMode="auto">
              <a:xfrm>
                <a:off x="10411" y="9477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78" name="Text Box 238"/>
              <p:cNvSpPr txBox="1">
                <a:spLocks noChangeArrowheads="1"/>
              </p:cNvSpPr>
              <p:nvPr/>
            </p:nvSpPr>
            <p:spPr bwMode="auto">
              <a:xfrm>
                <a:off x="7252" y="10775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2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79" name="Text Box 239"/>
              <p:cNvSpPr txBox="1">
                <a:spLocks noChangeArrowheads="1"/>
              </p:cNvSpPr>
              <p:nvPr/>
            </p:nvSpPr>
            <p:spPr bwMode="auto">
              <a:xfrm>
                <a:off x="7810" y="10775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3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80" name="Text Box 240"/>
              <p:cNvSpPr txBox="1">
                <a:spLocks noChangeArrowheads="1"/>
              </p:cNvSpPr>
              <p:nvPr/>
            </p:nvSpPr>
            <p:spPr bwMode="auto">
              <a:xfrm>
                <a:off x="8418" y="10775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4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81" name="Text Box 241"/>
              <p:cNvSpPr txBox="1">
                <a:spLocks noChangeArrowheads="1"/>
              </p:cNvSpPr>
              <p:nvPr/>
            </p:nvSpPr>
            <p:spPr bwMode="auto">
              <a:xfrm>
                <a:off x="9049" y="10775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5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82" name="Text Box 242"/>
              <p:cNvSpPr txBox="1">
                <a:spLocks noChangeArrowheads="1"/>
              </p:cNvSpPr>
              <p:nvPr/>
            </p:nvSpPr>
            <p:spPr bwMode="auto">
              <a:xfrm>
                <a:off x="9662" y="10775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6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83" name="Text Box 243"/>
              <p:cNvSpPr txBox="1">
                <a:spLocks noChangeArrowheads="1"/>
              </p:cNvSpPr>
              <p:nvPr/>
            </p:nvSpPr>
            <p:spPr bwMode="auto">
              <a:xfrm>
                <a:off x="10270" y="10775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7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84" name="Text Box 244"/>
              <p:cNvSpPr txBox="1">
                <a:spLocks noChangeArrowheads="1"/>
              </p:cNvSpPr>
              <p:nvPr/>
            </p:nvSpPr>
            <p:spPr bwMode="auto">
              <a:xfrm>
                <a:off x="11027" y="10706"/>
                <a:ext cx="529" cy="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</a:rPr>
                  <a:t>n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2885" name="Oval 245"/>
              <p:cNvSpPr>
                <a:spLocks noChangeArrowheads="1"/>
              </p:cNvSpPr>
              <p:nvPr/>
            </p:nvSpPr>
            <p:spPr bwMode="auto">
              <a:xfrm>
                <a:off x="9796" y="9366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86" name="Line 246"/>
              <p:cNvSpPr>
                <a:spLocks noChangeShapeType="1"/>
              </p:cNvSpPr>
              <p:nvPr/>
            </p:nvSpPr>
            <p:spPr bwMode="auto">
              <a:xfrm>
                <a:off x="6915" y="8737"/>
                <a:ext cx="0" cy="213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87" name="Line 247"/>
              <p:cNvSpPr>
                <a:spLocks noChangeShapeType="1"/>
              </p:cNvSpPr>
              <p:nvPr/>
            </p:nvSpPr>
            <p:spPr bwMode="auto">
              <a:xfrm>
                <a:off x="7451" y="8737"/>
                <a:ext cx="0" cy="213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88" name="Line 248"/>
              <p:cNvSpPr>
                <a:spLocks noChangeShapeType="1"/>
              </p:cNvSpPr>
              <p:nvPr/>
            </p:nvSpPr>
            <p:spPr bwMode="auto">
              <a:xfrm>
                <a:off x="8033" y="8734"/>
                <a:ext cx="0" cy="213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89" name="Line 249"/>
              <p:cNvSpPr>
                <a:spLocks noChangeShapeType="1"/>
              </p:cNvSpPr>
              <p:nvPr/>
            </p:nvSpPr>
            <p:spPr bwMode="auto">
              <a:xfrm>
                <a:off x="8622" y="8737"/>
                <a:ext cx="0" cy="213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90" name="Line 250"/>
              <p:cNvSpPr>
                <a:spLocks noChangeShapeType="1"/>
              </p:cNvSpPr>
              <p:nvPr/>
            </p:nvSpPr>
            <p:spPr bwMode="auto">
              <a:xfrm>
                <a:off x="9269" y="8734"/>
                <a:ext cx="0" cy="213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91" name="Line 251"/>
              <p:cNvSpPr>
                <a:spLocks noChangeShapeType="1"/>
              </p:cNvSpPr>
              <p:nvPr/>
            </p:nvSpPr>
            <p:spPr bwMode="auto">
              <a:xfrm>
                <a:off x="9865" y="8734"/>
                <a:ext cx="0" cy="213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2892" name="Line 252"/>
              <p:cNvSpPr>
                <a:spLocks noChangeShapeType="1"/>
              </p:cNvSpPr>
              <p:nvPr/>
            </p:nvSpPr>
            <p:spPr bwMode="auto">
              <a:xfrm>
                <a:off x="10491" y="8730"/>
                <a:ext cx="0" cy="2130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graphicFrame>
        <p:nvGraphicFramePr>
          <p:cNvPr id="112894" name="Object 254"/>
          <p:cNvGraphicFramePr>
            <a:graphicFrameLocks noChangeAspect="1"/>
          </p:cNvGraphicFramePr>
          <p:nvPr/>
        </p:nvGraphicFramePr>
        <p:xfrm>
          <a:off x="5191984" y="2883069"/>
          <a:ext cx="258763" cy="34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14" name="Формула" r:id="rId4" imgW="139680" imgH="164880" progId="Equation.3">
                  <p:embed/>
                </p:oleObj>
              </mc:Choice>
              <mc:Fallback>
                <p:oleObj name="Формула" r:id="rId4" imgW="139680" imgH="164880" progId="Equation.3">
                  <p:embed/>
                  <p:pic>
                    <p:nvPicPr>
                      <p:cNvPr id="0" name="Picture 2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1984" y="2883069"/>
                        <a:ext cx="258763" cy="344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895" name="Object 255"/>
          <p:cNvGraphicFramePr>
            <a:graphicFrameLocks noChangeAspect="1"/>
          </p:cNvGraphicFramePr>
          <p:nvPr/>
        </p:nvGraphicFramePr>
        <p:xfrm>
          <a:off x="1127069" y="1592729"/>
          <a:ext cx="258762" cy="34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15" name="Формула" r:id="rId6" imgW="139680" imgH="164880" progId="Equation.3">
                  <p:embed/>
                </p:oleObj>
              </mc:Choice>
              <mc:Fallback>
                <p:oleObj name="Формула" r:id="rId6" imgW="139680" imgH="164880" progId="Equation.3">
                  <p:embed/>
                  <p:pic>
                    <p:nvPicPr>
                      <p:cNvPr id="0" name="Picture 2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7069" y="1592729"/>
                        <a:ext cx="258762" cy="344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985" y="654855"/>
            <a:ext cx="9001125" cy="64804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Изучение карты средних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8175" y="1360143"/>
            <a:ext cx="9001125" cy="5433227"/>
          </a:xfrm>
        </p:spPr>
        <p:txBody>
          <a:bodyPr/>
          <a:lstStyle/>
          <a:p>
            <a:r>
              <a:rPr lang="ru-RU" sz="3000" dirty="0" smtClean="0"/>
              <a:t>После изучения и устранения особых причин, влияющих на разброс процесса, переходят к анализу причин по карте средних.</a:t>
            </a:r>
          </a:p>
          <a:p>
            <a:r>
              <a:rPr lang="ru-RU" sz="3000" dirty="0" smtClean="0"/>
              <a:t>По карте средних судят об </a:t>
            </a:r>
            <a:r>
              <a:rPr lang="ru-RU" sz="3000" u="sng" dirty="0" smtClean="0">
                <a:solidFill>
                  <a:srgbClr val="1E7829"/>
                </a:solidFill>
              </a:rPr>
              <a:t>управляемости процесса</a:t>
            </a:r>
            <a:r>
              <a:rPr lang="ru-RU" sz="3000" dirty="0" smtClean="0"/>
              <a:t>.</a:t>
            </a:r>
          </a:p>
          <a:p>
            <a:r>
              <a:rPr lang="ru-RU" sz="3000" dirty="0" smtClean="0"/>
              <a:t>При каждом указании на неуправляемое состояние на карте средних (выход за контрольные границы) проводится анализ работы процесса для того, чтобы определить причину.</a:t>
            </a:r>
          </a:p>
          <a:p>
            <a:r>
              <a:rPr lang="ru-RU" sz="3000" dirty="0" smtClean="0"/>
              <a:t>Точки выхода за контрольные границы удаляются, контрольные границы пересчитываются.</a:t>
            </a:r>
          </a:p>
          <a:p>
            <a:endParaRPr lang="ru-RU" sz="2600" dirty="0" smtClean="0"/>
          </a:p>
          <a:p>
            <a:endParaRPr lang="ru-RU" sz="2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65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325" y="589836"/>
            <a:ext cx="9001125" cy="723825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Изучение карты средних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66</a:t>
            </a:fld>
            <a:endParaRPr lang="ru-RU"/>
          </a:p>
        </p:txBody>
      </p:sp>
      <p:sp>
        <p:nvSpPr>
          <p:cNvPr id="92" name="Text Box 3"/>
          <p:cNvSpPr txBox="1">
            <a:spLocks noChangeArrowheads="1"/>
          </p:cNvSpPr>
          <p:nvPr/>
        </p:nvSpPr>
        <p:spPr bwMode="auto">
          <a:xfrm>
            <a:off x="654309" y="6311054"/>
            <a:ext cx="880125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3000" b="1" dirty="0" smtClean="0">
                <a:solidFill>
                  <a:srgbClr val="FF0000"/>
                </a:solidFill>
                <a:latin typeface="+mn-lt"/>
                <a:cs typeface="Arial" pitchFamily="34" charset="0"/>
              </a:rPr>
              <a:t>Процесс неуправляемый по среднему значению</a:t>
            </a:r>
          </a:p>
        </p:txBody>
      </p:sp>
      <p:grpSp>
        <p:nvGrpSpPr>
          <p:cNvPr id="113754" name="Group 90"/>
          <p:cNvGrpSpPr>
            <a:grpSpLocks/>
          </p:cNvGrpSpPr>
          <p:nvPr/>
        </p:nvGrpSpPr>
        <p:grpSpPr bwMode="auto">
          <a:xfrm>
            <a:off x="1113957" y="1253190"/>
            <a:ext cx="8169891" cy="5104455"/>
            <a:chOff x="1120" y="5003"/>
            <a:chExt cx="10301" cy="5792"/>
          </a:xfrm>
        </p:grpSpPr>
        <p:grpSp>
          <p:nvGrpSpPr>
            <p:cNvPr id="113755" name="Group 91"/>
            <p:cNvGrpSpPr>
              <a:grpSpLocks/>
            </p:cNvGrpSpPr>
            <p:nvPr/>
          </p:nvGrpSpPr>
          <p:grpSpPr bwMode="auto">
            <a:xfrm>
              <a:off x="6065" y="6468"/>
              <a:ext cx="5356" cy="3230"/>
              <a:chOff x="6065" y="6468"/>
              <a:chExt cx="5356" cy="3230"/>
            </a:xfrm>
          </p:grpSpPr>
          <p:sp>
            <p:nvSpPr>
              <p:cNvPr id="113756" name="Freeform 92"/>
              <p:cNvSpPr>
                <a:spLocks/>
              </p:cNvSpPr>
              <p:nvPr/>
            </p:nvSpPr>
            <p:spPr bwMode="auto">
              <a:xfrm>
                <a:off x="7320" y="8130"/>
                <a:ext cx="568" cy="9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57" name="Freeform 93"/>
              <p:cNvSpPr>
                <a:spLocks/>
              </p:cNvSpPr>
              <p:nvPr/>
            </p:nvSpPr>
            <p:spPr bwMode="auto">
              <a:xfrm>
                <a:off x="7884" y="7553"/>
                <a:ext cx="568" cy="15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58" name="Freeform 94"/>
              <p:cNvSpPr>
                <a:spLocks/>
              </p:cNvSpPr>
              <p:nvPr/>
            </p:nvSpPr>
            <p:spPr bwMode="auto">
              <a:xfrm>
                <a:off x="8470" y="7901"/>
                <a:ext cx="568" cy="85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59" name="Freeform 95"/>
              <p:cNvSpPr>
                <a:spLocks/>
              </p:cNvSpPr>
              <p:nvPr/>
            </p:nvSpPr>
            <p:spPr bwMode="auto">
              <a:xfrm>
                <a:off x="10351" y="7459"/>
                <a:ext cx="568" cy="9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60" name="Freeform 96"/>
              <p:cNvSpPr>
                <a:spLocks/>
              </p:cNvSpPr>
              <p:nvPr/>
            </p:nvSpPr>
            <p:spPr bwMode="auto">
              <a:xfrm>
                <a:off x="9730" y="7225"/>
                <a:ext cx="568" cy="12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61" name="Freeform 97"/>
              <p:cNvSpPr>
                <a:spLocks/>
              </p:cNvSpPr>
              <p:nvPr/>
            </p:nvSpPr>
            <p:spPr bwMode="auto">
              <a:xfrm>
                <a:off x="9134" y="6468"/>
                <a:ext cx="568" cy="11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62" name="Freeform 98"/>
              <p:cNvSpPr>
                <a:spLocks/>
              </p:cNvSpPr>
              <p:nvPr/>
            </p:nvSpPr>
            <p:spPr bwMode="auto">
              <a:xfrm>
                <a:off x="6788" y="7332"/>
                <a:ext cx="568" cy="85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284"/>
                  </a:cxn>
                  <a:cxn ang="0">
                    <a:pos x="568" y="683"/>
                  </a:cxn>
                  <a:cxn ang="0">
                    <a:pos x="142" y="1109"/>
                  </a:cxn>
                  <a:cxn ang="0">
                    <a:pos x="0" y="1393"/>
                  </a:cxn>
                </a:cxnLst>
                <a:rect l="0" t="0" r="r" b="b"/>
                <a:pathLst>
                  <a:path w="568" h="1393">
                    <a:moveTo>
                      <a:pt x="0" y="0"/>
                    </a:moveTo>
                    <a:cubicBezTo>
                      <a:pt x="23" y="85"/>
                      <a:pt x="47" y="170"/>
                      <a:pt x="142" y="284"/>
                    </a:cubicBezTo>
                    <a:cubicBezTo>
                      <a:pt x="237" y="398"/>
                      <a:pt x="568" y="546"/>
                      <a:pt x="568" y="683"/>
                    </a:cubicBezTo>
                    <a:cubicBezTo>
                      <a:pt x="568" y="820"/>
                      <a:pt x="237" y="991"/>
                      <a:pt x="142" y="1109"/>
                    </a:cubicBezTo>
                    <a:cubicBezTo>
                      <a:pt x="47" y="1227"/>
                      <a:pt x="23" y="1310"/>
                      <a:pt x="0" y="1393"/>
                    </a:cubicBezTo>
                  </a:path>
                </a:pathLst>
              </a:custGeom>
              <a:solidFill>
                <a:srgbClr val="B8CCE4"/>
              </a:solidFill>
              <a:ln w="15875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63" name="Line 99"/>
              <p:cNvSpPr>
                <a:spLocks noChangeShapeType="1"/>
              </p:cNvSpPr>
              <p:nvPr/>
            </p:nvSpPr>
            <p:spPr bwMode="auto">
              <a:xfrm>
                <a:off x="6499" y="8869"/>
                <a:ext cx="451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64" name="Line 100"/>
              <p:cNvSpPr>
                <a:spLocks noChangeShapeType="1"/>
              </p:cNvSpPr>
              <p:nvPr/>
            </p:nvSpPr>
            <p:spPr bwMode="auto">
              <a:xfrm>
                <a:off x="6499" y="8044"/>
                <a:ext cx="4514" cy="0"/>
              </a:xfrm>
              <a:prstGeom prst="line">
                <a:avLst/>
              </a:prstGeom>
              <a:noFill/>
              <a:ln w="15875">
                <a:solidFill>
                  <a:srgbClr val="4E6128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65" name="Line 101"/>
              <p:cNvSpPr>
                <a:spLocks noChangeShapeType="1"/>
              </p:cNvSpPr>
              <p:nvPr/>
            </p:nvSpPr>
            <p:spPr bwMode="auto">
              <a:xfrm>
                <a:off x="6496" y="7253"/>
                <a:ext cx="4517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66" name="Text Box 102"/>
              <p:cNvSpPr txBox="1">
                <a:spLocks noChangeArrowheads="1"/>
              </p:cNvSpPr>
              <p:nvPr/>
            </p:nvSpPr>
            <p:spPr bwMode="auto">
              <a:xfrm>
                <a:off x="6065" y="6468"/>
                <a:ext cx="529" cy="7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767" name="Text Box 103"/>
              <p:cNvSpPr txBox="1">
                <a:spLocks noChangeArrowheads="1"/>
              </p:cNvSpPr>
              <p:nvPr/>
            </p:nvSpPr>
            <p:spPr bwMode="auto">
              <a:xfrm>
                <a:off x="6594" y="9199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1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768" name="Freeform 104"/>
              <p:cNvSpPr>
                <a:spLocks/>
              </p:cNvSpPr>
              <p:nvPr/>
            </p:nvSpPr>
            <p:spPr bwMode="auto">
              <a:xfrm>
                <a:off x="6764" y="7095"/>
                <a:ext cx="3607" cy="1556"/>
              </a:xfrm>
              <a:custGeom>
                <a:avLst/>
                <a:gdLst/>
                <a:ahLst/>
                <a:cxnLst>
                  <a:cxn ang="0">
                    <a:pos x="0" y="654"/>
                  </a:cxn>
                  <a:cxn ang="0">
                    <a:pos x="567" y="1556"/>
                  </a:cxn>
                  <a:cxn ang="0">
                    <a:pos x="1149" y="1221"/>
                  </a:cxn>
                  <a:cxn ang="0">
                    <a:pos x="1716" y="1337"/>
                  </a:cxn>
                  <a:cxn ang="0">
                    <a:pos x="2371" y="0"/>
                  </a:cxn>
                  <a:cxn ang="0">
                    <a:pos x="2967" y="785"/>
                  </a:cxn>
                  <a:cxn ang="0">
                    <a:pos x="3607" y="872"/>
                  </a:cxn>
                </a:cxnLst>
                <a:rect l="0" t="0" r="r" b="b"/>
                <a:pathLst>
                  <a:path w="3607" h="1556">
                    <a:moveTo>
                      <a:pt x="0" y="654"/>
                    </a:moveTo>
                    <a:lnTo>
                      <a:pt x="567" y="1556"/>
                    </a:lnTo>
                    <a:lnTo>
                      <a:pt x="1149" y="1221"/>
                    </a:lnTo>
                    <a:lnTo>
                      <a:pt x="1716" y="1337"/>
                    </a:lnTo>
                    <a:lnTo>
                      <a:pt x="2371" y="0"/>
                    </a:lnTo>
                    <a:lnTo>
                      <a:pt x="2967" y="785"/>
                    </a:lnTo>
                    <a:lnTo>
                      <a:pt x="3607" y="87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69" name="Line 105"/>
              <p:cNvSpPr>
                <a:spLocks noChangeShapeType="1"/>
              </p:cNvSpPr>
              <p:nvPr/>
            </p:nvSpPr>
            <p:spPr bwMode="auto">
              <a:xfrm flipV="1">
                <a:off x="6496" y="6934"/>
                <a:ext cx="0" cy="223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70" name="Line 106"/>
              <p:cNvSpPr>
                <a:spLocks noChangeShapeType="1"/>
              </p:cNvSpPr>
              <p:nvPr/>
            </p:nvSpPr>
            <p:spPr bwMode="auto">
              <a:xfrm>
                <a:off x="6496" y="9173"/>
                <a:ext cx="4621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grpSp>
            <p:nvGrpSpPr>
              <p:cNvPr id="113771" name="Group 107"/>
              <p:cNvGrpSpPr>
                <a:grpSpLocks/>
              </p:cNvGrpSpPr>
              <p:nvPr/>
            </p:nvGrpSpPr>
            <p:grpSpPr bwMode="auto">
              <a:xfrm>
                <a:off x="6780" y="7154"/>
                <a:ext cx="3576" cy="2137"/>
                <a:chOff x="6780" y="7154"/>
                <a:chExt cx="3576" cy="4566"/>
              </a:xfrm>
            </p:grpSpPr>
            <p:sp>
              <p:nvSpPr>
                <p:cNvPr id="113772" name="Line 108"/>
                <p:cNvSpPr>
                  <a:spLocks noChangeShapeType="1"/>
                </p:cNvSpPr>
                <p:nvPr/>
              </p:nvSpPr>
              <p:spPr bwMode="auto">
                <a:xfrm>
                  <a:off x="6780" y="7168"/>
                  <a:ext cx="0" cy="4551"/>
                </a:xfrm>
                <a:prstGeom prst="line">
                  <a:avLst/>
                </a:prstGeom>
                <a:noFill/>
                <a:ln w="12700" cap="rnd">
                  <a:solidFill>
                    <a:srgbClr val="808080"/>
                  </a:solidFill>
                  <a:prstDash val="sysDot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773" name="Line 109"/>
                <p:cNvSpPr>
                  <a:spLocks noChangeShapeType="1"/>
                </p:cNvSpPr>
                <p:nvPr/>
              </p:nvSpPr>
              <p:spPr bwMode="auto">
                <a:xfrm>
                  <a:off x="7316" y="7169"/>
                  <a:ext cx="0" cy="4551"/>
                </a:xfrm>
                <a:prstGeom prst="line">
                  <a:avLst/>
                </a:prstGeom>
                <a:noFill/>
                <a:ln w="12700" cap="rnd">
                  <a:solidFill>
                    <a:srgbClr val="808080"/>
                  </a:solidFill>
                  <a:prstDash val="sysDot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774" name="Line 110"/>
                <p:cNvSpPr>
                  <a:spLocks noChangeShapeType="1"/>
                </p:cNvSpPr>
                <p:nvPr/>
              </p:nvSpPr>
              <p:spPr bwMode="auto">
                <a:xfrm>
                  <a:off x="7898" y="7163"/>
                  <a:ext cx="0" cy="4551"/>
                </a:xfrm>
                <a:prstGeom prst="line">
                  <a:avLst/>
                </a:prstGeom>
                <a:noFill/>
                <a:ln w="12700" cap="rnd">
                  <a:solidFill>
                    <a:srgbClr val="808080"/>
                  </a:solidFill>
                  <a:prstDash val="sysDot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775" name="Line 111"/>
                <p:cNvSpPr>
                  <a:spLocks noChangeShapeType="1"/>
                </p:cNvSpPr>
                <p:nvPr/>
              </p:nvSpPr>
              <p:spPr bwMode="auto">
                <a:xfrm>
                  <a:off x="8487" y="7169"/>
                  <a:ext cx="0" cy="4551"/>
                </a:xfrm>
                <a:prstGeom prst="line">
                  <a:avLst/>
                </a:prstGeom>
                <a:noFill/>
                <a:ln w="12700" cap="rnd">
                  <a:solidFill>
                    <a:srgbClr val="808080"/>
                  </a:solidFill>
                  <a:prstDash val="sysDot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776" name="Line 112"/>
                <p:cNvSpPr>
                  <a:spLocks noChangeShapeType="1"/>
                </p:cNvSpPr>
                <p:nvPr/>
              </p:nvSpPr>
              <p:spPr bwMode="auto">
                <a:xfrm>
                  <a:off x="9134" y="7163"/>
                  <a:ext cx="0" cy="4551"/>
                </a:xfrm>
                <a:prstGeom prst="line">
                  <a:avLst/>
                </a:prstGeom>
                <a:noFill/>
                <a:ln w="12700" cap="rnd">
                  <a:solidFill>
                    <a:srgbClr val="808080"/>
                  </a:solidFill>
                  <a:prstDash val="sysDot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777" name="Line 113"/>
                <p:cNvSpPr>
                  <a:spLocks noChangeShapeType="1"/>
                </p:cNvSpPr>
                <p:nvPr/>
              </p:nvSpPr>
              <p:spPr bwMode="auto">
                <a:xfrm>
                  <a:off x="9730" y="7163"/>
                  <a:ext cx="0" cy="4551"/>
                </a:xfrm>
                <a:prstGeom prst="line">
                  <a:avLst/>
                </a:prstGeom>
                <a:noFill/>
                <a:ln w="12700" cap="rnd">
                  <a:solidFill>
                    <a:srgbClr val="808080"/>
                  </a:solidFill>
                  <a:prstDash val="sysDot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778" name="Line 114"/>
                <p:cNvSpPr>
                  <a:spLocks noChangeShapeType="1"/>
                </p:cNvSpPr>
                <p:nvPr/>
              </p:nvSpPr>
              <p:spPr bwMode="auto">
                <a:xfrm>
                  <a:off x="10356" y="7154"/>
                  <a:ext cx="0" cy="4551"/>
                </a:xfrm>
                <a:prstGeom prst="line">
                  <a:avLst/>
                </a:prstGeom>
                <a:noFill/>
                <a:ln w="12700" cap="rnd">
                  <a:solidFill>
                    <a:srgbClr val="808080"/>
                  </a:solidFill>
                  <a:prstDash val="sysDot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</p:grpSp>
          <p:sp>
            <p:nvSpPr>
              <p:cNvPr id="113779" name="Oval 115"/>
              <p:cNvSpPr>
                <a:spLocks noChangeArrowheads="1"/>
              </p:cNvSpPr>
              <p:nvPr/>
            </p:nvSpPr>
            <p:spPr bwMode="auto">
              <a:xfrm>
                <a:off x="6697" y="7685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80" name="Oval 116"/>
              <p:cNvSpPr>
                <a:spLocks noChangeArrowheads="1"/>
              </p:cNvSpPr>
              <p:nvPr/>
            </p:nvSpPr>
            <p:spPr bwMode="auto">
              <a:xfrm>
                <a:off x="7260" y="8580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81" name="Oval 117"/>
              <p:cNvSpPr>
                <a:spLocks noChangeArrowheads="1"/>
              </p:cNvSpPr>
              <p:nvPr/>
            </p:nvSpPr>
            <p:spPr bwMode="auto">
              <a:xfrm>
                <a:off x="7828" y="8263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82" name="Oval 118"/>
              <p:cNvSpPr>
                <a:spLocks noChangeArrowheads="1"/>
              </p:cNvSpPr>
              <p:nvPr/>
            </p:nvSpPr>
            <p:spPr bwMode="auto">
              <a:xfrm>
                <a:off x="8412" y="8336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83" name="Oval 119"/>
              <p:cNvSpPr>
                <a:spLocks noChangeArrowheads="1"/>
              </p:cNvSpPr>
              <p:nvPr/>
            </p:nvSpPr>
            <p:spPr bwMode="auto">
              <a:xfrm>
                <a:off x="9663" y="7790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84" name="Oval 120"/>
              <p:cNvSpPr>
                <a:spLocks noChangeArrowheads="1"/>
              </p:cNvSpPr>
              <p:nvPr/>
            </p:nvSpPr>
            <p:spPr bwMode="auto">
              <a:xfrm>
                <a:off x="9043" y="7011"/>
                <a:ext cx="143" cy="143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85" name="Oval 121"/>
              <p:cNvSpPr>
                <a:spLocks noChangeArrowheads="1"/>
              </p:cNvSpPr>
              <p:nvPr/>
            </p:nvSpPr>
            <p:spPr bwMode="auto">
              <a:xfrm>
                <a:off x="10276" y="7901"/>
                <a:ext cx="143" cy="143"/>
              </a:xfrm>
              <a:prstGeom prst="ellipse">
                <a:avLst/>
              </a:prstGeom>
              <a:solidFill>
                <a:srgbClr val="0E14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786" name="Text Box 122"/>
              <p:cNvSpPr txBox="1">
                <a:spLocks noChangeArrowheads="1"/>
              </p:cNvSpPr>
              <p:nvPr/>
            </p:nvSpPr>
            <p:spPr bwMode="auto">
              <a:xfrm>
                <a:off x="7117" y="9199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2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787" name="Text Box 123"/>
              <p:cNvSpPr txBox="1">
                <a:spLocks noChangeArrowheads="1"/>
              </p:cNvSpPr>
              <p:nvPr/>
            </p:nvSpPr>
            <p:spPr bwMode="auto">
              <a:xfrm>
                <a:off x="7675" y="9199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3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788" name="Text Box 124"/>
              <p:cNvSpPr txBox="1">
                <a:spLocks noChangeArrowheads="1"/>
              </p:cNvSpPr>
              <p:nvPr/>
            </p:nvSpPr>
            <p:spPr bwMode="auto">
              <a:xfrm>
                <a:off x="8283" y="9199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4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789" name="Text Box 125"/>
              <p:cNvSpPr txBox="1">
                <a:spLocks noChangeArrowheads="1"/>
              </p:cNvSpPr>
              <p:nvPr/>
            </p:nvSpPr>
            <p:spPr bwMode="auto">
              <a:xfrm>
                <a:off x="8914" y="9199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5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790" name="Text Box 126"/>
              <p:cNvSpPr txBox="1">
                <a:spLocks noChangeArrowheads="1"/>
              </p:cNvSpPr>
              <p:nvPr/>
            </p:nvSpPr>
            <p:spPr bwMode="auto">
              <a:xfrm>
                <a:off x="9527" y="9199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6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791" name="Text Box 127"/>
              <p:cNvSpPr txBox="1">
                <a:spLocks noChangeArrowheads="1"/>
              </p:cNvSpPr>
              <p:nvPr/>
            </p:nvSpPr>
            <p:spPr bwMode="auto">
              <a:xfrm>
                <a:off x="10135" y="9199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7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792" name="Text Box 128"/>
              <p:cNvSpPr txBox="1">
                <a:spLocks noChangeArrowheads="1"/>
              </p:cNvSpPr>
              <p:nvPr/>
            </p:nvSpPr>
            <p:spPr bwMode="auto">
              <a:xfrm>
                <a:off x="10892" y="9130"/>
                <a:ext cx="529" cy="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</a:rPr>
                  <a:t>n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13793" name="Group 129"/>
            <p:cNvGrpSpPr>
              <a:grpSpLocks/>
            </p:cNvGrpSpPr>
            <p:nvPr/>
          </p:nvGrpSpPr>
          <p:grpSpPr bwMode="auto">
            <a:xfrm>
              <a:off x="1120" y="5003"/>
              <a:ext cx="5269" cy="5792"/>
              <a:chOff x="1120" y="5003"/>
              <a:chExt cx="5269" cy="5792"/>
            </a:xfrm>
          </p:grpSpPr>
          <p:sp>
            <p:nvSpPr>
              <p:cNvPr id="113794" name="Text Box 130"/>
              <p:cNvSpPr txBox="1">
                <a:spLocks noChangeArrowheads="1"/>
              </p:cNvSpPr>
              <p:nvPr/>
            </p:nvSpPr>
            <p:spPr bwMode="auto">
              <a:xfrm>
                <a:off x="1174" y="7928"/>
                <a:ext cx="529" cy="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50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</a:rPr>
                  <a:t>R</a:t>
                </a:r>
                <a:endParaRPr kumimoji="0" lang="ru-RU" sz="15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13795" name="Group 131"/>
              <p:cNvGrpSpPr>
                <a:grpSpLocks/>
              </p:cNvGrpSpPr>
              <p:nvPr/>
            </p:nvGrpSpPr>
            <p:grpSpPr bwMode="auto">
              <a:xfrm>
                <a:off x="1120" y="5003"/>
                <a:ext cx="5238" cy="3381"/>
                <a:chOff x="1120" y="5003"/>
                <a:chExt cx="5238" cy="3381"/>
              </a:xfrm>
            </p:grpSpPr>
            <p:sp>
              <p:nvSpPr>
                <p:cNvPr id="113796" name="Line 132"/>
                <p:cNvSpPr>
                  <a:spLocks noChangeShapeType="1"/>
                </p:cNvSpPr>
                <p:nvPr/>
              </p:nvSpPr>
              <p:spPr bwMode="auto">
                <a:xfrm>
                  <a:off x="1554" y="7404"/>
                  <a:ext cx="4514" cy="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prstDash val="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797" name="Line 133"/>
                <p:cNvSpPr>
                  <a:spLocks noChangeShapeType="1"/>
                </p:cNvSpPr>
                <p:nvPr/>
              </p:nvSpPr>
              <p:spPr bwMode="auto">
                <a:xfrm>
                  <a:off x="1554" y="6579"/>
                  <a:ext cx="4514" cy="0"/>
                </a:xfrm>
                <a:prstGeom prst="line">
                  <a:avLst/>
                </a:prstGeom>
                <a:noFill/>
                <a:ln w="15875">
                  <a:solidFill>
                    <a:srgbClr val="4E6128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798" name="Line 134"/>
                <p:cNvSpPr>
                  <a:spLocks noChangeShapeType="1"/>
                </p:cNvSpPr>
                <p:nvPr/>
              </p:nvSpPr>
              <p:spPr bwMode="auto">
                <a:xfrm>
                  <a:off x="1551" y="5788"/>
                  <a:ext cx="4517" cy="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prstDash val="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799" name="Line 135"/>
                <p:cNvSpPr>
                  <a:spLocks noChangeShapeType="1"/>
                </p:cNvSpPr>
                <p:nvPr/>
              </p:nvSpPr>
              <p:spPr bwMode="auto">
                <a:xfrm>
                  <a:off x="1551" y="8384"/>
                  <a:ext cx="4517" cy="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prstDash val="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00" name="Text Box 136"/>
                <p:cNvSpPr txBox="1">
                  <a:spLocks noChangeArrowheads="1"/>
                </p:cNvSpPr>
                <p:nvPr/>
              </p:nvSpPr>
              <p:spPr bwMode="auto">
                <a:xfrm>
                  <a:off x="1120" y="5003"/>
                  <a:ext cx="529" cy="78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3801" name="Freeform 137"/>
                <p:cNvSpPr>
                  <a:spLocks/>
                </p:cNvSpPr>
                <p:nvPr/>
              </p:nvSpPr>
              <p:spPr bwMode="auto">
                <a:xfrm>
                  <a:off x="1819" y="5630"/>
                  <a:ext cx="3607" cy="1556"/>
                </a:xfrm>
                <a:custGeom>
                  <a:avLst/>
                  <a:gdLst/>
                  <a:ahLst/>
                  <a:cxnLst>
                    <a:cxn ang="0">
                      <a:pos x="0" y="654"/>
                    </a:cxn>
                    <a:cxn ang="0">
                      <a:pos x="567" y="1556"/>
                    </a:cxn>
                    <a:cxn ang="0">
                      <a:pos x="1149" y="1221"/>
                    </a:cxn>
                    <a:cxn ang="0">
                      <a:pos x="1716" y="1337"/>
                    </a:cxn>
                    <a:cxn ang="0">
                      <a:pos x="2371" y="0"/>
                    </a:cxn>
                    <a:cxn ang="0">
                      <a:pos x="2967" y="785"/>
                    </a:cxn>
                    <a:cxn ang="0">
                      <a:pos x="3607" y="872"/>
                    </a:cxn>
                  </a:cxnLst>
                  <a:rect l="0" t="0" r="r" b="b"/>
                  <a:pathLst>
                    <a:path w="3607" h="1556">
                      <a:moveTo>
                        <a:pt x="0" y="654"/>
                      </a:moveTo>
                      <a:lnTo>
                        <a:pt x="567" y="1556"/>
                      </a:lnTo>
                      <a:lnTo>
                        <a:pt x="1149" y="1221"/>
                      </a:lnTo>
                      <a:lnTo>
                        <a:pt x="1716" y="1337"/>
                      </a:lnTo>
                      <a:lnTo>
                        <a:pt x="2371" y="0"/>
                      </a:lnTo>
                      <a:lnTo>
                        <a:pt x="2967" y="785"/>
                      </a:lnTo>
                      <a:lnTo>
                        <a:pt x="3607" y="872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02" name="Line 138"/>
                <p:cNvSpPr>
                  <a:spLocks noChangeShapeType="1"/>
                </p:cNvSpPr>
                <p:nvPr/>
              </p:nvSpPr>
              <p:spPr bwMode="auto">
                <a:xfrm flipV="1">
                  <a:off x="1551" y="5469"/>
                  <a:ext cx="0" cy="2239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stealth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03" name="Line 139"/>
                <p:cNvSpPr>
                  <a:spLocks noChangeShapeType="1"/>
                </p:cNvSpPr>
                <p:nvPr/>
              </p:nvSpPr>
              <p:spPr bwMode="auto">
                <a:xfrm>
                  <a:off x="1551" y="7708"/>
                  <a:ext cx="4621" cy="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stealth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04" name="Oval 140"/>
                <p:cNvSpPr>
                  <a:spLocks noChangeArrowheads="1"/>
                </p:cNvSpPr>
                <p:nvPr/>
              </p:nvSpPr>
              <p:spPr bwMode="auto">
                <a:xfrm>
                  <a:off x="1752" y="6220"/>
                  <a:ext cx="143" cy="143"/>
                </a:xfrm>
                <a:prstGeom prst="ellipse">
                  <a:avLst/>
                </a:prstGeom>
                <a:solidFill>
                  <a:srgbClr val="0E149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05" name="Oval 141"/>
                <p:cNvSpPr>
                  <a:spLocks noChangeArrowheads="1"/>
                </p:cNvSpPr>
                <p:nvPr/>
              </p:nvSpPr>
              <p:spPr bwMode="auto">
                <a:xfrm>
                  <a:off x="2315" y="7115"/>
                  <a:ext cx="143" cy="143"/>
                </a:xfrm>
                <a:prstGeom prst="ellipse">
                  <a:avLst/>
                </a:prstGeom>
                <a:solidFill>
                  <a:srgbClr val="0E149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06" name="Oval 142"/>
                <p:cNvSpPr>
                  <a:spLocks noChangeArrowheads="1"/>
                </p:cNvSpPr>
                <p:nvPr/>
              </p:nvSpPr>
              <p:spPr bwMode="auto">
                <a:xfrm>
                  <a:off x="2883" y="6798"/>
                  <a:ext cx="143" cy="143"/>
                </a:xfrm>
                <a:prstGeom prst="ellipse">
                  <a:avLst/>
                </a:prstGeom>
                <a:solidFill>
                  <a:srgbClr val="0E149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07" name="Oval 143"/>
                <p:cNvSpPr>
                  <a:spLocks noChangeArrowheads="1"/>
                </p:cNvSpPr>
                <p:nvPr/>
              </p:nvSpPr>
              <p:spPr bwMode="auto">
                <a:xfrm>
                  <a:off x="3467" y="6871"/>
                  <a:ext cx="143" cy="143"/>
                </a:xfrm>
                <a:prstGeom prst="ellipse">
                  <a:avLst/>
                </a:prstGeom>
                <a:solidFill>
                  <a:srgbClr val="0E149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08" name="Oval 144"/>
                <p:cNvSpPr>
                  <a:spLocks noChangeArrowheads="1"/>
                </p:cNvSpPr>
                <p:nvPr/>
              </p:nvSpPr>
              <p:spPr bwMode="auto">
                <a:xfrm>
                  <a:off x="4718" y="6325"/>
                  <a:ext cx="143" cy="143"/>
                </a:xfrm>
                <a:prstGeom prst="ellipse">
                  <a:avLst/>
                </a:prstGeom>
                <a:solidFill>
                  <a:srgbClr val="0E149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09" name="Oval 145"/>
                <p:cNvSpPr>
                  <a:spLocks noChangeArrowheads="1"/>
                </p:cNvSpPr>
                <p:nvPr/>
              </p:nvSpPr>
              <p:spPr bwMode="auto">
                <a:xfrm>
                  <a:off x="4098" y="5546"/>
                  <a:ext cx="143" cy="143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10" name="Oval 146"/>
                <p:cNvSpPr>
                  <a:spLocks noChangeArrowheads="1"/>
                </p:cNvSpPr>
                <p:nvPr/>
              </p:nvSpPr>
              <p:spPr bwMode="auto">
                <a:xfrm>
                  <a:off x="5331" y="6436"/>
                  <a:ext cx="143" cy="143"/>
                </a:xfrm>
                <a:prstGeom prst="ellipse">
                  <a:avLst/>
                </a:prstGeom>
                <a:solidFill>
                  <a:srgbClr val="0E1496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13811" name="Text Box 147"/>
                <p:cNvSpPr txBox="1">
                  <a:spLocks noChangeArrowheads="1"/>
                </p:cNvSpPr>
                <p:nvPr/>
              </p:nvSpPr>
              <p:spPr bwMode="auto">
                <a:xfrm>
                  <a:off x="5829" y="7685"/>
                  <a:ext cx="529" cy="5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1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cs typeface="Arial" pitchFamily="34" charset="0"/>
                    </a:rPr>
                    <a:t>n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13812" name="Line 148"/>
              <p:cNvSpPr>
                <a:spLocks noChangeShapeType="1"/>
              </p:cNvSpPr>
              <p:nvPr/>
            </p:nvSpPr>
            <p:spPr bwMode="auto">
              <a:xfrm flipV="1">
                <a:off x="1554" y="7989"/>
                <a:ext cx="0" cy="226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13" name="Line 149"/>
              <p:cNvSpPr>
                <a:spLocks noChangeShapeType="1"/>
              </p:cNvSpPr>
              <p:nvPr/>
            </p:nvSpPr>
            <p:spPr bwMode="auto">
              <a:xfrm>
                <a:off x="1554" y="10254"/>
                <a:ext cx="461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14" name="Line 150"/>
              <p:cNvSpPr>
                <a:spLocks noChangeShapeType="1"/>
              </p:cNvSpPr>
              <p:nvPr/>
            </p:nvSpPr>
            <p:spPr bwMode="auto">
              <a:xfrm>
                <a:off x="1835" y="5703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15" name="Text Box 151"/>
              <p:cNvSpPr txBox="1">
                <a:spLocks noChangeArrowheads="1"/>
              </p:cNvSpPr>
              <p:nvPr/>
            </p:nvSpPr>
            <p:spPr bwMode="auto">
              <a:xfrm>
                <a:off x="1649" y="10254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1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816" name="Line 152"/>
              <p:cNvSpPr>
                <a:spLocks noChangeShapeType="1"/>
              </p:cNvSpPr>
              <p:nvPr/>
            </p:nvSpPr>
            <p:spPr bwMode="auto">
              <a:xfrm>
                <a:off x="1551" y="9209"/>
                <a:ext cx="4514" cy="0"/>
              </a:xfrm>
              <a:prstGeom prst="line">
                <a:avLst/>
              </a:prstGeom>
              <a:noFill/>
              <a:ln w="15875">
                <a:solidFill>
                  <a:srgbClr val="4E6128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17" name="Line 153"/>
              <p:cNvSpPr>
                <a:spLocks noChangeShapeType="1"/>
              </p:cNvSpPr>
              <p:nvPr/>
            </p:nvSpPr>
            <p:spPr bwMode="auto">
              <a:xfrm>
                <a:off x="2371" y="5704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18" name="Line 154"/>
              <p:cNvSpPr>
                <a:spLocks noChangeShapeType="1"/>
              </p:cNvSpPr>
              <p:nvPr/>
            </p:nvSpPr>
            <p:spPr bwMode="auto">
              <a:xfrm>
                <a:off x="2953" y="5698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19" name="Line 155"/>
              <p:cNvSpPr>
                <a:spLocks noChangeShapeType="1"/>
              </p:cNvSpPr>
              <p:nvPr/>
            </p:nvSpPr>
            <p:spPr bwMode="auto">
              <a:xfrm>
                <a:off x="3542" y="5704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0" name="Line 156"/>
              <p:cNvSpPr>
                <a:spLocks noChangeShapeType="1"/>
              </p:cNvSpPr>
              <p:nvPr/>
            </p:nvSpPr>
            <p:spPr bwMode="auto">
              <a:xfrm>
                <a:off x="4189" y="5698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1" name="Line 157"/>
              <p:cNvSpPr>
                <a:spLocks noChangeShapeType="1"/>
              </p:cNvSpPr>
              <p:nvPr/>
            </p:nvSpPr>
            <p:spPr bwMode="auto">
              <a:xfrm>
                <a:off x="4785" y="5698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2" name="Line 158"/>
              <p:cNvSpPr>
                <a:spLocks noChangeShapeType="1"/>
              </p:cNvSpPr>
              <p:nvPr/>
            </p:nvSpPr>
            <p:spPr bwMode="auto">
              <a:xfrm>
                <a:off x="5411" y="5689"/>
                <a:ext cx="0" cy="4551"/>
              </a:xfrm>
              <a:prstGeom prst="line">
                <a:avLst/>
              </a:prstGeom>
              <a:noFill/>
              <a:ln w="1270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3" name="Freeform 159"/>
              <p:cNvSpPr>
                <a:spLocks/>
              </p:cNvSpPr>
              <p:nvPr/>
            </p:nvSpPr>
            <p:spPr bwMode="auto">
              <a:xfrm>
                <a:off x="1839" y="8714"/>
                <a:ext cx="3567" cy="672"/>
              </a:xfrm>
              <a:custGeom>
                <a:avLst/>
                <a:gdLst/>
                <a:ahLst/>
                <a:cxnLst>
                  <a:cxn ang="0">
                    <a:pos x="0" y="672"/>
                  </a:cxn>
                  <a:cxn ang="0">
                    <a:pos x="539" y="576"/>
                  </a:cxn>
                  <a:cxn ang="0">
                    <a:pos x="1100" y="0"/>
                  </a:cxn>
                  <a:cxn ang="0">
                    <a:pos x="1698" y="657"/>
                  </a:cxn>
                  <a:cxn ang="0">
                    <a:pos x="2348" y="391"/>
                  </a:cxn>
                  <a:cxn ang="0">
                    <a:pos x="2963" y="297"/>
                  </a:cxn>
                  <a:cxn ang="0">
                    <a:pos x="3567" y="620"/>
                  </a:cxn>
                </a:cxnLst>
                <a:rect l="0" t="0" r="r" b="b"/>
                <a:pathLst>
                  <a:path w="3567" h="672">
                    <a:moveTo>
                      <a:pt x="0" y="672"/>
                    </a:moveTo>
                    <a:lnTo>
                      <a:pt x="539" y="576"/>
                    </a:lnTo>
                    <a:lnTo>
                      <a:pt x="1100" y="0"/>
                    </a:lnTo>
                    <a:lnTo>
                      <a:pt x="1698" y="657"/>
                    </a:lnTo>
                    <a:lnTo>
                      <a:pt x="2348" y="391"/>
                    </a:lnTo>
                    <a:lnTo>
                      <a:pt x="2963" y="297"/>
                    </a:lnTo>
                    <a:lnTo>
                      <a:pt x="3567" y="6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4" name="AutoShape 160"/>
              <p:cNvSpPr>
                <a:spLocks noChangeArrowheads="1"/>
              </p:cNvSpPr>
              <p:nvPr/>
            </p:nvSpPr>
            <p:spPr bwMode="auto">
              <a:xfrm>
                <a:off x="1712" y="9291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5" name="AutoShape 161"/>
              <p:cNvSpPr>
                <a:spLocks noChangeArrowheads="1"/>
              </p:cNvSpPr>
              <p:nvPr/>
            </p:nvSpPr>
            <p:spPr bwMode="auto">
              <a:xfrm>
                <a:off x="2246" y="9177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6" name="AutoShape 162"/>
              <p:cNvSpPr>
                <a:spLocks noChangeArrowheads="1"/>
              </p:cNvSpPr>
              <p:nvPr/>
            </p:nvSpPr>
            <p:spPr bwMode="auto">
              <a:xfrm>
                <a:off x="2825" y="8608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7" name="AutoShape 163"/>
              <p:cNvSpPr>
                <a:spLocks noChangeArrowheads="1"/>
              </p:cNvSpPr>
              <p:nvPr/>
            </p:nvSpPr>
            <p:spPr bwMode="auto">
              <a:xfrm>
                <a:off x="3413" y="9266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8" name="AutoShape 164"/>
              <p:cNvSpPr>
                <a:spLocks noChangeArrowheads="1"/>
              </p:cNvSpPr>
              <p:nvPr/>
            </p:nvSpPr>
            <p:spPr bwMode="auto">
              <a:xfrm>
                <a:off x="4073" y="9000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29" name="AutoShape 165"/>
              <p:cNvSpPr>
                <a:spLocks noChangeArrowheads="1"/>
              </p:cNvSpPr>
              <p:nvPr/>
            </p:nvSpPr>
            <p:spPr bwMode="auto">
              <a:xfrm>
                <a:off x="4658" y="8921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30" name="AutoShape 166"/>
              <p:cNvSpPr>
                <a:spLocks noChangeArrowheads="1"/>
              </p:cNvSpPr>
              <p:nvPr/>
            </p:nvSpPr>
            <p:spPr bwMode="auto">
              <a:xfrm>
                <a:off x="5297" y="9231"/>
                <a:ext cx="243" cy="209"/>
              </a:xfrm>
              <a:prstGeom prst="star4">
                <a:avLst>
                  <a:gd name="adj" fmla="val 12500"/>
                </a:avLst>
              </a:prstGeom>
              <a:solidFill>
                <a:srgbClr val="0E1496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3831" name="Text Box 167"/>
              <p:cNvSpPr txBox="1">
                <a:spLocks noChangeArrowheads="1"/>
              </p:cNvSpPr>
              <p:nvPr/>
            </p:nvSpPr>
            <p:spPr bwMode="auto">
              <a:xfrm>
                <a:off x="2172" y="10254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2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832" name="Text Box 168"/>
              <p:cNvSpPr txBox="1">
                <a:spLocks noChangeArrowheads="1"/>
              </p:cNvSpPr>
              <p:nvPr/>
            </p:nvSpPr>
            <p:spPr bwMode="auto">
              <a:xfrm>
                <a:off x="2730" y="10254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3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833" name="Text Box 169"/>
              <p:cNvSpPr txBox="1">
                <a:spLocks noChangeArrowheads="1"/>
              </p:cNvSpPr>
              <p:nvPr/>
            </p:nvSpPr>
            <p:spPr bwMode="auto">
              <a:xfrm>
                <a:off x="3338" y="10254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4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834" name="Text Box 170"/>
              <p:cNvSpPr txBox="1">
                <a:spLocks noChangeArrowheads="1"/>
              </p:cNvSpPr>
              <p:nvPr/>
            </p:nvSpPr>
            <p:spPr bwMode="auto">
              <a:xfrm>
                <a:off x="3969" y="10254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5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835" name="Text Box 171"/>
              <p:cNvSpPr txBox="1">
                <a:spLocks noChangeArrowheads="1"/>
              </p:cNvSpPr>
              <p:nvPr/>
            </p:nvSpPr>
            <p:spPr bwMode="auto">
              <a:xfrm>
                <a:off x="4582" y="10254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6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836" name="Text Box 172"/>
              <p:cNvSpPr txBox="1">
                <a:spLocks noChangeArrowheads="1"/>
              </p:cNvSpPr>
              <p:nvPr/>
            </p:nvSpPr>
            <p:spPr bwMode="auto">
              <a:xfrm>
                <a:off x="5190" y="10254"/>
                <a:ext cx="424" cy="4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7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3837" name="Text Box 173"/>
              <p:cNvSpPr txBox="1">
                <a:spLocks noChangeArrowheads="1"/>
              </p:cNvSpPr>
              <p:nvPr/>
            </p:nvSpPr>
            <p:spPr bwMode="auto">
              <a:xfrm>
                <a:off x="5860" y="10227"/>
                <a:ext cx="529" cy="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</a:rPr>
                  <a:t>n</a:t>
                </a:r>
                <a:endPara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13839" name="Rectangle 175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3841" name="Rectangle 177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3844" name="Object 180"/>
          <p:cNvGraphicFramePr>
            <a:graphicFrameLocks noChangeAspect="1"/>
          </p:cNvGraphicFramePr>
          <p:nvPr/>
        </p:nvGraphicFramePr>
        <p:xfrm>
          <a:off x="5073650" y="2840019"/>
          <a:ext cx="259488" cy="344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65" name="Формула" r:id="rId4" imgW="139680" imgH="164880" progId="Equation.3">
                  <p:embed/>
                </p:oleObj>
              </mc:Choice>
              <mc:Fallback>
                <p:oleObj name="Формула" r:id="rId4" imgW="139680" imgH="164880" progId="Equation.3">
                  <p:embed/>
                  <p:pic>
                    <p:nvPicPr>
                      <p:cNvPr id="0" name="Picture 1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3650" y="2840019"/>
                        <a:ext cx="259488" cy="34424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846" name="Object 182"/>
          <p:cNvGraphicFramePr>
            <a:graphicFrameLocks noChangeAspect="1"/>
          </p:cNvGraphicFramePr>
          <p:nvPr/>
        </p:nvGraphicFramePr>
        <p:xfrm>
          <a:off x="1169371" y="1549867"/>
          <a:ext cx="258763" cy="34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66" name="Формула" r:id="rId6" imgW="139680" imgH="164880" progId="Equation.3">
                  <p:embed/>
                </p:oleObj>
              </mc:Choice>
              <mc:Fallback>
                <p:oleObj name="Формула" r:id="rId6" imgW="139680" imgH="164880" progId="Equation.3">
                  <p:embed/>
                  <p:pic>
                    <p:nvPicPr>
                      <p:cNvPr id="0" name="Picture 1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9371" y="1549867"/>
                        <a:ext cx="258763" cy="344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2"/>
          <p:cNvSpPr>
            <a:spLocks noGrp="1" noChangeArrowheads="1"/>
          </p:cNvSpPr>
          <p:nvPr>
            <p:ph type="title"/>
          </p:nvPr>
        </p:nvSpPr>
        <p:spPr>
          <a:xfrm>
            <a:off x="595854" y="370411"/>
            <a:ext cx="9305925" cy="912812"/>
          </a:xfrm>
        </p:spPr>
        <p:txBody>
          <a:bodyPr/>
          <a:lstStyle/>
          <a:p>
            <a:pPr eaLnBrk="1" hangingPunct="1"/>
            <a:r>
              <a:rPr lang="ru-RU" sz="3300" dirty="0" smtClean="0"/>
              <a:t>Карты индивидуальных </a:t>
            </a:r>
            <a:br>
              <a:rPr lang="ru-RU" sz="3300" dirty="0" smtClean="0"/>
            </a:br>
            <a:r>
              <a:rPr lang="ru-RU" sz="3300" dirty="0" smtClean="0"/>
              <a:t>значений и скользящих размахов</a:t>
            </a:r>
            <a:r>
              <a:rPr lang="en-US" sz="3300" dirty="0" smtClean="0"/>
              <a:t> (X-MR)</a:t>
            </a:r>
            <a:endParaRPr lang="ru-RU" sz="3300" dirty="0" smtClean="0"/>
          </a:p>
        </p:txBody>
      </p:sp>
      <p:sp>
        <p:nvSpPr>
          <p:cNvPr id="67589" name="Rectangle 3"/>
          <p:cNvSpPr>
            <a:spLocks noGrp="1" noChangeArrowheads="1"/>
          </p:cNvSpPr>
          <p:nvPr>
            <p:ph idx="1"/>
          </p:nvPr>
        </p:nvSpPr>
        <p:spPr>
          <a:xfrm>
            <a:off x="607321" y="1547100"/>
            <a:ext cx="9001125" cy="5249166"/>
          </a:xfrm>
        </p:spPr>
        <p:txBody>
          <a:bodyPr/>
          <a:lstStyle/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3000" u="sng" dirty="0" smtClean="0"/>
              <a:t>Ограничения контрольных карт индивидуальных значений и скользящих размахов</a:t>
            </a:r>
            <a:r>
              <a:rPr lang="ru-RU" sz="3000" dirty="0" smtClean="0"/>
              <a:t>:</a:t>
            </a:r>
          </a:p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800" dirty="0" smtClean="0"/>
          </a:p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800" dirty="0" smtClean="0"/>
              <a:t>Карты индивидуальных значений менее чувствительны при обнаружении изменений процесса (т.к. индивидуальное значение всегда менее точное, чем среднее).</a:t>
            </a:r>
          </a:p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800" dirty="0" smtClean="0"/>
              <a:t>Если распределение не симметрично, нужно проявлять осторожность при интерпретации таких карт.</a:t>
            </a:r>
          </a:p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800" dirty="0" smtClean="0"/>
              <a:t>Карты индивидуальных значений не воспроизводят повторяемость процесса от единицы к единице.</a:t>
            </a:r>
          </a:p>
          <a:p>
            <a:pPr marL="647700" indent="-6477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800" dirty="0" smtClean="0"/>
              <a:t>Значение средних линий может иметь значительную изменчивость при количестве измерений более 100.</a:t>
            </a:r>
          </a:p>
        </p:txBody>
      </p:sp>
      <p:sp>
        <p:nvSpPr>
          <p:cNvPr id="67586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758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DACFABA1-9C24-4E99-ACCE-2A2B34246FA2}" type="slidenum">
              <a:rPr lang="ru-RU" smtClean="0"/>
              <a:pPr defTabSz="1023938"/>
              <a:t>67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2"/>
          <p:cNvSpPr>
            <a:spLocks noGrp="1" noChangeArrowheads="1"/>
          </p:cNvSpPr>
          <p:nvPr>
            <p:ph type="title"/>
          </p:nvPr>
        </p:nvSpPr>
        <p:spPr>
          <a:xfrm>
            <a:off x="572541" y="609598"/>
            <a:ext cx="9001125" cy="725433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Карты </a:t>
            </a:r>
            <a:r>
              <a:rPr lang="en-US" sz="3200" dirty="0"/>
              <a:t>X-MR</a:t>
            </a:r>
            <a:endParaRPr lang="ru-RU" sz="3200" dirty="0"/>
          </a:p>
        </p:txBody>
      </p:sp>
      <p:sp>
        <p:nvSpPr>
          <p:cNvPr id="68613" name="Rectangle 3"/>
          <p:cNvSpPr>
            <a:spLocks noGrp="1" noChangeArrowheads="1"/>
          </p:cNvSpPr>
          <p:nvPr>
            <p:ph idx="1"/>
          </p:nvPr>
        </p:nvSpPr>
        <p:spPr>
          <a:xfrm>
            <a:off x="637580" y="1367783"/>
            <a:ext cx="9001125" cy="5438261"/>
          </a:xfrm>
        </p:spPr>
        <p:txBody>
          <a:bodyPr/>
          <a:lstStyle/>
          <a:p>
            <a:pPr marL="647700" indent="-6477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3300" b="1" dirty="0" smtClean="0"/>
              <a:t>Этапы заполнения:</a:t>
            </a:r>
            <a:endParaRPr lang="en-US" sz="3300" b="1" dirty="0" smtClean="0"/>
          </a:p>
          <a:p>
            <a:pPr marL="647700" indent="-6477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3300" dirty="0" smtClean="0"/>
              <a:t>Зафиксировать на КК индивидуальные значения (указываются слева на право по мере поступления).</a:t>
            </a:r>
          </a:p>
          <a:p>
            <a:pPr marL="647700" indent="-6477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3300" dirty="0" smtClean="0"/>
              <a:t>Рассчитать и нанести значения скользящих размахов:</a:t>
            </a:r>
          </a:p>
          <a:p>
            <a:pPr marL="1079500" lvl="1" indent="-55245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800" dirty="0" smtClean="0"/>
              <a:t>Значений скользящих размахов на 1 меньше, чем индивидуальных значений.</a:t>
            </a:r>
          </a:p>
          <a:p>
            <a:pPr marL="1079500" lvl="1" indent="-55245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800" dirty="0" smtClean="0"/>
              <a:t>Иногда целесообразней вычислять скользящий размах для 2, 3 или 4 значений. Это надо учитывать при определении констант для построения контрольных границ.</a:t>
            </a:r>
          </a:p>
        </p:txBody>
      </p:sp>
      <p:sp>
        <p:nvSpPr>
          <p:cNvPr id="68610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8611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95D07936-B164-4E9E-AE04-8102FE53541A}" type="slidenum">
              <a:rPr lang="ru-RU" smtClean="0"/>
              <a:pPr defTabSz="1023938"/>
              <a:t>68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745670" y="4499265"/>
            <a:ext cx="2867890" cy="2275607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473537" y="1745674"/>
            <a:ext cx="3148445" cy="2036617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94110" y="1294086"/>
            <a:ext cx="5785908" cy="5278438"/>
          </a:xfrm>
        </p:spPr>
        <p:txBody>
          <a:bodyPr/>
          <a:lstStyle/>
          <a:p>
            <a:pPr eaLnBrk="1" hangingPunct="1">
              <a:buNone/>
            </a:pPr>
            <a:r>
              <a:rPr lang="ru-RU" sz="3300" b="1" dirty="0" smtClean="0"/>
              <a:t>Этапы заполнения:</a:t>
            </a:r>
            <a:endParaRPr lang="en-US" sz="3300" b="1" dirty="0" smtClean="0"/>
          </a:p>
          <a:p>
            <a:pPr eaLnBrk="1" hangingPunct="1">
              <a:buFont typeface="+mj-lt"/>
              <a:buAutoNum type="arabicPeriod" startAt="3"/>
            </a:pPr>
            <a:r>
              <a:rPr lang="ru-RU" sz="3300" dirty="0" smtClean="0"/>
              <a:t>Расчет контрольных границ:</a:t>
            </a:r>
          </a:p>
          <a:p>
            <a:pPr lvl="1" eaLnBrk="1" hangingPunct="1">
              <a:spcBef>
                <a:spcPts val="1200"/>
              </a:spcBef>
            </a:pPr>
            <a:r>
              <a:rPr lang="ru-RU" sz="2800" dirty="0" smtClean="0"/>
              <a:t>Для карты индивидуальных значений:</a:t>
            </a:r>
          </a:p>
          <a:p>
            <a:pPr lvl="1" eaLnBrk="1" hangingPunct="1">
              <a:spcBef>
                <a:spcPts val="1200"/>
              </a:spcBef>
            </a:pPr>
            <a:r>
              <a:rPr lang="ru-RU" sz="2800" dirty="0" smtClean="0"/>
              <a:t>Для карты скользящих размахов:</a:t>
            </a:r>
          </a:p>
        </p:txBody>
      </p:sp>
      <p:graphicFrame>
        <p:nvGraphicFramePr>
          <p:cNvPr id="8194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6591445" y="1784495"/>
          <a:ext cx="2926628" cy="20233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4" name="Формула" r:id="rId4" imgW="1028520" imgH="711000" progId="Equation.3">
                  <p:embed/>
                </p:oleObj>
              </mc:Choice>
              <mc:Fallback>
                <p:oleObj name="Формула" r:id="rId4" imgW="1028520" imgH="711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1445" y="1784495"/>
                        <a:ext cx="2926628" cy="20233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833706" y="4562186"/>
          <a:ext cx="2711450" cy="217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5" name="Формула" r:id="rId6" imgW="901440" imgH="723600" progId="Equation.3">
                  <p:embed/>
                </p:oleObj>
              </mc:Choice>
              <mc:Fallback>
                <p:oleObj name="Формула" r:id="rId6" imgW="901440" imgH="723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706" y="4562186"/>
                        <a:ext cx="2711450" cy="2176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572541" y="609598"/>
            <a:ext cx="9001125" cy="725433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Карты </a:t>
            </a:r>
            <a:r>
              <a:rPr lang="en-US" sz="3200" dirty="0">
                <a:solidFill>
                  <a:schemeClr val="bg2">
                    <a:lumMod val="25000"/>
                  </a:schemeClr>
                </a:solidFill>
              </a:rPr>
              <a:t>X-MR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196" name="Нижний колонтитул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8197" name="Номер слайда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7299AB7F-9718-495D-8DD4-81C7A69649E5}" type="slidenum">
              <a:rPr lang="ru-RU" smtClean="0"/>
              <a:pPr defTabSz="1023938"/>
              <a:t>69</a:t>
            </a:fld>
            <a:endParaRPr lang="ru-RU" smtClean="0"/>
          </a:p>
        </p:txBody>
      </p:sp>
      <p:graphicFrame>
        <p:nvGraphicFramePr>
          <p:cNvPr id="632897" name="Group 65"/>
          <p:cNvGraphicFramePr>
            <a:graphicFrameLocks noGrp="1"/>
          </p:cNvGraphicFramePr>
          <p:nvPr/>
        </p:nvGraphicFramePr>
        <p:xfrm>
          <a:off x="6145213" y="3998913"/>
          <a:ext cx="3817937" cy="2769296"/>
        </p:xfrm>
        <a:graphic>
          <a:graphicData uri="http://schemas.openxmlformats.org/drawingml/2006/table">
            <a:tbl>
              <a:tblPr/>
              <a:tblGrid>
                <a:gridCol w="876300"/>
                <a:gridCol w="1019175"/>
                <a:gridCol w="960437"/>
                <a:gridCol w="962025"/>
              </a:tblGrid>
              <a:tr h="3159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n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M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R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59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E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    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D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3</a:t>
                      </a:r>
                      <a:endParaRPr kumimoji="0" lang="en-US" sz="1600" b="0" i="0" u="none" strike="noStrike" cap="none" normalizeH="0" baseline="-2500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D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4</a:t>
                      </a:r>
                      <a:endParaRPr kumimoji="0" lang="en-US" sz="1600" b="0" i="0" u="none" strike="noStrike" cap="none" normalizeH="0" baseline="-2500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2,66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3.267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,77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2.575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1,46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2.282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1,29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2.115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1,18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2.004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1,11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0.0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C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1.924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4C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102321" marR="102321" marT="51161" marB="511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727" y="390622"/>
            <a:ext cx="9001125" cy="911931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Анализ процесса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5830" y="1672650"/>
            <a:ext cx="9001125" cy="4894404"/>
          </a:xfrm>
        </p:spPr>
        <p:txBody>
          <a:bodyPr/>
          <a:lstStyle/>
          <a:p>
            <a:r>
              <a:rPr lang="ru-RU" sz="3300" dirty="0" smtClean="0"/>
              <a:t>Для цеховых условий – управляемый процесс – такой процесс, у которого только малый процент точек выходит за границы управляемости, а точки такого выхода сопровождаются надлежащими действиями.</a:t>
            </a:r>
          </a:p>
          <a:p>
            <a:endParaRPr lang="ru-RU" sz="800" dirty="0" smtClean="0"/>
          </a:p>
          <a:p>
            <a:r>
              <a:rPr lang="ru-RU" sz="3300" dirty="0" smtClean="0"/>
              <a:t>Если процесс никогда не выходит из управляемого состояния, нужно задуматься, следовало ли строить карты для этого процесса!</a:t>
            </a:r>
            <a:endParaRPr lang="ru-RU" sz="33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70</a:t>
            </a:fld>
            <a:endParaRPr lang="ru-RU"/>
          </a:p>
        </p:txBody>
      </p:sp>
      <p:pic>
        <p:nvPicPr>
          <p:cNvPr id="6" name="Picture 8" descr="kti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823" y="5040796"/>
            <a:ext cx="830045" cy="830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3" name="Rectangle 21"/>
          <p:cNvSpPr>
            <a:spLocks noGrp="1" noChangeArrowheads="1"/>
          </p:cNvSpPr>
          <p:nvPr>
            <p:ph type="title"/>
          </p:nvPr>
        </p:nvSpPr>
        <p:spPr>
          <a:xfrm>
            <a:off x="563550" y="614702"/>
            <a:ext cx="9462952" cy="70833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Признаки неуправляемого состояния</a:t>
            </a:r>
          </a:p>
        </p:txBody>
      </p:sp>
      <p:sp>
        <p:nvSpPr>
          <p:cNvPr id="65540" name="Rectangle 22"/>
          <p:cNvSpPr>
            <a:spLocks noGrp="1" noChangeArrowheads="1"/>
          </p:cNvSpPr>
          <p:nvPr>
            <p:ph idx="1"/>
          </p:nvPr>
        </p:nvSpPr>
        <p:spPr>
          <a:xfrm>
            <a:off x="649642" y="1327893"/>
            <a:ext cx="9001125" cy="54494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b="1" dirty="0" smtClean="0"/>
              <a:t>1</a:t>
            </a:r>
            <a:r>
              <a:rPr lang="ru-RU" sz="2800" b="1" dirty="0" smtClean="0"/>
              <a:t>)</a:t>
            </a:r>
            <a:r>
              <a:rPr lang="en-US" sz="2800" b="1" dirty="0" smtClean="0"/>
              <a:t> </a:t>
            </a:r>
            <a:r>
              <a:rPr lang="ru-RU" sz="2800" b="1" dirty="0" smtClean="0"/>
              <a:t>Выход за контрольные границы.</a:t>
            </a:r>
          </a:p>
          <a:p>
            <a:pPr eaLnBrk="1" hangingPunct="1"/>
            <a:endParaRPr lang="en-US" sz="1500" dirty="0" smtClean="0"/>
          </a:p>
          <a:p>
            <a:pPr eaLnBrk="1" hangingPunct="1"/>
            <a:endParaRPr lang="en-US" sz="1500" dirty="0" smtClean="0"/>
          </a:p>
          <a:p>
            <a:pPr eaLnBrk="1" hangingPunct="1"/>
            <a:endParaRPr lang="en-US" sz="1500" dirty="0" smtClean="0"/>
          </a:p>
          <a:p>
            <a:pPr eaLnBrk="1" hangingPunct="1"/>
            <a:endParaRPr lang="ru-RU" sz="1000" dirty="0" smtClean="0"/>
          </a:p>
          <a:p>
            <a:pPr eaLnBrk="1" hangingPunct="1">
              <a:buFont typeface="Wingdings" pitchFamily="2" charset="2"/>
              <a:buNone/>
            </a:pPr>
            <a:r>
              <a:rPr lang="ru-RU" sz="2100" u="sng" dirty="0" smtClean="0"/>
              <a:t>Причины</a:t>
            </a:r>
            <a:r>
              <a:rPr lang="ru-RU" sz="2100" dirty="0" smtClean="0"/>
              <a:t>:</a:t>
            </a:r>
          </a:p>
          <a:p>
            <a:pPr eaLnBrk="1" hangingPunct="1">
              <a:buAutoNum type="arabicParenR"/>
            </a:pPr>
            <a:r>
              <a:rPr lang="ru-RU" sz="2100" dirty="0" smtClean="0"/>
              <a:t>Излишнее управление (для карты </a:t>
            </a:r>
            <a:r>
              <a:rPr lang="en-US" sz="2100" dirty="0" smtClean="0"/>
              <a:t>X</a:t>
            </a:r>
            <a:r>
              <a:rPr lang="ru-RU" sz="2100" dirty="0" smtClean="0"/>
              <a:t>)</a:t>
            </a:r>
            <a:r>
              <a:rPr lang="en-US" sz="2100" dirty="0" smtClean="0"/>
              <a:t> </a:t>
            </a:r>
            <a:r>
              <a:rPr lang="ru-RU" sz="2100" dirty="0" smtClean="0"/>
              <a:t>– в случае двух последовательных выходов за противоположные границы («Труба </a:t>
            </a:r>
            <a:r>
              <a:rPr lang="ru-RU" sz="2100" dirty="0" err="1" smtClean="0"/>
              <a:t>Деминга</a:t>
            </a:r>
            <a:r>
              <a:rPr lang="ru-RU" sz="2100" dirty="0" smtClean="0"/>
              <a:t>»).</a:t>
            </a:r>
          </a:p>
          <a:p>
            <a:pPr eaLnBrk="1" hangingPunct="1">
              <a:buAutoNum type="arabicParenR"/>
            </a:pPr>
            <a:r>
              <a:rPr lang="ru-RU" sz="2100" dirty="0" smtClean="0"/>
              <a:t>Увеличились в одной точке изменчивость «от детали к детали» или разброс распределения.</a:t>
            </a:r>
          </a:p>
          <a:p>
            <a:pPr eaLnBrk="1" hangingPunct="1">
              <a:buAutoNum type="arabicParenR"/>
            </a:pPr>
            <a:r>
              <a:rPr lang="ru-RU" sz="2100" dirty="0" smtClean="0"/>
              <a:t>Изменилась измерительная система (поменялся измерительный инструмент или контролер).</a:t>
            </a:r>
          </a:p>
          <a:p>
            <a:pPr eaLnBrk="1" hangingPunct="1">
              <a:buAutoNum type="arabicParenR"/>
            </a:pPr>
            <a:r>
              <a:rPr lang="ru-RU" sz="2100" dirty="0" smtClean="0"/>
              <a:t>Измерительная система потеряла надлежащую разрешающую способность.</a:t>
            </a:r>
          </a:p>
          <a:p>
            <a:pPr eaLnBrk="1" hangingPunct="1">
              <a:buFont typeface="Wingdings" pitchFamily="2" charset="2"/>
              <a:buNone/>
            </a:pPr>
            <a:endParaRPr lang="ru-RU" sz="500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100" b="1" dirty="0" smtClean="0">
                <a:solidFill>
                  <a:srgbClr val="FF0000"/>
                </a:solidFill>
              </a:rPr>
              <a:t>Точка вне контрольных границ – признак того, что произошел сдвиг процесса!</a:t>
            </a:r>
          </a:p>
        </p:txBody>
      </p:sp>
      <p:sp>
        <p:nvSpPr>
          <p:cNvPr id="65538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5539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E782447A-522B-42EC-9BC9-B98E763AC8C9}" type="slidenum">
              <a:rPr lang="ru-RU" smtClean="0"/>
              <a:pPr defTabSz="1023938"/>
              <a:t>71</a:t>
            </a:fld>
            <a:endParaRPr lang="ru-RU" smtClean="0"/>
          </a:p>
        </p:txBody>
      </p:sp>
      <p:grpSp>
        <p:nvGrpSpPr>
          <p:cNvPr id="24" name="Группа 23"/>
          <p:cNvGrpSpPr/>
          <p:nvPr/>
        </p:nvGrpSpPr>
        <p:grpSpPr>
          <a:xfrm>
            <a:off x="2475805" y="1802785"/>
            <a:ext cx="5880100" cy="1347788"/>
            <a:chOff x="2406650" y="1577975"/>
            <a:chExt cx="5880100" cy="1347788"/>
          </a:xfrm>
        </p:grpSpPr>
        <p:sp>
          <p:nvSpPr>
            <p:cNvPr id="65541" name="Oval 24"/>
            <p:cNvSpPr>
              <a:spLocks noChangeArrowheads="1"/>
            </p:cNvSpPr>
            <p:nvPr/>
          </p:nvSpPr>
          <p:spPr bwMode="auto">
            <a:xfrm>
              <a:off x="4567238" y="1577975"/>
              <a:ext cx="215900" cy="215900"/>
            </a:xfrm>
            <a:prstGeom prst="ellipse">
              <a:avLst/>
            </a:prstGeom>
            <a:solidFill>
              <a:srgbClr val="FF00FF">
                <a:alpha val="52156"/>
              </a:srgbClr>
            </a:solidFill>
            <a:ln w="349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5544" name="Line 5"/>
            <p:cNvSpPr>
              <a:spLocks noChangeShapeType="1"/>
            </p:cNvSpPr>
            <p:nvPr/>
          </p:nvSpPr>
          <p:spPr bwMode="auto">
            <a:xfrm flipV="1">
              <a:off x="2406650" y="1722438"/>
              <a:ext cx="0" cy="12033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545" name="Line 6"/>
            <p:cNvSpPr>
              <a:spLocks noChangeShapeType="1"/>
            </p:cNvSpPr>
            <p:nvPr/>
          </p:nvSpPr>
          <p:spPr bwMode="auto">
            <a:xfrm>
              <a:off x="2406650" y="2805113"/>
              <a:ext cx="58801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546" name="Line 7"/>
            <p:cNvSpPr>
              <a:spLocks noChangeShapeType="1"/>
            </p:cNvSpPr>
            <p:nvPr/>
          </p:nvSpPr>
          <p:spPr bwMode="auto">
            <a:xfrm>
              <a:off x="2406650" y="2324100"/>
              <a:ext cx="565467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547" name="Line 8"/>
            <p:cNvSpPr>
              <a:spLocks noChangeShapeType="1"/>
            </p:cNvSpPr>
            <p:nvPr/>
          </p:nvSpPr>
          <p:spPr bwMode="auto">
            <a:xfrm>
              <a:off x="2406650" y="1963738"/>
              <a:ext cx="56546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548" name="Line 9"/>
            <p:cNvSpPr>
              <a:spLocks noChangeShapeType="1"/>
            </p:cNvSpPr>
            <p:nvPr/>
          </p:nvSpPr>
          <p:spPr bwMode="auto">
            <a:xfrm>
              <a:off x="2406650" y="2684463"/>
              <a:ext cx="56546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549" name="Freeform 10"/>
            <p:cNvSpPr>
              <a:spLocks/>
            </p:cNvSpPr>
            <p:nvPr/>
          </p:nvSpPr>
          <p:spPr bwMode="auto">
            <a:xfrm>
              <a:off x="2436813" y="1722438"/>
              <a:ext cx="4719637" cy="1082675"/>
            </a:xfrm>
            <a:custGeom>
              <a:avLst/>
              <a:gdLst>
                <a:gd name="T0" fmla="*/ 0 w 2963"/>
                <a:gd name="T1" fmla="*/ 2147483647 h 1278"/>
                <a:gd name="T2" fmla="*/ 2147483647 w 2963"/>
                <a:gd name="T3" fmla="*/ 2147483647 h 1278"/>
                <a:gd name="T4" fmla="*/ 2147483647 w 2963"/>
                <a:gd name="T5" fmla="*/ 2147483647 h 1278"/>
                <a:gd name="T6" fmla="*/ 2147483647 w 2963"/>
                <a:gd name="T7" fmla="*/ 2147483647 h 1278"/>
                <a:gd name="T8" fmla="*/ 2147483647 w 2963"/>
                <a:gd name="T9" fmla="*/ 2147483647 h 1278"/>
                <a:gd name="T10" fmla="*/ 2147483647 w 2963"/>
                <a:gd name="T11" fmla="*/ 2147483647 h 1278"/>
                <a:gd name="T12" fmla="*/ 2147483647 w 2963"/>
                <a:gd name="T13" fmla="*/ 0 h 1278"/>
                <a:gd name="T14" fmla="*/ 2147483647 w 2963"/>
                <a:gd name="T15" fmla="*/ 2147483647 h 1278"/>
                <a:gd name="T16" fmla="*/ 2147483647 w 2963"/>
                <a:gd name="T17" fmla="*/ 2147483647 h 1278"/>
                <a:gd name="T18" fmla="*/ 2147483647 w 2963"/>
                <a:gd name="T19" fmla="*/ 2147483647 h 1278"/>
                <a:gd name="T20" fmla="*/ 2147483647 w 2963"/>
                <a:gd name="T21" fmla="*/ 2147483647 h 127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63"/>
                <a:gd name="T34" fmla="*/ 0 h 1278"/>
                <a:gd name="T35" fmla="*/ 2963 w 2963"/>
                <a:gd name="T36" fmla="*/ 1278 h 127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63" h="1278">
                  <a:moveTo>
                    <a:pt x="0" y="706"/>
                  </a:moveTo>
                  <a:cubicBezTo>
                    <a:pt x="70" y="636"/>
                    <a:pt x="33" y="679"/>
                    <a:pt x="105" y="571"/>
                  </a:cubicBezTo>
                  <a:cubicBezTo>
                    <a:pt x="138" y="522"/>
                    <a:pt x="117" y="526"/>
                    <a:pt x="150" y="526"/>
                  </a:cubicBezTo>
                  <a:lnTo>
                    <a:pt x="407" y="994"/>
                  </a:lnTo>
                  <a:lnTo>
                    <a:pt x="691" y="426"/>
                  </a:lnTo>
                  <a:lnTo>
                    <a:pt x="833" y="1136"/>
                  </a:lnTo>
                  <a:lnTo>
                    <a:pt x="1401" y="0"/>
                  </a:lnTo>
                  <a:lnTo>
                    <a:pt x="1827" y="1278"/>
                  </a:lnTo>
                  <a:lnTo>
                    <a:pt x="2253" y="426"/>
                  </a:lnTo>
                  <a:lnTo>
                    <a:pt x="2821" y="852"/>
                  </a:lnTo>
                  <a:lnTo>
                    <a:pt x="2963" y="56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559" name="Oval 25"/>
            <p:cNvSpPr>
              <a:spLocks noChangeArrowheads="1"/>
            </p:cNvSpPr>
            <p:nvPr/>
          </p:nvSpPr>
          <p:spPr bwMode="auto">
            <a:xfrm>
              <a:off x="5214938" y="2657475"/>
              <a:ext cx="215900" cy="215900"/>
            </a:xfrm>
            <a:prstGeom prst="ellipse">
              <a:avLst/>
            </a:prstGeom>
            <a:solidFill>
              <a:srgbClr val="FF00FF">
                <a:alpha val="52156"/>
              </a:srgbClr>
            </a:solidFill>
            <a:ln w="349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</p:grpSp>
      <p:pic>
        <p:nvPicPr>
          <p:cNvPr id="26" name="Picture 2" descr="C:\Users\Полина\Pictures\Организатор клипов (Microsoft)\j04347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73512" y="6119440"/>
            <a:ext cx="765342" cy="765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8175" y="1567273"/>
            <a:ext cx="9001125" cy="5072517"/>
          </a:xfrm>
        </p:spPr>
        <p:txBody>
          <a:bodyPr/>
          <a:lstStyle/>
          <a:p>
            <a:pPr eaLnBrk="1" hangingPunct="1">
              <a:buNone/>
            </a:pPr>
            <a:r>
              <a:rPr lang="ru-RU" sz="2800" b="1" dirty="0" smtClean="0"/>
              <a:t>2) Отсутствие вариабельности (видимых изменений) </a:t>
            </a:r>
            <a:r>
              <a:rPr lang="ru-RU" sz="2800" dirty="0" smtClean="0"/>
              <a:t>–  </a:t>
            </a:r>
          </a:p>
          <a:p>
            <a:pPr eaLnBrk="1" hangingPunct="1">
              <a:buNone/>
            </a:pPr>
            <a:r>
              <a:rPr lang="ru-RU" sz="2100" b="1" dirty="0" smtClean="0"/>
              <a:t>   </a:t>
            </a:r>
            <a:r>
              <a:rPr lang="ru-RU" sz="2100" dirty="0" smtClean="0"/>
              <a:t>15 точек подряд в пределах одного стандартного отклонения от центральной линии с обеих сторон</a:t>
            </a:r>
            <a:r>
              <a:rPr lang="en-US" sz="2100" dirty="0" smtClean="0"/>
              <a:t>.</a:t>
            </a:r>
            <a:endParaRPr lang="ru-RU" sz="2100" dirty="0" smtClean="0"/>
          </a:p>
          <a:p>
            <a:pPr eaLnBrk="1" hangingPunct="1"/>
            <a:endParaRPr lang="en-US" sz="1500" dirty="0" smtClean="0"/>
          </a:p>
          <a:p>
            <a:pPr eaLnBrk="1" hangingPunct="1"/>
            <a:endParaRPr lang="en-US" sz="1500" dirty="0" smtClean="0"/>
          </a:p>
          <a:p>
            <a:pPr eaLnBrk="1" hangingPunct="1"/>
            <a:endParaRPr lang="en-US" sz="1500" dirty="0" smtClean="0"/>
          </a:p>
          <a:p>
            <a:pPr eaLnBrk="1" hangingPunct="1"/>
            <a:endParaRPr lang="ru-RU" sz="1500" dirty="0" smtClean="0"/>
          </a:p>
          <a:p>
            <a:pPr eaLnBrk="1" hangingPunct="1"/>
            <a:endParaRPr lang="ru-RU" sz="1500" dirty="0" smtClean="0"/>
          </a:p>
          <a:p>
            <a:pPr eaLnBrk="1" hangingPunct="1">
              <a:buNone/>
            </a:pPr>
            <a:endParaRPr lang="en-US" sz="1500" dirty="0" smtClean="0"/>
          </a:p>
          <a:p>
            <a:pPr eaLnBrk="1" hangingPunct="1">
              <a:buNone/>
            </a:pPr>
            <a:r>
              <a:rPr lang="ru-RU" sz="2100" u="sng" dirty="0" smtClean="0"/>
              <a:t>Причины</a:t>
            </a:r>
            <a:r>
              <a:rPr lang="ru-RU" sz="2100" dirty="0" smtClean="0"/>
              <a:t>:</a:t>
            </a:r>
          </a:p>
          <a:p>
            <a:pPr eaLnBrk="1" hangingPunct="1">
              <a:buAutoNum type="arabicParenR"/>
            </a:pPr>
            <a:r>
              <a:rPr lang="ru-RU" sz="2100" dirty="0" smtClean="0"/>
              <a:t>Ошибка в вычислениях контрольных пределов (для карты Х).</a:t>
            </a:r>
          </a:p>
          <a:p>
            <a:pPr eaLnBrk="1" hangingPunct="1">
              <a:buAutoNum type="arabicParenR"/>
            </a:pPr>
            <a:r>
              <a:rPr lang="ru-RU" sz="2100" dirty="0" smtClean="0"/>
              <a:t>Резкое улучшение процесса – необходимо проанализировать и зафиксировать сложившиеся благоприятные условия.</a:t>
            </a:r>
          </a:p>
          <a:p>
            <a:pPr eaLnBrk="1" hangingPunct="1">
              <a:buNone/>
            </a:pPr>
            <a:r>
              <a:rPr lang="ru-RU" sz="2100" dirty="0" smtClean="0"/>
              <a:t>В этой ситуации нужно очень тщательно контролировать персонал, так как</a:t>
            </a:r>
            <a:r>
              <a:rPr lang="en-US" sz="2100" dirty="0" smtClean="0"/>
              <a:t> </a:t>
            </a:r>
            <a:r>
              <a:rPr lang="ru-RU" sz="2100" dirty="0" smtClean="0"/>
              <a:t>могут быть "подчистки" и "подгонки".</a:t>
            </a:r>
          </a:p>
          <a:p>
            <a:endParaRPr lang="ru-RU" sz="15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72</a:t>
            </a:fld>
            <a:endParaRPr lang="ru-RU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title"/>
          </p:nvPr>
        </p:nvSpPr>
        <p:spPr>
          <a:xfrm>
            <a:off x="563550" y="614702"/>
            <a:ext cx="9462952" cy="70833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Признаки неуправляемого состояния</a:t>
            </a:r>
          </a:p>
        </p:txBody>
      </p:sp>
      <p:grpSp>
        <p:nvGrpSpPr>
          <p:cNvPr id="2" name="Группа 50"/>
          <p:cNvGrpSpPr/>
          <p:nvPr/>
        </p:nvGrpSpPr>
        <p:grpSpPr>
          <a:xfrm>
            <a:off x="941316" y="2875121"/>
            <a:ext cx="8072935" cy="1472692"/>
            <a:chOff x="941316" y="2875121"/>
            <a:chExt cx="8072935" cy="1472692"/>
          </a:xfrm>
        </p:grpSpPr>
        <p:sp>
          <p:nvSpPr>
            <p:cNvPr id="34" name="Прямоугольник 33"/>
            <p:cNvSpPr/>
            <p:nvPr/>
          </p:nvSpPr>
          <p:spPr bwMode="auto">
            <a:xfrm>
              <a:off x="7058025" y="3409950"/>
              <a:ext cx="1371600" cy="446276"/>
            </a:xfrm>
            <a:prstGeom prst="rect">
              <a:avLst/>
            </a:prstGeom>
            <a:solidFill>
              <a:srgbClr val="00FF00">
                <a:alpha val="41176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0" marR="0" indent="0" defTabSz="914400" eaLnBrk="1" latinLnBrk="0" hangingPunct="1">
                <a:lnSpc>
                  <a:spcPct val="100000"/>
                </a:lnSpc>
                <a:buClrTx/>
                <a:buSzTx/>
                <a:buFontTx/>
                <a:buNone/>
                <a:tabLst/>
              </a:pPr>
              <a:endParaRPr lang="en-US" sz="2300" dirty="0" smtClean="0"/>
            </a:p>
          </p:txBody>
        </p:sp>
        <p:sp>
          <p:nvSpPr>
            <p:cNvPr id="8" name="Rectangle 23"/>
            <p:cNvSpPr>
              <a:spLocks noChangeArrowheads="1"/>
            </p:cNvSpPr>
            <p:nvPr/>
          </p:nvSpPr>
          <p:spPr bwMode="auto">
            <a:xfrm>
              <a:off x="941316" y="3416094"/>
              <a:ext cx="6121400" cy="431800"/>
            </a:xfrm>
            <a:prstGeom prst="rect">
              <a:avLst/>
            </a:prstGeom>
            <a:solidFill>
              <a:srgbClr val="00FF00">
                <a:alpha val="41176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 flipV="1">
              <a:off x="941316" y="2953316"/>
              <a:ext cx="0" cy="13827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Text Box 19"/>
            <p:cNvSpPr txBox="1">
              <a:spLocks noChangeArrowheads="1"/>
            </p:cNvSpPr>
            <p:nvPr/>
          </p:nvSpPr>
          <p:spPr bwMode="auto">
            <a:xfrm>
              <a:off x="8442751" y="2875121"/>
              <a:ext cx="571500" cy="1472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ru-RU" sz="1300" dirty="0" smtClean="0">
                  <a:latin typeface="Arial" charset="0"/>
                </a:rPr>
                <a:t>3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</a:p>
            <a:p>
              <a:pPr defTabSz="1023938"/>
              <a:r>
                <a:rPr lang="ru-RU" sz="1300" dirty="0" smtClean="0">
                  <a:latin typeface="Arial" charset="0"/>
                </a:rPr>
                <a:t>2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</a:p>
            <a:p>
              <a:pPr defTabSz="1023938"/>
              <a:r>
                <a:rPr lang="en-US" sz="1300" dirty="0" smtClean="0">
                  <a:latin typeface="Arial" charset="0"/>
                </a:rPr>
                <a:t>1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  <a:endParaRPr lang="ru-RU" sz="1300" dirty="0" smtClean="0">
                <a:latin typeface="Symbol" pitchFamily="18" charset="2"/>
              </a:endParaRPr>
            </a:p>
            <a:p>
              <a:pPr defTabSz="1023938"/>
              <a:endParaRPr lang="en-US" sz="800" dirty="0">
                <a:latin typeface="Symbol" pitchFamily="18" charset="2"/>
              </a:endParaRPr>
            </a:p>
            <a:p>
              <a:pPr defTabSz="1023938"/>
              <a:endParaRPr lang="ru-RU" sz="800" dirty="0">
                <a:latin typeface="Arial" charset="0"/>
              </a:endParaRPr>
            </a:p>
            <a:p>
              <a:pPr defTabSz="1023938"/>
              <a:r>
                <a:rPr lang="en-US" sz="1300" dirty="0" smtClean="0">
                  <a:latin typeface="Arial" charset="0"/>
                </a:rPr>
                <a:t>1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</a:p>
            <a:p>
              <a:pPr defTabSz="1023938"/>
              <a:r>
                <a:rPr lang="ru-RU" sz="1300" dirty="0" smtClean="0">
                  <a:latin typeface="Arial" charset="0"/>
                </a:rPr>
                <a:t>2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</a:p>
            <a:p>
              <a:pPr defTabSz="1023938"/>
              <a:r>
                <a:rPr lang="ru-RU" sz="1300" dirty="0" smtClean="0">
                  <a:latin typeface="Arial" charset="0"/>
                </a:rPr>
                <a:t>3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  <a:endParaRPr lang="ru-RU" sz="2000" dirty="0">
                <a:latin typeface="Arial" charset="0"/>
              </a:endParaRPr>
            </a:p>
          </p:txBody>
        </p:sp>
        <p:sp>
          <p:nvSpPr>
            <p:cNvPr id="17" name="Freeform 20"/>
            <p:cNvSpPr>
              <a:spLocks/>
            </p:cNvSpPr>
            <p:nvPr/>
          </p:nvSpPr>
          <p:spPr bwMode="auto">
            <a:xfrm>
              <a:off x="969891" y="3474831"/>
              <a:ext cx="4497459" cy="297069"/>
            </a:xfrm>
            <a:custGeom>
              <a:avLst/>
              <a:gdLst>
                <a:gd name="T0" fmla="*/ 0 w 3743"/>
                <a:gd name="T1" fmla="*/ 2147483647 h 154"/>
                <a:gd name="T2" fmla="*/ 2147483647 w 3743"/>
                <a:gd name="T3" fmla="*/ 2147483647 h 154"/>
                <a:gd name="T4" fmla="*/ 2147483647 w 3743"/>
                <a:gd name="T5" fmla="*/ 2147483647 h 154"/>
                <a:gd name="T6" fmla="*/ 2147483647 w 3743"/>
                <a:gd name="T7" fmla="*/ 2147483647 h 154"/>
                <a:gd name="T8" fmla="*/ 2147483647 w 3743"/>
                <a:gd name="T9" fmla="*/ 2147483647 h 154"/>
                <a:gd name="T10" fmla="*/ 2147483647 w 3743"/>
                <a:gd name="T11" fmla="*/ 2147483647 h 154"/>
                <a:gd name="T12" fmla="*/ 2147483647 w 3743"/>
                <a:gd name="T13" fmla="*/ 2147483647 h 154"/>
                <a:gd name="T14" fmla="*/ 2147483647 w 3743"/>
                <a:gd name="T15" fmla="*/ 0 h 154"/>
                <a:gd name="T16" fmla="*/ 2147483647 w 3743"/>
                <a:gd name="T17" fmla="*/ 2147483647 h 154"/>
                <a:gd name="T18" fmla="*/ 2147483647 w 3743"/>
                <a:gd name="T19" fmla="*/ 2147483647 h 15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743"/>
                <a:gd name="T31" fmla="*/ 0 h 154"/>
                <a:gd name="T32" fmla="*/ 3743 w 3743"/>
                <a:gd name="T33" fmla="*/ 154 h 154"/>
                <a:gd name="connsiteX0" fmla="*/ 0 w 4102"/>
                <a:gd name="connsiteY0" fmla="*/ 71 h 154"/>
                <a:gd name="connsiteX1" fmla="*/ 316 w 4102"/>
                <a:gd name="connsiteY1" fmla="*/ 19 h 154"/>
                <a:gd name="connsiteX2" fmla="*/ 623 w 4102"/>
                <a:gd name="connsiteY2" fmla="*/ 144 h 154"/>
                <a:gd name="connsiteX3" fmla="*/ 1084 w 4102"/>
                <a:gd name="connsiteY3" fmla="*/ 10 h 154"/>
                <a:gd name="connsiteX4" fmla="*/ 1535 w 4102"/>
                <a:gd name="connsiteY4" fmla="*/ 134 h 154"/>
                <a:gd name="connsiteX5" fmla="*/ 2005 w 4102"/>
                <a:gd name="connsiteY5" fmla="*/ 19 h 154"/>
                <a:gd name="connsiteX6" fmla="*/ 2485 w 4102"/>
                <a:gd name="connsiteY6" fmla="*/ 154 h 154"/>
                <a:gd name="connsiteX7" fmla="*/ 2946 w 4102"/>
                <a:gd name="connsiteY7" fmla="*/ 0 h 154"/>
                <a:gd name="connsiteX8" fmla="*/ 3388 w 4102"/>
                <a:gd name="connsiteY8" fmla="*/ 154 h 154"/>
                <a:gd name="connsiteX9" fmla="*/ 4102 w 4102"/>
                <a:gd name="connsiteY9" fmla="*/ 148 h 154"/>
                <a:gd name="connsiteX0" fmla="*/ 0 w 3778"/>
                <a:gd name="connsiteY0" fmla="*/ 71 h 154"/>
                <a:gd name="connsiteX1" fmla="*/ 316 w 3778"/>
                <a:gd name="connsiteY1" fmla="*/ 19 h 154"/>
                <a:gd name="connsiteX2" fmla="*/ 623 w 3778"/>
                <a:gd name="connsiteY2" fmla="*/ 144 h 154"/>
                <a:gd name="connsiteX3" fmla="*/ 1084 w 3778"/>
                <a:gd name="connsiteY3" fmla="*/ 10 h 154"/>
                <a:gd name="connsiteX4" fmla="*/ 1535 w 3778"/>
                <a:gd name="connsiteY4" fmla="*/ 134 h 154"/>
                <a:gd name="connsiteX5" fmla="*/ 2005 w 3778"/>
                <a:gd name="connsiteY5" fmla="*/ 19 h 154"/>
                <a:gd name="connsiteX6" fmla="*/ 2485 w 3778"/>
                <a:gd name="connsiteY6" fmla="*/ 154 h 154"/>
                <a:gd name="connsiteX7" fmla="*/ 2946 w 3778"/>
                <a:gd name="connsiteY7" fmla="*/ 0 h 154"/>
                <a:gd name="connsiteX8" fmla="*/ 3388 w 3778"/>
                <a:gd name="connsiteY8" fmla="*/ 154 h 154"/>
                <a:gd name="connsiteX9" fmla="*/ 3778 w 3778"/>
                <a:gd name="connsiteY9" fmla="*/ 10 h 154"/>
                <a:gd name="connsiteX0" fmla="*/ 0 w 3778"/>
                <a:gd name="connsiteY0" fmla="*/ 71 h 154"/>
                <a:gd name="connsiteX1" fmla="*/ 316 w 3778"/>
                <a:gd name="connsiteY1" fmla="*/ 19 h 154"/>
                <a:gd name="connsiteX2" fmla="*/ 623 w 3778"/>
                <a:gd name="connsiteY2" fmla="*/ 144 h 154"/>
                <a:gd name="connsiteX3" fmla="*/ 1084 w 3778"/>
                <a:gd name="connsiteY3" fmla="*/ 10 h 154"/>
                <a:gd name="connsiteX4" fmla="*/ 1535 w 3778"/>
                <a:gd name="connsiteY4" fmla="*/ 134 h 154"/>
                <a:gd name="connsiteX5" fmla="*/ 2005 w 3778"/>
                <a:gd name="connsiteY5" fmla="*/ 19 h 154"/>
                <a:gd name="connsiteX6" fmla="*/ 2485 w 3778"/>
                <a:gd name="connsiteY6" fmla="*/ 154 h 154"/>
                <a:gd name="connsiteX7" fmla="*/ 2946 w 3778"/>
                <a:gd name="connsiteY7" fmla="*/ 0 h 154"/>
                <a:gd name="connsiteX8" fmla="*/ 3388 w 3778"/>
                <a:gd name="connsiteY8" fmla="*/ 154 h 154"/>
                <a:gd name="connsiteX9" fmla="*/ 3778 w 3778"/>
                <a:gd name="connsiteY9" fmla="*/ 10 h 154"/>
                <a:gd name="connsiteX0" fmla="*/ 0 w 3778"/>
                <a:gd name="connsiteY0" fmla="*/ 71 h 154"/>
                <a:gd name="connsiteX1" fmla="*/ 316 w 3778"/>
                <a:gd name="connsiteY1" fmla="*/ 19 h 154"/>
                <a:gd name="connsiteX2" fmla="*/ 623 w 3778"/>
                <a:gd name="connsiteY2" fmla="*/ 144 h 154"/>
                <a:gd name="connsiteX3" fmla="*/ 1084 w 3778"/>
                <a:gd name="connsiteY3" fmla="*/ 10 h 154"/>
                <a:gd name="connsiteX4" fmla="*/ 1535 w 3778"/>
                <a:gd name="connsiteY4" fmla="*/ 134 h 154"/>
                <a:gd name="connsiteX5" fmla="*/ 2005 w 3778"/>
                <a:gd name="connsiteY5" fmla="*/ 19 h 154"/>
                <a:gd name="connsiteX6" fmla="*/ 2485 w 3778"/>
                <a:gd name="connsiteY6" fmla="*/ 154 h 154"/>
                <a:gd name="connsiteX7" fmla="*/ 2946 w 3778"/>
                <a:gd name="connsiteY7" fmla="*/ 0 h 154"/>
                <a:gd name="connsiteX8" fmla="*/ 3388 w 3778"/>
                <a:gd name="connsiteY8" fmla="*/ 154 h 154"/>
                <a:gd name="connsiteX9" fmla="*/ 3778 w 3778"/>
                <a:gd name="connsiteY9" fmla="*/ 10 h 154"/>
                <a:gd name="connsiteX0" fmla="*/ 0 w 3778"/>
                <a:gd name="connsiteY0" fmla="*/ 71 h 154"/>
                <a:gd name="connsiteX1" fmla="*/ 316 w 3778"/>
                <a:gd name="connsiteY1" fmla="*/ 19 h 154"/>
                <a:gd name="connsiteX2" fmla="*/ 623 w 3778"/>
                <a:gd name="connsiteY2" fmla="*/ 144 h 154"/>
                <a:gd name="connsiteX3" fmla="*/ 1084 w 3778"/>
                <a:gd name="connsiteY3" fmla="*/ 10 h 154"/>
                <a:gd name="connsiteX4" fmla="*/ 1535 w 3778"/>
                <a:gd name="connsiteY4" fmla="*/ 134 h 154"/>
                <a:gd name="connsiteX5" fmla="*/ 2005 w 3778"/>
                <a:gd name="connsiteY5" fmla="*/ 19 h 154"/>
                <a:gd name="connsiteX6" fmla="*/ 2485 w 3778"/>
                <a:gd name="connsiteY6" fmla="*/ 154 h 154"/>
                <a:gd name="connsiteX7" fmla="*/ 2946 w 3778"/>
                <a:gd name="connsiteY7" fmla="*/ 0 h 154"/>
                <a:gd name="connsiteX8" fmla="*/ 3388 w 3778"/>
                <a:gd name="connsiteY8" fmla="*/ 154 h 154"/>
                <a:gd name="connsiteX9" fmla="*/ 3778 w 3778"/>
                <a:gd name="connsiteY9" fmla="*/ 10 h 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778" h="154">
                  <a:moveTo>
                    <a:pt x="0" y="71"/>
                  </a:moveTo>
                  <a:lnTo>
                    <a:pt x="316" y="19"/>
                  </a:lnTo>
                  <a:lnTo>
                    <a:pt x="623" y="144"/>
                  </a:lnTo>
                  <a:lnTo>
                    <a:pt x="1084" y="10"/>
                  </a:lnTo>
                  <a:lnTo>
                    <a:pt x="1535" y="134"/>
                  </a:lnTo>
                  <a:lnTo>
                    <a:pt x="2005" y="19"/>
                  </a:lnTo>
                  <a:lnTo>
                    <a:pt x="2485" y="154"/>
                  </a:lnTo>
                  <a:lnTo>
                    <a:pt x="2946" y="0"/>
                  </a:lnTo>
                  <a:lnTo>
                    <a:pt x="3388" y="154"/>
                  </a:lnTo>
                  <a:lnTo>
                    <a:pt x="3778" y="1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5468891" y="3461496"/>
              <a:ext cx="2932159" cy="297069"/>
            </a:xfrm>
            <a:custGeom>
              <a:avLst/>
              <a:gdLst>
                <a:gd name="T0" fmla="*/ 0 w 3743"/>
                <a:gd name="T1" fmla="*/ 2147483647 h 154"/>
                <a:gd name="T2" fmla="*/ 2147483647 w 3743"/>
                <a:gd name="T3" fmla="*/ 2147483647 h 154"/>
                <a:gd name="T4" fmla="*/ 2147483647 w 3743"/>
                <a:gd name="T5" fmla="*/ 2147483647 h 154"/>
                <a:gd name="T6" fmla="*/ 2147483647 w 3743"/>
                <a:gd name="T7" fmla="*/ 2147483647 h 154"/>
                <a:gd name="T8" fmla="*/ 2147483647 w 3743"/>
                <a:gd name="T9" fmla="*/ 2147483647 h 154"/>
                <a:gd name="T10" fmla="*/ 2147483647 w 3743"/>
                <a:gd name="T11" fmla="*/ 2147483647 h 154"/>
                <a:gd name="T12" fmla="*/ 2147483647 w 3743"/>
                <a:gd name="T13" fmla="*/ 2147483647 h 154"/>
                <a:gd name="T14" fmla="*/ 2147483647 w 3743"/>
                <a:gd name="T15" fmla="*/ 0 h 154"/>
                <a:gd name="T16" fmla="*/ 2147483647 w 3743"/>
                <a:gd name="T17" fmla="*/ 2147483647 h 154"/>
                <a:gd name="T18" fmla="*/ 2147483647 w 3743"/>
                <a:gd name="T19" fmla="*/ 2147483647 h 15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743"/>
                <a:gd name="T31" fmla="*/ 0 h 154"/>
                <a:gd name="T32" fmla="*/ 3743 w 3743"/>
                <a:gd name="T33" fmla="*/ 154 h 154"/>
                <a:gd name="connsiteX0" fmla="*/ 0 w 4102"/>
                <a:gd name="connsiteY0" fmla="*/ 71 h 154"/>
                <a:gd name="connsiteX1" fmla="*/ 316 w 4102"/>
                <a:gd name="connsiteY1" fmla="*/ 19 h 154"/>
                <a:gd name="connsiteX2" fmla="*/ 623 w 4102"/>
                <a:gd name="connsiteY2" fmla="*/ 144 h 154"/>
                <a:gd name="connsiteX3" fmla="*/ 1084 w 4102"/>
                <a:gd name="connsiteY3" fmla="*/ 10 h 154"/>
                <a:gd name="connsiteX4" fmla="*/ 1535 w 4102"/>
                <a:gd name="connsiteY4" fmla="*/ 134 h 154"/>
                <a:gd name="connsiteX5" fmla="*/ 2005 w 4102"/>
                <a:gd name="connsiteY5" fmla="*/ 19 h 154"/>
                <a:gd name="connsiteX6" fmla="*/ 2485 w 4102"/>
                <a:gd name="connsiteY6" fmla="*/ 154 h 154"/>
                <a:gd name="connsiteX7" fmla="*/ 2946 w 4102"/>
                <a:gd name="connsiteY7" fmla="*/ 0 h 154"/>
                <a:gd name="connsiteX8" fmla="*/ 3388 w 4102"/>
                <a:gd name="connsiteY8" fmla="*/ 154 h 154"/>
                <a:gd name="connsiteX9" fmla="*/ 4102 w 4102"/>
                <a:gd name="connsiteY9" fmla="*/ 148 h 154"/>
                <a:gd name="connsiteX0" fmla="*/ 0 w 3778"/>
                <a:gd name="connsiteY0" fmla="*/ 71 h 154"/>
                <a:gd name="connsiteX1" fmla="*/ 316 w 3778"/>
                <a:gd name="connsiteY1" fmla="*/ 19 h 154"/>
                <a:gd name="connsiteX2" fmla="*/ 623 w 3778"/>
                <a:gd name="connsiteY2" fmla="*/ 144 h 154"/>
                <a:gd name="connsiteX3" fmla="*/ 1084 w 3778"/>
                <a:gd name="connsiteY3" fmla="*/ 10 h 154"/>
                <a:gd name="connsiteX4" fmla="*/ 1535 w 3778"/>
                <a:gd name="connsiteY4" fmla="*/ 134 h 154"/>
                <a:gd name="connsiteX5" fmla="*/ 2005 w 3778"/>
                <a:gd name="connsiteY5" fmla="*/ 19 h 154"/>
                <a:gd name="connsiteX6" fmla="*/ 2485 w 3778"/>
                <a:gd name="connsiteY6" fmla="*/ 154 h 154"/>
                <a:gd name="connsiteX7" fmla="*/ 2946 w 3778"/>
                <a:gd name="connsiteY7" fmla="*/ 0 h 154"/>
                <a:gd name="connsiteX8" fmla="*/ 3388 w 3778"/>
                <a:gd name="connsiteY8" fmla="*/ 154 h 154"/>
                <a:gd name="connsiteX9" fmla="*/ 3778 w 3778"/>
                <a:gd name="connsiteY9" fmla="*/ 10 h 154"/>
                <a:gd name="connsiteX0" fmla="*/ 0 w 3778"/>
                <a:gd name="connsiteY0" fmla="*/ 71 h 154"/>
                <a:gd name="connsiteX1" fmla="*/ 316 w 3778"/>
                <a:gd name="connsiteY1" fmla="*/ 19 h 154"/>
                <a:gd name="connsiteX2" fmla="*/ 623 w 3778"/>
                <a:gd name="connsiteY2" fmla="*/ 144 h 154"/>
                <a:gd name="connsiteX3" fmla="*/ 1084 w 3778"/>
                <a:gd name="connsiteY3" fmla="*/ 10 h 154"/>
                <a:gd name="connsiteX4" fmla="*/ 1535 w 3778"/>
                <a:gd name="connsiteY4" fmla="*/ 134 h 154"/>
                <a:gd name="connsiteX5" fmla="*/ 2005 w 3778"/>
                <a:gd name="connsiteY5" fmla="*/ 19 h 154"/>
                <a:gd name="connsiteX6" fmla="*/ 2485 w 3778"/>
                <a:gd name="connsiteY6" fmla="*/ 154 h 154"/>
                <a:gd name="connsiteX7" fmla="*/ 2946 w 3778"/>
                <a:gd name="connsiteY7" fmla="*/ 0 h 154"/>
                <a:gd name="connsiteX8" fmla="*/ 3388 w 3778"/>
                <a:gd name="connsiteY8" fmla="*/ 154 h 154"/>
                <a:gd name="connsiteX9" fmla="*/ 3778 w 3778"/>
                <a:gd name="connsiteY9" fmla="*/ 10 h 154"/>
                <a:gd name="connsiteX0" fmla="*/ 0 w 3778"/>
                <a:gd name="connsiteY0" fmla="*/ 71 h 154"/>
                <a:gd name="connsiteX1" fmla="*/ 316 w 3778"/>
                <a:gd name="connsiteY1" fmla="*/ 19 h 154"/>
                <a:gd name="connsiteX2" fmla="*/ 623 w 3778"/>
                <a:gd name="connsiteY2" fmla="*/ 144 h 154"/>
                <a:gd name="connsiteX3" fmla="*/ 1084 w 3778"/>
                <a:gd name="connsiteY3" fmla="*/ 10 h 154"/>
                <a:gd name="connsiteX4" fmla="*/ 1535 w 3778"/>
                <a:gd name="connsiteY4" fmla="*/ 134 h 154"/>
                <a:gd name="connsiteX5" fmla="*/ 2005 w 3778"/>
                <a:gd name="connsiteY5" fmla="*/ 19 h 154"/>
                <a:gd name="connsiteX6" fmla="*/ 2485 w 3778"/>
                <a:gd name="connsiteY6" fmla="*/ 154 h 154"/>
                <a:gd name="connsiteX7" fmla="*/ 2946 w 3778"/>
                <a:gd name="connsiteY7" fmla="*/ 0 h 154"/>
                <a:gd name="connsiteX8" fmla="*/ 3388 w 3778"/>
                <a:gd name="connsiteY8" fmla="*/ 154 h 154"/>
                <a:gd name="connsiteX9" fmla="*/ 3778 w 3778"/>
                <a:gd name="connsiteY9" fmla="*/ 10 h 154"/>
                <a:gd name="connsiteX0" fmla="*/ 0 w 3778"/>
                <a:gd name="connsiteY0" fmla="*/ 71 h 154"/>
                <a:gd name="connsiteX1" fmla="*/ 316 w 3778"/>
                <a:gd name="connsiteY1" fmla="*/ 19 h 154"/>
                <a:gd name="connsiteX2" fmla="*/ 623 w 3778"/>
                <a:gd name="connsiteY2" fmla="*/ 144 h 154"/>
                <a:gd name="connsiteX3" fmla="*/ 1084 w 3778"/>
                <a:gd name="connsiteY3" fmla="*/ 10 h 154"/>
                <a:gd name="connsiteX4" fmla="*/ 1535 w 3778"/>
                <a:gd name="connsiteY4" fmla="*/ 134 h 154"/>
                <a:gd name="connsiteX5" fmla="*/ 2005 w 3778"/>
                <a:gd name="connsiteY5" fmla="*/ 19 h 154"/>
                <a:gd name="connsiteX6" fmla="*/ 2485 w 3778"/>
                <a:gd name="connsiteY6" fmla="*/ 154 h 154"/>
                <a:gd name="connsiteX7" fmla="*/ 2946 w 3778"/>
                <a:gd name="connsiteY7" fmla="*/ 0 h 154"/>
                <a:gd name="connsiteX8" fmla="*/ 3388 w 3778"/>
                <a:gd name="connsiteY8" fmla="*/ 154 h 154"/>
                <a:gd name="connsiteX9" fmla="*/ 3778 w 3778"/>
                <a:gd name="connsiteY9" fmla="*/ 10 h 154"/>
                <a:gd name="connsiteX0" fmla="*/ 0 w 3462"/>
                <a:gd name="connsiteY0" fmla="*/ 19 h 154"/>
                <a:gd name="connsiteX1" fmla="*/ 307 w 3462"/>
                <a:gd name="connsiteY1" fmla="*/ 144 h 154"/>
                <a:gd name="connsiteX2" fmla="*/ 768 w 3462"/>
                <a:gd name="connsiteY2" fmla="*/ 10 h 154"/>
                <a:gd name="connsiteX3" fmla="*/ 1219 w 3462"/>
                <a:gd name="connsiteY3" fmla="*/ 134 h 154"/>
                <a:gd name="connsiteX4" fmla="*/ 1689 w 3462"/>
                <a:gd name="connsiteY4" fmla="*/ 19 h 154"/>
                <a:gd name="connsiteX5" fmla="*/ 2169 w 3462"/>
                <a:gd name="connsiteY5" fmla="*/ 154 h 154"/>
                <a:gd name="connsiteX6" fmla="*/ 2630 w 3462"/>
                <a:gd name="connsiteY6" fmla="*/ 0 h 154"/>
                <a:gd name="connsiteX7" fmla="*/ 3072 w 3462"/>
                <a:gd name="connsiteY7" fmla="*/ 154 h 154"/>
                <a:gd name="connsiteX8" fmla="*/ 3462 w 3462"/>
                <a:gd name="connsiteY8" fmla="*/ 10 h 154"/>
                <a:gd name="connsiteX0" fmla="*/ 0 w 3072"/>
                <a:gd name="connsiteY0" fmla="*/ 19 h 154"/>
                <a:gd name="connsiteX1" fmla="*/ 307 w 3072"/>
                <a:gd name="connsiteY1" fmla="*/ 144 h 154"/>
                <a:gd name="connsiteX2" fmla="*/ 768 w 3072"/>
                <a:gd name="connsiteY2" fmla="*/ 10 h 154"/>
                <a:gd name="connsiteX3" fmla="*/ 1219 w 3072"/>
                <a:gd name="connsiteY3" fmla="*/ 134 h 154"/>
                <a:gd name="connsiteX4" fmla="*/ 1689 w 3072"/>
                <a:gd name="connsiteY4" fmla="*/ 19 h 154"/>
                <a:gd name="connsiteX5" fmla="*/ 2169 w 3072"/>
                <a:gd name="connsiteY5" fmla="*/ 154 h 154"/>
                <a:gd name="connsiteX6" fmla="*/ 2630 w 3072"/>
                <a:gd name="connsiteY6" fmla="*/ 0 h 154"/>
                <a:gd name="connsiteX7" fmla="*/ 3072 w 3072"/>
                <a:gd name="connsiteY7" fmla="*/ 154 h 154"/>
                <a:gd name="connsiteX0" fmla="*/ 0 w 2630"/>
                <a:gd name="connsiteY0" fmla="*/ 19 h 154"/>
                <a:gd name="connsiteX1" fmla="*/ 307 w 2630"/>
                <a:gd name="connsiteY1" fmla="*/ 144 h 154"/>
                <a:gd name="connsiteX2" fmla="*/ 768 w 2630"/>
                <a:gd name="connsiteY2" fmla="*/ 10 h 154"/>
                <a:gd name="connsiteX3" fmla="*/ 1219 w 2630"/>
                <a:gd name="connsiteY3" fmla="*/ 134 h 154"/>
                <a:gd name="connsiteX4" fmla="*/ 1689 w 2630"/>
                <a:gd name="connsiteY4" fmla="*/ 19 h 154"/>
                <a:gd name="connsiteX5" fmla="*/ 2169 w 2630"/>
                <a:gd name="connsiteY5" fmla="*/ 154 h 154"/>
                <a:gd name="connsiteX6" fmla="*/ 2630 w 2630"/>
                <a:gd name="connsiteY6" fmla="*/ 0 h 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30" h="154">
                  <a:moveTo>
                    <a:pt x="0" y="19"/>
                  </a:moveTo>
                  <a:lnTo>
                    <a:pt x="307" y="144"/>
                  </a:lnTo>
                  <a:lnTo>
                    <a:pt x="768" y="10"/>
                  </a:lnTo>
                  <a:lnTo>
                    <a:pt x="1219" y="134"/>
                  </a:lnTo>
                  <a:lnTo>
                    <a:pt x="1689" y="19"/>
                  </a:lnTo>
                  <a:lnTo>
                    <a:pt x="2169" y="154"/>
                  </a:lnTo>
                  <a:lnTo>
                    <a:pt x="263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Oval 42"/>
            <p:cNvSpPr>
              <a:spLocks noChangeArrowheads="1"/>
            </p:cNvSpPr>
            <p:nvPr/>
          </p:nvSpPr>
          <p:spPr bwMode="auto">
            <a:xfrm>
              <a:off x="7871373" y="3723244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cxnSp>
          <p:nvCxnSpPr>
            <p:cNvPr id="26" name="Прямая соединительная линия 25"/>
            <p:cNvCxnSpPr/>
            <p:nvPr/>
          </p:nvCxnSpPr>
          <p:spPr bwMode="auto">
            <a:xfrm rot="5400000" flipH="1" flipV="1">
              <a:off x="4748729" y="548378"/>
              <a:ext cx="173" cy="7590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8" name="Прямая соединительная линия 27"/>
            <p:cNvCxnSpPr/>
            <p:nvPr/>
          </p:nvCxnSpPr>
          <p:spPr bwMode="auto">
            <a:xfrm rot="5400000" flipH="1" flipV="1">
              <a:off x="4689233" y="-498460"/>
              <a:ext cx="3432" cy="745830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</p:cxnSp>
        <p:cxnSp>
          <p:nvCxnSpPr>
            <p:cNvPr id="29" name="Прямая соединительная линия 28"/>
            <p:cNvCxnSpPr/>
            <p:nvPr/>
          </p:nvCxnSpPr>
          <p:spPr bwMode="auto">
            <a:xfrm rot="5400000" flipH="1" flipV="1">
              <a:off x="4689233" y="-688960"/>
              <a:ext cx="3432" cy="745830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</p:cxnSp>
        <p:cxnSp>
          <p:nvCxnSpPr>
            <p:cNvPr id="30" name="Прямая соединительная линия 29"/>
            <p:cNvCxnSpPr/>
            <p:nvPr/>
          </p:nvCxnSpPr>
          <p:spPr bwMode="auto">
            <a:xfrm rot="5400000" flipH="1" flipV="1">
              <a:off x="4670183" y="311166"/>
              <a:ext cx="3432" cy="745830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</p:cxnSp>
        <p:cxnSp>
          <p:nvCxnSpPr>
            <p:cNvPr id="31" name="Прямая соединительная линия 30"/>
            <p:cNvCxnSpPr/>
            <p:nvPr/>
          </p:nvCxnSpPr>
          <p:spPr bwMode="auto">
            <a:xfrm rot="5400000" flipH="1" flipV="1">
              <a:off x="4679709" y="120666"/>
              <a:ext cx="3432" cy="745830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2" name="Прямая соединительная линия 31"/>
            <p:cNvCxnSpPr/>
            <p:nvPr/>
          </p:nvCxnSpPr>
          <p:spPr bwMode="auto">
            <a:xfrm rot="5400000" flipH="1" flipV="1">
              <a:off x="4679710" y="-317484"/>
              <a:ext cx="3432" cy="745830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3" name="Прямая соединительная линия 32"/>
            <p:cNvCxnSpPr/>
            <p:nvPr/>
          </p:nvCxnSpPr>
          <p:spPr bwMode="auto">
            <a:xfrm rot="5400000" flipH="1" flipV="1">
              <a:off x="4689234" y="492141"/>
              <a:ext cx="3432" cy="745830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</p:cxnSp>
        <p:cxnSp>
          <p:nvCxnSpPr>
            <p:cNvPr id="35" name="Прямая соединительная линия 34"/>
            <p:cNvCxnSpPr/>
            <p:nvPr/>
          </p:nvCxnSpPr>
          <p:spPr bwMode="auto">
            <a:xfrm rot="5400000" flipH="1" flipV="1">
              <a:off x="4689235" y="-88884"/>
              <a:ext cx="3432" cy="745830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36" name="Oval 42"/>
            <p:cNvSpPr>
              <a:spLocks noChangeArrowheads="1"/>
            </p:cNvSpPr>
            <p:nvPr/>
          </p:nvSpPr>
          <p:spPr bwMode="auto">
            <a:xfrm>
              <a:off x="7328448" y="3456544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37" name="Oval 42"/>
            <p:cNvSpPr>
              <a:spLocks noChangeArrowheads="1"/>
            </p:cNvSpPr>
            <p:nvPr/>
          </p:nvSpPr>
          <p:spPr bwMode="auto">
            <a:xfrm>
              <a:off x="5413923" y="3475594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38" name="Oval 42"/>
            <p:cNvSpPr>
              <a:spLocks noChangeArrowheads="1"/>
            </p:cNvSpPr>
            <p:nvPr/>
          </p:nvSpPr>
          <p:spPr bwMode="auto">
            <a:xfrm>
              <a:off x="5775873" y="369466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39" name="Oval 42"/>
            <p:cNvSpPr>
              <a:spLocks noChangeArrowheads="1"/>
            </p:cNvSpPr>
            <p:nvPr/>
          </p:nvSpPr>
          <p:spPr bwMode="auto">
            <a:xfrm>
              <a:off x="6299748" y="344701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0" name="Oval 42"/>
            <p:cNvSpPr>
              <a:spLocks noChangeArrowheads="1"/>
            </p:cNvSpPr>
            <p:nvPr/>
          </p:nvSpPr>
          <p:spPr bwMode="auto">
            <a:xfrm>
              <a:off x="6795048" y="367561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1" name="Oval 42"/>
            <p:cNvSpPr>
              <a:spLocks noChangeArrowheads="1"/>
            </p:cNvSpPr>
            <p:nvPr/>
          </p:nvSpPr>
          <p:spPr bwMode="auto">
            <a:xfrm>
              <a:off x="8366673" y="3418444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2" name="Oval 42"/>
            <p:cNvSpPr>
              <a:spLocks noChangeArrowheads="1"/>
            </p:cNvSpPr>
            <p:nvPr/>
          </p:nvSpPr>
          <p:spPr bwMode="auto">
            <a:xfrm>
              <a:off x="4442373" y="3456544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3" name="Oval 42"/>
            <p:cNvSpPr>
              <a:spLocks noChangeArrowheads="1"/>
            </p:cNvSpPr>
            <p:nvPr/>
          </p:nvSpPr>
          <p:spPr bwMode="auto">
            <a:xfrm>
              <a:off x="3870873" y="3723244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4" name="Oval 42"/>
            <p:cNvSpPr>
              <a:spLocks noChangeArrowheads="1"/>
            </p:cNvSpPr>
            <p:nvPr/>
          </p:nvSpPr>
          <p:spPr bwMode="auto">
            <a:xfrm>
              <a:off x="3327948" y="346606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" name="Oval 42"/>
            <p:cNvSpPr>
              <a:spLocks noChangeArrowheads="1"/>
            </p:cNvSpPr>
            <p:nvPr/>
          </p:nvSpPr>
          <p:spPr bwMode="auto">
            <a:xfrm>
              <a:off x="2794548" y="367561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7" name="Oval 42"/>
            <p:cNvSpPr>
              <a:spLocks noChangeArrowheads="1"/>
            </p:cNvSpPr>
            <p:nvPr/>
          </p:nvSpPr>
          <p:spPr bwMode="auto">
            <a:xfrm>
              <a:off x="1318173" y="3475594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8" name="Oval 42"/>
            <p:cNvSpPr>
              <a:spLocks noChangeArrowheads="1"/>
            </p:cNvSpPr>
            <p:nvPr/>
          </p:nvSpPr>
          <p:spPr bwMode="auto">
            <a:xfrm>
              <a:off x="1689648" y="369466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9" name="Oval 42"/>
            <p:cNvSpPr>
              <a:spLocks noChangeArrowheads="1"/>
            </p:cNvSpPr>
            <p:nvPr/>
          </p:nvSpPr>
          <p:spPr bwMode="auto">
            <a:xfrm>
              <a:off x="2213523" y="346606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0" name="Oval 42"/>
            <p:cNvSpPr>
              <a:spLocks noChangeArrowheads="1"/>
            </p:cNvSpPr>
            <p:nvPr/>
          </p:nvSpPr>
          <p:spPr bwMode="auto">
            <a:xfrm>
              <a:off x="4985298" y="371371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23"/>
          <p:cNvSpPr>
            <a:spLocks noGrp="1" noChangeArrowheads="1"/>
          </p:cNvSpPr>
          <p:nvPr>
            <p:ph idx="1"/>
          </p:nvPr>
        </p:nvSpPr>
        <p:spPr>
          <a:xfrm>
            <a:off x="660213" y="1609501"/>
            <a:ext cx="9001125" cy="482357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dirty="0" smtClean="0"/>
              <a:t>3) Тренд.</a:t>
            </a:r>
          </a:p>
          <a:p>
            <a:pPr eaLnBrk="1" hangingPunct="1">
              <a:buNone/>
            </a:pPr>
            <a:r>
              <a:rPr lang="ru-RU" sz="2100" dirty="0" smtClean="0"/>
              <a:t>Шесть и более точек последовательно возрастают или убывают.</a:t>
            </a:r>
          </a:p>
          <a:p>
            <a:pPr eaLnBrk="1" hangingPunct="1"/>
            <a:endParaRPr lang="en-US" sz="1800" dirty="0" smtClean="0"/>
          </a:p>
          <a:p>
            <a:pPr eaLnBrk="1" hangingPunct="1"/>
            <a:endParaRPr lang="en-US" sz="1800" dirty="0" smtClean="0"/>
          </a:p>
          <a:p>
            <a:pPr eaLnBrk="1" hangingPunct="1"/>
            <a:endParaRPr lang="en-US" sz="1800" dirty="0" smtClean="0"/>
          </a:p>
          <a:p>
            <a:pPr eaLnBrk="1" hangingPunct="1"/>
            <a:endParaRPr lang="ru-RU" sz="1800" dirty="0" smtClean="0"/>
          </a:p>
          <a:p>
            <a:pPr eaLnBrk="1" hangingPunct="1">
              <a:buNone/>
            </a:pPr>
            <a:endParaRPr lang="ru-RU" sz="1800" b="1" dirty="0" smtClean="0"/>
          </a:p>
          <a:p>
            <a:pPr eaLnBrk="1" hangingPunct="1">
              <a:buNone/>
            </a:pPr>
            <a:r>
              <a:rPr lang="ru-RU" sz="2800" b="1" dirty="0" smtClean="0"/>
              <a:t>4) Серия точек</a:t>
            </a:r>
            <a:r>
              <a:rPr lang="en-US" sz="2800" b="1" dirty="0" smtClean="0"/>
              <a:t>.</a:t>
            </a:r>
          </a:p>
          <a:p>
            <a:pPr marL="0" indent="0" eaLnBrk="1" hangingPunct="1">
              <a:buNone/>
            </a:pPr>
            <a:r>
              <a:rPr lang="ru-RU" sz="2100" dirty="0" smtClean="0"/>
              <a:t>Семь или более последовательных точек над или под центральной линией.</a:t>
            </a:r>
            <a:endParaRPr lang="en-US" sz="2100" dirty="0" smtClean="0"/>
          </a:p>
          <a:p>
            <a:pPr eaLnBrk="1" hangingPunct="1">
              <a:buNone/>
            </a:pPr>
            <a:endParaRPr lang="en-US" sz="1800" dirty="0" smtClean="0"/>
          </a:p>
        </p:txBody>
      </p:sp>
      <p:sp>
        <p:nvSpPr>
          <p:cNvPr id="66562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6563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F99C67E8-CCF6-4CDB-A2A0-37916C7CFA8D}" type="slidenum">
              <a:rPr lang="ru-RU" smtClean="0"/>
              <a:pPr defTabSz="1023938"/>
              <a:t>73</a:t>
            </a:fld>
            <a:endParaRPr lang="ru-RU" smtClean="0"/>
          </a:p>
        </p:txBody>
      </p:sp>
      <p:grpSp>
        <p:nvGrpSpPr>
          <p:cNvPr id="36" name="Группа 35"/>
          <p:cNvGrpSpPr/>
          <p:nvPr/>
        </p:nvGrpSpPr>
        <p:grpSpPr>
          <a:xfrm>
            <a:off x="1656472" y="2515384"/>
            <a:ext cx="7234237" cy="1320800"/>
            <a:chOff x="1677988" y="2009775"/>
            <a:chExt cx="7234237" cy="1320800"/>
          </a:xfrm>
        </p:grpSpPr>
        <p:sp>
          <p:nvSpPr>
            <p:cNvPr id="66565" name="Oval 45"/>
            <p:cNvSpPr>
              <a:spLocks noChangeArrowheads="1"/>
            </p:cNvSpPr>
            <p:nvPr/>
          </p:nvSpPr>
          <p:spPr bwMode="auto">
            <a:xfrm rot="266916">
              <a:off x="1677988" y="2401888"/>
              <a:ext cx="4948237" cy="857250"/>
            </a:xfrm>
            <a:prstGeom prst="ellipse">
              <a:avLst/>
            </a:prstGeom>
            <a:solidFill>
              <a:srgbClr val="99FF99">
                <a:alpha val="45097"/>
              </a:srgbClr>
            </a:solidFill>
            <a:ln w="12700">
              <a:solidFill>
                <a:srgbClr val="FF0066"/>
              </a:solidFill>
              <a:prstDash val="dashDot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568" name="Line 4"/>
            <p:cNvSpPr>
              <a:spLocks noChangeShapeType="1"/>
            </p:cNvSpPr>
            <p:nvPr/>
          </p:nvSpPr>
          <p:spPr bwMode="auto">
            <a:xfrm flipV="1">
              <a:off x="1758950" y="2009775"/>
              <a:ext cx="0" cy="1320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569" name="Line 5"/>
            <p:cNvSpPr>
              <a:spLocks noChangeShapeType="1"/>
            </p:cNvSpPr>
            <p:nvPr/>
          </p:nvSpPr>
          <p:spPr bwMode="auto">
            <a:xfrm>
              <a:off x="1758950" y="3198813"/>
              <a:ext cx="71532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570" name="Line 6"/>
            <p:cNvSpPr>
              <a:spLocks noChangeShapeType="1"/>
            </p:cNvSpPr>
            <p:nvPr/>
          </p:nvSpPr>
          <p:spPr bwMode="auto">
            <a:xfrm>
              <a:off x="1758950" y="2670175"/>
              <a:ext cx="687863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571" name="Line 7"/>
            <p:cNvSpPr>
              <a:spLocks noChangeShapeType="1"/>
            </p:cNvSpPr>
            <p:nvPr/>
          </p:nvSpPr>
          <p:spPr bwMode="auto">
            <a:xfrm>
              <a:off x="1758950" y="2273300"/>
              <a:ext cx="687863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572" name="Line 8"/>
            <p:cNvSpPr>
              <a:spLocks noChangeShapeType="1"/>
            </p:cNvSpPr>
            <p:nvPr/>
          </p:nvSpPr>
          <p:spPr bwMode="auto">
            <a:xfrm>
              <a:off x="1758950" y="3067050"/>
              <a:ext cx="687863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573" name="Freeform 24"/>
            <p:cNvSpPr>
              <a:spLocks/>
            </p:cNvSpPr>
            <p:nvPr/>
          </p:nvSpPr>
          <p:spPr bwMode="auto">
            <a:xfrm>
              <a:off x="1830388" y="2346325"/>
              <a:ext cx="6697662" cy="671513"/>
            </a:xfrm>
            <a:custGeom>
              <a:avLst/>
              <a:gdLst>
                <a:gd name="T0" fmla="*/ 0 w 4219"/>
                <a:gd name="T1" fmla="*/ 2147483647 h 423"/>
                <a:gd name="T2" fmla="*/ 2147483647 w 4219"/>
                <a:gd name="T3" fmla="*/ 2147483647 h 423"/>
                <a:gd name="T4" fmla="*/ 2147483647 w 4219"/>
                <a:gd name="T5" fmla="*/ 2147483647 h 423"/>
                <a:gd name="T6" fmla="*/ 2147483647 w 4219"/>
                <a:gd name="T7" fmla="*/ 2147483647 h 423"/>
                <a:gd name="T8" fmla="*/ 2147483647 w 4219"/>
                <a:gd name="T9" fmla="*/ 2147483647 h 423"/>
                <a:gd name="T10" fmla="*/ 2147483647 w 4219"/>
                <a:gd name="T11" fmla="*/ 2147483647 h 423"/>
                <a:gd name="T12" fmla="*/ 2147483647 w 4219"/>
                <a:gd name="T13" fmla="*/ 2147483647 h 423"/>
                <a:gd name="T14" fmla="*/ 2147483647 w 4219"/>
                <a:gd name="T15" fmla="*/ 0 h 423"/>
                <a:gd name="T16" fmla="*/ 2147483647 w 4219"/>
                <a:gd name="T17" fmla="*/ 2147483647 h 423"/>
                <a:gd name="T18" fmla="*/ 2147483647 w 4219"/>
                <a:gd name="T19" fmla="*/ 2147483647 h 42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19"/>
                <a:gd name="T31" fmla="*/ 0 h 423"/>
                <a:gd name="T32" fmla="*/ 4219 w 4219"/>
                <a:gd name="T33" fmla="*/ 423 h 42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19" h="423">
                  <a:moveTo>
                    <a:pt x="0" y="165"/>
                  </a:moveTo>
                  <a:cubicBezTo>
                    <a:pt x="69" y="179"/>
                    <a:pt x="407" y="250"/>
                    <a:pt x="412" y="250"/>
                  </a:cubicBezTo>
                  <a:cubicBezTo>
                    <a:pt x="412" y="245"/>
                    <a:pt x="942" y="292"/>
                    <a:pt x="949" y="288"/>
                  </a:cubicBezTo>
                  <a:cubicBezTo>
                    <a:pt x="940" y="295"/>
                    <a:pt x="1224" y="321"/>
                    <a:pt x="1381" y="336"/>
                  </a:cubicBezTo>
                  <a:lnTo>
                    <a:pt x="1894" y="378"/>
                  </a:lnTo>
                  <a:lnTo>
                    <a:pt x="2332" y="413"/>
                  </a:lnTo>
                  <a:lnTo>
                    <a:pt x="2812" y="423"/>
                  </a:lnTo>
                  <a:lnTo>
                    <a:pt x="3317" y="0"/>
                  </a:lnTo>
                  <a:lnTo>
                    <a:pt x="3791" y="245"/>
                  </a:lnTo>
                  <a:lnTo>
                    <a:pt x="4219" y="77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574" name="Oval 25"/>
            <p:cNvSpPr>
              <a:spLocks noChangeArrowheads="1"/>
            </p:cNvSpPr>
            <p:nvPr/>
          </p:nvSpPr>
          <p:spPr bwMode="auto">
            <a:xfrm>
              <a:off x="1819275" y="2568575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6575" name="Oval 26"/>
            <p:cNvSpPr>
              <a:spLocks noChangeArrowheads="1"/>
            </p:cNvSpPr>
            <p:nvPr/>
          </p:nvSpPr>
          <p:spPr bwMode="auto">
            <a:xfrm>
              <a:off x="2420938" y="2705100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6576" name="Oval 27"/>
            <p:cNvSpPr>
              <a:spLocks noChangeArrowheads="1"/>
            </p:cNvSpPr>
            <p:nvPr/>
          </p:nvSpPr>
          <p:spPr bwMode="auto">
            <a:xfrm>
              <a:off x="3289300" y="2773363"/>
              <a:ext cx="73025" cy="714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6577" name="Oval 28"/>
            <p:cNvSpPr>
              <a:spLocks noChangeArrowheads="1"/>
            </p:cNvSpPr>
            <p:nvPr/>
          </p:nvSpPr>
          <p:spPr bwMode="auto">
            <a:xfrm>
              <a:off x="4005263" y="2841625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6578" name="Oval 29"/>
            <p:cNvSpPr>
              <a:spLocks noChangeArrowheads="1"/>
            </p:cNvSpPr>
            <p:nvPr/>
          </p:nvSpPr>
          <p:spPr bwMode="auto">
            <a:xfrm>
              <a:off x="4805363" y="2909888"/>
              <a:ext cx="73025" cy="714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6579" name="Oval 30"/>
            <p:cNvSpPr>
              <a:spLocks noChangeArrowheads="1"/>
            </p:cNvSpPr>
            <p:nvPr/>
          </p:nvSpPr>
          <p:spPr bwMode="auto">
            <a:xfrm>
              <a:off x="5497513" y="2971800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6580" name="Oval 31"/>
            <p:cNvSpPr>
              <a:spLocks noChangeArrowheads="1"/>
            </p:cNvSpPr>
            <p:nvPr/>
          </p:nvSpPr>
          <p:spPr bwMode="auto">
            <a:xfrm>
              <a:off x="6251575" y="2979738"/>
              <a:ext cx="73025" cy="714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1705162" y="5161654"/>
            <a:ext cx="7153275" cy="1320800"/>
            <a:chOff x="1758950" y="5086350"/>
            <a:chExt cx="7153275" cy="1320800"/>
          </a:xfrm>
        </p:grpSpPr>
        <p:sp>
          <p:nvSpPr>
            <p:cNvPr id="39" name="Oval 20"/>
            <p:cNvSpPr>
              <a:spLocks noChangeArrowheads="1"/>
            </p:cNvSpPr>
            <p:nvPr/>
          </p:nvSpPr>
          <p:spPr bwMode="auto">
            <a:xfrm>
              <a:off x="3722688" y="5157788"/>
              <a:ext cx="4948237" cy="857250"/>
            </a:xfrm>
            <a:prstGeom prst="ellipse">
              <a:avLst/>
            </a:prstGeom>
            <a:solidFill>
              <a:srgbClr val="99FF99">
                <a:alpha val="45882"/>
              </a:srgbClr>
            </a:solidFill>
            <a:ln w="12700">
              <a:solidFill>
                <a:srgbClr val="FF0066"/>
              </a:solidFill>
              <a:prstDash val="dashDot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Line 32"/>
            <p:cNvSpPr>
              <a:spLocks noChangeShapeType="1"/>
            </p:cNvSpPr>
            <p:nvPr/>
          </p:nvSpPr>
          <p:spPr bwMode="auto">
            <a:xfrm flipV="1">
              <a:off x="1758950" y="5086350"/>
              <a:ext cx="0" cy="1320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" name="Line 33"/>
            <p:cNvSpPr>
              <a:spLocks noChangeShapeType="1"/>
            </p:cNvSpPr>
            <p:nvPr/>
          </p:nvSpPr>
          <p:spPr bwMode="auto">
            <a:xfrm>
              <a:off x="1758950" y="6275388"/>
              <a:ext cx="71532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Line 34"/>
            <p:cNvSpPr>
              <a:spLocks noChangeShapeType="1"/>
            </p:cNvSpPr>
            <p:nvPr/>
          </p:nvSpPr>
          <p:spPr bwMode="auto">
            <a:xfrm>
              <a:off x="1758950" y="5746750"/>
              <a:ext cx="687863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" name="Line 35"/>
            <p:cNvSpPr>
              <a:spLocks noChangeShapeType="1"/>
            </p:cNvSpPr>
            <p:nvPr/>
          </p:nvSpPr>
          <p:spPr bwMode="auto">
            <a:xfrm>
              <a:off x="1758950" y="5349875"/>
              <a:ext cx="687863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" name="Line 36"/>
            <p:cNvSpPr>
              <a:spLocks noChangeShapeType="1"/>
            </p:cNvSpPr>
            <p:nvPr/>
          </p:nvSpPr>
          <p:spPr bwMode="auto">
            <a:xfrm>
              <a:off x="1758950" y="6143625"/>
              <a:ext cx="687863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Freeform 37"/>
            <p:cNvSpPr>
              <a:spLocks/>
            </p:cNvSpPr>
            <p:nvPr/>
          </p:nvSpPr>
          <p:spPr bwMode="auto">
            <a:xfrm>
              <a:off x="1843088" y="5413375"/>
              <a:ext cx="6684962" cy="696913"/>
            </a:xfrm>
            <a:custGeom>
              <a:avLst/>
              <a:gdLst>
                <a:gd name="T0" fmla="*/ 0 w 4211"/>
                <a:gd name="T1" fmla="*/ 2147483647 h 439"/>
                <a:gd name="T2" fmla="*/ 2147483647 w 4211"/>
                <a:gd name="T3" fmla="*/ 2147483647 h 439"/>
                <a:gd name="T4" fmla="*/ 2147483647 w 4211"/>
                <a:gd name="T5" fmla="*/ 2147483647 h 439"/>
                <a:gd name="T6" fmla="*/ 2147483647 w 4211"/>
                <a:gd name="T7" fmla="*/ 2147483647 h 439"/>
                <a:gd name="T8" fmla="*/ 2147483647 w 4211"/>
                <a:gd name="T9" fmla="*/ 0 h 439"/>
                <a:gd name="T10" fmla="*/ 2147483647 w 4211"/>
                <a:gd name="T11" fmla="*/ 2147483647 h 439"/>
                <a:gd name="T12" fmla="*/ 2147483647 w 4211"/>
                <a:gd name="T13" fmla="*/ 2147483647 h 439"/>
                <a:gd name="T14" fmla="*/ 2147483647 w 4211"/>
                <a:gd name="T15" fmla="*/ 2147483647 h 439"/>
                <a:gd name="T16" fmla="*/ 2147483647 w 4211"/>
                <a:gd name="T17" fmla="*/ 2147483647 h 439"/>
                <a:gd name="T18" fmla="*/ 2147483647 w 4211"/>
                <a:gd name="T19" fmla="*/ 2147483647 h 4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11"/>
                <a:gd name="T31" fmla="*/ 0 h 439"/>
                <a:gd name="T32" fmla="*/ 4211 w 4211"/>
                <a:gd name="T33" fmla="*/ 439 h 4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211" h="439">
                  <a:moveTo>
                    <a:pt x="0" y="265"/>
                  </a:moveTo>
                  <a:cubicBezTo>
                    <a:pt x="63" y="292"/>
                    <a:pt x="371" y="434"/>
                    <a:pt x="375" y="439"/>
                  </a:cubicBezTo>
                  <a:cubicBezTo>
                    <a:pt x="375" y="434"/>
                    <a:pt x="934" y="298"/>
                    <a:pt x="941" y="294"/>
                  </a:cubicBezTo>
                  <a:cubicBezTo>
                    <a:pt x="932" y="301"/>
                    <a:pt x="1235" y="205"/>
                    <a:pt x="1390" y="156"/>
                  </a:cubicBezTo>
                  <a:lnTo>
                    <a:pt x="1874" y="0"/>
                  </a:lnTo>
                  <a:lnTo>
                    <a:pt x="2313" y="137"/>
                  </a:lnTo>
                  <a:lnTo>
                    <a:pt x="2780" y="83"/>
                  </a:lnTo>
                  <a:lnTo>
                    <a:pt x="3309" y="6"/>
                  </a:lnTo>
                  <a:lnTo>
                    <a:pt x="3767" y="110"/>
                  </a:lnTo>
                  <a:lnTo>
                    <a:pt x="4211" y="8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Oval 38"/>
            <p:cNvSpPr>
              <a:spLocks noChangeArrowheads="1"/>
            </p:cNvSpPr>
            <p:nvPr/>
          </p:nvSpPr>
          <p:spPr bwMode="auto">
            <a:xfrm>
              <a:off x="4765675" y="5383213"/>
              <a:ext cx="73025" cy="714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7" name="Oval 39"/>
            <p:cNvSpPr>
              <a:spLocks noChangeArrowheads="1"/>
            </p:cNvSpPr>
            <p:nvPr/>
          </p:nvSpPr>
          <p:spPr bwMode="auto">
            <a:xfrm>
              <a:off x="7780338" y="5546725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8" name="Oval 40"/>
            <p:cNvSpPr>
              <a:spLocks noChangeArrowheads="1"/>
            </p:cNvSpPr>
            <p:nvPr/>
          </p:nvSpPr>
          <p:spPr bwMode="auto">
            <a:xfrm>
              <a:off x="8470900" y="5507038"/>
              <a:ext cx="73025" cy="714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9" name="Oval 41"/>
            <p:cNvSpPr>
              <a:spLocks noChangeArrowheads="1"/>
            </p:cNvSpPr>
            <p:nvPr/>
          </p:nvSpPr>
          <p:spPr bwMode="auto">
            <a:xfrm>
              <a:off x="4005263" y="5643563"/>
              <a:ext cx="73025" cy="714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0" name="Oval 42"/>
            <p:cNvSpPr>
              <a:spLocks noChangeArrowheads="1"/>
            </p:cNvSpPr>
            <p:nvPr/>
          </p:nvSpPr>
          <p:spPr bwMode="auto">
            <a:xfrm>
              <a:off x="5457825" y="5608638"/>
              <a:ext cx="73025" cy="714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1" name="Oval 43"/>
            <p:cNvSpPr>
              <a:spLocks noChangeArrowheads="1"/>
            </p:cNvSpPr>
            <p:nvPr/>
          </p:nvSpPr>
          <p:spPr bwMode="auto">
            <a:xfrm>
              <a:off x="6227763" y="5508625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2" name="Oval 44"/>
            <p:cNvSpPr>
              <a:spLocks noChangeArrowheads="1"/>
            </p:cNvSpPr>
            <p:nvPr/>
          </p:nvSpPr>
          <p:spPr bwMode="auto">
            <a:xfrm>
              <a:off x="7051675" y="5376863"/>
              <a:ext cx="73025" cy="714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sp>
        <p:nvSpPr>
          <p:cNvPr id="37" name="Rectangle 21"/>
          <p:cNvSpPr>
            <a:spLocks noGrp="1" noChangeArrowheads="1"/>
          </p:cNvSpPr>
          <p:nvPr>
            <p:ph type="title"/>
          </p:nvPr>
        </p:nvSpPr>
        <p:spPr>
          <a:xfrm>
            <a:off x="563550" y="614702"/>
            <a:ext cx="9462952" cy="70833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Признаки неуправляемого состояния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3628" y="1418258"/>
            <a:ext cx="9323407" cy="5304660"/>
          </a:xfrm>
        </p:spPr>
        <p:txBody>
          <a:bodyPr/>
          <a:lstStyle/>
          <a:p>
            <a:pPr eaLnBrk="1" hangingPunct="1">
              <a:buNone/>
            </a:pPr>
            <a:r>
              <a:rPr lang="ru-RU" sz="2400" u="sng" dirty="0" smtClean="0"/>
              <a:t>Причины серий и трендов</a:t>
            </a:r>
            <a:r>
              <a:rPr lang="ru-RU" sz="2400" dirty="0" smtClean="0"/>
              <a:t>:</a:t>
            </a:r>
          </a:p>
          <a:p>
            <a:pPr eaLnBrk="1" hangingPunct="1">
              <a:buNone/>
            </a:pPr>
            <a:endParaRPr lang="ru-RU" sz="800" b="1" dirty="0" smtClean="0"/>
          </a:p>
          <a:p>
            <a:pPr eaLnBrk="1" hangingPunct="1">
              <a:buAutoNum type="arabicParenR"/>
            </a:pPr>
            <a:r>
              <a:rPr lang="ru-RU" sz="2200" u="sng" dirty="0" smtClean="0"/>
              <a:t>Для Х и </a:t>
            </a:r>
            <a:r>
              <a:rPr lang="en-US" sz="2200" u="sng" dirty="0" smtClean="0"/>
              <a:t>R</a:t>
            </a:r>
            <a:r>
              <a:rPr lang="ru-RU" sz="2200" u="sng" dirty="0" smtClean="0"/>
              <a:t>-карт</a:t>
            </a:r>
            <a:r>
              <a:rPr lang="ru-RU" sz="2200" dirty="0" smtClean="0"/>
              <a:t> может быть признаком нестабильного состояния процесса.</a:t>
            </a:r>
          </a:p>
          <a:p>
            <a:pPr eaLnBrk="1" hangingPunct="1">
              <a:buAutoNum type="arabicParenR"/>
            </a:pPr>
            <a:r>
              <a:rPr lang="ru-RU" sz="2200" u="sng" dirty="0" smtClean="0"/>
              <a:t>Для </a:t>
            </a:r>
            <a:r>
              <a:rPr lang="en-US" sz="2200" u="sng" dirty="0" smtClean="0"/>
              <a:t>p</a:t>
            </a:r>
            <a:r>
              <a:rPr lang="ru-RU" sz="2200" u="sng" dirty="0" smtClean="0"/>
              <a:t>-карт</a:t>
            </a:r>
            <a:r>
              <a:rPr lang="ru-RU" sz="2200" dirty="0" smtClean="0"/>
              <a:t> серия ниже средней линии – может говорить об улучшении процесса (меньше производится несоответствий).</a:t>
            </a:r>
          </a:p>
          <a:p>
            <a:pPr eaLnBrk="1" hangingPunct="1">
              <a:buFont typeface="Wingdings" pitchFamily="2" charset="2"/>
              <a:buAutoNum type="arabicParenR"/>
            </a:pPr>
            <a:r>
              <a:rPr lang="ru-RU" sz="2200" dirty="0" smtClean="0"/>
              <a:t>Точки средних значений возрастают или уменьшаются из-за сбоя настроек</a:t>
            </a:r>
            <a:r>
              <a:rPr lang="en-US" sz="2200" dirty="0" smtClean="0"/>
              <a:t> </a:t>
            </a:r>
            <a:r>
              <a:rPr lang="ru-RU" sz="2200" dirty="0" smtClean="0"/>
              <a:t>оборудования.</a:t>
            </a:r>
            <a:r>
              <a:rPr lang="en-US" sz="2200" dirty="0" smtClean="0"/>
              <a:t> </a:t>
            </a:r>
            <a:endParaRPr lang="ru-RU" sz="2200" dirty="0" smtClean="0"/>
          </a:p>
          <a:p>
            <a:pPr eaLnBrk="1" hangingPunct="1">
              <a:buFont typeface="Wingdings" pitchFamily="2" charset="2"/>
              <a:buAutoNum type="arabicParenR"/>
            </a:pPr>
            <a:r>
              <a:rPr lang="ru-RU" sz="2200" u="sng" dirty="0" smtClean="0"/>
              <a:t>Падающий тренд или серия ниже среднего значения на карте R</a:t>
            </a:r>
            <a:r>
              <a:rPr lang="ru-RU" sz="2200" dirty="0" smtClean="0"/>
              <a:t> – может свидетельствовать об улучшении процесса – необходимо изучение, или изменение в измерительной системе, которое может скрыть истинное изменение в процессе.</a:t>
            </a:r>
          </a:p>
          <a:p>
            <a:pPr eaLnBrk="1" hangingPunct="1">
              <a:buFont typeface="Wingdings" pitchFamily="2" charset="2"/>
              <a:buAutoNum type="arabicParenR"/>
            </a:pPr>
            <a:r>
              <a:rPr lang="ru-RU" sz="2200" u="sng" dirty="0" smtClean="0"/>
              <a:t>Растущий тренд или серия выше среднего значения на карте R</a:t>
            </a:r>
            <a:r>
              <a:rPr lang="ru-RU" sz="2200" dirty="0" smtClean="0"/>
              <a:t> – ухудшение работы рабочего, неисправность оборудования, изменение в измерительной системе (новый инструмент или контролер).</a:t>
            </a:r>
            <a:endParaRPr lang="en-US" sz="2200" dirty="0" smtClean="0"/>
          </a:p>
          <a:p>
            <a:pPr eaLnBrk="1" hangingPunct="1">
              <a:buAutoNum type="arabicParenR"/>
            </a:pPr>
            <a:endParaRPr lang="ru-RU" sz="1800" dirty="0" smtClean="0"/>
          </a:p>
          <a:p>
            <a:endParaRPr lang="ru-RU" sz="1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74</a:t>
            </a:fld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title"/>
          </p:nvPr>
        </p:nvSpPr>
        <p:spPr>
          <a:xfrm>
            <a:off x="563550" y="614702"/>
            <a:ext cx="9462952" cy="70833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Признаки неуправляемого состояния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2133" y="1798583"/>
            <a:ext cx="9001125" cy="4622999"/>
          </a:xfrm>
        </p:spPr>
        <p:txBody>
          <a:bodyPr/>
          <a:lstStyle/>
          <a:p>
            <a:pPr eaLnBrk="1" hangingPunct="1">
              <a:buNone/>
            </a:pPr>
            <a:r>
              <a:rPr lang="ru-RU" sz="2800" b="1" dirty="0" smtClean="0"/>
              <a:t>5) 14 точек попеременно возрастают и убывают</a:t>
            </a:r>
            <a:r>
              <a:rPr lang="en-US" sz="2800" b="1" dirty="0" smtClean="0"/>
              <a:t>.</a:t>
            </a:r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800" dirty="0" smtClean="0"/>
          </a:p>
          <a:p>
            <a:pPr marL="0" indent="0" eaLnBrk="1" hangingPunct="1">
              <a:buNone/>
            </a:pPr>
            <a:r>
              <a:rPr lang="ru-RU" sz="2300" u="sng" dirty="0" smtClean="0"/>
              <a:t>Причины</a:t>
            </a:r>
            <a:r>
              <a:rPr lang="ru-RU" sz="2300" dirty="0" smtClean="0"/>
              <a:t>:</a:t>
            </a:r>
          </a:p>
          <a:p>
            <a:pPr marL="0" indent="0" eaLnBrk="1" hangingPunct="1">
              <a:buNone/>
            </a:pPr>
            <a:r>
              <a:rPr lang="ru-RU" sz="2300" dirty="0" smtClean="0"/>
              <a:t>«Биения» в процессе. </a:t>
            </a:r>
          </a:p>
          <a:p>
            <a:pPr marL="0" indent="0" eaLnBrk="1" hangingPunct="1">
              <a:buNone/>
            </a:pPr>
            <a:r>
              <a:rPr lang="ru-RU" sz="2300" dirty="0" smtClean="0"/>
              <a:t>Например, при работе на токарном станке этот сигнальный признак может свидетельствовать об ослаблении крепления резца. Необходимо проверить это предположение и закрепить инструмент, если требуется.</a:t>
            </a:r>
            <a:endParaRPr lang="ru-RU" sz="23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75</a:t>
            </a:fld>
            <a:endParaRPr lang="ru-RU"/>
          </a:p>
        </p:txBody>
      </p:sp>
      <p:sp>
        <p:nvSpPr>
          <p:cNvPr id="23" name="Rectangle 21"/>
          <p:cNvSpPr>
            <a:spLocks noGrp="1" noChangeArrowheads="1"/>
          </p:cNvSpPr>
          <p:nvPr>
            <p:ph type="title"/>
          </p:nvPr>
        </p:nvSpPr>
        <p:spPr>
          <a:xfrm>
            <a:off x="563550" y="614702"/>
            <a:ext cx="9462952" cy="70833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Признаки неуправляемого состояния</a:t>
            </a:r>
          </a:p>
        </p:txBody>
      </p:sp>
      <p:grpSp>
        <p:nvGrpSpPr>
          <p:cNvPr id="2" name="Группа 64"/>
          <p:cNvGrpSpPr/>
          <p:nvPr/>
        </p:nvGrpSpPr>
        <p:grpSpPr>
          <a:xfrm>
            <a:off x="1009599" y="2424074"/>
            <a:ext cx="7648625" cy="1586817"/>
            <a:chOff x="1009599" y="2424074"/>
            <a:chExt cx="7648625" cy="1586817"/>
          </a:xfrm>
        </p:grpSpPr>
        <p:sp>
          <p:nvSpPr>
            <p:cNvPr id="36" name="Line 12"/>
            <p:cNvSpPr>
              <a:spLocks noChangeShapeType="1"/>
            </p:cNvSpPr>
            <p:nvPr/>
          </p:nvSpPr>
          <p:spPr bwMode="auto">
            <a:xfrm flipV="1">
              <a:off x="1009600" y="2424074"/>
              <a:ext cx="0" cy="15868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1038175" y="2852205"/>
              <a:ext cx="4926207" cy="763350"/>
            </a:xfrm>
            <a:custGeom>
              <a:avLst/>
              <a:gdLst>
                <a:gd name="T0" fmla="*/ 0 w 3743"/>
                <a:gd name="T1" fmla="*/ 2147483647 h 154"/>
                <a:gd name="T2" fmla="*/ 2147483647 w 3743"/>
                <a:gd name="T3" fmla="*/ 2147483647 h 154"/>
                <a:gd name="T4" fmla="*/ 2147483647 w 3743"/>
                <a:gd name="T5" fmla="*/ 2147483647 h 154"/>
                <a:gd name="T6" fmla="*/ 2147483647 w 3743"/>
                <a:gd name="T7" fmla="*/ 2147483647 h 154"/>
                <a:gd name="T8" fmla="*/ 2147483647 w 3743"/>
                <a:gd name="T9" fmla="*/ 2147483647 h 154"/>
                <a:gd name="T10" fmla="*/ 2147483647 w 3743"/>
                <a:gd name="T11" fmla="*/ 2147483647 h 154"/>
                <a:gd name="T12" fmla="*/ 2147483647 w 3743"/>
                <a:gd name="T13" fmla="*/ 2147483647 h 154"/>
                <a:gd name="T14" fmla="*/ 2147483647 w 3743"/>
                <a:gd name="T15" fmla="*/ 0 h 154"/>
                <a:gd name="T16" fmla="*/ 2147483647 w 3743"/>
                <a:gd name="T17" fmla="*/ 2147483647 h 154"/>
                <a:gd name="T18" fmla="*/ 2147483647 w 3743"/>
                <a:gd name="T19" fmla="*/ 2147483647 h 15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743"/>
                <a:gd name="T31" fmla="*/ 0 h 154"/>
                <a:gd name="T32" fmla="*/ 3743 w 3743"/>
                <a:gd name="T33" fmla="*/ 154 h 154"/>
                <a:gd name="connsiteX0" fmla="*/ 0 w 3743"/>
                <a:gd name="connsiteY0" fmla="*/ 71 h 279"/>
                <a:gd name="connsiteX1" fmla="*/ 316 w 3743"/>
                <a:gd name="connsiteY1" fmla="*/ 19 h 279"/>
                <a:gd name="connsiteX2" fmla="*/ 623 w 3743"/>
                <a:gd name="connsiteY2" fmla="*/ 279 h 279"/>
                <a:gd name="connsiteX3" fmla="*/ 1084 w 3743"/>
                <a:gd name="connsiteY3" fmla="*/ 10 h 279"/>
                <a:gd name="connsiteX4" fmla="*/ 1535 w 3743"/>
                <a:gd name="connsiteY4" fmla="*/ 134 h 279"/>
                <a:gd name="connsiteX5" fmla="*/ 2005 w 3743"/>
                <a:gd name="connsiteY5" fmla="*/ 19 h 279"/>
                <a:gd name="connsiteX6" fmla="*/ 2485 w 3743"/>
                <a:gd name="connsiteY6" fmla="*/ 154 h 279"/>
                <a:gd name="connsiteX7" fmla="*/ 2946 w 3743"/>
                <a:gd name="connsiteY7" fmla="*/ 0 h 279"/>
                <a:gd name="connsiteX8" fmla="*/ 3388 w 3743"/>
                <a:gd name="connsiteY8" fmla="*/ 154 h 279"/>
                <a:gd name="connsiteX9" fmla="*/ 3743 w 3743"/>
                <a:gd name="connsiteY9" fmla="*/ 10 h 279"/>
                <a:gd name="connsiteX0" fmla="*/ 0 w 3743"/>
                <a:gd name="connsiteY0" fmla="*/ 71 h 300"/>
                <a:gd name="connsiteX1" fmla="*/ 316 w 3743"/>
                <a:gd name="connsiteY1" fmla="*/ 19 h 300"/>
                <a:gd name="connsiteX2" fmla="*/ 623 w 3743"/>
                <a:gd name="connsiteY2" fmla="*/ 279 h 300"/>
                <a:gd name="connsiteX3" fmla="*/ 1084 w 3743"/>
                <a:gd name="connsiteY3" fmla="*/ 10 h 300"/>
                <a:gd name="connsiteX4" fmla="*/ 1535 w 3743"/>
                <a:gd name="connsiteY4" fmla="*/ 134 h 300"/>
                <a:gd name="connsiteX5" fmla="*/ 2005 w 3743"/>
                <a:gd name="connsiteY5" fmla="*/ 19 h 300"/>
                <a:gd name="connsiteX6" fmla="*/ 2485 w 3743"/>
                <a:gd name="connsiteY6" fmla="*/ 300 h 300"/>
                <a:gd name="connsiteX7" fmla="*/ 2946 w 3743"/>
                <a:gd name="connsiteY7" fmla="*/ 0 h 300"/>
                <a:gd name="connsiteX8" fmla="*/ 3388 w 3743"/>
                <a:gd name="connsiteY8" fmla="*/ 154 h 300"/>
                <a:gd name="connsiteX9" fmla="*/ 3743 w 3743"/>
                <a:gd name="connsiteY9" fmla="*/ 10 h 30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144 h 290"/>
                <a:gd name="connsiteX9" fmla="*/ 3743 w 3743"/>
                <a:gd name="connsiteY9" fmla="*/ 0 h 29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144 h 290"/>
                <a:gd name="connsiteX9" fmla="*/ 3391 w 3743"/>
                <a:gd name="connsiteY9" fmla="*/ 143 h 290"/>
                <a:gd name="connsiteX10" fmla="*/ 3743 w 3743"/>
                <a:gd name="connsiteY10" fmla="*/ 0 h 29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144 h 290"/>
                <a:gd name="connsiteX9" fmla="*/ 3391 w 3743"/>
                <a:gd name="connsiteY9" fmla="*/ 263 h 290"/>
                <a:gd name="connsiteX10" fmla="*/ 3743 w 3743"/>
                <a:gd name="connsiteY10" fmla="*/ 0 h 29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264 h 290"/>
                <a:gd name="connsiteX9" fmla="*/ 3391 w 3743"/>
                <a:gd name="connsiteY9" fmla="*/ 263 h 290"/>
                <a:gd name="connsiteX10" fmla="*/ 3743 w 3743"/>
                <a:gd name="connsiteY10" fmla="*/ 0 h 290"/>
                <a:gd name="connsiteX0" fmla="*/ 0 w 3743"/>
                <a:gd name="connsiteY0" fmla="*/ 190 h 419"/>
                <a:gd name="connsiteX1" fmla="*/ 316 w 3743"/>
                <a:gd name="connsiteY1" fmla="*/ 0 h 419"/>
                <a:gd name="connsiteX2" fmla="*/ 623 w 3743"/>
                <a:gd name="connsiteY2" fmla="*/ 398 h 419"/>
                <a:gd name="connsiteX3" fmla="*/ 1084 w 3743"/>
                <a:gd name="connsiteY3" fmla="*/ 129 h 419"/>
                <a:gd name="connsiteX4" fmla="*/ 1535 w 3743"/>
                <a:gd name="connsiteY4" fmla="*/ 253 h 419"/>
                <a:gd name="connsiteX5" fmla="*/ 2005 w 3743"/>
                <a:gd name="connsiteY5" fmla="*/ 138 h 419"/>
                <a:gd name="connsiteX6" fmla="*/ 2485 w 3743"/>
                <a:gd name="connsiteY6" fmla="*/ 419 h 419"/>
                <a:gd name="connsiteX7" fmla="*/ 2946 w 3743"/>
                <a:gd name="connsiteY7" fmla="*/ 261 h 419"/>
                <a:gd name="connsiteX8" fmla="*/ 3388 w 3743"/>
                <a:gd name="connsiteY8" fmla="*/ 393 h 419"/>
                <a:gd name="connsiteX9" fmla="*/ 3391 w 3743"/>
                <a:gd name="connsiteY9" fmla="*/ 392 h 419"/>
                <a:gd name="connsiteX10" fmla="*/ 3743 w 3743"/>
                <a:gd name="connsiteY10" fmla="*/ 129 h 419"/>
                <a:gd name="connsiteX0" fmla="*/ 0 w 3743"/>
                <a:gd name="connsiteY0" fmla="*/ 190 h 419"/>
                <a:gd name="connsiteX1" fmla="*/ 316 w 3743"/>
                <a:gd name="connsiteY1" fmla="*/ 0 h 419"/>
                <a:gd name="connsiteX2" fmla="*/ 623 w 3743"/>
                <a:gd name="connsiteY2" fmla="*/ 398 h 419"/>
                <a:gd name="connsiteX3" fmla="*/ 1084 w 3743"/>
                <a:gd name="connsiteY3" fmla="*/ 129 h 419"/>
                <a:gd name="connsiteX4" fmla="*/ 1535 w 3743"/>
                <a:gd name="connsiteY4" fmla="*/ 253 h 419"/>
                <a:gd name="connsiteX5" fmla="*/ 2005 w 3743"/>
                <a:gd name="connsiteY5" fmla="*/ 44 h 419"/>
                <a:gd name="connsiteX6" fmla="*/ 2485 w 3743"/>
                <a:gd name="connsiteY6" fmla="*/ 419 h 419"/>
                <a:gd name="connsiteX7" fmla="*/ 2946 w 3743"/>
                <a:gd name="connsiteY7" fmla="*/ 261 h 419"/>
                <a:gd name="connsiteX8" fmla="*/ 3388 w 3743"/>
                <a:gd name="connsiteY8" fmla="*/ 393 h 419"/>
                <a:gd name="connsiteX9" fmla="*/ 3391 w 3743"/>
                <a:gd name="connsiteY9" fmla="*/ 392 h 419"/>
                <a:gd name="connsiteX10" fmla="*/ 3743 w 3743"/>
                <a:gd name="connsiteY10" fmla="*/ 129 h 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743" h="419">
                  <a:moveTo>
                    <a:pt x="0" y="190"/>
                  </a:moveTo>
                  <a:lnTo>
                    <a:pt x="316" y="0"/>
                  </a:lnTo>
                  <a:lnTo>
                    <a:pt x="623" y="398"/>
                  </a:lnTo>
                  <a:lnTo>
                    <a:pt x="1084" y="129"/>
                  </a:lnTo>
                  <a:lnTo>
                    <a:pt x="1535" y="253"/>
                  </a:lnTo>
                  <a:lnTo>
                    <a:pt x="2005" y="44"/>
                  </a:lnTo>
                  <a:lnTo>
                    <a:pt x="2485" y="419"/>
                  </a:lnTo>
                  <a:lnTo>
                    <a:pt x="2946" y="261"/>
                  </a:lnTo>
                  <a:lnTo>
                    <a:pt x="3388" y="393"/>
                  </a:lnTo>
                  <a:cubicBezTo>
                    <a:pt x="3389" y="393"/>
                    <a:pt x="3390" y="392"/>
                    <a:pt x="3391" y="392"/>
                  </a:cubicBezTo>
                  <a:lnTo>
                    <a:pt x="3743" y="12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Freeform 20"/>
            <p:cNvSpPr>
              <a:spLocks/>
            </p:cNvSpPr>
            <p:nvPr/>
          </p:nvSpPr>
          <p:spPr bwMode="auto">
            <a:xfrm>
              <a:off x="5963465" y="2816244"/>
              <a:ext cx="2287557" cy="750596"/>
            </a:xfrm>
            <a:custGeom>
              <a:avLst/>
              <a:gdLst>
                <a:gd name="T0" fmla="*/ 0 w 3743"/>
                <a:gd name="T1" fmla="*/ 2147483647 h 154"/>
                <a:gd name="T2" fmla="*/ 2147483647 w 3743"/>
                <a:gd name="T3" fmla="*/ 2147483647 h 154"/>
                <a:gd name="T4" fmla="*/ 2147483647 w 3743"/>
                <a:gd name="T5" fmla="*/ 2147483647 h 154"/>
                <a:gd name="T6" fmla="*/ 2147483647 w 3743"/>
                <a:gd name="T7" fmla="*/ 2147483647 h 154"/>
                <a:gd name="T8" fmla="*/ 2147483647 w 3743"/>
                <a:gd name="T9" fmla="*/ 2147483647 h 154"/>
                <a:gd name="T10" fmla="*/ 2147483647 w 3743"/>
                <a:gd name="T11" fmla="*/ 2147483647 h 154"/>
                <a:gd name="T12" fmla="*/ 2147483647 w 3743"/>
                <a:gd name="T13" fmla="*/ 2147483647 h 154"/>
                <a:gd name="T14" fmla="*/ 2147483647 w 3743"/>
                <a:gd name="T15" fmla="*/ 0 h 154"/>
                <a:gd name="T16" fmla="*/ 2147483647 w 3743"/>
                <a:gd name="T17" fmla="*/ 2147483647 h 154"/>
                <a:gd name="T18" fmla="*/ 2147483647 w 3743"/>
                <a:gd name="T19" fmla="*/ 2147483647 h 15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743"/>
                <a:gd name="T31" fmla="*/ 0 h 154"/>
                <a:gd name="T32" fmla="*/ 3743 w 3743"/>
                <a:gd name="T33" fmla="*/ 154 h 154"/>
                <a:gd name="connsiteX0" fmla="*/ 0 w 3743"/>
                <a:gd name="connsiteY0" fmla="*/ 71 h 279"/>
                <a:gd name="connsiteX1" fmla="*/ 316 w 3743"/>
                <a:gd name="connsiteY1" fmla="*/ 19 h 279"/>
                <a:gd name="connsiteX2" fmla="*/ 623 w 3743"/>
                <a:gd name="connsiteY2" fmla="*/ 279 h 279"/>
                <a:gd name="connsiteX3" fmla="*/ 1084 w 3743"/>
                <a:gd name="connsiteY3" fmla="*/ 10 h 279"/>
                <a:gd name="connsiteX4" fmla="*/ 1535 w 3743"/>
                <a:gd name="connsiteY4" fmla="*/ 134 h 279"/>
                <a:gd name="connsiteX5" fmla="*/ 2005 w 3743"/>
                <a:gd name="connsiteY5" fmla="*/ 19 h 279"/>
                <a:gd name="connsiteX6" fmla="*/ 2485 w 3743"/>
                <a:gd name="connsiteY6" fmla="*/ 154 h 279"/>
                <a:gd name="connsiteX7" fmla="*/ 2946 w 3743"/>
                <a:gd name="connsiteY7" fmla="*/ 0 h 279"/>
                <a:gd name="connsiteX8" fmla="*/ 3388 w 3743"/>
                <a:gd name="connsiteY8" fmla="*/ 154 h 279"/>
                <a:gd name="connsiteX9" fmla="*/ 3743 w 3743"/>
                <a:gd name="connsiteY9" fmla="*/ 10 h 279"/>
                <a:gd name="connsiteX0" fmla="*/ 0 w 3743"/>
                <a:gd name="connsiteY0" fmla="*/ 71 h 300"/>
                <a:gd name="connsiteX1" fmla="*/ 316 w 3743"/>
                <a:gd name="connsiteY1" fmla="*/ 19 h 300"/>
                <a:gd name="connsiteX2" fmla="*/ 623 w 3743"/>
                <a:gd name="connsiteY2" fmla="*/ 279 h 300"/>
                <a:gd name="connsiteX3" fmla="*/ 1084 w 3743"/>
                <a:gd name="connsiteY3" fmla="*/ 10 h 300"/>
                <a:gd name="connsiteX4" fmla="*/ 1535 w 3743"/>
                <a:gd name="connsiteY4" fmla="*/ 134 h 300"/>
                <a:gd name="connsiteX5" fmla="*/ 2005 w 3743"/>
                <a:gd name="connsiteY5" fmla="*/ 19 h 300"/>
                <a:gd name="connsiteX6" fmla="*/ 2485 w 3743"/>
                <a:gd name="connsiteY6" fmla="*/ 300 h 300"/>
                <a:gd name="connsiteX7" fmla="*/ 2946 w 3743"/>
                <a:gd name="connsiteY7" fmla="*/ 0 h 300"/>
                <a:gd name="connsiteX8" fmla="*/ 3388 w 3743"/>
                <a:gd name="connsiteY8" fmla="*/ 154 h 300"/>
                <a:gd name="connsiteX9" fmla="*/ 3743 w 3743"/>
                <a:gd name="connsiteY9" fmla="*/ 10 h 30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144 h 290"/>
                <a:gd name="connsiteX9" fmla="*/ 3743 w 3743"/>
                <a:gd name="connsiteY9" fmla="*/ 0 h 29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144 h 290"/>
                <a:gd name="connsiteX9" fmla="*/ 3391 w 3743"/>
                <a:gd name="connsiteY9" fmla="*/ 143 h 290"/>
                <a:gd name="connsiteX10" fmla="*/ 3743 w 3743"/>
                <a:gd name="connsiteY10" fmla="*/ 0 h 29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144 h 290"/>
                <a:gd name="connsiteX9" fmla="*/ 3391 w 3743"/>
                <a:gd name="connsiteY9" fmla="*/ 263 h 290"/>
                <a:gd name="connsiteX10" fmla="*/ 3743 w 3743"/>
                <a:gd name="connsiteY10" fmla="*/ 0 h 29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264 h 290"/>
                <a:gd name="connsiteX9" fmla="*/ 3391 w 3743"/>
                <a:gd name="connsiteY9" fmla="*/ 263 h 290"/>
                <a:gd name="connsiteX10" fmla="*/ 3743 w 3743"/>
                <a:gd name="connsiteY10" fmla="*/ 0 h 290"/>
                <a:gd name="connsiteX0" fmla="*/ 0 w 3743"/>
                <a:gd name="connsiteY0" fmla="*/ 190 h 419"/>
                <a:gd name="connsiteX1" fmla="*/ 316 w 3743"/>
                <a:gd name="connsiteY1" fmla="*/ 0 h 419"/>
                <a:gd name="connsiteX2" fmla="*/ 623 w 3743"/>
                <a:gd name="connsiteY2" fmla="*/ 398 h 419"/>
                <a:gd name="connsiteX3" fmla="*/ 1084 w 3743"/>
                <a:gd name="connsiteY3" fmla="*/ 129 h 419"/>
                <a:gd name="connsiteX4" fmla="*/ 1535 w 3743"/>
                <a:gd name="connsiteY4" fmla="*/ 253 h 419"/>
                <a:gd name="connsiteX5" fmla="*/ 2005 w 3743"/>
                <a:gd name="connsiteY5" fmla="*/ 138 h 419"/>
                <a:gd name="connsiteX6" fmla="*/ 2485 w 3743"/>
                <a:gd name="connsiteY6" fmla="*/ 419 h 419"/>
                <a:gd name="connsiteX7" fmla="*/ 2946 w 3743"/>
                <a:gd name="connsiteY7" fmla="*/ 261 h 419"/>
                <a:gd name="connsiteX8" fmla="*/ 3388 w 3743"/>
                <a:gd name="connsiteY8" fmla="*/ 393 h 419"/>
                <a:gd name="connsiteX9" fmla="*/ 3391 w 3743"/>
                <a:gd name="connsiteY9" fmla="*/ 392 h 419"/>
                <a:gd name="connsiteX10" fmla="*/ 3743 w 3743"/>
                <a:gd name="connsiteY10" fmla="*/ 129 h 419"/>
                <a:gd name="connsiteX0" fmla="*/ 0 w 3743"/>
                <a:gd name="connsiteY0" fmla="*/ 190 h 419"/>
                <a:gd name="connsiteX1" fmla="*/ 316 w 3743"/>
                <a:gd name="connsiteY1" fmla="*/ 0 h 419"/>
                <a:gd name="connsiteX2" fmla="*/ 623 w 3743"/>
                <a:gd name="connsiteY2" fmla="*/ 398 h 419"/>
                <a:gd name="connsiteX3" fmla="*/ 1084 w 3743"/>
                <a:gd name="connsiteY3" fmla="*/ 129 h 419"/>
                <a:gd name="connsiteX4" fmla="*/ 1535 w 3743"/>
                <a:gd name="connsiteY4" fmla="*/ 253 h 419"/>
                <a:gd name="connsiteX5" fmla="*/ 2005 w 3743"/>
                <a:gd name="connsiteY5" fmla="*/ 44 h 419"/>
                <a:gd name="connsiteX6" fmla="*/ 2485 w 3743"/>
                <a:gd name="connsiteY6" fmla="*/ 419 h 419"/>
                <a:gd name="connsiteX7" fmla="*/ 2946 w 3743"/>
                <a:gd name="connsiteY7" fmla="*/ 261 h 419"/>
                <a:gd name="connsiteX8" fmla="*/ 3388 w 3743"/>
                <a:gd name="connsiteY8" fmla="*/ 393 h 419"/>
                <a:gd name="connsiteX9" fmla="*/ 3391 w 3743"/>
                <a:gd name="connsiteY9" fmla="*/ 392 h 419"/>
                <a:gd name="connsiteX10" fmla="*/ 3743 w 3743"/>
                <a:gd name="connsiteY10" fmla="*/ 129 h 419"/>
                <a:gd name="connsiteX0" fmla="*/ 0 w 3391"/>
                <a:gd name="connsiteY0" fmla="*/ 190 h 419"/>
                <a:gd name="connsiteX1" fmla="*/ 316 w 3391"/>
                <a:gd name="connsiteY1" fmla="*/ 0 h 419"/>
                <a:gd name="connsiteX2" fmla="*/ 623 w 3391"/>
                <a:gd name="connsiteY2" fmla="*/ 398 h 419"/>
                <a:gd name="connsiteX3" fmla="*/ 1084 w 3391"/>
                <a:gd name="connsiteY3" fmla="*/ 129 h 419"/>
                <a:gd name="connsiteX4" fmla="*/ 1535 w 3391"/>
                <a:gd name="connsiteY4" fmla="*/ 253 h 419"/>
                <a:gd name="connsiteX5" fmla="*/ 2005 w 3391"/>
                <a:gd name="connsiteY5" fmla="*/ 44 h 419"/>
                <a:gd name="connsiteX6" fmla="*/ 2485 w 3391"/>
                <a:gd name="connsiteY6" fmla="*/ 419 h 419"/>
                <a:gd name="connsiteX7" fmla="*/ 2946 w 3391"/>
                <a:gd name="connsiteY7" fmla="*/ 261 h 419"/>
                <a:gd name="connsiteX8" fmla="*/ 3388 w 3391"/>
                <a:gd name="connsiteY8" fmla="*/ 393 h 419"/>
                <a:gd name="connsiteX9" fmla="*/ 3391 w 3391"/>
                <a:gd name="connsiteY9" fmla="*/ 392 h 419"/>
                <a:gd name="connsiteX0" fmla="*/ 0 w 3391"/>
                <a:gd name="connsiteY0" fmla="*/ 190 h 419"/>
                <a:gd name="connsiteX1" fmla="*/ 316 w 3391"/>
                <a:gd name="connsiteY1" fmla="*/ 0 h 419"/>
                <a:gd name="connsiteX2" fmla="*/ 623 w 3391"/>
                <a:gd name="connsiteY2" fmla="*/ 398 h 419"/>
                <a:gd name="connsiteX3" fmla="*/ 1084 w 3391"/>
                <a:gd name="connsiteY3" fmla="*/ 129 h 419"/>
                <a:gd name="connsiteX4" fmla="*/ 1535 w 3391"/>
                <a:gd name="connsiteY4" fmla="*/ 253 h 419"/>
                <a:gd name="connsiteX5" fmla="*/ 2005 w 3391"/>
                <a:gd name="connsiteY5" fmla="*/ 44 h 419"/>
                <a:gd name="connsiteX6" fmla="*/ 2485 w 3391"/>
                <a:gd name="connsiteY6" fmla="*/ 419 h 419"/>
                <a:gd name="connsiteX7" fmla="*/ 3388 w 3391"/>
                <a:gd name="connsiteY7" fmla="*/ 393 h 419"/>
                <a:gd name="connsiteX8" fmla="*/ 3391 w 3391"/>
                <a:gd name="connsiteY8" fmla="*/ 392 h 419"/>
                <a:gd name="connsiteX0" fmla="*/ 0 w 3391"/>
                <a:gd name="connsiteY0" fmla="*/ 190 h 398"/>
                <a:gd name="connsiteX1" fmla="*/ 316 w 3391"/>
                <a:gd name="connsiteY1" fmla="*/ 0 h 398"/>
                <a:gd name="connsiteX2" fmla="*/ 623 w 3391"/>
                <a:gd name="connsiteY2" fmla="*/ 398 h 398"/>
                <a:gd name="connsiteX3" fmla="*/ 1084 w 3391"/>
                <a:gd name="connsiteY3" fmla="*/ 129 h 398"/>
                <a:gd name="connsiteX4" fmla="*/ 1535 w 3391"/>
                <a:gd name="connsiteY4" fmla="*/ 253 h 398"/>
                <a:gd name="connsiteX5" fmla="*/ 2005 w 3391"/>
                <a:gd name="connsiteY5" fmla="*/ 44 h 398"/>
                <a:gd name="connsiteX6" fmla="*/ 3388 w 3391"/>
                <a:gd name="connsiteY6" fmla="*/ 393 h 398"/>
                <a:gd name="connsiteX7" fmla="*/ 3391 w 3391"/>
                <a:gd name="connsiteY7" fmla="*/ 392 h 398"/>
                <a:gd name="connsiteX0" fmla="*/ 0 w 3389"/>
                <a:gd name="connsiteY0" fmla="*/ 190 h 398"/>
                <a:gd name="connsiteX1" fmla="*/ 316 w 3389"/>
                <a:gd name="connsiteY1" fmla="*/ 0 h 398"/>
                <a:gd name="connsiteX2" fmla="*/ 623 w 3389"/>
                <a:gd name="connsiteY2" fmla="*/ 398 h 398"/>
                <a:gd name="connsiteX3" fmla="*/ 1084 w 3389"/>
                <a:gd name="connsiteY3" fmla="*/ 129 h 398"/>
                <a:gd name="connsiteX4" fmla="*/ 1535 w 3389"/>
                <a:gd name="connsiteY4" fmla="*/ 253 h 398"/>
                <a:gd name="connsiteX5" fmla="*/ 2005 w 3389"/>
                <a:gd name="connsiteY5" fmla="*/ 44 h 398"/>
                <a:gd name="connsiteX6" fmla="*/ 3388 w 3389"/>
                <a:gd name="connsiteY6" fmla="*/ 393 h 398"/>
                <a:gd name="connsiteX7" fmla="*/ 2649 w 3389"/>
                <a:gd name="connsiteY7" fmla="*/ 306 h 398"/>
                <a:gd name="connsiteX0" fmla="*/ 0 w 3618"/>
                <a:gd name="connsiteY0" fmla="*/ 190 h 452"/>
                <a:gd name="connsiteX1" fmla="*/ 316 w 3618"/>
                <a:gd name="connsiteY1" fmla="*/ 0 h 452"/>
                <a:gd name="connsiteX2" fmla="*/ 623 w 3618"/>
                <a:gd name="connsiteY2" fmla="*/ 398 h 452"/>
                <a:gd name="connsiteX3" fmla="*/ 1084 w 3618"/>
                <a:gd name="connsiteY3" fmla="*/ 129 h 452"/>
                <a:gd name="connsiteX4" fmla="*/ 1535 w 3618"/>
                <a:gd name="connsiteY4" fmla="*/ 253 h 452"/>
                <a:gd name="connsiteX5" fmla="*/ 2005 w 3618"/>
                <a:gd name="connsiteY5" fmla="*/ 44 h 452"/>
                <a:gd name="connsiteX6" fmla="*/ 3388 w 3618"/>
                <a:gd name="connsiteY6" fmla="*/ 393 h 452"/>
                <a:gd name="connsiteX7" fmla="*/ 2638 w 3618"/>
                <a:gd name="connsiteY7" fmla="*/ 311 h 452"/>
                <a:gd name="connsiteX8" fmla="*/ 2649 w 3618"/>
                <a:gd name="connsiteY8" fmla="*/ 306 h 452"/>
                <a:gd name="connsiteX0" fmla="*/ 0 w 2649"/>
                <a:gd name="connsiteY0" fmla="*/ 190 h 398"/>
                <a:gd name="connsiteX1" fmla="*/ 316 w 2649"/>
                <a:gd name="connsiteY1" fmla="*/ 0 h 398"/>
                <a:gd name="connsiteX2" fmla="*/ 623 w 2649"/>
                <a:gd name="connsiteY2" fmla="*/ 398 h 398"/>
                <a:gd name="connsiteX3" fmla="*/ 1084 w 2649"/>
                <a:gd name="connsiteY3" fmla="*/ 129 h 398"/>
                <a:gd name="connsiteX4" fmla="*/ 1535 w 2649"/>
                <a:gd name="connsiteY4" fmla="*/ 253 h 398"/>
                <a:gd name="connsiteX5" fmla="*/ 2005 w 2649"/>
                <a:gd name="connsiteY5" fmla="*/ 44 h 398"/>
                <a:gd name="connsiteX6" fmla="*/ 2638 w 2649"/>
                <a:gd name="connsiteY6" fmla="*/ 311 h 398"/>
                <a:gd name="connsiteX7" fmla="*/ 2649 w 2649"/>
                <a:gd name="connsiteY7" fmla="*/ 306 h 398"/>
                <a:gd name="connsiteX0" fmla="*/ 0 w 2649"/>
                <a:gd name="connsiteY0" fmla="*/ 146 h 354"/>
                <a:gd name="connsiteX1" fmla="*/ 623 w 2649"/>
                <a:gd name="connsiteY1" fmla="*/ 354 h 354"/>
                <a:gd name="connsiteX2" fmla="*/ 1084 w 2649"/>
                <a:gd name="connsiteY2" fmla="*/ 85 h 354"/>
                <a:gd name="connsiteX3" fmla="*/ 1535 w 2649"/>
                <a:gd name="connsiteY3" fmla="*/ 209 h 354"/>
                <a:gd name="connsiteX4" fmla="*/ 2005 w 2649"/>
                <a:gd name="connsiteY4" fmla="*/ 0 h 354"/>
                <a:gd name="connsiteX5" fmla="*/ 2638 w 2649"/>
                <a:gd name="connsiteY5" fmla="*/ 267 h 354"/>
                <a:gd name="connsiteX6" fmla="*/ 2649 w 2649"/>
                <a:gd name="connsiteY6" fmla="*/ 262 h 354"/>
                <a:gd name="connsiteX0" fmla="*/ 0 w 2649"/>
                <a:gd name="connsiteY0" fmla="*/ 146 h 354"/>
                <a:gd name="connsiteX1" fmla="*/ 623 w 2649"/>
                <a:gd name="connsiteY1" fmla="*/ 354 h 354"/>
                <a:gd name="connsiteX2" fmla="*/ 622 w 2649"/>
                <a:gd name="connsiteY2" fmla="*/ 352 h 354"/>
                <a:gd name="connsiteX3" fmla="*/ 1084 w 2649"/>
                <a:gd name="connsiteY3" fmla="*/ 85 h 354"/>
                <a:gd name="connsiteX4" fmla="*/ 1535 w 2649"/>
                <a:gd name="connsiteY4" fmla="*/ 209 h 354"/>
                <a:gd name="connsiteX5" fmla="*/ 2005 w 2649"/>
                <a:gd name="connsiteY5" fmla="*/ 0 h 354"/>
                <a:gd name="connsiteX6" fmla="*/ 2638 w 2649"/>
                <a:gd name="connsiteY6" fmla="*/ 267 h 354"/>
                <a:gd name="connsiteX7" fmla="*/ 2649 w 2649"/>
                <a:gd name="connsiteY7" fmla="*/ 262 h 354"/>
                <a:gd name="connsiteX0" fmla="*/ 0 w 2649"/>
                <a:gd name="connsiteY0" fmla="*/ 146 h 409"/>
                <a:gd name="connsiteX1" fmla="*/ 623 w 2649"/>
                <a:gd name="connsiteY1" fmla="*/ 354 h 409"/>
                <a:gd name="connsiteX2" fmla="*/ 622 w 2649"/>
                <a:gd name="connsiteY2" fmla="*/ 352 h 409"/>
                <a:gd name="connsiteX3" fmla="*/ 1084 w 2649"/>
                <a:gd name="connsiteY3" fmla="*/ 85 h 409"/>
                <a:gd name="connsiteX4" fmla="*/ 1409 w 2649"/>
                <a:gd name="connsiteY4" fmla="*/ 409 h 409"/>
                <a:gd name="connsiteX5" fmla="*/ 2005 w 2649"/>
                <a:gd name="connsiteY5" fmla="*/ 0 h 409"/>
                <a:gd name="connsiteX6" fmla="*/ 2638 w 2649"/>
                <a:gd name="connsiteY6" fmla="*/ 267 h 409"/>
                <a:gd name="connsiteX7" fmla="*/ 2649 w 2649"/>
                <a:gd name="connsiteY7" fmla="*/ 262 h 409"/>
                <a:gd name="connsiteX0" fmla="*/ 0 w 2649"/>
                <a:gd name="connsiteY0" fmla="*/ 146 h 409"/>
                <a:gd name="connsiteX1" fmla="*/ 623 w 2649"/>
                <a:gd name="connsiteY1" fmla="*/ 354 h 409"/>
                <a:gd name="connsiteX2" fmla="*/ 622 w 2649"/>
                <a:gd name="connsiteY2" fmla="*/ 352 h 409"/>
                <a:gd name="connsiteX3" fmla="*/ 1084 w 2649"/>
                <a:gd name="connsiteY3" fmla="*/ 85 h 409"/>
                <a:gd name="connsiteX4" fmla="*/ 1409 w 2649"/>
                <a:gd name="connsiteY4" fmla="*/ 409 h 409"/>
                <a:gd name="connsiteX5" fmla="*/ 2005 w 2649"/>
                <a:gd name="connsiteY5" fmla="*/ 0 h 409"/>
                <a:gd name="connsiteX6" fmla="*/ 2638 w 2649"/>
                <a:gd name="connsiteY6" fmla="*/ 267 h 409"/>
                <a:gd name="connsiteX7" fmla="*/ 2649 w 2649"/>
                <a:gd name="connsiteY7" fmla="*/ 262 h 409"/>
                <a:gd name="connsiteX0" fmla="*/ 0 w 2649"/>
                <a:gd name="connsiteY0" fmla="*/ 72 h 335"/>
                <a:gd name="connsiteX1" fmla="*/ 623 w 2649"/>
                <a:gd name="connsiteY1" fmla="*/ 280 h 335"/>
                <a:gd name="connsiteX2" fmla="*/ 622 w 2649"/>
                <a:gd name="connsiteY2" fmla="*/ 278 h 335"/>
                <a:gd name="connsiteX3" fmla="*/ 1084 w 2649"/>
                <a:gd name="connsiteY3" fmla="*/ 11 h 335"/>
                <a:gd name="connsiteX4" fmla="*/ 1409 w 2649"/>
                <a:gd name="connsiteY4" fmla="*/ 335 h 335"/>
                <a:gd name="connsiteX5" fmla="*/ 1672 w 2649"/>
                <a:gd name="connsiteY5" fmla="*/ 0 h 335"/>
                <a:gd name="connsiteX6" fmla="*/ 2638 w 2649"/>
                <a:gd name="connsiteY6" fmla="*/ 193 h 335"/>
                <a:gd name="connsiteX7" fmla="*/ 2649 w 2649"/>
                <a:gd name="connsiteY7" fmla="*/ 188 h 335"/>
                <a:gd name="connsiteX0" fmla="*/ 0 w 2649"/>
                <a:gd name="connsiteY0" fmla="*/ 72 h 335"/>
                <a:gd name="connsiteX1" fmla="*/ 623 w 2649"/>
                <a:gd name="connsiteY1" fmla="*/ 280 h 335"/>
                <a:gd name="connsiteX2" fmla="*/ 622 w 2649"/>
                <a:gd name="connsiteY2" fmla="*/ 278 h 335"/>
                <a:gd name="connsiteX3" fmla="*/ 814 w 2649"/>
                <a:gd name="connsiteY3" fmla="*/ 11 h 335"/>
                <a:gd name="connsiteX4" fmla="*/ 1409 w 2649"/>
                <a:gd name="connsiteY4" fmla="*/ 335 h 335"/>
                <a:gd name="connsiteX5" fmla="*/ 1672 w 2649"/>
                <a:gd name="connsiteY5" fmla="*/ 0 h 335"/>
                <a:gd name="connsiteX6" fmla="*/ 2638 w 2649"/>
                <a:gd name="connsiteY6" fmla="*/ 193 h 335"/>
                <a:gd name="connsiteX7" fmla="*/ 2649 w 2649"/>
                <a:gd name="connsiteY7" fmla="*/ 188 h 335"/>
                <a:gd name="connsiteX0" fmla="*/ 0 w 2642"/>
                <a:gd name="connsiteY0" fmla="*/ 72 h 407"/>
                <a:gd name="connsiteX1" fmla="*/ 623 w 2642"/>
                <a:gd name="connsiteY1" fmla="*/ 280 h 407"/>
                <a:gd name="connsiteX2" fmla="*/ 622 w 2642"/>
                <a:gd name="connsiteY2" fmla="*/ 278 h 407"/>
                <a:gd name="connsiteX3" fmla="*/ 814 w 2642"/>
                <a:gd name="connsiteY3" fmla="*/ 11 h 407"/>
                <a:gd name="connsiteX4" fmla="*/ 1409 w 2642"/>
                <a:gd name="connsiteY4" fmla="*/ 335 h 407"/>
                <a:gd name="connsiteX5" fmla="*/ 1672 w 2642"/>
                <a:gd name="connsiteY5" fmla="*/ 0 h 407"/>
                <a:gd name="connsiteX6" fmla="*/ 2638 w 2642"/>
                <a:gd name="connsiteY6" fmla="*/ 193 h 407"/>
                <a:gd name="connsiteX7" fmla="*/ 2109 w 2642"/>
                <a:gd name="connsiteY7" fmla="*/ 405 h 407"/>
                <a:gd name="connsiteX0" fmla="*/ 0 w 2109"/>
                <a:gd name="connsiteY0" fmla="*/ 72 h 405"/>
                <a:gd name="connsiteX1" fmla="*/ 623 w 2109"/>
                <a:gd name="connsiteY1" fmla="*/ 280 h 405"/>
                <a:gd name="connsiteX2" fmla="*/ 622 w 2109"/>
                <a:gd name="connsiteY2" fmla="*/ 278 h 405"/>
                <a:gd name="connsiteX3" fmla="*/ 814 w 2109"/>
                <a:gd name="connsiteY3" fmla="*/ 11 h 405"/>
                <a:gd name="connsiteX4" fmla="*/ 1409 w 2109"/>
                <a:gd name="connsiteY4" fmla="*/ 335 h 405"/>
                <a:gd name="connsiteX5" fmla="*/ 1672 w 2109"/>
                <a:gd name="connsiteY5" fmla="*/ 0 h 405"/>
                <a:gd name="connsiteX6" fmla="*/ 2109 w 2109"/>
                <a:gd name="connsiteY6" fmla="*/ 405 h 405"/>
                <a:gd name="connsiteX0" fmla="*/ 0 w 2109"/>
                <a:gd name="connsiteY0" fmla="*/ 72 h 405"/>
                <a:gd name="connsiteX1" fmla="*/ 623 w 2109"/>
                <a:gd name="connsiteY1" fmla="*/ 280 h 405"/>
                <a:gd name="connsiteX2" fmla="*/ 298 w 2109"/>
                <a:gd name="connsiteY2" fmla="*/ 346 h 405"/>
                <a:gd name="connsiteX3" fmla="*/ 814 w 2109"/>
                <a:gd name="connsiteY3" fmla="*/ 11 h 405"/>
                <a:gd name="connsiteX4" fmla="*/ 1409 w 2109"/>
                <a:gd name="connsiteY4" fmla="*/ 335 h 405"/>
                <a:gd name="connsiteX5" fmla="*/ 1672 w 2109"/>
                <a:gd name="connsiteY5" fmla="*/ 0 h 405"/>
                <a:gd name="connsiteX6" fmla="*/ 2109 w 2109"/>
                <a:gd name="connsiteY6" fmla="*/ 405 h 405"/>
                <a:gd name="connsiteX0" fmla="*/ 0 w 2109"/>
                <a:gd name="connsiteY0" fmla="*/ 72 h 405"/>
                <a:gd name="connsiteX1" fmla="*/ 298 w 2109"/>
                <a:gd name="connsiteY1" fmla="*/ 346 h 405"/>
                <a:gd name="connsiteX2" fmla="*/ 814 w 2109"/>
                <a:gd name="connsiteY2" fmla="*/ 11 h 405"/>
                <a:gd name="connsiteX3" fmla="*/ 1409 w 2109"/>
                <a:gd name="connsiteY3" fmla="*/ 335 h 405"/>
                <a:gd name="connsiteX4" fmla="*/ 1672 w 2109"/>
                <a:gd name="connsiteY4" fmla="*/ 0 h 405"/>
                <a:gd name="connsiteX5" fmla="*/ 2109 w 2109"/>
                <a:gd name="connsiteY5" fmla="*/ 405 h 405"/>
                <a:gd name="connsiteX0" fmla="*/ 0 w 2109"/>
                <a:gd name="connsiteY0" fmla="*/ 72 h 405"/>
                <a:gd name="connsiteX1" fmla="*/ 415 w 2109"/>
                <a:gd name="connsiteY1" fmla="*/ 260 h 405"/>
                <a:gd name="connsiteX2" fmla="*/ 814 w 2109"/>
                <a:gd name="connsiteY2" fmla="*/ 11 h 405"/>
                <a:gd name="connsiteX3" fmla="*/ 1409 w 2109"/>
                <a:gd name="connsiteY3" fmla="*/ 335 h 405"/>
                <a:gd name="connsiteX4" fmla="*/ 1672 w 2109"/>
                <a:gd name="connsiteY4" fmla="*/ 0 h 405"/>
                <a:gd name="connsiteX5" fmla="*/ 2109 w 2109"/>
                <a:gd name="connsiteY5" fmla="*/ 405 h 405"/>
                <a:gd name="connsiteX0" fmla="*/ 0 w 2109"/>
                <a:gd name="connsiteY0" fmla="*/ 147 h 480"/>
                <a:gd name="connsiteX1" fmla="*/ 415 w 2109"/>
                <a:gd name="connsiteY1" fmla="*/ 335 h 480"/>
                <a:gd name="connsiteX2" fmla="*/ 814 w 2109"/>
                <a:gd name="connsiteY2" fmla="*/ 0 h 480"/>
                <a:gd name="connsiteX3" fmla="*/ 1409 w 2109"/>
                <a:gd name="connsiteY3" fmla="*/ 410 h 480"/>
                <a:gd name="connsiteX4" fmla="*/ 1672 w 2109"/>
                <a:gd name="connsiteY4" fmla="*/ 75 h 480"/>
                <a:gd name="connsiteX5" fmla="*/ 2109 w 2109"/>
                <a:gd name="connsiteY5" fmla="*/ 480 h 480"/>
                <a:gd name="connsiteX0" fmla="*/ 0 w 2109"/>
                <a:gd name="connsiteY0" fmla="*/ 147 h 480"/>
                <a:gd name="connsiteX1" fmla="*/ 415 w 2109"/>
                <a:gd name="connsiteY1" fmla="*/ 335 h 480"/>
                <a:gd name="connsiteX2" fmla="*/ 814 w 2109"/>
                <a:gd name="connsiteY2" fmla="*/ 0 h 480"/>
                <a:gd name="connsiteX3" fmla="*/ 1220 w 2109"/>
                <a:gd name="connsiteY3" fmla="*/ 205 h 480"/>
                <a:gd name="connsiteX4" fmla="*/ 1672 w 2109"/>
                <a:gd name="connsiteY4" fmla="*/ 75 h 480"/>
                <a:gd name="connsiteX5" fmla="*/ 2109 w 2109"/>
                <a:gd name="connsiteY5" fmla="*/ 480 h 480"/>
                <a:gd name="connsiteX0" fmla="*/ 0 w 2109"/>
                <a:gd name="connsiteY0" fmla="*/ 147 h 480"/>
                <a:gd name="connsiteX1" fmla="*/ 415 w 2109"/>
                <a:gd name="connsiteY1" fmla="*/ 335 h 480"/>
                <a:gd name="connsiteX2" fmla="*/ 814 w 2109"/>
                <a:gd name="connsiteY2" fmla="*/ 0 h 480"/>
                <a:gd name="connsiteX3" fmla="*/ 1220 w 2109"/>
                <a:gd name="connsiteY3" fmla="*/ 205 h 480"/>
                <a:gd name="connsiteX4" fmla="*/ 1672 w 2109"/>
                <a:gd name="connsiteY4" fmla="*/ 75 h 480"/>
                <a:gd name="connsiteX5" fmla="*/ 2109 w 2109"/>
                <a:gd name="connsiteY5" fmla="*/ 480 h 480"/>
                <a:gd name="connsiteX0" fmla="*/ 0 w 1983"/>
                <a:gd name="connsiteY0" fmla="*/ 147 h 412"/>
                <a:gd name="connsiteX1" fmla="*/ 415 w 1983"/>
                <a:gd name="connsiteY1" fmla="*/ 335 h 412"/>
                <a:gd name="connsiteX2" fmla="*/ 814 w 1983"/>
                <a:gd name="connsiteY2" fmla="*/ 0 h 412"/>
                <a:gd name="connsiteX3" fmla="*/ 1220 w 1983"/>
                <a:gd name="connsiteY3" fmla="*/ 205 h 412"/>
                <a:gd name="connsiteX4" fmla="*/ 1672 w 1983"/>
                <a:gd name="connsiteY4" fmla="*/ 75 h 412"/>
                <a:gd name="connsiteX5" fmla="*/ 1983 w 1983"/>
                <a:gd name="connsiteY5" fmla="*/ 412 h 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83" h="412">
                  <a:moveTo>
                    <a:pt x="0" y="147"/>
                  </a:moveTo>
                  <a:lnTo>
                    <a:pt x="415" y="335"/>
                  </a:lnTo>
                  <a:lnTo>
                    <a:pt x="814" y="0"/>
                  </a:lnTo>
                  <a:lnTo>
                    <a:pt x="1220" y="205"/>
                  </a:lnTo>
                  <a:lnTo>
                    <a:pt x="1672" y="75"/>
                  </a:lnTo>
                  <a:lnTo>
                    <a:pt x="1983" y="41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Oval 42"/>
            <p:cNvSpPr>
              <a:spLocks noChangeArrowheads="1"/>
            </p:cNvSpPr>
            <p:nvPr/>
          </p:nvSpPr>
          <p:spPr bwMode="auto">
            <a:xfrm>
              <a:off x="3651705" y="2906151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6" name="Oval 42"/>
            <p:cNvSpPr>
              <a:spLocks noChangeArrowheads="1"/>
            </p:cNvSpPr>
            <p:nvPr/>
          </p:nvSpPr>
          <p:spPr bwMode="auto">
            <a:xfrm>
              <a:off x="2432505" y="3050183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7" name="Oval 42"/>
            <p:cNvSpPr>
              <a:spLocks noChangeArrowheads="1"/>
            </p:cNvSpPr>
            <p:nvPr/>
          </p:nvSpPr>
          <p:spPr bwMode="auto">
            <a:xfrm>
              <a:off x="1834559" y="3518191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8" name="Oval 42"/>
            <p:cNvSpPr>
              <a:spLocks noChangeArrowheads="1"/>
            </p:cNvSpPr>
            <p:nvPr/>
          </p:nvSpPr>
          <p:spPr bwMode="auto">
            <a:xfrm>
              <a:off x="3034037" y="327651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9" name="Oval 42"/>
            <p:cNvSpPr>
              <a:spLocks noChangeArrowheads="1"/>
            </p:cNvSpPr>
            <p:nvPr/>
          </p:nvSpPr>
          <p:spPr bwMode="auto">
            <a:xfrm>
              <a:off x="1407839" y="282641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0" name="Oval 42"/>
            <p:cNvSpPr>
              <a:spLocks noChangeArrowheads="1"/>
            </p:cNvSpPr>
            <p:nvPr/>
          </p:nvSpPr>
          <p:spPr bwMode="auto">
            <a:xfrm>
              <a:off x="4902680" y="3303934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1" name="Oval 42"/>
            <p:cNvSpPr>
              <a:spLocks noChangeArrowheads="1"/>
            </p:cNvSpPr>
            <p:nvPr/>
          </p:nvSpPr>
          <p:spPr bwMode="auto">
            <a:xfrm>
              <a:off x="6418213" y="338605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2" name="Oval 42"/>
            <p:cNvSpPr>
              <a:spLocks noChangeArrowheads="1"/>
            </p:cNvSpPr>
            <p:nvPr/>
          </p:nvSpPr>
          <p:spPr bwMode="auto">
            <a:xfrm>
              <a:off x="5941524" y="3052371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3" name="Oval 42"/>
            <p:cNvSpPr>
              <a:spLocks noChangeArrowheads="1"/>
            </p:cNvSpPr>
            <p:nvPr/>
          </p:nvSpPr>
          <p:spPr bwMode="auto">
            <a:xfrm>
              <a:off x="4277890" y="3567155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3" name="Oval 42"/>
            <p:cNvSpPr>
              <a:spLocks noChangeArrowheads="1"/>
            </p:cNvSpPr>
            <p:nvPr/>
          </p:nvSpPr>
          <p:spPr bwMode="auto">
            <a:xfrm>
              <a:off x="5473333" y="353083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" name="Oval 42"/>
            <p:cNvSpPr>
              <a:spLocks noChangeArrowheads="1"/>
            </p:cNvSpPr>
            <p:nvPr/>
          </p:nvSpPr>
          <p:spPr bwMode="auto">
            <a:xfrm>
              <a:off x="6867793" y="279931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5" name="Oval 42"/>
            <p:cNvSpPr>
              <a:spLocks noChangeArrowheads="1"/>
            </p:cNvSpPr>
            <p:nvPr/>
          </p:nvSpPr>
          <p:spPr bwMode="auto">
            <a:xfrm>
              <a:off x="7858393" y="292123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6" name="Oval 42"/>
            <p:cNvSpPr>
              <a:spLocks noChangeArrowheads="1"/>
            </p:cNvSpPr>
            <p:nvPr/>
          </p:nvSpPr>
          <p:spPr bwMode="auto">
            <a:xfrm>
              <a:off x="7347853" y="314221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7" name="Oval 42"/>
            <p:cNvSpPr>
              <a:spLocks noChangeArrowheads="1"/>
            </p:cNvSpPr>
            <p:nvPr/>
          </p:nvSpPr>
          <p:spPr bwMode="auto">
            <a:xfrm>
              <a:off x="8186053" y="3500359"/>
              <a:ext cx="73025" cy="8198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cxnSp>
          <p:nvCxnSpPr>
            <p:cNvPr id="59" name="Прямая со стрелкой 58"/>
            <p:cNvCxnSpPr/>
            <p:nvPr/>
          </p:nvCxnSpPr>
          <p:spPr bwMode="auto">
            <a:xfrm rot="5400000" flipH="1" flipV="1">
              <a:off x="4841291" y="35458"/>
              <a:ext cx="4291" cy="762957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1" name="Прямая соединительная линия 60"/>
            <p:cNvCxnSpPr/>
            <p:nvPr/>
          </p:nvCxnSpPr>
          <p:spPr bwMode="auto">
            <a:xfrm rot="16200000" flipH="1">
              <a:off x="4747124" y="-967877"/>
              <a:ext cx="2127" cy="74200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</p:cxnSp>
        <p:cxnSp>
          <p:nvCxnSpPr>
            <p:cNvPr id="62" name="Прямая соединительная линия 61"/>
            <p:cNvCxnSpPr/>
            <p:nvPr/>
          </p:nvCxnSpPr>
          <p:spPr bwMode="auto">
            <a:xfrm rot="16200000" flipH="1">
              <a:off x="4756649" y="-15377"/>
              <a:ext cx="2127" cy="74200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</p:cxnSp>
        <p:cxnSp>
          <p:nvCxnSpPr>
            <p:cNvPr id="64" name="Прямая соединительная линия 63"/>
            <p:cNvCxnSpPr/>
            <p:nvPr/>
          </p:nvCxnSpPr>
          <p:spPr bwMode="auto">
            <a:xfrm rot="5400000" flipH="1" flipV="1">
              <a:off x="4737992" y="-480368"/>
              <a:ext cx="1340" cy="745812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3236" y="1359023"/>
            <a:ext cx="9001125" cy="3913414"/>
          </a:xfrm>
        </p:spPr>
        <p:txBody>
          <a:bodyPr/>
          <a:lstStyle/>
          <a:p>
            <a:pPr>
              <a:buNone/>
            </a:pPr>
            <a:r>
              <a:rPr lang="ru-RU" sz="2600" b="1" dirty="0" smtClean="0">
                <a:solidFill>
                  <a:srgbClr val="FF0000"/>
                </a:solidFill>
              </a:rPr>
              <a:t>Случаи 6, 7, 8 и 9 рассматриваются как ненормальные, требующие анализа и вмешательства в ход процесса.</a:t>
            </a:r>
          </a:p>
          <a:p>
            <a:pPr>
              <a:buNone/>
            </a:pPr>
            <a:endParaRPr lang="ru-RU" sz="300" b="1" dirty="0" smtClean="0"/>
          </a:p>
          <a:p>
            <a:pPr>
              <a:spcBef>
                <a:spcPts val="0"/>
              </a:spcBef>
              <a:buNone/>
            </a:pPr>
            <a:r>
              <a:rPr lang="ru-RU" sz="2600" b="1" dirty="0" smtClean="0"/>
              <a:t>6) Периодичность изменения контролируемой характеристики качества процесса.</a:t>
            </a:r>
          </a:p>
          <a:p>
            <a:pPr>
              <a:buNone/>
            </a:pPr>
            <a:endParaRPr lang="ru-RU" sz="1800" b="1" dirty="0" smtClean="0"/>
          </a:p>
          <a:p>
            <a:pPr>
              <a:buNone/>
            </a:pPr>
            <a:endParaRPr lang="ru-RU" sz="1800" b="1" dirty="0" smtClean="0"/>
          </a:p>
          <a:p>
            <a:pPr>
              <a:buNone/>
            </a:pPr>
            <a:endParaRPr lang="ru-RU" sz="1800" b="1" dirty="0" smtClean="0"/>
          </a:p>
          <a:p>
            <a:pPr>
              <a:buNone/>
            </a:pPr>
            <a:endParaRPr lang="ru-RU" sz="2000" b="1" dirty="0" smtClean="0"/>
          </a:p>
          <a:p>
            <a:pPr>
              <a:buNone/>
            </a:pPr>
            <a:r>
              <a:rPr lang="ru-RU" sz="2600" b="1" dirty="0" smtClean="0"/>
              <a:t>7) Восемь точек подряд лежат за пределами одного стандартного отклонения от центральной линии с обеих сторон.</a:t>
            </a:r>
            <a:endParaRPr lang="ru-RU" sz="2600" dirty="0" smtClean="0"/>
          </a:p>
          <a:p>
            <a:pPr>
              <a:buNone/>
            </a:pPr>
            <a:endParaRPr lang="ru-RU" sz="20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76</a:t>
            </a:fld>
            <a:endParaRPr lang="ru-RU"/>
          </a:p>
        </p:txBody>
      </p:sp>
      <p:grpSp>
        <p:nvGrpSpPr>
          <p:cNvPr id="28" name="Группа 27"/>
          <p:cNvGrpSpPr/>
          <p:nvPr/>
        </p:nvGrpSpPr>
        <p:grpSpPr>
          <a:xfrm>
            <a:off x="2520730" y="5303559"/>
            <a:ext cx="6876235" cy="1472692"/>
            <a:chOff x="2260973" y="2937467"/>
            <a:chExt cx="6876235" cy="1472692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2260973" y="2937467"/>
              <a:ext cx="6876235" cy="1472692"/>
              <a:chOff x="2260973" y="2937467"/>
              <a:chExt cx="6876235" cy="1472692"/>
            </a:xfrm>
          </p:grpSpPr>
          <p:sp>
            <p:nvSpPr>
              <p:cNvPr id="7" name="Rectangle 23"/>
              <p:cNvSpPr>
                <a:spLocks noChangeArrowheads="1"/>
              </p:cNvSpPr>
              <p:nvPr/>
            </p:nvSpPr>
            <p:spPr bwMode="auto">
              <a:xfrm>
                <a:off x="2260973" y="3478440"/>
                <a:ext cx="6121400" cy="431800"/>
              </a:xfrm>
              <a:prstGeom prst="rect">
                <a:avLst/>
              </a:prstGeom>
              <a:solidFill>
                <a:srgbClr val="00FF00">
                  <a:alpha val="41176"/>
                </a:srgbClr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8" name="Line 12"/>
              <p:cNvSpPr>
                <a:spLocks noChangeShapeType="1"/>
              </p:cNvSpPr>
              <p:nvPr/>
            </p:nvSpPr>
            <p:spPr bwMode="auto">
              <a:xfrm flipV="1">
                <a:off x="2260973" y="3015662"/>
                <a:ext cx="0" cy="13827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" name="Line 13"/>
              <p:cNvSpPr>
                <a:spLocks noChangeShapeType="1"/>
              </p:cNvSpPr>
              <p:nvPr/>
            </p:nvSpPr>
            <p:spPr bwMode="auto">
              <a:xfrm>
                <a:off x="2273364" y="4405919"/>
                <a:ext cx="639445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" name="Line 14"/>
              <p:cNvSpPr>
                <a:spLocks noChangeShapeType="1"/>
              </p:cNvSpPr>
              <p:nvPr/>
            </p:nvSpPr>
            <p:spPr bwMode="auto">
              <a:xfrm>
                <a:off x="2260973" y="3694340"/>
                <a:ext cx="6148387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" name="Line 15"/>
              <p:cNvSpPr>
                <a:spLocks noChangeShapeType="1"/>
              </p:cNvSpPr>
              <p:nvPr/>
            </p:nvSpPr>
            <p:spPr bwMode="auto">
              <a:xfrm>
                <a:off x="2281456" y="3275703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Line 16"/>
              <p:cNvSpPr>
                <a:spLocks noChangeShapeType="1"/>
              </p:cNvSpPr>
              <p:nvPr/>
            </p:nvSpPr>
            <p:spPr bwMode="auto">
              <a:xfrm>
                <a:off x="2281456" y="4097874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Line 17"/>
              <p:cNvSpPr>
                <a:spLocks noChangeShapeType="1"/>
              </p:cNvSpPr>
              <p:nvPr/>
            </p:nvSpPr>
            <p:spPr bwMode="auto">
              <a:xfrm>
                <a:off x="2260973" y="3478440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Line 18"/>
              <p:cNvSpPr>
                <a:spLocks noChangeShapeType="1"/>
              </p:cNvSpPr>
              <p:nvPr/>
            </p:nvSpPr>
            <p:spPr bwMode="auto">
              <a:xfrm>
                <a:off x="2260973" y="3910240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Text Box 19"/>
              <p:cNvSpPr txBox="1">
                <a:spLocks noChangeArrowheads="1"/>
              </p:cNvSpPr>
              <p:nvPr/>
            </p:nvSpPr>
            <p:spPr bwMode="auto">
              <a:xfrm>
                <a:off x="8565708" y="2937467"/>
                <a:ext cx="571500" cy="14726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02321" tIns="51161" rIns="102321" bIns="51161"/>
              <a:lstStyle/>
              <a:p>
                <a:pPr defTabSz="1023938"/>
                <a:r>
                  <a:rPr lang="ru-RU" sz="1300" dirty="0" smtClean="0">
                    <a:latin typeface="Arial" charset="0"/>
                  </a:rPr>
                  <a:t>3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</a:p>
              <a:p>
                <a:pPr defTabSz="1023938"/>
                <a:r>
                  <a:rPr lang="ru-RU" sz="1300" dirty="0" smtClean="0">
                    <a:latin typeface="Arial" charset="0"/>
                  </a:rPr>
                  <a:t>2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</a:p>
              <a:p>
                <a:pPr defTabSz="1023938"/>
                <a:r>
                  <a:rPr lang="en-US" sz="1300" dirty="0" smtClean="0">
                    <a:latin typeface="Arial" charset="0"/>
                  </a:rPr>
                  <a:t>1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  <a:endParaRPr lang="ru-RU" sz="1300" dirty="0" smtClean="0">
                  <a:latin typeface="Symbol" pitchFamily="18" charset="2"/>
                </a:endParaRPr>
              </a:p>
              <a:p>
                <a:pPr defTabSz="1023938"/>
                <a:endParaRPr lang="en-US" sz="800" dirty="0">
                  <a:latin typeface="Symbol" pitchFamily="18" charset="2"/>
                </a:endParaRPr>
              </a:p>
              <a:p>
                <a:pPr defTabSz="1023938"/>
                <a:endParaRPr lang="ru-RU" sz="800" dirty="0">
                  <a:latin typeface="Arial" charset="0"/>
                </a:endParaRPr>
              </a:p>
              <a:p>
                <a:pPr defTabSz="1023938"/>
                <a:r>
                  <a:rPr lang="en-US" sz="1300" dirty="0" smtClean="0">
                    <a:latin typeface="Arial" charset="0"/>
                  </a:rPr>
                  <a:t>1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</a:p>
              <a:p>
                <a:pPr defTabSz="1023938"/>
                <a:r>
                  <a:rPr lang="ru-RU" sz="1300" dirty="0" smtClean="0">
                    <a:latin typeface="Arial" charset="0"/>
                  </a:rPr>
                  <a:t>2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</a:p>
              <a:p>
                <a:pPr defTabSz="1023938"/>
                <a:r>
                  <a:rPr lang="ru-RU" sz="1300" dirty="0" smtClean="0">
                    <a:latin typeface="Arial" charset="0"/>
                  </a:rPr>
                  <a:t>3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  <a:endParaRPr lang="ru-RU" sz="2000" dirty="0">
                  <a:latin typeface="Arial" charset="0"/>
                </a:endParaRPr>
              </a:p>
            </p:txBody>
          </p:sp>
          <p:sp>
            <p:nvSpPr>
              <p:cNvPr id="17" name="Line 15"/>
              <p:cNvSpPr>
                <a:spLocks noChangeShapeType="1"/>
              </p:cNvSpPr>
              <p:nvPr/>
            </p:nvSpPr>
            <p:spPr bwMode="auto">
              <a:xfrm>
                <a:off x="2281456" y="3087853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" name="Line 15"/>
              <p:cNvSpPr>
                <a:spLocks noChangeShapeType="1"/>
              </p:cNvSpPr>
              <p:nvPr/>
            </p:nvSpPr>
            <p:spPr bwMode="auto">
              <a:xfrm>
                <a:off x="2296291" y="4285859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2405152" y="3155787"/>
              <a:ext cx="5942012" cy="977903"/>
            </a:xfrm>
            <a:custGeom>
              <a:avLst/>
              <a:gdLst>
                <a:gd name="T0" fmla="*/ 0 w 3743"/>
                <a:gd name="T1" fmla="*/ 2147483647 h 154"/>
                <a:gd name="T2" fmla="*/ 2147483647 w 3743"/>
                <a:gd name="T3" fmla="*/ 2147483647 h 154"/>
                <a:gd name="T4" fmla="*/ 2147483647 w 3743"/>
                <a:gd name="T5" fmla="*/ 2147483647 h 154"/>
                <a:gd name="T6" fmla="*/ 2147483647 w 3743"/>
                <a:gd name="T7" fmla="*/ 2147483647 h 154"/>
                <a:gd name="T8" fmla="*/ 2147483647 w 3743"/>
                <a:gd name="T9" fmla="*/ 2147483647 h 154"/>
                <a:gd name="T10" fmla="*/ 2147483647 w 3743"/>
                <a:gd name="T11" fmla="*/ 2147483647 h 154"/>
                <a:gd name="T12" fmla="*/ 2147483647 w 3743"/>
                <a:gd name="T13" fmla="*/ 2147483647 h 154"/>
                <a:gd name="T14" fmla="*/ 2147483647 w 3743"/>
                <a:gd name="T15" fmla="*/ 0 h 154"/>
                <a:gd name="T16" fmla="*/ 2147483647 w 3743"/>
                <a:gd name="T17" fmla="*/ 2147483647 h 154"/>
                <a:gd name="T18" fmla="*/ 2147483647 w 3743"/>
                <a:gd name="T19" fmla="*/ 2147483647 h 15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743"/>
                <a:gd name="T31" fmla="*/ 0 h 154"/>
                <a:gd name="T32" fmla="*/ 3743 w 3743"/>
                <a:gd name="T33" fmla="*/ 154 h 154"/>
                <a:gd name="connsiteX0" fmla="*/ 0 w 3743"/>
                <a:gd name="connsiteY0" fmla="*/ 71 h 279"/>
                <a:gd name="connsiteX1" fmla="*/ 316 w 3743"/>
                <a:gd name="connsiteY1" fmla="*/ 19 h 279"/>
                <a:gd name="connsiteX2" fmla="*/ 623 w 3743"/>
                <a:gd name="connsiteY2" fmla="*/ 279 h 279"/>
                <a:gd name="connsiteX3" fmla="*/ 1084 w 3743"/>
                <a:gd name="connsiteY3" fmla="*/ 10 h 279"/>
                <a:gd name="connsiteX4" fmla="*/ 1535 w 3743"/>
                <a:gd name="connsiteY4" fmla="*/ 134 h 279"/>
                <a:gd name="connsiteX5" fmla="*/ 2005 w 3743"/>
                <a:gd name="connsiteY5" fmla="*/ 19 h 279"/>
                <a:gd name="connsiteX6" fmla="*/ 2485 w 3743"/>
                <a:gd name="connsiteY6" fmla="*/ 154 h 279"/>
                <a:gd name="connsiteX7" fmla="*/ 2946 w 3743"/>
                <a:gd name="connsiteY7" fmla="*/ 0 h 279"/>
                <a:gd name="connsiteX8" fmla="*/ 3388 w 3743"/>
                <a:gd name="connsiteY8" fmla="*/ 154 h 279"/>
                <a:gd name="connsiteX9" fmla="*/ 3743 w 3743"/>
                <a:gd name="connsiteY9" fmla="*/ 10 h 279"/>
                <a:gd name="connsiteX0" fmla="*/ 0 w 3743"/>
                <a:gd name="connsiteY0" fmla="*/ 71 h 300"/>
                <a:gd name="connsiteX1" fmla="*/ 316 w 3743"/>
                <a:gd name="connsiteY1" fmla="*/ 19 h 300"/>
                <a:gd name="connsiteX2" fmla="*/ 623 w 3743"/>
                <a:gd name="connsiteY2" fmla="*/ 279 h 300"/>
                <a:gd name="connsiteX3" fmla="*/ 1084 w 3743"/>
                <a:gd name="connsiteY3" fmla="*/ 10 h 300"/>
                <a:gd name="connsiteX4" fmla="*/ 1535 w 3743"/>
                <a:gd name="connsiteY4" fmla="*/ 134 h 300"/>
                <a:gd name="connsiteX5" fmla="*/ 2005 w 3743"/>
                <a:gd name="connsiteY5" fmla="*/ 19 h 300"/>
                <a:gd name="connsiteX6" fmla="*/ 2485 w 3743"/>
                <a:gd name="connsiteY6" fmla="*/ 300 h 300"/>
                <a:gd name="connsiteX7" fmla="*/ 2946 w 3743"/>
                <a:gd name="connsiteY7" fmla="*/ 0 h 300"/>
                <a:gd name="connsiteX8" fmla="*/ 3388 w 3743"/>
                <a:gd name="connsiteY8" fmla="*/ 154 h 300"/>
                <a:gd name="connsiteX9" fmla="*/ 3743 w 3743"/>
                <a:gd name="connsiteY9" fmla="*/ 10 h 30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144 h 290"/>
                <a:gd name="connsiteX9" fmla="*/ 3743 w 3743"/>
                <a:gd name="connsiteY9" fmla="*/ 0 h 29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144 h 290"/>
                <a:gd name="connsiteX9" fmla="*/ 3391 w 3743"/>
                <a:gd name="connsiteY9" fmla="*/ 143 h 290"/>
                <a:gd name="connsiteX10" fmla="*/ 3743 w 3743"/>
                <a:gd name="connsiteY10" fmla="*/ 0 h 29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144 h 290"/>
                <a:gd name="connsiteX9" fmla="*/ 3391 w 3743"/>
                <a:gd name="connsiteY9" fmla="*/ 263 h 290"/>
                <a:gd name="connsiteX10" fmla="*/ 3743 w 3743"/>
                <a:gd name="connsiteY10" fmla="*/ 0 h 290"/>
                <a:gd name="connsiteX0" fmla="*/ 0 w 3743"/>
                <a:gd name="connsiteY0" fmla="*/ 61 h 290"/>
                <a:gd name="connsiteX1" fmla="*/ 316 w 3743"/>
                <a:gd name="connsiteY1" fmla="*/ 9 h 290"/>
                <a:gd name="connsiteX2" fmla="*/ 623 w 3743"/>
                <a:gd name="connsiteY2" fmla="*/ 269 h 290"/>
                <a:gd name="connsiteX3" fmla="*/ 1084 w 3743"/>
                <a:gd name="connsiteY3" fmla="*/ 0 h 290"/>
                <a:gd name="connsiteX4" fmla="*/ 1535 w 3743"/>
                <a:gd name="connsiteY4" fmla="*/ 124 h 290"/>
                <a:gd name="connsiteX5" fmla="*/ 2005 w 3743"/>
                <a:gd name="connsiteY5" fmla="*/ 9 h 290"/>
                <a:gd name="connsiteX6" fmla="*/ 2485 w 3743"/>
                <a:gd name="connsiteY6" fmla="*/ 290 h 290"/>
                <a:gd name="connsiteX7" fmla="*/ 2946 w 3743"/>
                <a:gd name="connsiteY7" fmla="*/ 132 h 290"/>
                <a:gd name="connsiteX8" fmla="*/ 3388 w 3743"/>
                <a:gd name="connsiteY8" fmla="*/ 264 h 290"/>
                <a:gd name="connsiteX9" fmla="*/ 3391 w 3743"/>
                <a:gd name="connsiteY9" fmla="*/ 263 h 290"/>
                <a:gd name="connsiteX10" fmla="*/ 3743 w 3743"/>
                <a:gd name="connsiteY10" fmla="*/ 0 h 290"/>
                <a:gd name="connsiteX0" fmla="*/ 0 w 3743"/>
                <a:gd name="connsiteY0" fmla="*/ 190 h 419"/>
                <a:gd name="connsiteX1" fmla="*/ 316 w 3743"/>
                <a:gd name="connsiteY1" fmla="*/ 0 h 419"/>
                <a:gd name="connsiteX2" fmla="*/ 623 w 3743"/>
                <a:gd name="connsiteY2" fmla="*/ 398 h 419"/>
                <a:gd name="connsiteX3" fmla="*/ 1084 w 3743"/>
                <a:gd name="connsiteY3" fmla="*/ 129 h 419"/>
                <a:gd name="connsiteX4" fmla="*/ 1535 w 3743"/>
                <a:gd name="connsiteY4" fmla="*/ 253 h 419"/>
                <a:gd name="connsiteX5" fmla="*/ 2005 w 3743"/>
                <a:gd name="connsiteY5" fmla="*/ 138 h 419"/>
                <a:gd name="connsiteX6" fmla="*/ 2485 w 3743"/>
                <a:gd name="connsiteY6" fmla="*/ 419 h 419"/>
                <a:gd name="connsiteX7" fmla="*/ 2946 w 3743"/>
                <a:gd name="connsiteY7" fmla="*/ 261 h 419"/>
                <a:gd name="connsiteX8" fmla="*/ 3388 w 3743"/>
                <a:gd name="connsiteY8" fmla="*/ 393 h 419"/>
                <a:gd name="connsiteX9" fmla="*/ 3391 w 3743"/>
                <a:gd name="connsiteY9" fmla="*/ 392 h 419"/>
                <a:gd name="connsiteX10" fmla="*/ 3743 w 3743"/>
                <a:gd name="connsiteY10" fmla="*/ 129 h 419"/>
                <a:gd name="connsiteX0" fmla="*/ 0 w 3743"/>
                <a:gd name="connsiteY0" fmla="*/ 190 h 419"/>
                <a:gd name="connsiteX1" fmla="*/ 316 w 3743"/>
                <a:gd name="connsiteY1" fmla="*/ 0 h 419"/>
                <a:gd name="connsiteX2" fmla="*/ 623 w 3743"/>
                <a:gd name="connsiteY2" fmla="*/ 398 h 419"/>
                <a:gd name="connsiteX3" fmla="*/ 1084 w 3743"/>
                <a:gd name="connsiteY3" fmla="*/ 129 h 419"/>
                <a:gd name="connsiteX4" fmla="*/ 1535 w 3743"/>
                <a:gd name="connsiteY4" fmla="*/ 253 h 419"/>
                <a:gd name="connsiteX5" fmla="*/ 2005 w 3743"/>
                <a:gd name="connsiteY5" fmla="*/ 44 h 419"/>
                <a:gd name="connsiteX6" fmla="*/ 2485 w 3743"/>
                <a:gd name="connsiteY6" fmla="*/ 419 h 419"/>
                <a:gd name="connsiteX7" fmla="*/ 2946 w 3743"/>
                <a:gd name="connsiteY7" fmla="*/ 261 h 419"/>
                <a:gd name="connsiteX8" fmla="*/ 3388 w 3743"/>
                <a:gd name="connsiteY8" fmla="*/ 393 h 419"/>
                <a:gd name="connsiteX9" fmla="*/ 3391 w 3743"/>
                <a:gd name="connsiteY9" fmla="*/ 392 h 419"/>
                <a:gd name="connsiteX10" fmla="*/ 3743 w 3743"/>
                <a:gd name="connsiteY10" fmla="*/ 129 h 419"/>
                <a:gd name="connsiteX0" fmla="*/ 0 w 3743"/>
                <a:gd name="connsiteY0" fmla="*/ 190 h 419"/>
                <a:gd name="connsiteX1" fmla="*/ 316 w 3743"/>
                <a:gd name="connsiteY1" fmla="*/ 0 h 419"/>
                <a:gd name="connsiteX2" fmla="*/ 623 w 3743"/>
                <a:gd name="connsiteY2" fmla="*/ 398 h 419"/>
                <a:gd name="connsiteX3" fmla="*/ 1084 w 3743"/>
                <a:gd name="connsiteY3" fmla="*/ 36 h 419"/>
                <a:gd name="connsiteX4" fmla="*/ 1535 w 3743"/>
                <a:gd name="connsiteY4" fmla="*/ 253 h 419"/>
                <a:gd name="connsiteX5" fmla="*/ 2005 w 3743"/>
                <a:gd name="connsiteY5" fmla="*/ 44 h 419"/>
                <a:gd name="connsiteX6" fmla="*/ 2485 w 3743"/>
                <a:gd name="connsiteY6" fmla="*/ 419 h 419"/>
                <a:gd name="connsiteX7" fmla="*/ 2946 w 3743"/>
                <a:gd name="connsiteY7" fmla="*/ 261 h 419"/>
                <a:gd name="connsiteX8" fmla="*/ 3388 w 3743"/>
                <a:gd name="connsiteY8" fmla="*/ 393 h 419"/>
                <a:gd name="connsiteX9" fmla="*/ 3391 w 3743"/>
                <a:gd name="connsiteY9" fmla="*/ 392 h 419"/>
                <a:gd name="connsiteX10" fmla="*/ 3743 w 3743"/>
                <a:gd name="connsiteY10" fmla="*/ 129 h 419"/>
                <a:gd name="connsiteX0" fmla="*/ 0 w 3743"/>
                <a:gd name="connsiteY0" fmla="*/ 190 h 467"/>
                <a:gd name="connsiteX1" fmla="*/ 316 w 3743"/>
                <a:gd name="connsiteY1" fmla="*/ 0 h 467"/>
                <a:gd name="connsiteX2" fmla="*/ 623 w 3743"/>
                <a:gd name="connsiteY2" fmla="*/ 467 h 467"/>
                <a:gd name="connsiteX3" fmla="*/ 1084 w 3743"/>
                <a:gd name="connsiteY3" fmla="*/ 36 h 467"/>
                <a:gd name="connsiteX4" fmla="*/ 1535 w 3743"/>
                <a:gd name="connsiteY4" fmla="*/ 253 h 467"/>
                <a:gd name="connsiteX5" fmla="*/ 2005 w 3743"/>
                <a:gd name="connsiteY5" fmla="*/ 44 h 467"/>
                <a:gd name="connsiteX6" fmla="*/ 2485 w 3743"/>
                <a:gd name="connsiteY6" fmla="*/ 419 h 467"/>
                <a:gd name="connsiteX7" fmla="*/ 2946 w 3743"/>
                <a:gd name="connsiteY7" fmla="*/ 261 h 467"/>
                <a:gd name="connsiteX8" fmla="*/ 3388 w 3743"/>
                <a:gd name="connsiteY8" fmla="*/ 393 h 467"/>
                <a:gd name="connsiteX9" fmla="*/ 3391 w 3743"/>
                <a:gd name="connsiteY9" fmla="*/ 392 h 467"/>
                <a:gd name="connsiteX10" fmla="*/ 3743 w 3743"/>
                <a:gd name="connsiteY10" fmla="*/ 129 h 467"/>
                <a:gd name="connsiteX0" fmla="*/ 0 w 3743"/>
                <a:gd name="connsiteY0" fmla="*/ 278 h 555"/>
                <a:gd name="connsiteX1" fmla="*/ 316 w 3743"/>
                <a:gd name="connsiteY1" fmla="*/ 88 h 555"/>
                <a:gd name="connsiteX2" fmla="*/ 623 w 3743"/>
                <a:gd name="connsiteY2" fmla="*/ 555 h 555"/>
                <a:gd name="connsiteX3" fmla="*/ 1084 w 3743"/>
                <a:gd name="connsiteY3" fmla="*/ 124 h 555"/>
                <a:gd name="connsiteX4" fmla="*/ 1535 w 3743"/>
                <a:gd name="connsiteY4" fmla="*/ 0 h 555"/>
                <a:gd name="connsiteX5" fmla="*/ 2005 w 3743"/>
                <a:gd name="connsiteY5" fmla="*/ 132 h 555"/>
                <a:gd name="connsiteX6" fmla="*/ 2485 w 3743"/>
                <a:gd name="connsiteY6" fmla="*/ 507 h 555"/>
                <a:gd name="connsiteX7" fmla="*/ 2946 w 3743"/>
                <a:gd name="connsiteY7" fmla="*/ 349 h 555"/>
                <a:gd name="connsiteX8" fmla="*/ 3388 w 3743"/>
                <a:gd name="connsiteY8" fmla="*/ 481 h 555"/>
                <a:gd name="connsiteX9" fmla="*/ 3391 w 3743"/>
                <a:gd name="connsiteY9" fmla="*/ 480 h 555"/>
                <a:gd name="connsiteX10" fmla="*/ 3743 w 3743"/>
                <a:gd name="connsiteY10" fmla="*/ 217 h 555"/>
                <a:gd name="connsiteX0" fmla="*/ 0 w 3743"/>
                <a:gd name="connsiteY0" fmla="*/ 278 h 555"/>
                <a:gd name="connsiteX1" fmla="*/ 316 w 3743"/>
                <a:gd name="connsiteY1" fmla="*/ 88 h 555"/>
                <a:gd name="connsiteX2" fmla="*/ 623 w 3743"/>
                <a:gd name="connsiteY2" fmla="*/ 555 h 555"/>
                <a:gd name="connsiteX3" fmla="*/ 1084 w 3743"/>
                <a:gd name="connsiteY3" fmla="*/ 124 h 555"/>
                <a:gd name="connsiteX4" fmla="*/ 1535 w 3743"/>
                <a:gd name="connsiteY4" fmla="*/ 0 h 555"/>
                <a:gd name="connsiteX5" fmla="*/ 2005 w 3743"/>
                <a:gd name="connsiteY5" fmla="*/ 534 h 555"/>
                <a:gd name="connsiteX6" fmla="*/ 2485 w 3743"/>
                <a:gd name="connsiteY6" fmla="*/ 507 h 555"/>
                <a:gd name="connsiteX7" fmla="*/ 2946 w 3743"/>
                <a:gd name="connsiteY7" fmla="*/ 349 h 555"/>
                <a:gd name="connsiteX8" fmla="*/ 3388 w 3743"/>
                <a:gd name="connsiteY8" fmla="*/ 481 h 555"/>
                <a:gd name="connsiteX9" fmla="*/ 3391 w 3743"/>
                <a:gd name="connsiteY9" fmla="*/ 480 h 555"/>
                <a:gd name="connsiteX10" fmla="*/ 3743 w 3743"/>
                <a:gd name="connsiteY10" fmla="*/ 217 h 555"/>
                <a:gd name="connsiteX0" fmla="*/ 0 w 3743"/>
                <a:gd name="connsiteY0" fmla="*/ 317 h 594"/>
                <a:gd name="connsiteX1" fmla="*/ 316 w 3743"/>
                <a:gd name="connsiteY1" fmla="*/ 127 h 594"/>
                <a:gd name="connsiteX2" fmla="*/ 623 w 3743"/>
                <a:gd name="connsiteY2" fmla="*/ 594 h 594"/>
                <a:gd name="connsiteX3" fmla="*/ 1084 w 3743"/>
                <a:gd name="connsiteY3" fmla="*/ 163 h 594"/>
                <a:gd name="connsiteX4" fmla="*/ 1535 w 3743"/>
                <a:gd name="connsiteY4" fmla="*/ 39 h 594"/>
                <a:gd name="connsiteX5" fmla="*/ 2005 w 3743"/>
                <a:gd name="connsiteY5" fmla="*/ 573 h 594"/>
                <a:gd name="connsiteX6" fmla="*/ 2485 w 3743"/>
                <a:gd name="connsiteY6" fmla="*/ 546 h 594"/>
                <a:gd name="connsiteX7" fmla="*/ 2946 w 3743"/>
                <a:gd name="connsiteY7" fmla="*/ 388 h 594"/>
                <a:gd name="connsiteX8" fmla="*/ 3388 w 3743"/>
                <a:gd name="connsiteY8" fmla="*/ 520 h 594"/>
                <a:gd name="connsiteX9" fmla="*/ 3391 w 3743"/>
                <a:gd name="connsiteY9" fmla="*/ 0 h 594"/>
                <a:gd name="connsiteX10" fmla="*/ 3743 w 3743"/>
                <a:gd name="connsiteY10" fmla="*/ 256 h 594"/>
                <a:gd name="connsiteX0" fmla="*/ 0 w 3743"/>
                <a:gd name="connsiteY0" fmla="*/ 320 h 597"/>
                <a:gd name="connsiteX1" fmla="*/ 316 w 3743"/>
                <a:gd name="connsiteY1" fmla="*/ 130 h 597"/>
                <a:gd name="connsiteX2" fmla="*/ 623 w 3743"/>
                <a:gd name="connsiteY2" fmla="*/ 597 h 597"/>
                <a:gd name="connsiteX3" fmla="*/ 1084 w 3743"/>
                <a:gd name="connsiteY3" fmla="*/ 166 h 597"/>
                <a:gd name="connsiteX4" fmla="*/ 1535 w 3743"/>
                <a:gd name="connsiteY4" fmla="*/ 42 h 597"/>
                <a:gd name="connsiteX5" fmla="*/ 2005 w 3743"/>
                <a:gd name="connsiteY5" fmla="*/ 576 h 597"/>
                <a:gd name="connsiteX6" fmla="*/ 2485 w 3743"/>
                <a:gd name="connsiteY6" fmla="*/ 549 h 597"/>
                <a:gd name="connsiteX7" fmla="*/ 2946 w 3743"/>
                <a:gd name="connsiteY7" fmla="*/ 391 h 597"/>
                <a:gd name="connsiteX8" fmla="*/ 3388 w 3743"/>
                <a:gd name="connsiteY8" fmla="*/ 0 h 597"/>
                <a:gd name="connsiteX9" fmla="*/ 3391 w 3743"/>
                <a:gd name="connsiteY9" fmla="*/ 3 h 597"/>
                <a:gd name="connsiteX10" fmla="*/ 3743 w 3743"/>
                <a:gd name="connsiteY10" fmla="*/ 259 h 597"/>
                <a:gd name="connsiteX0" fmla="*/ 0 w 3743"/>
                <a:gd name="connsiteY0" fmla="*/ 320 h 597"/>
                <a:gd name="connsiteX1" fmla="*/ 316 w 3743"/>
                <a:gd name="connsiteY1" fmla="*/ 130 h 597"/>
                <a:gd name="connsiteX2" fmla="*/ 623 w 3743"/>
                <a:gd name="connsiteY2" fmla="*/ 597 h 597"/>
                <a:gd name="connsiteX3" fmla="*/ 1084 w 3743"/>
                <a:gd name="connsiteY3" fmla="*/ 166 h 597"/>
                <a:gd name="connsiteX4" fmla="*/ 1535 w 3743"/>
                <a:gd name="connsiteY4" fmla="*/ 42 h 597"/>
                <a:gd name="connsiteX5" fmla="*/ 2005 w 3743"/>
                <a:gd name="connsiteY5" fmla="*/ 576 h 597"/>
                <a:gd name="connsiteX6" fmla="*/ 2485 w 3743"/>
                <a:gd name="connsiteY6" fmla="*/ 549 h 597"/>
                <a:gd name="connsiteX7" fmla="*/ 2946 w 3743"/>
                <a:gd name="connsiteY7" fmla="*/ 391 h 597"/>
                <a:gd name="connsiteX8" fmla="*/ 3388 w 3743"/>
                <a:gd name="connsiteY8" fmla="*/ 0 h 597"/>
                <a:gd name="connsiteX9" fmla="*/ 3391 w 3743"/>
                <a:gd name="connsiteY9" fmla="*/ 3 h 597"/>
                <a:gd name="connsiteX10" fmla="*/ 3743 w 3743"/>
                <a:gd name="connsiteY10" fmla="*/ 259 h 597"/>
                <a:gd name="connsiteX0" fmla="*/ 0 w 3743"/>
                <a:gd name="connsiteY0" fmla="*/ 320 h 597"/>
                <a:gd name="connsiteX1" fmla="*/ 316 w 3743"/>
                <a:gd name="connsiteY1" fmla="*/ 130 h 597"/>
                <a:gd name="connsiteX2" fmla="*/ 623 w 3743"/>
                <a:gd name="connsiteY2" fmla="*/ 597 h 597"/>
                <a:gd name="connsiteX3" fmla="*/ 1084 w 3743"/>
                <a:gd name="connsiteY3" fmla="*/ 166 h 597"/>
                <a:gd name="connsiteX4" fmla="*/ 1535 w 3743"/>
                <a:gd name="connsiteY4" fmla="*/ 42 h 597"/>
                <a:gd name="connsiteX5" fmla="*/ 2005 w 3743"/>
                <a:gd name="connsiteY5" fmla="*/ 576 h 597"/>
                <a:gd name="connsiteX6" fmla="*/ 2485 w 3743"/>
                <a:gd name="connsiteY6" fmla="*/ 549 h 597"/>
                <a:gd name="connsiteX7" fmla="*/ 2946 w 3743"/>
                <a:gd name="connsiteY7" fmla="*/ 391 h 597"/>
                <a:gd name="connsiteX8" fmla="*/ 3388 w 3743"/>
                <a:gd name="connsiteY8" fmla="*/ 0 h 597"/>
                <a:gd name="connsiteX9" fmla="*/ 3523 w 3743"/>
                <a:gd name="connsiteY9" fmla="*/ 105 h 597"/>
                <a:gd name="connsiteX10" fmla="*/ 3743 w 3743"/>
                <a:gd name="connsiteY10" fmla="*/ 259 h 597"/>
                <a:gd name="connsiteX0" fmla="*/ 0 w 3743"/>
                <a:gd name="connsiteY0" fmla="*/ 278 h 555"/>
                <a:gd name="connsiteX1" fmla="*/ 316 w 3743"/>
                <a:gd name="connsiteY1" fmla="*/ 88 h 555"/>
                <a:gd name="connsiteX2" fmla="*/ 623 w 3743"/>
                <a:gd name="connsiteY2" fmla="*/ 555 h 555"/>
                <a:gd name="connsiteX3" fmla="*/ 1084 w 3743"/>
                <a:gd name="connsiteY3" fmla="*/ 124 h 555"/>
                <a:gd name="connsiteX4" fmla="*/ 1535 w 3743"/>
                <a:gd name="connsiteY4" fmla="*/ 0 h 555"/>
                <a:gd name="connsiteX5" fmla="*/ 2005 w 3743"/>
                <a:gd name="connsiteY5" fmla="*/ 534 h 555"/>
                <a:gd name="connsiteX6" fmla="*/ 2485 w 3743"/>
                <a:gd name="connsiteY6" fmla="*/ 507 h 555"/>
                <a:gd name="connsiteX7" fmla="*/ 2946 w 3743"/>
                <a:gd name="connsiteY7" fmla="*/ 349 h 555"/>
                <a:gd name="connsiteX8" fmla="*/ 3388 w 3743"/>
                <a:gd name="connsiteY8" fmla="*/ 0 h 555"/>
                <a:gd name="connsiteX9" fmla="*/ 3523 w 3743"/>
                <a:gd name="connsiteY9" fmla="*/ 63 h 555"/>
                <a:gd name="connsiteX10" fmla="*/ 3743 w 3743"/>
                <a:gd name="connsiteY10" fmla="*/ 217 h 555"/>
                <a:gd name="connsiteX0" fmla="*/ 0 w 3743"/>
                <a:gd name="connsiteY0" fmla="*/ 278 h 555"/>
                <a:gd name="connsiteX1" fmla="*/ 316 w 3743"/>
                <a:gd name="connsiteY1" fmla="*/ 88 h 555"/>
                <a:gd name="connsiteX2" fmla="*/ 623 w 3743"/>
                <a:gd name="connsiteY2" fmla="*/ 555 h 555"/>
                <a:gd name="connsiteX3" fmla="*/ 1084 w 3743"/>
                <a:gd name="connsiteY3" fmla="*/ 124 h 555"/>
                <a:gd name="connsiteX4" fmla="*/ 1535 w 3743"/>
                <a:gd name="connsiteY4" fmla="*/ 0 h 555"/>
                <a:gd name="connsiteX5" fmla="*/ 2005 w 3743"/>
                <a:gd name="connsiteY5" fmla="*/ 534 h 555"/>
                <a:gd name="connsiteX6" fmla="*/ 2485 w 3743"/>
                <a:gd name="connsiteY6" fmla="*/ 507 h 555"/>
                <a:gd name="connsiteX7" fmla="*/ 2946 w 3743"/>
                <a:gd name="connsiteY7" fmla="*/ 349 h 555"/>
                <a:gd name="connsiteX8" fmla="*/ 3388 w 3743"/>
                <a:gd name="connsiteY8" fmla="*/ 0 h 555"/>
                <a:gd name="connsiteX9" fmla="*/ 3706 w 3743"/>
                <a:gd name="connsiteY9" fmla="*/ 189 h 555"/>
                <a:gd name="connsiteX10" fmla="*/ 3743 w 3743"/>
                <a:gd name="connsiteY10" fmla="*/ 217 h 555"/>
                <a:gd name="connsiteX0" fmla="*/ 0 w 3743"/>
                <a:gd name="connsiteY0" fmla="*/ 278 h 616"/>
                <a:gd name="connsiteX1" fmla="*/ 316 w 3743"/>
                <a:gd name="connsiteY1" fmla="*/ 88 h 616"/>
                <a:gd name="connsiteX2" fmla="*/ 623 w 3743"/>
                <a:gd name="connsiteY2" fmla="*/ 555 h 616"/>
                <a:gd name="connsiteX3" fmla="*/ 1084 w 3743"/>
                <a:gd name="connsiteY3" fmla="*/ 124 h 616"/>
                <a:gd name="connsiteX4" fmla="*/ 1535 w 3743"/>
                <a:gd name="connsiteY4" fmla="*/ 0 h 616"/>
                <a:gd name="connsiteX5" fmla="*/ 2005 w 3743"/>
                <a:gd name="connsiteY5" fmla="*/ 534 h 616"/>
                <a:gd name="connsiteX6" fmla="*/ 2485 w 3743"/>
                <a:gd name="connsiteY6" fmla="*/ 507 h 616"/>
                <a:gd name="connsiteX7" fmla="*/ 3018 w 3743"/>
                <a:gd name="connsiteY7" fmla="*/ 616 h 616"/>
                <a:gd name="connsiteX8" fmla="*/ 3388 w 3743"/>
                <a:gd name="connsiteY8" fmla="*/ 0 h 616"/>
                <a:gd name="connsiteX9" fmla="*/ 3706 w 3743"/>
                <a:gd name="connsiteY9" fmla="*/ 189 h 616"/>
                <a:gd name="connsiteX10" fmla="*/ 3743 w 3743"/>
                <a:gd name="connsiteY10" fmla="*/ 217 h 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743" h="616">
                  <a:moveTo>
                    <a:pt x="0" y="278"/>
                  </a:moveTo>
                  <a:lnTo>
                    <a:pt x="316" y="88"/>
                  </a:lnTo>
                  <a:lnTo>
                    <a:pt x="623" y="555"/>
                  </a:lnTo>
                  <a:lnTo>
                    <a:pt x="1084" y="124"/>
                  </a:lnTo>
                  <a:lnTo>
                    <a:pt x="1535" y="0"/>
                  </a:lnTo>
                  <a:lnTo>
                    <a:pt x="2005" y="534"/>
                  </a:lnTo>
                  <a:lnTo>
                    <a:pt x="2485" y="507"/>
                  </a:lnTo>
                  <a:lnTo>
                    <a:pt x="3018" y="616"/>
                  </a:lnTo>
                  <a:lnTo>
                    <a:pt x="3388" y="0"/>
                  </a:lnTo>
                  <a:cubicBezTo>
                    <a:pt x="3389" y="0"/>
                    <a:pt x="3705" y="189"/>
                    <a:pt x="3706" y="189"/>
                  </a:cubicBezTo>
                  <a:lnTo>
                    <a:pt x="3743" y="217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Oval 42"/>
            <p:cNvSpPr>
              <a:spLocks noChangeArrowheads="1"/>
            </p:cNvSpPr>
            <p:nvPr/>
          </p:nvSpPr>
          <p:spPr bwMode="auto">
            <a:xfrm>
              <a:off x="6324730" y="3933400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1" name="Oval 42"/>
            <p:cNvSpPr>
              <a:spLocks noChangeArrowheads="1"/>
            </p:cNvSpPr>
            <p:nvPr/>
          </p:nvSpPr>
          <p:spPr bwMode="auto">
            <a:xfrm>
              <a:off x="7164526" y="4104477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2" name="Oval 42"/>
            <p:cNvSpPr>
              <a:spLocks noChangeArrowheads="1"/>
            </p:cNvSpPr>
            <p:nvPr/>
          </p:nvSpPr>
          <p:spPr bwMode="auto">
            <a:xfrm>
              <a:off x="5561278" y="3971584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3" name="Oval 42"/>
            <p:cNvSpPr>
              <a:spLocks noChangeArrowheads="1"/>
            </p:cNvSpPr>
            <p:nvPr/>
          </p:nvSpPr>
          <p:spPr bwMode="auto">
            <a:xfrm>
              <a:off x="4799277" y="3121801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4" name="Oval 42"/>
            <p:cNvSpPr>
              <a:spLocks noChangeArrowheads="1"/>
            </p:cNvSpPr>
            <p:nvPr/>
          </p:nvSpPr>
          <p:spPr bwMode="auto">
            <a:xfrm>
              <a:off x="4103114" y="3318093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5" name="Oval 42"/>
            <p:cNvSpPr>
              <a:spLocks noChangeArrowheads="1"/>
            </p:cNvSpPr>
            <p:nvPr/>
          </p:nvSpPr>
          <p:spPr bwMode="auto">
            <a:xfrm>
              <a:off x="3363060" y="3989872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6" name="Oval 42"/>
            <p:cNvSpPr>
              <a:spLocks noChangeArrowheads="1"/>
            </p:cNvSpPr>
            <p:nvPr/>
          </p:nvSpPr>
          <p:spPr bwMode="auto">
            <a:xfrm>
              <a:off x="2864407" y="3271763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7" name="Oval 42"/>
            <p:cNvSpPr>
              <a:spLocks noChangeArrowheads="1"/>
            </p:cNvSpPr>
            <p:nvPr/>
          </p:nvSpPr>
          <p:spPr bwMode="auto">
            <a:xfrm>
              <a:off x="7764372" y="3116925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grpSp>
        <p:nvGrpSpPr>
          <p:cNvPr id="56" name="Группа 55"/>
          <p:cNvGrpSpPr/>
          <p:nvPr/>
        </p:nvGrpSpPr>
        <p:grpSpPr>
          <a:xfrm>
            <a:off x="2213053" y="3133523"/>
            <a:ext cx="7483186" cy="1394909"/>
            <a:chOff x="1424776" y="2441275"/>
            <a:chExt cx="7483186" cy="1394909"/>
          </a:xfrm>
        </p:grpSpPr>
        <p:sp>
          <p:nvSpPr>
            <p:cNvPr id="57" name="Oval 45"/>
            <p:cNvSpPr>
              <a:spLocks noChangeArrowheads="1"/>
            </p:cNvSpPr>
            <p:nvPr/>
          </p:nvSpPr>
          <p:spPr bwMode="auto">
            <a:xfrm>
              <a:off x="4508840" y="2441275"/>
              <a:ext cx="3769163" cy="1202781"/>
            </a:xfrm>
            <a:prstGeom prst="ellipse">
              <a:avLst/>
            </a:prstGeom>
            <a:solidFill>
              <a:srgbClr val="99FF99">
                <a:alpha val="45097"/>
              </a:srgbClr>
            </a:solidFill>
            <a:ln w="12700">
              <a:solidFill>
                <a:srgbClr val="FF0066"/>
              </a:solidFill>
              <a:prstDash val="dashDot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8" name="Группа 5"/>
            <p:cNvGrpSpPr/>
            <p:nvPr/>
          </p:nvGrpSpPr>
          <p:grpSpPr>
            <a:xfrm>
              <a:off x="1424776" y="2442438"/>
              <a:ext cx="7483186" cy="1393746"/>
              <a:chOff x="1429039" y="1936829"/>
              <a:chExt cx="7483186" cy="1393746"/>
            </a:xfrm>
          </p:grpSpPr>
          <p:sp>
            <p:nvSpPr>
              <p:cNvPr id="68" name="Oval 45"/>
              <p:cNvSpPr>
                <a:spLocks noChangeArrowheads="1"/>
              </p:cNvSpPr>
              <p:nvPr/>
            </p:nvSpPr>
            <p:spPr bwMode="auto">
              <a:xfrm>
                <a:off x="1429039" y="1936829"/>
                <a:ext cx="3769163" cy="1202781"/>
              </a:xfrm>
              <a:prstGeom prst="ellipse">
                <a:avLst/>
              </a:prstGeom>
              <a:solidFill>
                <a:srgbClr val="99FF99">
                  <a:alpha val="45097"/>
                </a:srgbClr>
              </a:solidFill>
              <a:ln w="12700">
                <a:solidFill>
                  <a:srgbClr val="FF0066"/>
                </a:solidFill>
                <a:prstDash val="dash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" name="Line 4"/>
              <p:cNvSpPr>
                <a:spLocks noChangeShapeType="1"/>
              </p:cNvSpPr>
              <p:nvPr/>
            </p:nvSpPr>
            <p:spPr bwMode="auto">
              <a:xfrm flipV="1">
                <a:off x="1758950" y="2009775"/>
                <a:ext cx="0" cy="13208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" name="Line 5"/>
              <p:cNvSpPr>
                <a:spLocks noChangeShapeType="1"/>
              </p:cNvSpPr>
              <p:nvPr/>
            </p:nvSpPr>
            <p:spPr bwMode="auto">
              <a:xfrm>
                <a:off x="1758950" y="3198813"/>
                <a:ext cx="715327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1" name="Line 6"/>
              <p:cNvSpPr>
                <a:spLocks noChangeShapeType="1"/>
              </p:cNvSpPr>
              <p:nvPr/>
            </p:nvSpPr>
            <p:spPr bwMode="auto">
              <a:xfrm>
                <a:off x="1758950" y="2670175"/>
                <a:ext cx="6878638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2" name="Line 7"/>
              <p:cNvSpPr>
                <a:spLocks noChangeShapeType="1"/>
              </p:cNvSpPr>
              <p:nvPr/>
            </p:nvSpPr>
            <p:spPr bwMode="auto">
              <a:xfrm>
                <a:off x="1758950" y="2273300"/>
                <a:ext cx="687863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3" name="Line 8"/>
              <p:cNvSpPr>
                <a:spLocks noChangeShapeType="1"/>
              </p:cNvSpPr>
              <p:nvPr/>
            </p:nvSpPr>
            <p:spPr bwMode="auto">
              <a:xfrm>
                <a:off x="1758950" y="3067050"/>
                <a:ext cx="687863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" name="Freeform 24"/>
              <p:cNvSpPr>
                <a:spLocks/>
              </p:cNvSpPr>
              <p:nvPr/>
            </p:nvSpPr>
            <p:spPr bwMode="auto">
              <a:xfrm>
                <a:off x="1830388" y="2327275"/>
                <a:ext cx="6697662" cy="674688"/>
              </a:xfrm>
              <a:custGeom>
                <a:avLst/>
                <a:gdLst>
                  <a:gd name="T0" fmla="*/ 0 w 4219"/>
                  <a:gd name="T1" fmla="*/ 2147483647 h 423"/>
                  <a:gd name="T2" fmla="*/ 2147483647 w 4219"/>
                  <a:gd name="T3" fmla="*/ 2147483647 h 423"/>
                  <a:gd name="T4" fmla="*/ 2147483647 w 4219"/>
                  <a:gd name="T5" fmla="*/ 2147483647 h 423"/>
                  <a:gd name="T6" fmla="*/ 2147483647 w 4219"/>
                  <a:gd name="T7" fmla="*/ 2147483647 h 423"/>
                  <a:gd name="T8" fmla="*/ 2147483647 w 4219"/>
                  <a:gd name="T9" fmla="*/ 2147483647 h 423"/>
                  <a:gd name="T10" fmla="*/ 2147483647 w 4219"/>
                  <a:gd name="T11" fmla="*/ 2147483647 h 423"/>
                  <a:gd name="T12" fmla="*/ 2147483647 w 4219"/>
                  <a:gd name="T13" fmla="*/ 2147483647 h 423"/>
                  <a:gd name="T14" fmla="*/ 2147483647 w 4219"/>
                  <a:gd name="T15" fmla="*/ 0 h 423"/>
                  <a:gd name="T16" fmla="*/ 2147483647 w 4219"/>
                  <a:gd name="T17" fmla="*/ 2147483647 h 423"/>
                  <a:gd name="T18" fmla="*/ 2147483647 w 4219"/>
                  <a:gd name="T19" fmla="*/ 2147483647 h 42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219"/>
                  <a:gd name="T31" fmla="*/ 0 h 423"/>
                  <a:gd name="T32" fmla="*/ 4219 w 4219"/>
                  <a:gd name="T33" fmla="*/ 423 h 423"/>
                  <a:gd name="connsiteX0" fmla="*/ 0 w 4219"/>
                  <a:gd name="connsiteY0" fmla="*/ 165 h 423"/>
                  <a:gd name="connsiteX1" fmla="*/ 412 w 4219"/>
                  <a:gd name="connsiteY1" fmla="*/ 413 h 423"/>
                  <a:gd name="connsiteX2" fmla="*/ 949 w 4219"/>
                  <a:gd name="connsiteY2" fmla="*/ 288 h 423"/>
                  <a:gd name="connsiteX3" fmla="*/ 1381 w 4219"/>
                  <a:gd name="connsiteY3" fmla="*/ 336 h 423"/>
                  <a:gd name="connsiteX4" fmla="*/ 1894 w 4219"/>
                  <a:gd name="connsiteY4" fmla="*/ 378 h 423"/>
                  <a:gd name="connsiteX5" fmla="*/ 2332 w 4219"/>
                  <a:gd name="connsiteY5" fmla="*/ 413 h 423"/>
                  <a:gd name="connsiteX6" fmla="*/ 2812 w 4219"/>
                  <a:gd name="connsiteY6" fmla="*/ 423 h 423"/>
                  <a:gd name="connsiteX7" fmla="*/ 3317 w 4219"/>
                  <a:gd name="connsiteY7" fmla="*/ 0 h 423"/>
                  <a:gd name="connsiteX8" fmla="*/ 3791 w 4219"/>
                  <a:gd name="connsiteY8" fmla="*/ 245 h 423"/>
                  <a:gd name="connsiteX9" fmla="*/ 4219 w 4219"/>
                  <a:gd name="connsiteY9" fmla="*/ 77 h 423"/>
                  <a:gd name="connsiteX0" fmla="*/ 0 w 4219"/>
                  <a:gd name="connsiteY0" fmla="*/ 165 h 423"/>
                  <a:gd name="connsiteX1" fmla="*/ 412 w 4219"/>
                  <a:gd name="connsiteY1" fmla="*/ 413 h 423"/>
                  <a:gd name="connsiteX2" fmla="*/ 949 w 4219"/>
                  <a:gd name="connsiteY2" fmla="*/ 165 h 423"/>
                  <a:gd name="connsiteX3" fmla="*/ 1381 w 4219"/>
                  <a:gd name="connsiteY3" fmla="*/ 336 h 423"/>
                  <a:gd name="connsiteX4" fmla="*/ 1894 w 4219"/>
                  <a:gd name="connsiteY4" fmla="*/ 378 h 423"/>
                  <a:gd name="connsiteX5" fmla="*/ 2332 w 4219"/>
                  <a:gd name="connsiteY5" fmla="*/ 413 h 423"/>
                  <a:gd name="connsiteX6" fmla="*/ 2812 w 4219"/>
                  <a:gd name="connsiteY6" fmla="*/ 423 h 423"/>
                  <a:gd name="connsiteX7" fmla="*/ 3317 w 4219"/>
                  <a:gd name="connsiteY7" fmla="*/ 0 h 423"/>
                  <a:gd name="connsiteX8" fmla="*/ 3791 w 4219"/>
                  <a:gd name="connsiteY8" fmla="*/ 245 h 423"/>
                  <a:gd name="connsiteX9" fmla="*/ 4219 w 4219"/>
                  <a:gd name="connsiteY9" fmla="*/ 77 h 423"/>
                  <a:gd name="connsiteX0" fmla="*/ 0 w 4219"/>
                  <a:gd name="connsiteY0" fmla="*/ 165 h 423"/>
                  <a:gd name="connsiteX1" fmla="*/ 412 w 4219"/>
                  <a:gd name="connsiteY1" fmla="*/ 413 h 423"/>
                  <a:gd name="connsiteX2" fmla="*/ 949 w 4219"/>
                  <a:gd name="connsiteY2" fmla="*/ 165 h 423"/>
                  <a:gd name="connsiteX3" fmla="*/ 1381 w 4219"/>
                  <a:gd name="connsiteY3" fmla="*/ 336 h 423"/>
                  <a:gd name="connsiteX4" fmla="*/ 1894 w 4219"/>
                  <a:gd name="connsiteY4" fmla="*/ 378 h 423"/>
                  <a:gd name="connsiteX5" fmla="*/ 2332 w 4219"/>
                  <a:gd name="connsiteY5" fmla="*/ 413 h 423"/>
                  <a:gd name="connsiteX6" fmla="*/ 2812 w 4219"/>
                  <a:gd name="connsiteY6" fmla="*/ 423 h 423"/>
                  <a:gd name="connsiteX7" fmla="*/ 3317 w 4219"/>
                  <a:gd name="connsiteY7" fmla="*/ 0 h 423"/>
                  <a:gd name="connsiteX8" fmla="*/ 3791 w 4219"/>
                  <a:gd name="connsiteY8" fmla="*/ 245 h 423"/>
                  <a:gd name="connsiteX9" fmla="*/ 4219 w 4219"/>
                  <a:gd name="connsiteY9" fmla="*/ 77 h 423"/>
                  <a:gd name="connsiteX0" fmla="*/ 0 w 4219"/>
                  <a:gd name="connsiteY0" fmla="*/ 165 h 423"/>
                  <a:gd name="connsiteX1" fmla="*/ 412 w 4219"/>
                  <a:gd name="connsiteY1" fmla="*/ 413 h 423"/>
                  <a:gd name="connsiteX2" fmla="*/ 949 w 4219"/>
                  <a:gd name="connsiteY2" fmla="*/ 165 h 423"/>
                  <a:gd name="connsiteX3" fmla="*/ 1446 w 4219"/>
                  <a:gd name="connsiteY3" fmla="*/ 119 h 423"/>
                  <a:gd name="connsiteX4" fmla="*/ 1894 w 4219"/>
                  <a:gd name="connsiteY4" fmla="*/ 378 h 423"/>
                  <a:gd name="connsiteX5" fmla="*/ 2332 w 4219"/>
                  <a:gd name="connsiteY5" fmla="*/ 413 h 423"/>
                  <a:gd name="connsiteX6" fmla="*/ 2812 w 4219"/>
                  <a:gd name="connsiteY6" fmla="*/ 423 h 423"/>
                  <a:gd name="connsiteX7" fmla="*/ 3317 w 4219"/>
                  <a:gd name="connsiteY7" fmla="*/ 0 h 423"/>
                  <a:gd name="connsiteX8" fmla="*/ 3791 w 4219"/>
                  <a:gd name="connsiteY8" fmla="*/ 245 h 423"/>
                  <a:gd name="connsiteX9" fmla="*/ 4219 w 4219"/>
                  <a:gd name="connsiteY9" fmla="*/ 77 h 423"/>
                  <a:gd name="connsiteX0" fmla="*/ 0 w 4219"/>
                  <a:gd name="connsiteY0" fmla="*/ 165 h 423"/>
                  <a:gd name="connsiteX1" fmla="*/ 412 w 4219"/>
                  <a:gd name="connsiteY1" fmla="*/ 413 h 423"/>
                  <a:gd name="connsiteX2" fmla="*/ 949 w 4219"/>
                  <a:gd name="connsiteY2" fmla="*/ 165 h 423"/>
                  <a:gd name="connsiteX3" fmla="*/ 1446 w 4219"/>
                  <a:gd name="connsiteY3" fmla="*/ 119 h 423"/>
                  <a:gd name="connsiteX4" fmla="*/ 1894 w 4219"/>
                  <a:gd name="connsiteY4" fmla="*/ 378 h 423"/>
                  <a:gd name="connsiteX5" fmla="*/ 2332 w 4219"/>
                  <a:gd name="connsiteY5" fmla="*/ 413 h 423"/>
                  <a:gd name="connsiteX6" fmla="*/ 2812 w 4219"/>
                  <a:gd name="connsiteY6" fmla="*/ 423 h 423"/>
                  <a:gd name="connsiteX7" fmla="*/ 3317 w 4219"/>
                  <a:gd name="connsiteY7" fmla="*/ 0 h 423"/>
                  <a:gd name="connsiteX8" fmla="*/ 3791 w 4219"/>
                  <a:gd name="connsiteY8" fmla="*/ 245 h 423"/>
                  <a:gd name="connsiteX9" fmla="*/ 4219 w 4219"/>
                  <a:gd name="connsiteY9" fmla="*/ 77 h 423"/>
                  <a:gd name="connsiteX0" fmla="*/ 0 w 4219"/>
                  <a:gd name="connsiteY0" fmla="*/ 165 h 423"/>
                  <a:gd name="connsiteX1" fmla="*/ 412 w 4219"/>
                  <a:gd name="connsiteY1" fmla="*/ 413 h 423"/>
                  <a:gd name="connsiteX2" fmla="*/ 949 w 4219"/>
                  <a:gd name="connsiteY2" fmla="*/ 165 h 423"/>
                  <a:gd name="connsiteX3" fmla="*/ 1446 w 4219"/>
                  <a:gd name="connsiteY3" fmla="*/ 119 h 423"/>
                  <a:gd name="connsiteX4" fmla="*/ 1894 w 4219"/>
                  <a:gd name="connsiteY4" fmla="*/ 378 h 423"/>
                  <a:gd name="connsiteX5" fmla="*/ 2332 w 4219"/>
                  <a:gd name="connsiteY5" fmla="*/ 413 h 423"/>
                  <a:gd name="connsiteX6" fmla="*/ 2812 w 4219"/>
                  <a:gd name="connsiteY6" fmla="*/ 423 h 423"/>
                  <a:gd name="connsiteX7" fmla="*/ 3317 w 4219"/>
                  <a:gd name="connsiteY7" fmla="*/ 0 h 423"/>
                  <a:gd name="connsiteX8" fmla="*/ 3791 w 4219"/>
                  <a:gd name="connsiteY8" fmla="*/ 245 h 423"/>
                  <a:gd name="connsiteX9" fmla="*/ 4219 w 4219"/>
                  <a:gd name="connsiteY9" fmla="*/ 77 h 423"/>
                  <a:gd name="connsiteX0" fmla="*/ 0 w 4219"/>
                  <a:gd name="connsiteY0" fmla="*/ 165 h 423"/>
                  <a:gd name="connsiteX1" fmla="*/ 412 w 4219"/>
                  <a:gd name="connsiteY1" fmla="*/ 413 h 423"/>
                  <a:gd name="connsiteX2" fmla="*/ 949 w 4219"/>
                  <a:gd name="connsiteY2" fmla="*/ 165 h 423"/>
                  <a:gd name="connsiteX3" fmla="*/ 1446 w 4219"/>
                  <a:gd name="connsiteY3" fmla="*/ 119 h 423"/>
                  <a:gd name="connsiteX4" fmla="*/ 1894 w 4219"/>
                  <a:gd name="connsiteY4" fmla="*/ 5 h 423"/>
                  <a:gd name="connsiteX5" fmla="*/ 2332 w 4219"/>
                  <a:gd name="connsiteY5" fmla="*/ 413 h 423"/>
                  <a:gd name="connsiteX6" fmla="*/ 2812 w 4219"/>
                  <a:gd name="connsiteY6" fmla="*/ 423 h 423"/>
                  <a:gd name="connsiteX7" fmla="*/ 3317 w 4219"/>
                  <a:gd name="connsiteY7" fmla="*/ 0 h 423"/>
                  <a:gd name="connsiteX8" fmla="*/ 3791 w 4219"/>
                  <a:gd name="connsiteY8" fmla="*/ 245 h 423"/>
                  <a:gd name="connsiteX9" fmla="*/ 4219 w 4219"/>
                  <a:gd name="connsiteY9" fmla="*/ 77 h 423"/>
                  <a:gd name="connsiteX0" fmla="*/ 0 w 4219"/>
                  <a:gd name="connsiteY0" fmla="*/ 16 h 423"/>
                  <a:gd name="connsiteX1" fmla="*/ 412 w 4219"/>
                  <a:gd name="connsiteY1" fmla="*/ 413 h 423"/>
                  <a:gd name="connsiteX2" fmla="*/ 949 w 4219"/>
                  <a:gd name="connsiteY2" fmla="*/ 165 h 423"/>
                  <a:gd name="connsiteX3" fmla="*/ 1446 w 4219"/>
                  <a:gd name="connsiteY3" fmla="*/ 119 h 423"/>
                  <a:gd name="connsiteX4" fmla="*/ 1894 w 4219"/>
                  <a:gd name="connsiteY4" fmla="*/ 5 h 423"/>
                  <a:gd name="connsiteX5" fmla="*/ 2332 w 4219"/>
                  <a:gd name="connsiteY5" fmla="*/ 413 h 423"/>
                  <a:gd name="connsiteX6" fmla="*/ 2812 w 4219"/>
                  <a:gd name="connsiteY6" fmla="*/ 423 h 423"/>
                  <a:gd name="connsiteX7" fmla="*/ 3317 w 4219"/>
                  <a:gd name="connsiteY7" fmla="*/ 0 h 423"/>
                  <a:gd name="connsiteX8" fmla="*/ 3791 w 4219"/>
                  <a:gd name="connsiteY8" fmla="*/ 245 h 423"/>
                  <a:gd name="connsiteX9" fmla="*/ 4219 w 4219"/>
                  <a:gd name="connsiteY9" fmla="*/ 77 h 423"/>
                  <a:gd name="connsiteX0" fmla="*/ 0 w 4219"/>
                  <a:gd name="connsiteY0" fmla="*/ 16 h 423"/>
                  <a:gd name="connsiteX1" fmla="*/ 412 w 4219"/>
                  <a:gd name="connsiteY1" fmla="*/ 413 h 423"/>
                  <a:gd name="connsiteX2" fmla="*/ 949 w 4219"/>
                  <a:gd name="connsiteY2" fmla="*/ 165 h 423"/>
                  <a:gd name="connsiteX3" fmla="*/ 1446 w 4219"/>
                  <a:gd name="connsiteY3" fmla="*/ 119 h 423"/>
                  <a:gd name="connsiteX4" fmla="*/ 1894 w 4219"/>
                  <a:gd name="connsiteY4" fmla="*/ 5 h 423"/>
                  <a:gd name="connsiteX5" fmla="*/ 2332 w 4219"/>
                  <a:gd name="connsiteY5" fmla="*/ 413 h 423"/>
                  <a:gd name="connsiteX6" fmla="*/ 2812 w 4219"/>
                  <a:gd name="connsiteY6" fmla="*/ 423 h 423"/>
                  <a:gd name="connsiteX7" fmla="*/ 3317 w 4219"/>
                  <a:gd name="connsiteY7" fmla="*/ 0 h 423"/>
                  <a:gd name="connsiteX8" fmla="*/ 3791 w 4219"/>
                  <a:gd name="connsiteY8" fmla="*/ 245 h 423"/>
                  <a:gd name="connsiteX9" fmla="*/ 4219 w 4219"/>
                  <a:gd name="connsiteY9" fmla="*/ 77 h 423"/>
                  <a:gd name="connsiteX0" fmla="*/ 0 w 4219"/>
                  <a:gd name="connsiteY0" fmla="*/ 16 h 413"/>
                  <a:gd name="connsiteX1" fmla="*/ 412 w 4219"/>
                  <a:gd name="connsiteY1" fmla="*/ 413 h 413"/>
                  <a:gd name="connsiteX2" fmla="*/ 949 w 4219"/>
                  <a:gd name="connsiteY2" fmla="*/ 165 h 413"/>
                  <a:gd name="connsiteX3" fmla="*/ 1446 w 4219"/>
                  <a:gd name="connsiteY3" fmla="*/ 119 h 413"/>
                  <a:gd name="connsiteX4" fmla="*/ 1894 w 4219"/>
                  <a:gd name="connsiteY4" fmla="*/ 5 h 413"/>
                  <a:gd name="connsiteX5" fmla="*/ 2332 w 4219"/>
                  <a:gd name="connsiteY5" fmla="*/ 413 h 413"/>
                  <a:gd name="connsiteX6" fmla="*/ 2950 w 4219"/>
                  <a:gd name="connsiteY6" fmla="*/ 166 h 413"/>
                  <a:gd name="connsiteX7" fmla="*/ 3317 w 4219"/>
                  <a:gd name="connsiteY7" fmla="*/ 0 h 413"/>
                  <a:gd name="connsiteX8" fmla="*/ 3791 w 4219"/>
                  <a:gd name="connsiteY8" fmla="*/ 245 h 413"/>
                  <a:gd name="connsiteX9" fmla="*/ 4219 w 4219"/>
                  <a:gd name="connsiteY9" fmla="*/ 77 h 413"/>
                  <a:gd name="connsiteX0" fmla="*/ 0 w 4219"/>
                  <a:gd name="connsiteY0" fmla="*/ 16 h 413"/>
                  <a:gd name="connsiteX1" fmla="*/ 412 w 4219"/>
                  <a:gd name="connsiteY1" fmla="*/ 413 h 413"/>
                  <a:gd name="connsiteX2" fmla="*/ 949 w 4219"/>
                  <a:gd name="connsiteY2" fmla="*/ 165 h 413"/>
                  <a:gd name="connsiteX3" fmla="*/ 1446 w 4219"/>
                  <a:gd name="connsiteY3" fmla="*/ 119 h 413"/>
                  <a:gd name="connsiteX4" fmla="*/ 1894 w 4219"/>
                  <a:gd name="connsiteY4" fmla="*/ 5 h 413"/>
                  <a:gd name="connsiteX5" fmla="*/ 2332 w 4219"/>
                  <a:gd name="connsiteY5" fmla="*/ 413 h 413"/>
                  <a:gd name="connsiteX6" fmla="*/ 2888 w 4219"/>
                  <a:gd name="connsiteY6" fmla="*/ 166 h 413"/>
                  <a:gd name="connsiteX7" fmla="*/ 3317 w 4219"/>
                  <a:gd name="connsiteY7" fmla="*/ 0 h 413"/>
                  <a:gd name="connsiteX8" fmla="*/ 3791 w 4219"/>
                  <a:gd name="connsiteY8" fmla="*/ 245 h 413"/>
                  <a:gd name="connsiteX9" fmla="*/ 4219 w 4219"/>
                  <a:gd name="connsiteY9" fmla="*/ 77 h 413"/>
                  <a:gd name="connsiteX0" fmla="*/ 0 w 4219"/>
                  <a:gd name="connsiteY0" fmla="*/ 11 h 408"/>
                  <a:gd name="connsiteX1" fmla="*/ 412 w 4219"/>
                  <a:gd name="connsiteY1" fmla="*/ 408 h 408"/>
                  <a:gd name="connsiteX2" fmla="*/ 949 w 4219"/>
                  <a:gd name="connsiteY2" fmla="*/ 160 h 408"/>
                  <a:gd name="connsiteX3" fmla="*/ 1446 w 4219"/>
                  <a:gd name="connsiteY3" fmla="*/ 114 h 408"/>
                  <a:gd name="connsiteX4" fmla="*/ 1894 w 4219"/>
                  <a:gd name="connsiteY4" fmla="*/ 0 h 408"/>
                  <a:gd name="connsiteX5" fmla="*/ 2332 w 4219"/>
                  <a:gd name="connsiteY5" fmla="*/ 408 h 408"/>
                  <a:gd name="connsiteX6" fmla="*/ 2888 w 4219"/>
                  <a:gd name="connsiteY6" fmla="*/ 161 h 408"/>
                  <a:gd name="connsiteX7" fmla="*/ 3317 w 4219"/>
                  <a:gd name="connsiteY7" fmla="*/ 111 h 408"/>
                  <a:gd name="connsiteX8" fmla="*/ 3791 w 4219"/>
                  <a:gd name="connsiteY8" fmla="*/ 240 h 408"/>
                  <a:gd name="connsiteX9" fmla="*/ 4219 w 4219"/>
                  <a:gd name="connsiteY9" fmla="*/ 72 h 408"/>
                  <a:gd name="connsiteX0" fmla="*/ 0 w 4219"/>
                  <a:gd name="connsiteY0" fmla="*/ 28 h 425"/>
                  <a:gd name="connsiteX1" fmla="*/ 412 w 4219"/>
                  <a:gd name="connsiteY1" fmla="*/ 425 h 425"/>
                  <a:gd name="connsiteX2" fmla="*/ 949 w 4219"/>
                  <a:gd name="connsiteY2" fmla="*/ 177 h 425"/>
                  <a:gd name="connsiteX3" fmla="*/ 1446 w 4219"/>
                  <a:gd name="connsiteY3" fmla="*/ 131 h 425"/>
                  <a:gd name="connsiteX4" fmla="*/ 1894 w 4219"/>
                  <a:gd name="connsiteY4" fmla="*/ 17 h 425"/>
                  <a:gd name="connsiteX5" fmla="*/ 2332 w 4219"/>
                  <a:gd name="connsiteY5" fmla="*/ 425 h 425"/>
                  <a:gd name="connsiteX6" fmla="*/ 2888 w 4219"/>
                  <a:gd name="connsiteY6" fmla="*/ 178 h 425"/>
                  <a:gd name="connsiteX7" fmla="*/ 3317 w 4219"/>
                  <a:gd name="connsiteY7" fmla="*/ 128 h 425"/>
                  <a:gd name="connsiteX8" fmla="*/ 3791 w 4219"/>
                  <a:gd name="connsiteY8" fmla="*/ 0 h 425"/>
                  <a:gd name="connsiteX9" fmla="*/ 4219 w 4219"/>
                  <a:gd name="connsiteY9" fmla="*/ 89 h 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19" h="425">
                    <a:moveTo>
                      <a:pt x="0" y="28"/>
                    </a:moveTo>
                    <a:lnTo>
                      <a:pt x="412" y="425"/>
                    </a:lnTo>
                    <a:cubicBezTo>
                      <a:pt x="412" y="420"/>
                      <a:pt x="942" y="181"/>
                      <a:pt x="949" y="177"/>
                    </a:cubicBezTo>
                    <a:cubicBezTo>
                      <a:pt x="940" y="184"/>
                      <a:pt x="1315" y="142"/>
                      <a:pt x="1446" y="131"/>
                    </a:cubicBezTo>
                    <a:lnTo>
                      <a:pt x="1894" y="17"/>
                    </a:lnTo>
                    <a:lnTo>
                      <a:pt x="2332" y="425"/>
                    </a:lnTo>
                    <a:lnTo>
                      <a:pt x="2888" y="178"/>
                    </a:lnTo>
                    <a:lnTo>
                      <a:pt x="3317" y="128"/>
                    </a:lnTo>
                    <a:lnTo>
                      <a:pt x="3791" y="0"/>
                    </a:lnTo>
                    <a:lnTo>
                      <a:pt x="4219" y="8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9" name="Oval 42"/>
            <p:cNvSpPr>
              <a:spLocks noChangeArrowheads="1"/>
            </p:cNvSpPr>
            <p:nvPr/>
          </p:nvSpPr>
          <p:spPr bwMode="auto">
            <a:xfrm>
              <a:off x="1783607" y="2836434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0" name="Oval 42"/>
            <p:cNvSpPr>
              <a:spLocks noChangeArrowheads="1"/>
            </p:cNvSpPr>
            <p:nvPr/>
          </p:nvSpPr>
          <p:spPr bwMode="auto">
            <a:xfrm>
              <a:off x="2452538" y="3470465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1" name="Oval 42"/>
            <p:cNvSpPr>
              <a:spLocks noChangeArrowheads="1"/>
            </p:cNvSpPr>
            <p:nvPr/>
          </p:nvSpPr>
          <p:spPr bwMode="auto">
            <a:xfrm>
              <a:off x="3302953" y="3085393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2" name="Oval 42"/>
            <p:cNvSpPr>
              <a:spLocks noChangeArrowheads="1"/>
            </p:cNvSpPr>
            <p:nvPr/>
          </p:nvSpPr>
          <p:spPr bwMode="auto">
            <a:xfrm>
              <a:off x="4104508" y="3007447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3" name="Oval 42"/>
            <p:cNvSpPr>
              <a:spLocks noChangeArrowheads="1"/>
            </p:cNvSpPr>
            <p:nvPr/>
          </p:nvSpPr>
          <p:spPr bwMode="auto">
            <a:xfrm>
              <a:off x="4815320" y="2831781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4" name="Oval 42"/>
            <p:cNvSpPr>
              <a:spLocks noChangeArrowheads="1"/>
            </p:cNvSpPr>
            <p:nvPr/>
          </p:nvSpPr>
          <p:spPr bwMode="auto">
            <a:xfrm>
              <a:off x="7074563" y="3003957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5" name="Oval 42"/>
            <p:cNvSpPr>
              <a:spLocks noChangeArrowheads="1"/>
            </p:cNvSpPr>
            <p:nvPr/>
          </p:nvSpPr>
          <p:spPr bwMode="auto">
            <a:xfrm>
              <a:off x="6382364" y="3086556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6" name="Oval 42"/>
            <p:cNvSpPr>
              <a:spLocks noChangeArrowheads="1"/>
            </p:cNvSpPr>
            <p:nvPr/>
          </p:nvSpPr>
          <p:spPr bwMode="auto">
            <a:xfrm>
              <a:off x="5508682" y="3469300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7" name="Oval 42"/>
            <p:cNvSpPr>
              <a:spLocks noChangeArrowheads="1"/>
            </p:cNvSpPr>
            <p:nvPr/>
          </p:nvSpPr>
          <p:spPr bwMode="auto">
            <a:xfrm>
              <a:off x="7817949" y="2805023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sp>
        <p:nvSpPr>
          <p:cNvPr id="47" name="Rectangle 21"/>
          <p:cNvSpPr>
            <a:spLocks noGrp="1" noChangeArrowheads="1"/>
          </p:cNvSpPr>
          <p:nvPr>
            <p:ph type="title"/>
          </p:nvPr>
        </p:nvSpPr>
        <p:spPr>
          <a:xfrm>
            <a:off x="563550" y="614702"/>
            <a:ext cx="9462952" cy="70833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Признаки неуправляемого состояния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4501" y="1353959"/>
            <a:ext cx="9001125" cy="5449612"/>
          </a:xfrm>
        </p:spPr>
        <p:txBody>
          <a:bodyPr/>
          <a:lstStyle/>
          <a:p>
            <a:pPr eaLnBrk="1" hangingPunct="1">
              <a:buNone/>
            </a:pPr>
            <a:endParaRPr lang="ru-RU" sz="500" b="1" dirty="0" smtClean="0"/>
          </a:p>
          <a:p>
            <a:pPr eaLnBrk="1" hangingPunct="1">
              <a:buNone/>
            </a:pPr>
            <a:r>
              <a:rPr lang="ru-RU" sz="2550" b="1" dirty="0" smtClean="0"/>
              <a:t>8) Две из трех точек подряд отстоят более, чем на два стандартных отклонения от центральной линии с одной стороны </a:t>
            </a:r>
            <a:r>
              <a:rPr lang="ru-RU" sz="2550" dirty="0" smtClean="0"/>
              <a:t>(приближение к контрольным пределам </a:t>
            </a:r>
            <a:r>
              <a:rPr lang="en-US" sz="2550" i="1" dirty="0" smtClean="0"/>
              <a:t>UCL </a:t>
            </a:r>
            <a:r>
              <a:rPr lang="ru-RU" sz="2550" dirty="0" smtClean="0"/>
              <a:t>и </a:t>
            </a:r>
            <a:r>
              <a:rPr lang="en-US" sz="2550" i="1" dirty="0" smtClean="0"/>
              <a:t>LCL</a:t>
            </a:r>
            <a:r>
              <a:rPr lang="ru-RU" sz="2550" dirty="0" smtClean="0"/>
              <a:t>).</a:t>
            </a:r>
            <a:endParaRPr lang="ru-RU" sz="2550" b="1" dirty="0" smtClean="0"/>
          </a:p>
          <a:p>
            <a:pPr eaLnBrk="1" hangingPunct="1">
              <a:buNone/>
            </a:pPr>
            <a:endParaRPr lang="ru-RU" sz="1800" dirty="0" smtClean="0"/>
          </a:p>
          <a:p>
            <a:pPr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000" dirty="0" smtClean="0"/>
          </a:p>
          <a:p>
            <a:pPr marL="0" indent="0" eaLnBrk="1" hangingPunct="1">
              <a:buNone/>
            </a:pPr>
            <a:r>
              <a:rPr lang="ru-RU" sz="2550" b="1" dirty="0" smtClean="0"/>
              <a:t>9) Четыре из пяти точек подряд отстоят более, чем на одно стандартное отклонение от центральной линии с одной стороны.</a:t>
            </a:r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800" dirty="0" smtClean="0"/>
          </a:p>
          <a:p>
            <a:pPr marL="0" indent="0" eaLnBrk="1" hangingPunct="1">
              <a:buNone/>
            </a:pPr>
            <a:endParaRPr lang="ru-RU" sz="1800" dirty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77</a:t>
            </a:fld>
            <a:endParaRPr lang="ru-RU"/>
          </a:p>
        </p:txBody>
      </p:sp>
      <p:grpSp>
        <p:nvGrpSpPr>
          <p:cNvPr id="63" name="Группа 62"/>
          <p:cNvGrpSpPr/>
          <p:nvPr/>
        </p:nvGrpSpPr>
        <p:grpSpPr>
          <a:xfrm>
            <a:off x="2070537" y="5255614"/>
            <a:ext cx="7264974" cy="1472692"/>
            <a:chOff x="2070537" y="4623047"/>
            <a:chExt cx="7264974" cy="1472692"/>
          </a:xfrm>
        </p:grpSpPr>
        <p:sp>
          <p:nvSpPr>
            <p:cNvPr id="22" name="Rectangle 23"/>
            <p:cNvSpPr>
              <a:spLocks noChangeArrowheads="1"/>
            </p:cNvSpPr>
            <p:nvPr/>
          </p:nvSpPr>
          <p:spPr bwMode="auto">
            <a:xfrm>
              <a:off x="2459276" y="5164020"/>
              <a:ext cx="6121400" cy="431800"/>
            </a:xfrm>
            <a:prstGeom prst="rect">
              <a:avLst/>
            </a:prstGeom>
            <a:solidFill>
              <a:srgbClr val="00FF00">
                <a:alpha val="41176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1" name="Oval 20"/>
            <p:cNvSpPr>
              <a:spLocks noChangeArrowheads="1"/>
            </p:cNvSpPr>
            <p:nvPr/>
          </p:nvSpPr>
          <p:spPr bwMode="auto">
            <a:xfrm>
              <a:off x="5843241" y="4650087"/>
              <a:ext cx="2860492" cy="844780"/>
            </a:xfrm>
            <a:prstGeom prst="ellipse">
              <a:avLst/>
            </a:prstGeom>
            <a:solidFill>
              <a:srgbClr val="99FF99">
                <a:alpha val="45882"/>
              </a:srgbClr>
            </a:solidFill>
            <a:ln w="12700">
              <a:solidFill>
                <a:srgbClr val="FF0066"/>
              </a:solidFill>
              <a:prstDash val="dashDot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" name="Oval 20"/>
            <p:cNvSpPr>
              <a:spLocks noChangeArrowheads="1"/>
            </p:cNvSpPr>
            <p:nvPr/>
          </p:nvSpPr>
          <p:spPr bwMode="auto">
            <a:xfrm>
              <a:off x="2070537" y="5328746"/>
              <a:ext cx="3405353" cy="720924"/>
            </a:xfrm>
            <a:prstGeom prst="ellipse">
              <a:avLst/>
            </a:prstGeom>
            <a:solidFill>
              <a:srgbClr val="99FF99">
                <a:alpha val="45882"/>
              </a:srgbClr>
            </a:solidFill>
            <a:ln w="12700">
              <a:solidFill>
                <a:srgbClr val="FF0066"/>
              </a:solidFill>
              <a:prstDash val="dashDot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Line 12"/>
            <p:cNvSpPr>
              <a:spLocks noChangeShapeType="1"/>
            </p:cNvSpPr>
            <p:nvPr/>
          </p:nvSpPr>
          <p:spPr bwMode="auto">
            <a:xfrm flipV="1">
              <a:off x="2459276" y="4701242"/>
              <a:ext cx="0" cy="13827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Line 13"/>
            <p:cNvSpPr>
              <a:spLocks noChangeShapeType="1"/>
            </p:cNvSpPr>
            <p:nvPr/>
          </p:nvSpPr>
          <p:spPr bwMode="auto">
            <a:xfrm>
              <a:off x="2471667" y="6091499"/>
              <a:ext cx="639445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Line 14"/>
            <p:cNvSpPr>
              <a:spLocks noChangeShapeType="1"/>
            </p:cNvSpPr>
            <p:nvPr/>
          </p:nvSpPr>
          <p:spPr bwMode="auto">
            <a:xfrm>
              <a:off x="2459276" y="5379920"/>
              <a:ext cx="6148387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Line 15"/>
            <p:cNvSpPr>
              <a:spLocks noChangeShapeType="1"/>
            </p:cNvSpPr>
            <p:nvPr/>
          </p:nvSpPr>
          <p:spPr bwMode="auto">
            <a:xfrm>
              <a:off x="2479759" y="4961283"/>
              <a:ext cx="61483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Line 16"/>
            <p:cNvSpPr>
              <a:spLocks noChangeShapeType="1"/>
            </p:cNvSpPr>
            <p:nvPr/>
          </p:nvSpPr>
          <p:spPr bwMode="auto">
            <a:xfrm>
              <a:off x="2479759" y="5783454"/>
              <a:ext cx="61483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Line 17"/>
            <p:cNvSpPr>
              <a:spLocks noChangeShapeType="1"/>
            </p:cNvSpPr>
            <p:nvPr/>
          </p:nvSpPr>
          <p:spPr bwMode="auto">
            <a:xfrm>
              <a:off x="2459276" y="5164020"/>
              <a:ext cx="61483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Line 18"/>
            <p:cNvSpPr>
              <a:spLocks noChangeShapeType="1"/>
            </p:cNvSpPr>
            <p:nvPr/>
          </p:nvSpPr>
          <p:spPr bwMode="auto">
            <a:xfrm>
              <a:off x="2459276" y="5595820"/>
              <a:ext cx="61483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Text Box 19"/>
            <p:cNvSpPr txBox="1">
              <a:spLocks noChangeArrowheads="1"/>
            </p:cNvSpPr>
            <p:nvPr/>
          </p:nvSpPr>
          <p:spPr bwMode="auto">
            <a:xfrm>
              <a:off x="8764011" y="4623047"/>
              <a:ext cx="571500" cy="1472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ru-RU" sz="1300" dirty="0" smtClean="0">
                  <a:latin typeface="Arial" charset="0"/>
                </a:rPr>
                <a:t>3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</a:p>
            <a:p>
              <a:pPr defTabSz="1023938"/>
              <a:r>
                <a:rPr lang="ru-RU" sz="1300" dirty="0" smtClean="0">
                  <a:latin typeface="Arial" charset="0"/>
                </a:rPr>
                <a:t>2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</a:p>
            <a:p>
              <a:pPr defTabSz="1023938"/>
              <a:r>
                <a:rPr lang="en-US" sz="1300" dirty="0" smtClean="0">
                  <a:latin typeface="Arial" charset="0"/>
                </a:rPr>
                <a:t>1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  <a:endParaRPr lang="ru-RU" sz="1300" dirty="0" smtClean="0">
                <a:latin typeface="Symbol" pitchFamily="18" charset="2"/>
              </a:endParaRPr>
            </a:p>
            <a:p>
              <a:pPr defTabSz="1023938"/>
              <a:endParaRPr lang="en-US" sz="800" dirty="0">
                <a:latin typeface="Symbol" pitchFamily="18" charset="2"/>
              </a:endParaRPr>
            </a:p>
            <a:p>
              <a:pPr defTabSz="1023938"/>
              <a:endParaRPr lang="ru-RU" sz="800" dirty="0">
                <a:latin typeface="Arial" charset="0"/>
              </a:endParaRPr>
            </a:p>
            <a:p>
              <a:pPr defTabSz="1023938"/>
              <a:r>
                <a:rPr lang="en-US" sz="1300" dirty="0" smtClean="0">
                  <a:latin typeface="Arial" charset="0"/>
                </a:rPr>
                <a:t>1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</a:p>
            <a:p>
              <a:pPr defTabSz="1023938"/>
              <a:r>
                <a:rPr lang="ru-RU" sz="1300" dirty="0" smtClean="0">
                  <a:latin typeface="Arial" charset="0"/>
                </a:rPr>
                <a:t>2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</a:p>
            <a:p>
              <a:pPr defTabSz="1023938"/>
              <a:r>
                <a:rPr lang="ru-RU" sz="1300" dirty="0" smtClean="0">
                  <a:latin typeface="Arial" charset="0"/>
                </a:rPr>
                <a:t>3</a:t>
              </a:r>
              <a:r>
                <a:rPr lang="en-US" sz="1300" dirty="0" smtClean="0">
                  <a:latin typeface="Symbol" pitchFamily="18" charset="2"/>
                </a:rPr>
                <a:t>s</a:t>
              </a:r>
              <a:endParaRPr lang="ru-RU" sz="2000" dirty="0">
                <a:latin typeface="Arial" charset="0"/>
              </a:endParaRPr>
            </a:p>
          </p:txBody>
        </p:sp>
        <p:sp>
          <p:nvSpPr>
            <p:cNvPr id="32" name="Line 15"/>
            <p:cNvSpPr>
              <a:spLocks noChangeShapeType="1"/>
            </p:cNvSpPr>
            <p:nvPr/>
          </p:nvSpPr>
          <p:spPr bwMode="auto">
            <a:xfrm>
              <a:off x="2479759" y="4773433"/>
              <a:ext cx="61483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Line 15"/>
            <p:cNvSpPr>
              <a:spLocks noChangeShapeType="1"/>
            </p:cNvSpPr>
            <p:nvPr/>
          </p:nvSpPr>
          <p:spPr bwMode="auto">
            <a:xfrm>
              <a:off x="2494594" y="5971439"/>
              <a:ext cx="61483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Freeform 37"/>
            <p:cNvSpPr>
              <a:spLocks/>
            </p:cNvSpPr>
            <p:nvPr/>
          </p:nvSpPr>
          <p:spPr bwMode="auto">
            <a:xfrm>
              <a:off x="2608540" y="4837391"/>
              <a:ext cx="5805487" cy="922339"/>
            </a:xfrm>
            <a:custGeom>
              <a:avLst/>
              <a:gdLst>
                <a:gd name="T0" fmla="*/ 0 w 4211"/>
                <a:gd name="T1" fmla="*/ 2147483647 h 439"/>
                <a:gd name="T2" fmla="*/ 2147483647 w 4211"/>
                <a:gd name="T3" fmla="*/ 2147483647 h 439"/>
                <a:gd name="T4" fmla="*/ 2147483647 w 4211"/>
                <a:gd name="T5" fmla="*/ 2147483647 h 439"/>
                <a:gd name="T6" fmla="*/ 2147483647 w 4211"/>
                <a:gd name="T7" fmla="*/ 2147483647 h 439"/>
                <a:gd name="T8" fmla="*/ 2147483647 w 4211"/>
                <a:gd name="T9" fmla="*/ 0 h 439"/>
                <a:gd name="T10" fmla="*/ 2147483647 w 4211"/>
                <a:gd name="T11" fmla="*/ 2147483647 h 439"/>
                <a:gd name="T12" fmla="*/ 2147483647 w 4211"/>
                <a:gd name="T13" fmla="*/ 2147483647 h 439"/>
                <a:gd name="T14" fmla="*/ 2147483647 w 4211"/>
                <a:gd name="T15" fmla="*/ 2147483647 h 439"/>
                <a:gd name="T16" fmla="*/ 2147483647 w 4211"/>
                <a:gd name="T17" fmla="*/ 2147483647 h 439"/>
                <a:gd name="T18" fmla="*/ 2147483647 w 4211"/>
                <a:gd name="T19" fmla="*/ 2147483647 h 4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211"/>
                <a:gd name="T31" fmla="*/ 0 h 439"/>
                <a:gd name="T32" fmla="*/ 4211 w 4211"/>
                <a:gd name="T33" fmla="*/ 439 h 439"/>
                <a:gd name="connsiteX0" fmla="*/ 0 w 4211"/>
                <a:gd name="connsiteY0" fmla="*/ 380 h 554"/>
                <a:gd name="connsiteX1" fmla="*/ 375 w 4211"/>
                <a:gd name="connsiteY1" fmla="*/ 554 h 554"/>
                <a:gd name="connsiteX2" fmla="*/ 941 w 4211"/>
                <a:gd name="connsiteY2" fmla="*/ 409 h 554"/>
                <a:gd name="connsiteX3" fmla="*/ 1390 w 4211"/>
                <a:gd name="connsiteY3" fmla="*/ 271 h 554"/>
                <a:gd name="connsiteX4" fmla="*/ 1874 w 4211"/>
                <a:gd name="connsiteY4" fmla="*/ 0 h 554"/>
                <a:gd name="connsiteX5" fmla="*/ 2313 w 4211"/>
                <a:gd name="connsiteY5" fmla="*/ 252 h 554"/>
                <a:gd name="connsiteX6" fmla="*/ 2780 w 4211"/>
                <a:gd name="connsiteY6" fmla="*/ 198 h 554"/>
                <a:gd name="connsiteX7" fmla="*/ 3309 w 4211"/>
                <a:gd name="connsiteY7" fmla="*/ 121 h 554"/>
                <a:gd name="connsiteX8" fmla="*/ 3767 w 4211"/>
                <a:gd name="connsiteY8" fmla="*/ 225 h 554"/>
                <a:gd name="connsiteX9" fmla="*/ 4211 w 4211"/>
                <a:gd name="connsiteY9" fmla="*/ 198 h 554"/>
                <a:gd name="connsiteX0" fmla="*/ 0 w 4211"/>
                <a:gd name="connsiteY0" fmla="*/ 380 h 554"/>
                <a:gd name="connsiteX1" fmla="*/ 375 w 4211"/>
                <a:gd name="connsiteY1" fmla="*/ 554 h 554"/>
                <a:gd name="connsiteX2" fmla="*/ 941 w 4211"/>
                <a:gd name="connsiteY2" fmla="*/ 409 h 554"/>
                <a:gd name="connsiteX3" fmla="*/ 1390 w 4211"/>
                <a:gd name="connsiteY3" fmla="*/ 271 h 554"/>
                <a:gd name="connsiteX4" fmla="*/ 1874 w 4211"/>
                <a:gd name="connsiteY4" fmla="*/ 0 h 554"/>
                <a:gd name="connsiteX5" fmla="*/ 2313 w 4211"/>
                <a:gd name="connsiteY5" fmla="*/ 252 h 554"/>
                <a:gd name="connsiteX6" fmla="*/ 2780 w 4211"/>
                <a:gd name="connsiteY6" fmla="*/ 110 h 554"/>
                <a:gd name="connsiteX7" fmla="*/ 3309 w 4211"/>
                <a:gd name="connsiteY7" fmla="*/ 121 h 554"/>
                <a:gd name="connsiteX8" fmla="*/ 3767 w 4211"/>
                <a:gd name="connsiteY8" fmla="*/ 225 h 554"/>
                <a:gd name="connsiteX9" fmla="*/ 4211 w 4211"/>
                <a:gd name="connsiteY9" fmla="*/ 198 h 554"/>
                <a:gd name="connsiteX0" fmla="*/ 0 w 4211"/>
                <a:gd name="connsiteY0" fmla="*/ 380 h 554"/>
                <a:gd name="connsiteX1" fmla="*/ 375 w 4211"/>
                <a:gd name="connsiteY1" fmla="*/ 554 h 554"/>
                <a:gd name="connsiteX2" fmla="*/ 941 w 4211"/>
                <a:gd name="connsiteY2" fmla="*/ 409 h 554"/>
                <a:gd name="connsiteX3" fmla="*/ 1390 w 4211"/>
                <a:gd name="connsiteY3" fmla="*/ 271 h 554"/>
                <a:gd name="connsiteX4" fmla="*/ 1874 w 4211"/>
                <a:gd name="connsiteY4" fmla="*/ 0 h 554"/>
                <a:gd name="connsiteX5" fmla="*/ 2313 w 4211"/>
                <a:gd name="connsiteY5" fmla="*/ 252 h 554"/>
                <a:gd name="connsiteX6" fmla="*/ 2780 w 4211"/>
                <a:gd name="connsiteY6" fmla="*/ 110 h 554"/>
                <a:gd name="connsiteX7" fmla="*/ 3309 w 4211"/>
                <a:gd name="connsiteY7" fmla="*/ 176 h 554"/>
                <a:gd name="connsiteX8" fmla="*/ 3767 w 4211"/>
                <a:gd name="connsiteY8" fmla="*/ 225 h 554"/>
                <a:gd name="connsiteX9" fmla="*/ 4211 w 4211"/>
                <a:gd name="connsiteY9" fmla="*/ 198 h 554"/>
                <a:gd name="connsiteX0" fmla="*/ 0 w 4211"/>
                <a:gd name="connsiteY0" fmla="*/ 380 h 554"/>
                <a:gd name="connsiteX1" fmla="*/ 375 w 4211"/>
                <a:gd name="connsiteY1" fmla="*/ 554 h 554"/>
                <a:gd name="connsiteX2" fmla="*/ 941 w 4211"/>
                <a:gd name="connsiteY2" fmla="*/ 409 h 554"/>
                <a:gd name="connsiteX3" fmla="*/ 1390 w 4211"/>
                <a:gd name="connsiteY3" fmla="*/ 271 h 554"/>
                <a:gd name="connsiteX4" fmla="*/ 1874 w 4211"/>
                <a:gd name="connsiteY4" fmla="*/ 0 h 554"/>
                <a:gd name="connsiteX5" fmla="*/ 2313 w 4211"/>
                <a:gd name="connsiteY5" fmla="*/ 252 h 554"/>
                <a:gd name="connsiteX6" fmla="*/ 2780 w 4211"/>
                <a:gd name="connsiteY6" fmla="*/ 110 h 554"/>
                <a:gd name="connsiteX7" fmla="*/ 3309 w 4211"/>
                <a:gd name="connsiteY7" fmla="*/ 176 h 554"/>
                <a:gd name="connsiteX8" fmla="*/ 3767 w 4211"/>
                <a:gd name="connsiteY8" fmla="*/ 225 h 554"/>
                <a:gd name="connsiteX9" fmla="*/ 3823 w 4211"/>
                <a:gd name="connsiteY9" fmla="*/ 224 h 554"/>
                <a:gd name="connsiteX10" fmla="*/ 4211 w 4211"/>
                <a:gd name="connsiteY10" fmla="*/ 198 h 554"/>
                <a:gd name="connsiteX0" fmla="*/ 0 w 4211"/>
                <a:gd name="connsiteY0" fmla="*/ 652 h 679"/>
                <a:gd name="connsiteX1" fmla="*/ 375 w 4211"/>
                <a:gd name="connsiteY1" fmla="*/ 554 h 679"/>
                <a:gd name="connsiteX2" fmla="*/ 941 w 4211"/>
                <a:gd name="connsiteY2" fmla="*/ 409 h 679"/>
                <a:gd name="connsiteX3" fmla="*/ 1390 w 4211"/>
                <a:gd name="connsiteY3" fmla="*/ 271 h 679"/>
                <a:gd name="connsiteX4" fmla="*/ 1874 w 4211"/>
                <a:gd name="connsiteY4" fmla="*/ 0 h 679"/>
                <a:gd name="connsiteX5" fmla="*/ 2313 w 4211"/>
                <a:gd name="connsiteY5" fmla="*/ 252 h 679"/>
                <a:gd name="connsiteX6" fmla="*/ 2780 w 4211"/>
                <a:gd name="connsiteY6" fmla="*/ 110 h 679"/>
                <a:gd name="connsiteX7" fmla="*/ 3309 w 4211"/>
                <a:gd name="connsiteY7" fmla="*/ 176 h 679"/>
                <a:gd name="connsiteX8" fmla="*/ 3767 w 4211"/>
                <a:gd name="connsiteY8" fmla="*/ 225 h 679"/>
                <a:gd name="connsiteX9" fmla="*/ 3823 w 4211"/>
                <a:gd name="connsiteY9" fmla="*/ 224 h 679"/>
                <a:gd name="connsiteX10" fmla="*/ 4211 w 4211"/>
                <a:gd name="connsiteY10" fmla="*/ 198 h 679"/>
                <a:gd name="connsiteX0" fmla="*/ 6 w 4217"/>
                <a:gd name="connsiteY0" fmla="*/ 652 h 652"/>
                <a:gd name="connsiteX1" fmla="*/ 381 w 4217"/>
                <a:gd name="connsiteY1" fmla="*/ 554 h 652"/>
                <a:gd name="connsiteX2" fmla="*/ 947 w 4217"/>
                <a:gd name="connsiteY2" fmla="*/ 409 h 652"/>
                <a:gd name="connsiteX3" fmla="*/ 1396 w 4217"/>
                <a:gd name="connsiteY3" fmla="*/ 271 h 652"/>
                <a:gd name="connsiteX4" fmla="*/ 1880 w 4217"/>
                <a:gd name="connsiteY4" fmla="*/ 0 h 652"/>
                <a:gd name="connsiteX5" fmla="*/ 2319 w 4217"/>
                <a:gd name="connsiteY5" fmla="*/ 252 h 652"/>
                <a:gd name="connsiteX6" fmla="*/ 2786 w 4217"/>
                <a:gd name="connsiteY6" fmla="*/ 110 h 652"/>
                <a:gd name="connsiteX7" fmla="*/ 3315 w 4217"/>
                <a:gd name="connsiteY7" fmla="*/ 176 h 652"/>
                <a:gd name="connsiteX8" fmla="*/ 3773 w 4217"/>
                <a:gd name="connsiteY8" fmla="*/ 225 h 652"/>
                <a:gd name="connsiteX9" fmla="*/ 3829 w 4217"/>
                <a:gd name="connsiteY9" fmla="*/ 224 h 652"/>
                <a:gd name="connsiteX10" fmla="*/ 4217 w 4217"/>
                <a:gd name="connsiteY10" fmla="*/ 198 h 652"/>
                <a:gd name="connsiteX0" fmla="*/ 6 w 4217"/>
                <a:gd name="connsiteY0" fmla="*/ 652 h 652"/>
                <a:gd name="connsiteX1" fmla="*/ 381 w 4217"/>
                <a:gd name="connsiteY1" fmla="*/ 554 h 652"/>
                <a:gd name="connsiteX2" fmla="*/ 947 w 4217"/>
                <a:gd name="connsiteY2" fmla="*/ 409 h 652"/>
                <a:gd name="connsiteX3" fmla="*/ 1110 w 4217"/>
                <a:gd name="connsiteY3" fmla="*/ 571 h 652"/>
                <a:gd name="connsiteX4" fmla="*/ 1880 w 4217"/>
                <a:gd name="connsiteY4" fmla="*/ 0 h 652"/>
                <a:gd name="connsiteX5" fmla="*/ 2319 w 4217"/>
                <a:gd name="connsiteY5" fmla="*/ 252 h 652"/>
                <a:gd name="connsiteX6" fmla="*/ 2786 w 4217"/>
                <a:gd name="connsiteY6" fmla="*/ 110 h 652"/>
                <a:gd name="connsiteX7" fmla="*/ 3315 w 4217"/>
                <a:gd name="connsiteY7" fmla="*/ 176 h 652"/>
                <a:gd name="connsiteX8" fmla="*/ 3773 w 4217"/>
                <a:gd name="connsiteY8" fmla="*/ 225 h 652"/>
                <a:gd name="connsiteX9" fmla="*/ 3829 w 4217"/>
                <a:gd name="connsiteY9" fmla="*/ 224 h 652"/>
                <a:gd name="connsiteX10" fmla="*/ 4217 w 4217"/>
                <a:gd name="connsiteY10" fmla="*/ 198 h 652"/>
                <a:gd name="connsiteX0" fmla="*/ 6 w 4217"/>
                <a:gd name="connsiteY0" fmla="*/ 652 h 652"/>
                <a:gd name="connsiteX1" fmla="*/ 381 w 4217"/>
                <a:gd name="connsiteY1" fmla="*/ 554 h 652"/>
                <a:gd name="connsiteX2" fmla="*/ 947 w 4217"/>
                <a:gd name="connsiteY2" fmla="*/ 409 h 652"/>
                <a:gd name="connsiteX3" fmla="*/ 1110 w 4217"/>
                <a:gd name="connsiteY3" fmla="*/ 571 h 652"/>
                <a:gd name="connsiteX4" fmla="*/ 1880 w 4217"/>
                <a:gd name="connsiteY4" fmla="*/ 0 h 652"/>
                <a:gd name="connsiteX5" fmla="*/ 2319 w 4217"/>
                <a:gd name="connsiteY5" fmla="*/ 252 h 652"/>
                <a:gd name="connsiteX6" fmla="*/ 2786 w 4217"/>
                <a:gd name="connsiteY6" fmla="*/ 110 h 652"/>
                <a:gd name="connsiteX7" fmla="*/ 3315 w 4217"/>
                <a:gd name="connsiteY7" fmla="*/ 176 h 652"/>
                <a:gd name="connsiteX8" fmla="*/ 3773 w 4217"/>
                <a:gd name="connsiteY8" fmla="*/ 225 h 652"/>
                <a:gd name="connsiteX9" fmla="*/ 3829 w 4217"/>
                <a:gd name="connsiteY9" fmla="*/ 224 h 652"/>
                <a:gd name="connsiteX10" fmla="*/ 4217 w 4217"/>
                <a:gd name="connsiteY10" fmla="*/ 198 h 652"/>
                <a:gd name="connsiteX0" fmla="*/ 6 w 4217"/>
                <a:gd name="connsiteY0" fmla="*/ 652 h 652"/>
                <a:gd name="connsiteX1" fmla="*/ 482 w 4217"/>
                <a:gd name="connsiteY1" fmla="*/ 554 h 652"/>
                <a:gd name="connsiteX2" fmla="*/ 947 w 4217"/>
                <a:gd name="connsiteY2" fmla="*/ 409 h 652"/>
                <a:gd name="connsiteX3" fmla="*/ 1110 w 4217"/>
                <a:gd name="connsiteY3" fmla="*/ 571 h 652"/>
                <a:gd name="connsiteX4" fmla="*/ 1880 w 4217"/>
                <a:gd name="connsiteY4" fmla="*/ 0 h 652"/>
                <a:gd name="connsiteX5" fmla="*/ 2319 w 4217"/>
                <a:gd name="connsiteY5" fmla="*/ 252 h 652"/>
                <a:gd name="connsiteX6" fmla="*/ 2786 w 4217"/>
                <a:gd name="connsiteY6" fmla="*/ 110 h 652"/>
                <a:gd name="connsiteX7" fmla="*/ 3315 w 4217"/>
                <a:gd name="connsiteY7" fmla="*/ 176 h 652"/>
                <a:gd name="connsiteX8" fmla="*/ 3773 w 4217"/>
                <a:gd name="connsiteY8" fmla="*/ 225 h 652"/>
                <a:gd name="connsiteX9" fmla="*/ 3829 w 4217"/>
                <a:gd name="connsiteY9" fmla="*/ 224 h 652"/>
                <a:gd name="connsiteX10" fmla="*/ 4217 w 4217"/>
                <a:gd name="connsiteY10" fmla="*/ 198 h 652"/>
                <a:gd name="connsiteX0" fmla="*/ 6 w 4217"/>
                <a:gd name="connsiteY0" fmla="*/ 652 h 652"/>
                <a:gd name="connsiteX1" fmla="*/ 482 w 4217"/>
                <a:gd name="connsiteY1" fmla="*/ 554 h 652"/>
                <a:gd name="connsiteX2" fmla="*/ 947 w 4217"/>
                <a:gd name="connsiteY2" fmla="*/ 409 h 652"/>
                <a:gd name="connsiteX3" fmla="*/ 1382 w 4217"/>
                <a:gd name="connsiteY3" fmla="*/ 571 h 652"/>
                <a:gd name="connsiteX4" fmla="*/ 1880 w 4217"/>
                <a:gd name="connsiteY4" fmla="*/ 0 h 652"/>
                <a:gd name="connsiteX5" fmla="*/ 2319 w 4217"/>
                <a:gd name="connsiteY5" fmla="*/ 252 h 652"/>
                <a:gd name="connsiteX6" fmla="*/ 2786 w 4217"/>
                <a:gd name="connsiteY6" fmla="*/ 110 h 652"/>
                <a:gd name="connsiteX7" fmla="*/ 3315 w 4217"/>
                <a:gd name="connsiteY7" fmla="*/ 176 h 652"/>
                <a:gd name="connsiteX8" fmla="*/ 3773 w 4217"/>
                <a:gd name="connsiteY8" fmla="*/ 225 h 652"/>
                <a:gd name="connsiteX9" fmla="*/ 3829 w 4217"/>
                <a:gd name="connsiteY9" fmla="*/ 224 h 652"/>
                <a:gd name="connsiteX10" fmla="*/ 4217 w 4217"/>
                <a:gd name="connsiteY10" fmla="*/ 198 h 652"/>
                <a:gd name="connsiteX0" fmla="*/ 6 w 4217"/>
                <a:gd name="connsiteY0" fmla="*/ 542 h 567"/>
                <a:gd name="connsiteX1" fmla="*/ 482 w 4217"/>
                <a:gd name="connsiteY1" fmla="*/ 444 h 567"/>
                <a:gd name="connsiteX2" fmla="*/ 947 w 4217"/>
                <a:gd name="connsiteY2" fmla="*/ 299 h 567"/>
                <a:gd name="connsiteX3" fmla="*/ 1382 w 4217"/>
                <a:gd name="connsiteY3" fmla="*/ 461 h 567"/>
                <a:gd name="connsiteX4" fmla="*/ 1880 w 4217"/>
                <a:gd name="connsiteY4" fmla="*/ 567 h 567"/>
                <a:gd name="connsiteX5" fmla="*/ 2319 w 4217"/>
                <a:gd name="connsiteY5" fmla="*/ 142 h 567"/>
                <a:gd name="connsiteX6" fmla="*/ 2786 w 4217"/>
                <a:gd name="connsiteY6" fmla="*/ 0 h 567"/>
                <a:gd name="connsiteX7" fmla="*/ 3315 w 4217"/>
                <a:gd name="connsiteY7" fmla="*/ 66 h 567"/>
                <a:gd name="connsiteX8" fmla="*/ 3773 w 4217"/>
                <a:gd name="connsiteY8" fmla="*/ 115 h 567"/>
                <a:gd name="connsiteX9" fmla="*/ 3829 w 4217"/>
                <a:gd name="connsiteY9" fmla="*/ 114 h 567"/>
                <a:gd name="connsiteX10" fmla="*/ 4217 w 4217"/>
                <a:gd name="connsiteY10" fmla="*/ 88 h 567"/>
                <a:gd name="connsiteX0" fmla="*/ 6 w 4217"/>
                <a:gd name="connsiteY0" fmla="*/ 542 h 567"/>
                <a:gd name="connsiteX1" fmla="*/ 482 w 4217"/>
                <a:gd name="connsiteY1" fmla="*/ 301 h 567"/>
                <a:gd name="connsiteX2" fmla="*/ 947 w 4217"/>
                <a:gd name="connsiteY2" fmla="*/ 299 h 567"/>
                <a:gd name="connsiteX3" fmla="*/ 1382 w 4217"/>
                <a:gd name="connsiteY3" fmla="*/ 461 h 567"/>
                <a:gd name="connsiteX4" fmla="*/ 1880 w 4217"/>
                <a:gd name="connsiteY4" fmla="*/ 567 h 567"/>
                <a:gd name="connsiteX5" fmla="*/ 2319 w 4217"/>
                <a:gd name="connsiteY5" fmla="*/ 142 h 567"/>
                <a:gd name="connsiteX6" fmla="*/ 2786 w 4217"/>
                <a:gd name="connsiteY6" fmla="*/ 0 h 567"/>
                <a:gd name="connsiteX7" fmla="*/ 3315 w 4217"/>
                <a:gd name="connsiteY7" fmla="*/ 66 h 567"/>
                <a:gd name="connsiteX8" fmla="*/ 3773 w 4217"/>
                <a:gd name="connsiteY8" fmla="*/ 115 h 567"/>
                <a:gd name="connsiteX9" fmla="*/ 3829 w 4217"/>
                <a:gd name="connsiteY9" fmla="*/ 114 h 567"/>
                <a:gd name="connsiteX10" fmla="*/ 4217 w 4217"/>
                <a:gd name="connsiteY10" fmla="*/ 88 h 567"/>
                <a:gd name="connsiteX0" fmla="*/ 6 w 4217"/>
                <a:gd name="connsiteY0" fmla="*/ 542 h 567"/>
                <a:gd name="connsiteX1" fmla="*/ 482 w 4217"/>
                <a:gd name="connsiteY1" fmla="*/ 301 h 567"/>
                <a:gd name="connsiteX2" fmla="*/ 859 w 4217"/>
                <a:gd name="connsiteY2" fmla="*/ 456 h 567"/>
                <a:gd name="connsiteX3" fmla="*/ 1382 w 4217"/>
                <a:gd name="connsiteY3" fmla="*/ 461 h 567"/>
                <a:gd name="connsiteX4" fmla="*/ 1880 w 4217"/>
                <a:gd name="connsiteY4" fmla="*/ 567 h 567"/>
                <a:gd name="connsiteX5" fmla="*/ 2319 w 4217"/>
                <a:gd name="connsiteY5" fmla="*/ 142 h 567"/>
                <a:gd name="connsiteX6" fmla="*/ 2786 w 4217"/>
                <a:gd name="connsiteY6" fmla="*/ 0 h 567"/>
                <a:gd name="connsiteX7" fmla="*/ 3315 w 4217"/>
                <a:gd name="connsiteY7" fmla="*/ 66 h 567"/>
                <a:gd name="connsiteX8" fmla="*/ 3773 w 4217"/>
                <a:gd name="connsiteY8" fmla="*/ 115 h 567"/>
                <a:gd name="connsiteX9" fmla="*/ 3829 w 4217"/>
                <a:gd name="connsiteY9" fmla="*/ 114 h 567"/>
                <a:gd name="connsiteX10" fmla="*/ 4217 w 4217"/>
                <a:gd name="connsiteY10" fmla="*/ 88 h 567"/>
                <a:gd name="connsiteX0" fmla="*/ 6 w 4217"/>
                <a:gd name="connsiteY0" fmla="*/ 542 h 567"/>
                <a:gd name="connsiteX1" fmla="*/ 482 w 4217"/>
                <a:gd name="connsiteY1" fmla="*/ 301 h 567"/>
                <a:gd name="connsiteX2" fmla="*/ 859 w 4217"/>
                <a:gd name="connsiteY2" fmla="*/ 456 h 567"/>
                <a:gd name="connsiteX3" fmla="*/ 1382 w 4217"/>
                <a:gd name="connsiteY3" fmla="*/ 461 h 567"/>
                <a:gd name="connsiteX4" fmla="*/ 1880 w 4217"/>
                <a:gd name="connsiteY4" fmla="*/ 567 h 567"/>
                <a:gd name="connsiteX5" fmla="*/ 2319 w 4217"/>
                <a:gd name="connsiteY5" fmla="*/ 142 h 567"/>
                <a:gd name="connsiteX6" fmla="*/ 2786 w 4217"/>
                <a:gd name="connsiteY6" fmla="*/ 0 h 567"/>
                <a:gd name="connsiteX7" fmla="*/ 3315 w 4217"/>
                <a:gd name="connsiteY7" fmla="*/ 66 h 567"/>
                <a:gd name="connsiteX8" fmla="*/ 3773 w 4217"/>
                <a:gd name="connsiteY8" fmla="*/ 115 h 567"/>
                <a:gd name="connsiteX9" fmla="*/ 3829 w 4217"/>
                <a:gd name="connsiteY9" fmla="*/ 114 h 567"/>
                <a:gd name="connsiteX10" fmla="*/ 4217 w 4217"/>
                <a:gd name="connsiteY10" fmla="*/ 88 h 567"/>
                <a:gd name="connsiteX0" fmla="*/ 6 w 4217"/>
                <a:gd name="connsiteY0" fmla="*/ 542 h 567"/>
                <a:gd name="connsiteX1" fmla="*/ 358 w 4217"/>
                <a:gd name="connsiteY1" fmla="*/ 301 h 567"/>
                <a:gd name="connsiteX2" fmla="*/ 859 w 4217"/>
                <a:gd name="connsiteY2" fmla="*/ 456 h 567"/>
                <a:gd name="connsiteX3" fmla="*/ 1382 w 4217"/>
                <a:gd name="connsiteY3" fmla="*/ 461 h 567"/>
                <a:gd name="connsiteX4" fmla="*/ 1880 w 4217"/>
                <a:gd name="connsiteY4" fmla="*/ 567 h 567"/>
                <a:gd name="connsiteX5" fmla="*/ 2319 w 4217"/>
                <a:gd name="connsiteY5" fmla="*/ 142 h 567"/>
                <a:gd name="connsiteX6" fmla="*/ 2786 w 4217"/>
                <a:gd name="connsiteY6" fmla="*/ 0 h 567"/>
                <a:gd name="connsiteX7" fmla="*/ 3315 w 4217"/>
                <a:gd name="connsiteY7" fmla="*/ 66 h 567"/>
                <a:gd name="connsiteX8" fmla="*/ 3773 w 4217"/>
                <a:gd name="connsiteY8" fmla="*/ 115 h 567"/>
                <a:gd name="connsiteX9" fmla="*/ 3829 w 4217"/>
                <a:gd name="connsiteY9" fmla="*/ 114 h 567"/>
                <a:gd name="connsiteX10" fmla="*/ 4217 w 4217"/>
                <a:gd name="connsiteY10" fmla="*/ 88 h 567"/>
                <a:gd name="connsiteX0" fmla="*/ 6 w 4139"/>
                <a:gd name="connsiteY0" fmla="*/ 542 h 567"/>
                <a:gd name="connsiteX1" fmla="*/ 280 w 4139"/>
                <a:gd name="connsiteY1" fmla="*/ 301 h 567"/>
                <a:gd name="connsiteX2" fmla="*/ 781 w 4139"/>
                <a:gd name="connsiteY2" fmla="*/ 456 h 567"/>
                <a:gd name="connsiteX3" fmla="*/ 1304 w 4139"/>
                <a:gd name="connsiteY3" fmla="*/ 461 h 567"/>
                <a:gd name="connsiteX4" fmla="*/ 1802 w 4139"/>
                <a:gd name="connsiteY4" fmla="*/ 567 h 567"/>
                <a:gd name="connsiteX5" fmla="*/ 2241 w 4139"/>
                <a:gd name="connsiteY5" fmla="*/ 142 h 567"/>
                <a:gd name="connsiteX6" fmla="*/ 2708 w 4139"/>
                <a:gd name="connsiteY6" fmla="*/ 0 h 567"/>
                <a:gd name="connsiteX7" fmla="*/ 3237 w 4139"/>
                <a:gd name="connsiteY7" fmla="*/ 66 h 567"/>
                <a:gd name="connsiteX8" fmla="*/ 3695 w 4139"/>
                <a:gd name="connsiteY8" fmla="*/ 115 h 567"/>
                <a:gd name="connsiteX9" fmla="*/ 3751 w 4139"/>
                <a:gd name="connsiteY9" fmla="*/ 114 h 567"/>
                <a:gd name="connsiteX10" fmla="*/ 4139 w 4139"/>
                <a:gd name="connsiteY10" fmla="*/ 88 h 567"/>
                <a:gd name="connsiteX0" fmla="*/ 6 w 4139"/>
                <a:gd name="connsiteY0" fmla="*/ 542 h 567"/>
                <a:gd name="connsiteX1" fmla="*/ 280 w 4139"/>
                <a:gd name="connsiteY1" fmla="*/ 301 h 567"/>
                <a:gd name="connsiteX2" fmla="*/ 781 w 4139"/>
                <a:gd name="connsiteY2" fmla="*/ 456 h 567"/>
                <a:gd name="connsiteX3" fmla="*/ 1304 w 4139"/>
                <a:gd name="connsiteY3" fmla="*/ 309 h 567"/>
                <a:gd name="connsiteX4" fmla="*/ 1802 w 4139"/>
                <a:gd name="connsiteY4" fmla="*/ 567 h 567"/>
                <a:gd name="connsiteX5" fmla="*/ 2241 w 4139"/>
                <a:gd name="connsiteY5" fmla="*/ 142 h 567"/>
                <a:gd name="connsiteX6" fmla="*/ 2708 w 4139"/>
                <a:gd name="connsiteY6" fmla="*/ 0 h 567"/>
                <a:gd name="connsiteX7" fmla="*/ 3237 w 4139"/>
                <a:gd name="connsiteY7" fmla="*/ 66 h 567"/>
                <a:gd name="connsiteX8" fmla="*/ 3695 w 4139"/>
                <a:gd name="connsiteY8" fmla="*/ 115 h 567"/>
                <a:gd name="connsiteX9" fmla="*/ 3751 w 4139"/>
                <a:gd name="connsiteY9" fmla="*/ 114 h 567"/>
                <a:gd name="connsiteX10" fmla="*/ 4139 w 4139"/>
                <a:gd name="connsiteY10" fmla="*/ 88 h 567"/>
                <a:gd name="connsiteX0" fmla="*/ 6 w 4139"/>
                <a:gd name="connsiteY0" fmla="*/ 542 h 567"/>
                <a:gd name="connsiteX1" fmla="*/ 280 w 4139"/>
                <a:gd name="connsiteY1" fmla="*/ 301 h 567"/>
                <a:gd name="connsiteX2" fmla="*/ 592 w 4139"/>
                <a:gd name="connsiteY2" fmla="*/ 456 h 567"/>
                <a:gd name="connsiteX3" fmla="*/ 1304 w 4139"/>
                <a:gd name="connsiteY3" fmla="*/ 309 h 567"/>
                <a:gd name="connsiteX4" fmla="*/ 1802 w 4139"/>
                <a:gd name="connsiteY4" fmla="*/ 567 h 567"/>
                <a:gd name="connsiteX5" fmla="*/ 2241 w 4139"/>
                <a:gd name="connsiteY5" fmla="*/ 142 h 567"/>
                <a:gd name="connsiteX6" fmla="*/ 2708 w 4139"/>
                <a:gd name="connsiteY6" fmla="*/ 0 h 567"/>
                <a:gd name="connsiteX7" fmla="*/ 3237 w 4139"/>
                <a:gd name="connsiteY7" fmla="*/ 66 h 567"/>
                <a:gd name="connsiteX8" fmla="*/ 3695 w 4139"/>
                <a:gd name="connsiteY8" fmla="*/ 115 h 567"/>
                <a:gd name="connsiteX9" fmla="*/ 3751 w 4139"/>
                <a:gd name="connsiteY9" fmla="*/ 114 h 567"/>
                <a:gd name="connsiteX10" fmla="*/ 4139 w 4139"/>
                <a:gd name="connsiteY10" fmla="*/ 88 h 567"/>
                <a:gd name="connsiteX0" fmla="*/ 6 w 4139"/>
                <a:gd name="connsiteY0" fmla="*/ 542 h 567"/>
                <a:gd name="connsiteX1" fmla="*/ 280 w 4139"/>
                <a:gd name="connsiteY1" fmla="*/ 301 h 567"/>
                <a:gd name="connsiteX2" fmla="*/ 592 w 4139"/>
                <a:gd name="connsiteY2" fmla="*/ 456 h 567"/>
                <a:gd name="connsiteX3" fmla="*/ 1009 w 4139"/>
                <a:gd name="connsiteY3" fmla="*/ 397 h 567"/>
                <a:gd name="connsiteX4" fmla="*/ 1802 w 4139"/>
                <a:gd name="connsiteY4" fmla="*/ 567 h 567"/>
                <a:gd name="connsiteX5" fmla="*/ 2241 w 4139"/>
                <a:gd name="connsiteY5" fmla="*/ 142 h 567"/>
                <a:gd name="connsiteX6" fmla="*/ 2708 w 4139"/>
                <a:gd name="connsiteY6" fmla="*/ 0 h 567"/>
                <a:gd name="connsiteX7" fmla="*/ 3237 w 4139"/>
                <a:gd name="connsiteY7" fmla="*/ 66 h 567"/>
                <a:gd name="connsiteX8" fmla="*/ 3695 w 4139"/>
                <a:gd name="connsiteY8" fmla="*/ 115 h 567"/>
                <a:gd name="connsiteX9" fmla="*/ 3751 w 4139"/>
                <a:gd name="connsiteY9" fmla="*/ 114 h 567"/>
                <a:gd name="connsiteX10" fmla="*/ 4139 w 4139"/>
                <a:gd name="connsiteY10" fmla="*/ 88 h 567"/>
                <a:gd name="connsiteX0" fmla="*/ 6 w 4139"/>
                <a:gd name="connsiteY0" fmla="*/ 542 h 567"/>
                <a:gd name="connsiteX1" fmla="*/ 280 w 4139"/>
                <a:gd name="connsiteY1" fmla="*/ 301 h 567"/>
                <a:gd name="connsiteX2" fmla="*/ 592 w 4139"/>
                <a:gd name="connsiteY2" fmla="*/ 456 h 567"/>
                <a:gd name="connsiteX3" fmla="*/ 1009 w 4139"/>
                <a:gd name="connsiteY3" fmla="*/ 397 h 567"/>
                <a:gd name="connsiteX4" fmla="*/ 1406 w 4139"/>
                <a:gd name="connsiteY4" fmla="*/ 567 h 567"/>
                <a:gd name="connsiteX5" fmla="*/ 2241 w 4139"/>
                <a:gd name="connsiteY5" fmla="*/ 142 h 567"/>
                <a:gd name="connsiteX6" fmla="*/ 2708 w 4139"/>
                <a:gd name="connsiteY6" fmla="*/ 0 h 567"/>
                <a:gd name="connsiteX7" fmla="*/ 3237 w 4139"/>
                <a:gd name="connsiteY7" fmla="*/ 66 h 567"/>
                <a:gd name="connsiteX8" fmla="*/ 3695 w 4139"/>
                <a:gd name="connsiteY8" fmla="*/ 115 h 567"/>
                <a:gd name="connsiteX9" fmla="*/ 3751 w 4139"/>
                <a:gd name="connsiteY9" fmla="*/ 114 h 567"/>
                <a:gd name="connsiteX10" fmla="*/ 4139 w 4139"/>
                <a:gd name="connsiteY10" fmla="*/ 88 h 567"/>
                <a:gd name="connsiteX0" fmla="*/ 6 w 4139"/>
                <a:gd name="connsiteY0" fmla="*/ 542 h 567"/>
                <a:gd name="connsiteX1" fmla="*/ 280 w 4139"/>
                <a:gd name="connsiteY1" fmla="*/ 301 h 567"/>
                <a:gd name="connsiteX2" fmla="*/ 592 w 4139"/>
                <a:gd name="connsiteY2" fmla="*/ 456 h 567"/>
                <a:gd name="connsiteX3" fmla="*/ 1009 w 4139"/>
                <a:gd name="connsiteY3" fmla="*/ 397 h 567"/>
                <a:gd name="connsiteX4" fmla="*/ 1406 w 4139"/>
                <a:gd name="connsiteY4" fmla="*/ 567 h 567"/>
                <a:gd name="connsiteX5" fmla="*/ 1812 w 4139"/>
                <a:gd name="connsiteY5" fmla="*/ 289 h 567"/>
                <a:gd name="connsiteX6" fmla="*/ 2708 w 4139"/>
                <a:gd name="connsiteY6" fmla="*/ 0 h 567"/>
                <a:gd name="connsiteX7" fmla="*/ 3237 w 4139"/>
                <a:gd name="connsiteY7" fmla="*/ 66 h 567"/>
                <a:gd name="connsiteX8" fmla="*/ 3695 w 4139"/>
                <a:gd name="connsiteY8" fmla="*/ 115 h 567"/>
                <a:gd name="connsiteX9" fmla="*/ 3751 w 4139"/>
                <a:gd name="connsiteY9" fmla="*/ 114 h 567"/>
                <a:gd name="connsiteX10" fmla="*/ 4139 w 4139"/>
                <a:gd name="connsiteY10" fmla="*/ 88 h 567"/>
                <a:gd name="connsiteX0" fmla="*/ 6 w 4139"/>
                <a:gd name="connsiteY0" fmla="*/ 542 h 567"/>
                <a:gd name="connsiteX1" fmla="*/ 280 w 4139"/>
                <a:gd name="connsiteY1" fmla="*/ 301 h 567"/>
                <a:gd name="connsiteX2" fmla="*/ 592 w 4139"/>
                <a:gd name="connsiteY2" fmla="*/ 456 h 567"/>
                <a:gd name="connsiteX3" fmla="*/ 1009 w 4139"/>
                <a:gd name="connsiteY3" fmla="*/ 397 h 567"/>
                <a:gd name="connsiteX4" fmla="*/ 1406 w 4139"/>
                <a:gd name="connsiteY4" fmla="*/ 567 h 567"/>
                <a:gd name="connsiteX5" fmla="*/ 1752 w 4139"/>
                <a:gd name="connsiteY5" fmla="*/ 289 h 567"/>
                <a:gd name="connsiteX6" fmla="*/ 2708 w 4139"/>
                <a:gd name="connsiteY6" fmla="*/ 0 h 567"/>
                <a:gd name="connsiteX7" fmla="*/ 3237 w 4139"/>
                <a:gd name="connsiteY7" fmla="*/ 66 h 567"/>
                <a:gd name="connsiteX8" fmla="*/ 3695 w 4139"/>
                <a:gd name="connsiteY8" fmla="*/ 115 h 567"/>
                <a:gd name="connsiteX9" fmla="*/ 3751 w 4139"/>
                <a:gd name="connsiteY9" fmla="*/ 114 h 567"/>
                <a:gd name="connsiteX10" fmla="*/ 4139 w 4139"/>
                <a:gd name="connsiteY10" fmla="*/ 88 h 567"/>
                <a:gd name="connsiteX0" fmla="*/ 6 w 4139"/>
                <a:gd name="connsiteY0" fmla="*/ 476 h 501"/>
                <a:gd name="connsiteX1" fmla="*/ 280 w 4139"/>
                <a:gd name="connsiteY1" fmla="*/ 235 h 501"/>
                <a:gd name="connsiteX2" fmla="*/ 592 w 4139"/>
                <a:gd name="connsiteY2" fmla="*/ 390 h 501"/>
                <a:gd name="connsiteX3" fmla="*/ 1009 w 4139"/>
                <a:gd name="connsiteY3" fmla="*/ 331 h 501"/>
                <a:gd name="connsiteX4" fmla="*/ 1406 w 4139"/>
                <a:gd name="connsiteY4" fmla="*/ 501 h 501"/>
                <a:gd name="connsiteX5" fmla="*/ 1752 w 4139"/>
                <a:gd name="connsiteY5" fmla="*/ 223 h 501"/>
                <a:gd name="connsiteX6" fmla="*/ 2266 w 4139"/>
                <a:gd name="connsiteY6" fmla="*/ 114 h 501"/>
                <a:gd name="connsiteX7" fmla="*/ 3237 w 4139"/>
                <a:gd name="connsiteY7" fmla="*/ 0 h 501"/>
                <a:gd name="connsiteX8" fmla="*/ 3695 w 4139"/>
                <a:gd name="connsiteY8" fmla="*/ 49 h 501"/>
                <a:gd name="connsiteX9" fmla="*/ 3751 w 4139"/>
                <a:gd name="connsiteY9" fmla="*/ 48 h 501"/>
                <a:gd name="connsiteX10" fmla="*/ 4139 w 4139"/>
                <a:gd name="connsiteY10" fmla="*/ 22 h 501"/>
                <a:gd name="connsiteX0" fmla="*/ 6 w 4139"/>
                <a:gd name="connsiteY0" fmla="*/ 476 h 501"/>
                <a:gd name="connsiteX1" fmla="*/ 280 w 4139"/>
                <a:gd name="connsiteY1" fmla="*/ 235 h 501"/>
                <a:gd name="connsiteX2" fmla="*/ 592 w 4139"/>
                <a:gd name="connsiteY2" fmla="*/ 390 h 501"/>
                <a:gd name="connsiteX3" fmla="*/ 1009 w 4139"/>
                <a:gd name="connsiteY3" fmla="*/ 331 h 501"/>
                <a:gd name="connsiteX4" fmla="*/ 1406 w 4139"/>
                <a:gd name="connsiteY4" fmla="*/ 501 h 501"/>
                <a:gd name="connsiteX5" fmla="*/ 1752 w 4139"/>
                <a:gd name="connsiteY5" fmla="*/ 223 h 501"/>
                <a:gd name="connsiteX6" fmla="*/ 2266 w 4139"/>
                <a:gd name="connsiteY6" fmla="*/ 114 h 501"/>
                <a:gd name="connsiteX7" fmla="*/ 3237 w 4139"/>
                <a:gd name="connsiteY7" fmla="*/ 0 h 501"/>
                <a:gd name="connsiteX8" fmla="*/ 3359 w 4139"/>
                <a:gd name="connsiteY8" fmla="*/ 270 h 501"/>
                <a:gd name="connsiteX9" fmla="*/ 3751 w 4139"/>
                <a:gd name="connsiteY9" fmla="*/ 48 h 501"/>
                <a:gd name="connsiteX10" fmla="*/ 4139 w 4139"/>
                <a:gd name="connsiteY10" fmla="*/ 22 h 501"/>
                <a:gd name="connsiteX0" fmla="*/ 6 w 4139"/>
                <a:gd name="connsiteY0" fmla="*/ 617 h 642"/>
                <a:gd name="connsiteX1" fmla="*/ 280 w 4139"/>
                <a:gd name="connsiteY1" fmla="*/ 376 h 642"/>
                <a:gd name="connsiteX2" fmla="*/ 592 w 4139"/>
                <a:gd name="connsiteY2" fmla="*/ 531 h 642"/>
                <a:gd name="connsiteX3" fmla="*/ 1009 w 4139"/>
                <a:gd name="connsiteY3" fmla="*/ 472 h 642"/>
                <a:gd name="connsiteX4" fmla="*/ 1406 w 4139"/>
                <a:gd name="connsiteY4" fmla="*/ 642 h 642"/>
                <a:gd name="connsiteX5" fmla="*/ 1752 w 4139"/>
                <a:gd name="connsiteY5" fmla="*/ 364 h 642"/>
                <a:gd name="connsiteX6" fmla="*/ 2266 w 4139"/>
                <a:gd name="connsiteY6" fmla="*/ 255 h 642"/>
                <a:gd name="connsiteX7" fmla="*/ 3237 w 4139"/>
                <a:gd name="connsiteY7" fmla="*/ 141 h 642"/>
                <a:gd name="connsiteX8" fmla="*/ 3359 w 4139"/>
                <a:gd name="connsiteY8" fmla="*/ 411 h 642"/>
                <a:gd name="connsiteX9" fmla="*/ 3530 w 4139"/>
                <a:gd name="connsiteY9" fmla="*/ 0 h 642"/>
                <a:gd name="connsiteX10" fmla="*/ 4139 w 4139"/>
                <a:gd name="connsiteY10" fmla="*/ 163 h 642"/>
                <a:gd name="connsiteX0" fmla="*/ 6 w 3701"/>
                <a:gd name="connsiteY0" fmla="*/ 617 h 642"/>
                <a:gd name="connsiteX1" fmla="*/ 280 w 3701"/>
                <a:gd name="connsiteY1" fmla="*/ 376 h 642"/>
                <a:gd name="connsiteX2" fmla="*/ 592 w 3701"/>
                <a:gd name="connsiteY2" fmla="*/ 531 h 642"/>
                <a:gd name="connsiteX3" fmla="*/ 1009 w 3701"/>
                <a:gd name="connsiteY3" fmla="*/ 472 h 642"/>
                <a:gd name="connsiteX4" fmla="*/ 1406 w 3701"/>
                <a:gd name="connsiteY4" fmla="*/ 642 h 642"/>
                <a:gd name="connsiteX5" fmla="*/ 1752 w 3701"/>
                <a:gd name="connsiteY5" fmla="*/ 364 h 642"/>
                <a:gd name="connsiteX6" fmla="*/ 2266 w 3701"/>
                <a:gd name="connsiteY6" fmla="*/ 255 h 642"/>
                <a:gd name="connsiteX7" fmla="*/ 3237 w 3701"/>
                <a:gd name="connsiteY7" fmla="*/ 141 h 642"/>
                <a:gd name="connsiteX8" fmla="*/ 3359 w 3701"/>
                <a:gd name="connsiteY8" fmla="*/ 411 h 642"/>
                <a:gd name="connsiteX9" fmla="*/ 3530 w 3701"/>
                <a:gd name="connsiteY9" fmla="*/ 0 h 642"/>
                <a:gd name="connsiteX10" fmla="*/ 3701 w 3701"/>
                <a:gd name="connsiteY10" fmla="*/ 375 h 642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530 w 3701"/>
                <a:gd name="connsiteY9" fmla="*/ 57 h 699"/>
                <a:gd name="connsiteX10" fmla="*/ 3701 w 3701"/>
                <a:gd name="connsiteY10" fmla="*/ 432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530 w 3701"/>
                <a:gd name="connsiteY9" fmla="*/ 57 h 699"/>
                <a:gd name="connsiteX10" fmla="*/ 3701 w 3701"/>
                <a:gd name="connsiteY10" fmla="*/ 432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530 w 3701"/>
                <a:gd name="connsiteY9" fmla="*/ 57 h 699"/>
                <a:gd name="connsiteX10" fmla="*/ 3701 w 3701"/>
                <a:gd name="connsiteY10" fmla="*/ 432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530 w 3701"/>
                <a:gd name="connsiteY9" fmla="*/ 57 h 699"/>
                <a:gd name="connsiteX10" fmla="*/ 3701 w 3701"/>
                <a:gd name="connsiteY10" fmla="*/ 432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203 w 3701"/>
                <a:gd name="connsiteY9" fmla="*/ 135 h 699"/>
                <a:gd name="connsiteX10" fmla="*/ 3701 w 3701"/>
                <a:gd name="connsiteY10" fmla="*/ 432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203 w 3701"/>
                <a:gd name="connsiteY9" fmla="*/ 135 h 699"/>
                <a:gd name="connsiteX10" fmla="*/ 3701 w 3701"/>
                <a:gd name="connsiteY10" fmla="*/ 432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203 w 3701"/>
                <a:gd name="connsiteY9" fmla="*/ 135 h 699"/>
                <a:gd name="connsiteX10" fmla="*/ 3701 w 3701"/>
                <a:gd name="connsiteY10" fmla="*/ 26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323 w 3701"/>
                <a:gd name="connsiteY9" fmla="*/ 135 h 699"/>
                <a:gd name="connsiteX10" fmla="*/ 3701 w 3701"/>
                <a:gd name="connsiteY10" fmla="*/ 26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323 w 3701"/>
                <a:gd name="connsiteY9" fmla="*/ 135 h 699"/>
                <a:gd name="connsiteX10" fmla="*/ 3701 w 3701"/>
                <a:gd name="connsiteY10" fmla="*/ 26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359 w 3701"/>
                <a:gd name="connsiteY8" fmla="*/ 468 h 699"/>
                <a:gd name="connsiteX9" fmla="*/ 3323 w 3701"/>
                <a:gd name="connsiteY9" fmla="*/ 135 h 699"/>
                <a:gd name="connsiteX10" fmla="*/ 3701 w 3701"/>
                <a:gd name="connsiteY10" fmla="*/ 26 h 699"/>
                <a:gd name="connsiteX0" fmla="*/ 6 w 3701"/>
                <a:gd name="connsiteY0" fmla="*/ 674 h 709"/>
                <a:gd name="connsiteX1" fmla="*/ 280 w 3701"/>
                <a:gd name="connsiteY1" fmla="*/ 433 h 709"/>
                <a:gd name="connsiteX2" fmla="*/ 592 w 3701"/>
                <a:gd name="connsiteY2" fmla="*/ 588 h 709"/>
                <a:gd name="connsiteX3" fmla="*/ 1009 w 3701"/>
                <a:gd name="connsiteY3" fmla="*/ 529 h 709"/>
                <a:gd name="connsiteX4" fmla="*/ 1406 w 3701"/>
                <a:gd name="connsiteY4" fmla="*/ 699 h 709"/>
                <a:gd name="connsiteX5" fmla="*/ 1752 w 3701"/>
                <a:gd name="connsiteY5" fmla="*/ 421 h 709"/>
                <a:gd name="connsiteX6" fmla="*/ 2266 w 3701"/>
                <a:gd name="connsiteY6" fmla="*/ 312 h 709"/>
                <a:gd name="connsiteX7" fmla="*/ 2702 w 3701"/>
                <a:gd name="connsiteY7" fmla="*/ 0 h 709"/>
                <a:gd name="connsiteX8" fmla="*/ 3359 w 3701"/>
                <a:gd name="connsiteY8" fmla="*/ 704 h 709"/>
                <a:gd name="connsiteX9" fmla="*/ 3323 w 3701"/>
                <a:gd name="connsiteY9" fmla="*/ 135 h 709"/>
                <a:gd name="connsiteX10" fmla="*/ 3701 w 3701"/>
                <a:gd name="connsiteY10" fmla="*/ 26 h 709"/>
                <a:gd name="connsiteX0" fmla="*/ 6 w 3701"/>
                <a:gd name="connsiteY0" fmla="*/ 674 h 704"/>
                <a:gd name="connsiteX1" fmla="*/ 280 w 3701"/>
                <a:gd name="connsiteY1" fmla="*/ 433 h 704"/>
                <a:gd name="connsiteX2" fmla="*/ 592 w 3701"/>
                <a:gd name="connsiteY2" fmla="*/ 588 h 704"/>
                <a:gd name="connsiteX3" fmla="*/ 1009 w 3701"/>
                <a:gd name="connsiteY3" fmla="*/ 529 h 704"/>
                <a:gd name="connsiteX4" fmla="*/ 1406 w 3701"/>
                <a:gd name="connsiteY4" fmla="*/ 699 h 704"/>
                <a:gd name="connsiteX5" fmla="*/ 1752 w 3701"/>
                <a:gd name="connsiteY5" fmla="*/ 421 h 704"/>
                <a:gd name="connsiteX6" fmla="*/ 2266 w 3701"/>
                <a:gd name="connsiteY6" fmla="*/ 312 h 704"/>
                <a:gd name="connsiteX7" fmla="*/ 2702 w 3701"/>
                <a:gd name="connsiteY7" fmla="*/ 0 h 704"/>
                <a:gd name="connsiteX8" fmla="*/ 3359 w 3701"/>
                <a:gd name="connsiteY8" fmla="*/ 704 h 704"/>
                <a:gd name="connsiteX9" fmla="*/ 3323 w 3701"/>
                <a:gd name="connsiteY9" fmla="*/ 135 h 704"/>
                <a:gd name="connsiteX10" fmla="*/ 3701 w 3701"/>
                <a:gd name="connsiteY10" fmla="*/ 26 h 704"/>
                <a:gd name="connsiteX0" fmla="*/ 6 w 3701"/>
                <a:gd name="connsiteY0" fmla="*/ 674 h 704"/>
                <a:gd name="connsiteX1" fmla="*/ 280 w 3701"/>
                <a:gd name="connsiteY1" fmla="*/ 433 h 704"/>
                <a:gd name="connsiteX2" fmla="*/ 592 w 3701"/>
                <a:gd name="connsiteY2" fmla="*/ 588 h 704"/>
                <a:gd name="connsiteX3" fmla="*/ 1009 w 3701"/>
                <a:gd name="connsiteY3" fmla="*/ 529 h 704"/>
                <a:gd name="connsiteX4" fmla="*/ 1406 w 3701"/>
                <a:gd name="connsiteY4" fmla="*/ 699 h 704"/>
                <a:gd name="connsiteX5" fmla="*/ 1752 w 3701"/>
                <a:gd name="connsiteY5" fmla="*/ 421 h 704"/>
                <a:gd name="connsiteX6" fmla="*/ 2266 w 3701"/>
                <a:gd name="connsiteY6" fmla="*/ 312 h 704"/>
                <a:gd name="connsiteX7" fmla="*/ 2702 w 3701"/>
                <a:gd name="connsiteY7" fmla="*/ 0 h 704"/>
                <a:gd name="connsiteX8" fmla="*/ 3359 w 3701"/>
                <a:gd name="connsiteY8" fmla="*/ 704 h 704"/>
                <a:gd name="connsiteX9" fmla="*/ 3323 w 3701"/>
                <a:gd name="connsiteY9" fmla="*/ 135 h 704"/>
                <a:gd name="connsiteX10" fmla="*/ 3701 w 3701"/>
                <a:gd name="connsiteY10" fmla="*/ 26 h 704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002 w 3701"/>
                <a:gd name="connsiteY8" fmla="*/ 199 h 699"/>
                <a:gd name="connsiteX9" fmla="*/ 3323 w 3701"/>
                <a:gd name="connsiteY9" fmla="*/ 135 h 699"/>
                <a:gd name="connsiteX10" fmla="*/ 3701 w 3701"/>
                <a:gd name="connsiteY10" fmla="*/ 26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002 w 3701"/>
                <a:gd name="connsiteY8" fmla="*/ 199 h 699"/>
                <a:gd name="connsiteX9" fmla="*/ 3323 w 3701"/>
                <a:gd name="connsiteY9" fmla="*/ 135 h 699"/>
                <a:gd name="connsiteX10" fmla="*/ 3701 w 3701"/>
                <a:gd name="connsiteY10" fmla="*/ 26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002 w 3701"/>
                <a:gd name="connsiteY8" fmla="*/ 199 h 699"/>
                <a:gd name="connsiteX9" fmla="*/ 3323 w 3701"/>
                <a:gd name="connsiteY9" fmla="*/ 135 h 699"/>
                <a:gd name="connsiteX10" fmla="*/ 3701 w 3701"/>
                <a:gd name="connsiteY10" fmla="*/ 26 h 699"/>
                <a:gd name="connsiteX0" fmla="*/ 6 w 3701"/>
                <a:gd name="connsiteY0" fmla="*/ 674 h 699"/>
                <a:gd name="connsiteX1" fmla="*/ 280 w 3701"/>
                <a:gd name="connsiteY1" fmla="*/ 433 h 699"/>
                <a:gd name="connsiteX2" fmla="*/ 592 w 3701"/>
                <a:gd name="connsiteY2" fmla="*/ 588 h 699"/>
                <a:gd name="connsiteX3" fmla="*/ 1009 w 3701"/>
                <a:gd name="connsiteY3" fmla="*/ 529 h 699"/>
                <a:gd name="connsiteX4" fmla="*/ 1406 w 3701"/>
                <a:gd name="connsiteY4" fmla="*/ 699 h 699"/>
                <a:gd name="connsiteX5" fmla="*/ 1752 w 3701"/>
                <a:gd name="connsiteY5" fmla="*/ 421 h 699"/>
                <a:gd name="connsiteX6" fmla="*/ 2266 w 3701"/>
                <a:gd name="connsiteY6" fmla="*/ 312 h 699"/>
                <a:gd name="connsiteX7" fmla="*/ 2702 w 3701"/>
                <a:gd name="connsiteY7" fmla="*/ 0 h 699"/>
                <a:gd name="connsiteX8" fmla="*/ 3002 w 3701"/>
                <a:gd name="connsiteY8" fmla="*/ 199 h 699"/>
                <a:gd name="connsiteX9" fmla="*/ 3323 w 3701"/>
                <a:gd name="connsiteY9" fmla="*/ 20 h 699"/>
                <a:gd name="connsiteX10" fmla="*/ 3701 w 3701"/>
                <a:gd name="connsiteY10" fmla="*/ 26 h 699"/>
                <a:gd name="connsiteX0" fmla="*/ 6 w 3617"/>
                <a:gd name="connsiteY0" fmla="*/ 674 h 699"/>
                <a:gd name="connsiteX1" fmla="*/ 280 w 3617"/>
                <a:gd name="connsiteY1" fmla="*/ 433 h 699"/>
                <a:gd name="connsiteX2" fmla="*/ 592 w 3617"/>
                <a:gd name="connsiteY2" fmla="*/ 588 h 699"/>
                <a:gd name="connsiteX3" fmla="*/ 1009 w 3617"/>
                <a:gd name="connsiteY3" fmla="*/ 529 h 699"/>
                <a:gd name="connsiteX4" fmla="*/ 1406 w 3617"/>
                <a:gd name="connsiteY4" fmla="*/ 699 h 699"/>
                <a:gd name="connsiteX5" fmla="*/ 1752 w 3617"/>
                <a:gd name="connsiteY5" fmla="*/ 421 h 699"/>
                <a:gd name="connsiteX6" fmla="*/ 2266 w 3617"/>
                <a:gd name="connsiteY6" fmla="*/ 312 h 699"/>
                <a:gd name="connsiteX7" fmla="*/ 2702 w 3617"/>
                <a:gd name="connsiteY7" fmla="*/ 0 h 699"/>
                <a:gd name="connsiteX8" fmla="*/ 3002 w 3617"/>
                <a:gd name="connsiteY8" fmla="*/ 199 h 699"/>
                <a:gd name="connsiteX9" fmla="*/ 3323 w 3617"/>
                <a:gd name="connsiteY9" fmla="*/ 20 h 699"/>
                <a:gd name="connsiteX10" fmla="*/ 3617 w 3617"/>
                <a:gd name="connsiteY10" fmla="*/ 167 h 699"/>
                <a:gd name="connsiteX0" fmla="*/ 6 w 3617"/>
                <a:gd name="connsiteY0" fmla="*/ 674 h 699"/>
                <a:gd name="connsiteX1" fmla="*/ 280 w 3617"/>
                <a:gd name="connsiteY1" fmla="*/ 433 h 699"/>
                <a:gd name="connsiteX2" fmla="*/ 592 w 3617"/>
                <a:gd name="connsiteY2" fmla="*/ 588 h 699"/>
                <a:gd name="connsiteX3" fmla="*/ 1009 w 3617"/>
                <a:gd name="connsiteY3" fmla="*/ 529 h 699"/>
                <a:gd name="connsiteX4" fmla="*/ 1406 w 3617"/>
                <a:gd name="connsiteY4" fmla="*/ 699 h 699"/>
                <a:gd name="connsiteX5" fmla="*/ 1752 w 3617"/>
                <a:gd name="connsiteY5" fmla="*/ 421 h 699"/>
                <a:gd name="connsiteX6" fmla="*/ 2266 w 3617"/>
                <a:gd name="connsiteY6" fmla="*/ 312 h 699"/>
                <a:gd name="connsiteX7" fmla="*/ 2702 w 3617"/>
                <a:gd name="connsiteY7" fmla="*/ 0 h 699"/>
                <a:gd name="connsiteX8" fmla="*/ 3002 w 3617"/>
                <a:gd name="connsiteY8" fmla="*/ 199 h 699"/>
                <a:gd name="connsiteX9" fmla="*/ 3323 w 3617"/>
                <a:gd name="connsiteY9" fmla="*/ 20 h 699"/>
                <a:gd name="connsiteX10" fmla="*/ 3617 w 3617"/>
                <a:gd name="connsiteY10" fmla="*/ 167 h 699"/>
                <a:gd name="connsiteX0" fmla="*/ 6 w 3617"/>
                <a:gd name="connsiteY0" fmla="*/ 674 h 699"/>
                <a:gd name="connsiteX1" fmla="*/ 280 w 3617"/>
                <a:gd name="connsiteY1" fmla="*/ 433 h 699"/>
                <a:gd name="connsiteX2" fmla="*/ 592 w 3617"/>
                <a:gd name="connsiteY2" fmla="*/ 588 h 699"/>
                <a:gd name="connsiteX3" fmla="*/ 1009 w 3617"/>
                <a:gd name="connsiteY3" fmla="*/ 529 h 699"/>
                <a:gd name="connsiteX4" fmla="*/ 1406 w 3617"/>
                <a:gd name="connsiteY4" fmla="*/ 699 h 699"/>
                <a:gd name="connsiteX5" fmla="*/ 1752 w 3617"/>
                <a:gd name="connsiteY5" fmla="*/ 421 h 699"/>
                <a:gd name="connsiteX6" fmla="*/ 2266 w 3617"/>
                <a:gd name="connsiteY6" fmla="*/ 312 h 699"/>
                <a:gd name="connsiteX7" fmla="*/ 2702 w 3617"/>
                <a:gd name="connsiteY7" fmla="*/ 0 h 699"/>
                <a:gd name="connsiteX8" fmla="*/ 3002 w 3617"/>
                <a:gd name="connsiteY8" fmla="*/ 199 h 699"/>
                <a:gd name="connsiteX9" fmla="*/ 3323 w 3617"/>
                <a:gd name="connsiteY9" fmla="*/ 20 h 699"/>
                <a:gd name="connsiteX10" fmla="*/ 3617 w 3617"/>
                <a:gd name="connsiteY10" fmla="*/ 167 h 699"/>
                <a:gd name="connsiteX0" fmla="*/ 6 w 3617"/>
                <a:gd name="connsiteY0" fmla="*/ 654 h 679"/>
                <a:gd name="connsiteX1" fmla="*/ 280 w 3617"/>
                <a:gd name="connsiteY1" fmla="*/ 413 h 679"/>
                <a:gd name="connsiteX2" fmla="*/ 592 w 3617"/>
                <a:gd name="connsiteY2" fmla="*/ 568 h 679"/>
                <a:gd name="connsiteX3" fmla="*/ 1009 w 3617"/>
                <a:gd name="connsiteY3" fmla="*/ 509 h 679"/>
                <a:gd name="connsiteX4" fmla="*/ 1406 w 3617"/>
                <a:gd name="connsiteY4" fmla="*/ 679 h 679"/>
                <a:gd name="connsiteX5" fmla="*/ 1752 w 3617"/>
                <a:gd name="connsiteY5" fmla="*/ 401 h 679"/>
                <a:gd name="connsiteX6" fmla="*/ 2266 w 3617"/>
                <a:gd name="connsiteY6" fmla="*/ 292 h 679"/>
                <a:gd name="connsiteX7" fmla="*/ 2702 w 3617"/>
                <a:gd name="connsiteY7" fmla="*/ 88 h 679"/>
                <a:gd name="connsiteX8" fmla="*/ 3002 w 3617"/>
                <a:gd name="connsiteY8" fmla="*/ 179 h 679"/>
                <a:gd name="connsiteX9" fmla="*/ 3323 w 3617"/>
                <a:gd name="connsiteY9" fmla="*/ 0 h 679"/>
                <a:gd name="connsiteX10" fmla="*/ 3617 w 3617"/>
                <a:gd name="connsiteY10" fmla="*/ 147 h 679"/>
                <a:gd name="connsiteX0" fmla="*/ 6 w 3617"/>
                <a:gd name="connsiteY0" fmla="*/ 654 h 679"/>
                <a:gd name="connsiteX1" fmla="*/ 280 w 3617"/>
                <a:gd name="connsiteY1" fmla="*/ 413 h 679"/>
                <a:gd name="connsiteX2" fmla="*/ 592 w 3617"/>
                <a:gd name="connsiteY2" fmla="*/ 568 h 679"/>
                <a:gd name="connsiteX3" fmla="*/ 1009 w 3617"/>
                <a:gd name="connsiteY3" fmla="*/ 509 h 679"/>
                <a:gd name="connsiteX4" fmla="*/ 1406 w 3617"/>
                <a:gd name="connsiteY4" fmla="*/ 679 h 679"/>
                <a:gd name="connsiteX5" fmla="*/ 1752 w 3617"/>
                <a:gd name="connsiteY5" fmla="*/ 401 h 679"/>
                <a:gd name="connsiteX6" fmla="*/ 2266 w 3617"/>
                <a:gd name="connsiteY6" fmla="*/ 292 h 679"/>
                <a:gd name="connsiteX7" fmla="*/ 2702 w 3617"/>
                <a:gd name="connsiteY7" fmla="*/ 88 h 679"/>
                <a:gd name="connsiteX8" fmla="*/ 3002 w 3617"/>
                <a:gd name="connsiteY8" fmla="*/ 179 h 679"/>
                <a:gd name="connsiteX9" fmla="*/ 3323 w 3617"/>
                <a:gd name="connsiteY9" fmla="*/ 0 h 679"/>
                <a:gd name="connsiteX10" fmla="*/ 3617 w 3617"/>
                <a:gd name="connsiteY10" fmla="*/ 147 h 679"/>
                <a:gd name="connsiteX0" fmla="*/ 6 w 3617"/>
                <a:gd name="connsiteY0" fmla="*/ 654 h 679"/>
                <a:gd name="connsiteX1" fmla="*/ 280 w 3617"/>
                <a:gd name="connsiteY1" fmla="*/ 413 h 679"/>
                <a:gd name="connsiteX2" fmla="*/ 592 w 3617"/>
                <a:gd name="connsiteY2" fmla="*/ 568 h 679"/>
                <a:gd name="connsiteX3" fmla="*/ 1009 w 3617"/>
                <a:gd name="connsiteY3" fmla="*/ 509 h 679"/>
                <a:gd name="connsiteX4" fmla="*/ 1406 w 3617"/>
                <a:gd name="connsiteY4" fmla="*/ 679 h 679"/>
                <a:gd name="connsiteX5" fmla="*/ 1752 w 3617"/>
                <a:gd name="connsiteY5" fmla="*/ 401 h 679"/>
                <a:gd name="connsiteX6" fmla="*/ 2266 w 3617"/>
                <a:gd name="connsiteY6" fmla="*/ 292 h 679"/>
                <a:gd name="connsiteX7" fmla="*/ 2702 w 3617"/>
                <a:gd name="connsiteY7" fmla="*/ 88 h 679"/>
                <a:gd name="connsiteX8" fmla="*/ 3002 w 3617"/>
                <a:gd name="connsiteY8" fmla="*/ 179 h 679"/>
                <a:gd name="connsiteX9" fmla="*/ 3323 w 3617"/>
                <a:gd name="connsiteY9" fmla="*/ 0 h 679"/>
                <a:gd name="connsiteX10" fmla="*/ 3617 w 3617"/>
                <a:gd name="connsiteY10" fmla="*/ 147 h 679"/>
                <a:gd name="connsiteX0" fmla="*/ 6 w 3617"/>
                <a:gd name="connsiteY0" fmla="*/ 654 h 679"/>
                <a:gd name="connsiteX1" fmla="*/ 280 w 3617"/>
                <a:gd name="connsiteY1" fmla="*/ 413 h 679"/>
                <a:gd name="connsiteX2" fmla="*/ 592 w 3617"/>
                <a:gd name="connsiteY2" fmla="*/ 568 h 679"/>
                <a:gd name="connsiteX3" fmla="*/ 1009 w 3617"/>
                <a:gd name="connsiteY3" fmla="*/ 509 h 679"/>
                <a:gd name="connsiteX4" fmla="*/ 1406 w 3617"/>
                <a:gd name="connsiteY4" fmla="*/ 679 h 679"/>
                <a:gd name="connsiteX5" fmla="*/ 1752 w 3617"/>
                <a:gd name="connsiteY5" fmla="*/ 401 h 679"/>
                <a:gd name="connsiteX6" fmla="*/ 2266 w 3617"/>
                <a:gd name="connsiteY6" fmla="*/ 292 h 679"/>
                <a:gd name="connsiteX7" fmla="*/ 2702 w 3617"/>
                <a:gd name="connsiteY7" fmla="*/ 88 h 679"/>
                <a:gd name="connsiteX8" fmla="*/ 3002 w 3617"/>
                <a:gd name="connsiteY8" fmla="*/ 179 h 679"/>
                <a:gd name="connsiteX9" fmla="*/ 3323 w 3617"/>
                <a:gd name="connsiteY9" fmla="*/ 0 h 679"/>
                <a:gd name="connsiteX10" fmla="*/ 3617 w 3617"/>
                <a:gd name="connsiteY10" fmla="*/ 147 h 679"/>
                <a:gd name="connsiteX0" fmla="*/ 6 w 3617"/>
                <a:gd name="connsiteY0" fmla="*/ 657 h 682"/>
                <a:gd name="connsiteX1" fmla="*/ 280 w 3617"/>
                <a:gd name="connsiteY1" fmla="*/ 416 h 682"/>
                <a:gd name="connsiteX2" fmla="*/ 592 w 3617"/>
                <a:gd name="connsiteY2" fmla="*/ 571 h 682"/>
                <a:gd name="connsiteX3" fmla="*/ 1009 w 3617"/>
                <a:gd name="connsiteY3" fmla="*/ 512 h 682"/>
                <a:gd name="connsiteX4" fmla="*/ 1406 w 3617"/>
                <a:gd name="connsiteY4" fmla="*/ 682 h 682"/>
                <a:gd name="connsiteX5" fmla="*/ 1752 w 3617"/>
                <a:gd name="connsiteY5" fmla="*/ 404 h 682"/>
                <a:gd name="connsiteX6" fmla="*/ 2266 w 3617"/>
                <a:gd name="connsiteY6" fmla="*/ 295 h 682"/>
                <a:gd name="connsiteX7" fmla="*/ 2702 w 3617"/>
                <a:gd name="connsiteY7" fmla="*/ 91 h 682"/>
                <a:gd name="connsiteX8" fmla="*/ 3002 w 3617"/>
                <a:gd name="connsiteY8" fmla="*/ 182 h 682"/>
                <a:gd name="connsiteX9" fmla="*/ 3323 w 3617"/>
                <a:gd name="connsiteY9" fmla="*/ 3 h 682"/>
                <a:gd name="connsiteX10" fmla="*/ 3326 w 3617"/>
                <a:gd name="connsiteY10" fmla="*/ 0 h 682"/>
                <a:gd name="connsiteX11" fmla="*/ 3617 w 3617"/>
                <a:gd name="connsiteY11" fmla="*/ 150 h 682"/>
                <a:gd name="connsiteX0" fmla="*/ 6 w 3617"/>
                <a:gd name="connsiteY0" fmla="*/ 657 h 657"/>
                <a:gd name="connsiteX1" fmla="*/ 280 w 3617"/>
                <a:gd name="connsiteY1" fmla="*/ 416 h 657"/>
                <a:gd name="connsiteX2" fmla="*/ 592 w 3617"/>
                <a:gd name="connsiteY2" fmla="*/ 571 h 657"/>
                <a:gd name="connsiteX3" fmla="*/ 1009 w 3617"/>
                <a:gd name="connsiteY3" fmla="*/ 512 h 657"/>
                <a:gd name="connsiteX4" fmla="*/ 1406 w 3617"/>
                <a:gd name="connsiteY4" fmla="*/ 570 h 657"/>
                <a:gd name="connsiteX5" fmla="*/ 1752 w 3617"/>
                <a:gd name="connsiteY5" fmla="*/ 404 h 657"/>
                <a:gd name="connsiteX6" fmla="*/ 2266 w 3617"/>
                <a:gd name="connsiteY6" fmla="*/ 295 h 657"/>
                <a:gd name="connsiteX7" fmla="*/ 2702 w 3617"/>
                <a:gd name="connsiteY7" fmla="*/ 91 h 657"/>
                <a:gd name="connsiteX8" fmla="*/ 3002 w 3617"/>
                <a:gd name="connsiteY8" fmla="*/ 182 h 657"/>
                <a:gd name="connsiteX9" fmla="*/ 3323 w 3617"/>
                <a:gd name="connsiteY9" fmla="*/ 3 h 657"/>
                <a:gd name="connsiteX10" fmla="*/ 3326 w 3617"/>
                <a:gd name="connsiteY10" fmla="*/ 0 h 657"/>
                <a:gd name="connsiteX11" fmla="*/ 3617 w 3617"/>
                <a:gd name="connsiteY11" fmla="*/ 150 h 657"/>
                <a:gd name="connsiteX0" fmla="*/ 6 w 3657"/>
                <a:gd name="connsiteY0" fmla="*/ 427 h 578"/>
                <a:gd name="connsiteX1" fmla="*/ 320 w 3657"/>
                <a:gd name="connsiteY1" fmla="*/ 416 h 578"/>
                <a:gd name="connsiteX2" fmla="*/ 632 w 3657"/>
                <a:gd name="connsiteY2" fmla="*/ 571 h 578"/>
                <a:gd name="connsiteX3" fmla="*/ 1049 w 3657"/>
                <a:gd name="connsiteY3" fmla="*/ 512 h 578"/>
                <a:gd name="connsiteX4" fmla="*/ 1446 w 3657"/>
                <a:gd name="connsiteY4" fmla="*/ 570 h 578"/>
                <a:gd name="connsiteX5" fmla="*/ 1792 w 3657"/>
                <a:gd name="connsiteY5" fmla="*/ 404 h 578"/>
                <a:gd name="connsiteX6" fmla="*/ 2306 w 3657"/>
                <a:gd name="connsiteY6" fmla="*/ 295 h 578"/>
                <a:gd name="connsiteX7" fmla="*/ 2742 w 3657"/>
                <a:gd name="connsiteY7" fmla="*/ 91 h 578"/>
                <a:gd name="connsiteX8" fmla="*/ 3042 w 3657"/>
                <a:gd name="connsiteY8" fmla="*/ 182 h 578"/>
                <a:gd name="connsiteX9" fmla="*/ 3363 w 3657"/>
                <a:gd name="connsiteY9" fmla="*/ 3 h 578"/>
                <a:gd name="connsiteX10" fmla="*/ 3366 w 3657"/>
                <a:gd name="connsiteY10" fmla="*/ 0 h 578"/>
                <a:gd name="connsiteX11" fmla="*/ 3657 w 3657"/>
                <a:gd name="connsiteY11" fmla="*/ 150 h 578"/>
                <a:gd name="connsiteX0" fmla="*/ 6 w 3657"/>
                <a:gd name="connsiteY0" fmla="*/ 427 h 581"/>
                <a:gd name="connsiteX1" fmla="*/ 262 w 3657"/>
                <a:gd name="connsiteY1" fmla="*/ 581 h 581"/>
                <a:gd name="connsiteX2" fmla="*/ 632 w 3657"/>
                <a:gd name="connsiteY2" fmla="*/ 571 h 581"/>
                <a:gd name="connsiteX3" fmla="*/ 1049 w 3657"/>
                <a:gd name="connsiteY3" fmla="*/ 512 h 581"/>
                <a:gd name="connsiteX4" fmla="*/ 1446 w 3657"/>
                <a:gd name="connsiteY4" fmla="*/ 570 h 581"/>
                <a:gd name="connsiteX5" fmla="*/ 1792 w 3657"/>
                <a:gd name="connsiteY5" fmla="*/ 404 h 581"/>
                <a:gd name="connsiteX6" fmla="*/ 2306 w 3657"/>
                <a:gd name="connsiteY6" fmla="*/ 295 h 581"/>
                <a:gd name="connsiteX7" fmla="*/ 2742 w 3657"/>
                <a:gd name="connsiteY7" fmla="*/ 91 h 581"/>
                <a:gd name="connsiteX8" fmla="*/ 3042 w 3657"/>
                <a:gd name="connsiteY8" fmla="*/ 182 h 581"/>
                <a:gd name="connsiteX9" fmla="*/ 3363 w 3657"/>
                <a:gd name="connsiteY9" fmla="*/ 3 h 581"/>
                <a:gd name="connsiteX10" fmla="*/ 3366 w 3657"/>
                <a:gd name="connsiteY10" fmla="*/ 0 h 581"/>
                <a:gd name="connsiteX11" fmla="*/ 3657 w 3657"/>
                <a:gd name="connsiteY11" fmla="*/ 150 h 581"/>
                <a:gd name="connsiteX0" fmla="*/ 6 w 3657"/>
                <a:gd name="connsiteY0" fmla="*/ 427 h 581"/>
                <a:gd name="connsiteX1" fmla="*/ 262 w 3657"/>
                <a:gd name="connsiteY1" fmla="*/ 581 h 581"/>
                <a:gd name="connsiteX2" fmla="*/ 632 w 3657"/>
                <a:gd name="connsiteY2" fmla="*/ 571 h 581"/>
                <a:gd name="connsiteX3" fmla="*/ 1049 w 3657"/>
                <a:gd name="connsiteY3" fmla="*/ 512 h 581"/>
                <a:gd name="connsiteX4" fmla="*/ 1446 w 3657"/>
                <a:gd name="connsiteY4" fmla="*/ 570 h 581"/>
                <a:gd name="connsiteX5" fmla="*/ 1792 w 3657"/>
                <a:gd name="connsiteY5" fmla="*/ 404 h 581"/>
                <a:gd name="connsiteX6" fmla="*/ 2306 w 3657"/>
                <a:gd name="connsiteY6" fmla="*/ 295 h 581"/>
                <a:gd name="connsiteX7" fmla="*/ 2699 w 3657"/>
                <a:gd name="connsiteY7" fmla="*/ 284 h 581"/>
                <a:gd name="connsiteX8" fmla="*/ 3042 w 3657"/>
                <a:gd name="connsiteY8" fmla="*/ 182 h 581"/>
                <a:gd name="connsiteX9" fmla="*/ 3363 w 3657"/>
                <a:gd name="connsiteY9" fmla="*/ 3 h 581"/>
                <a:gd name="connsiteX10" fmla="*/ 3366 w 3657"/>
                <a:gd name="connsiteY10" fmla="*/ 0 h 581"/>
                <a:gd name="connsiteX11" fmla="*/ 3657 w 3657"/>
                <a:gd name="connsiteY11" fmla="*/ 150 h 581"/>
                <a:gd name="connsiteX0" fmla="*/ 6 w 3657"/>
                <a:gd name="connsiteY0" fmla="*/ 427 h 581"/>
                <a:gd name="connsiteX1" fmla="*/ 262 w 3657"/>
                <a:gd name="connsiteY1" fmla="*/ 581 h 581"/>
                <a:gd name="connsiteX2" fmla="*/ 632 w 3657"/>
                <a:gd name="connsiteY2" fmla="*/ 571 h 581"/>
                <a:gd name="connsiteX3" fmla="*/ 1049 w 3657"/>
                <a:gd name="connsiteY3" fmla="*/ 512 h 581"/>
                <a:gd name="connsiteX4" fmla="*/ 1446 w 3657"/>
                <a:gd name="connsiteY4" fmla="*/ 570 h 581"/>
                <a:gd name="connsiteX5" fmla="*/ 1792 w 3657"/>
                <a:gd name="connsiteY5" fmla="*/ 404 h 581"/>
                <a:gd name="connsiteX6" fmla="*/ 2306 w 3657"/>
                <a:gd name="connsiteY6" fmla="*/ 295 h 581"/>
                <a:gd name="connsiteX7" fmla="*/ 2699 w 3657"/>
                <a:gd name="connsiteY7" fmla="*/ 284 h 581"/>
                <a:gd name="connsiteX8" fmla="*/ 3042 w 3657"/>
                <a:gd name="connsiteY8" fmla="*/ 182 h 581"/>
                <a:gd name="connsiteX9" fmla="*/ 3363 w 3657"/>
                <a:gd name="connsiteY9" fmla="*/ 3 h 581"/>
                <a:gd name="connsiteX10" fmla="*/ 3366 w 3657"/>
                <a:gd name="connsiteY10" fmla="*/ 0 h 581"/>
                <a:gd name="connsiteX11" fmla="*/ 3657 w 3657"/>
                <a:gd name="connsiteY11" fmla="*/ 150 h 581"/>
                <a:gd name="connsiteX0" fmla="*/ 6 w 3657"/>
                <a:gd name="connsiteY0" fmla="*/ 427 h 581"/>
                <a:gd name="connsiteX1" fmla="*/ 262 w 3657"/>
                <a:gd name="connsiteY1" fmla="*/ 581 h 581"/>
                <a:gd name="connsiteX2" fmla="*/ 632 w 3657"/>
                <a:gd name="connsiteY2" fmla="*/ 571 h 581"/>
                <a:gd name="connsiteX3" fmla="*/ 1049 w 3657"/>
                <a:gd name="connsiteY3" fmla="*/ 512 h 581"/>
                <a:gd name="connsiteX4" fmla="*/ 1446 w 3657"/>
                <a:gd name="connsiteY4" fmla="*/ 570 h 581"/>
                <a:gd name="connsiteX5" fmla="*/ 1792 w 3657"/>
                <a:gd name="connsiteY5" fmla="*/ 404 h 581"/>
                <a:gd name="connsiteX6" fmla="*/ 2306 w 3657"/>
                <a:gd name="connsiteY6" fmla="*/ 295 h 581"/>
                <a:gd name="connsiteX7" fmla="*/ 2699 w 3657"/>
                <a:gd name="connsiteY7" fmla="*/ 284 h 581"/>
                <a:gd name="connsiteX8" fmla="*/ 3042 w 3657"/>
                <a:gd name="connsiteY8" fmla="*/ 182 h 581"/>
                <a:gd name="connsiteX9" fmla="*/ 3363 w 3657"/>
                <a:gd name="connsiteY9" fmla="*/ 3 h 581"/>
                <a:gd name="connsiteX10" fmla="*/ 3366 w 3657"/>
                <a:gd name="connsiteY10" fmla="*/ 0 h 581"/>
                <a:gd name="connsiteX11" fmla="*/ 3657 w 3657"/>
                <a:gd name="connsiteY11" fmla="*/ 150 h 581"/>
                <a:gd name="connsiteX0" fmla="*/ 6 w 3657"/>
                <a:gd name="connsiteY0" fmla="*/ 427 h 581"/>
                <a:gd name="connsiteX1" fmla="*/ 262 w 3657"/>
                <a:gd name="connsiteY1" fmla="*/ 581 h 581"/>
                <a:gd name="connsiteX2" fmla="*/ 632 w 3657"/>
                <a:gd name="connsiteY2" fmla="*/ 571 h 581"/>
                <a:gd name="connsiteX3" fmla="*/ 1049 w 3657"/>
                <a:gd name="connsiteY3" fmla="*/ 512 h 581"/>
                <a:gd name="connsiteX4" fmla="*/ 1446 w 3657"/>
                <a:gd name="connsiteY4" fmla="*/ 570 h 581"/>
                <a:gd name="connsiteX5" fmla="*/ 1792 w 3657"/>
                <a:gd name="connsiteY5" fmla="*/ 404 h 581"/>
                <a:gd name="connsiteX6" fmla="*/ 2306 w 3657"/>
                <a:gd name="connsiteY6" fmla="*/ 108 h 581"/>
                <a:gd name="connsiteX7" fmla="*/ 2699 w 3657"/>
                <a:gd name="connsiteY7" fmla="*/ 284 h 581"/>
                <a:gd name="connsiteX8" fmla="*/ 3042 w 3657"/>
                <a:gd name="connsiteY8" fmla="*/ 182 h 581"/>
                <a:gd name="connsiteX9" fmla="*/ 3363 w 3657"/>
                <a:gd name="connsiteY9" fmla="*/ 3 h 581"/>
                <a:gd name="connsiteX10" fmla="*/ 3366 w 3657"/>
                <a:gd name="connsiteY10" fmla="*/ 0 h 581"/>
                <a:gd name="connsiteX11" fmla="*/ 3657 w 3657"/>
                <a:gd name="connsiteY11" fmla="*/ 150 h 581"/>
                <a:gd name="connsiteX0" fmla="*/ 6 w 3657"/>
                <a:gd name="connsiteY0" fmla="*/ 427 h 581"/>
                <a:gd name="connsiteX1" fmla="*/ 262 w 3657"/>
                <a:gd name="connsiteY1" fmla="*/ 581 h 581"/>
                <a:gd name="connsiteX2" fmla="*/ 632 w 3657"/>
                <a:gd name="connsiteY2" fmla="*/ 571 h 581"/>
                <a:gd name="connsiteX3" fmla="*/ 1049 w 3657"/>
                <a:gd name="connsiteY3" fmla="*/ 512 h 581"/>
                <a:gd name="connsiteX4" fmla="*/ 1446 w 3657"/>
                <a:gd name="connsiteY4" fmla="*/ 570 h 581"/>
                <a:gd name="connsiteX5" fmla="*/ 1887 w 3657"/>
                <a:gd name="connsiteY5" fmla="*/ 404 h 581"/>
                <a:gd name="connsiteX6" fmla="*/ 2306 w 3657"/>
                <a:gd name="connsiteY6" fmla="*/ 108 h 581"/>
                <a:gd name="connsiteX7" fmla="*/ 2699 w 3657"/>
                <a:gd name="connsiteY7" fmla="*/ 284 h 581"/>
                <a:gd name="connsiteX8" fmla="*/ 3042 w 3657"/>
                <a:gd name="connsiteY8" fmla="*/ 182 h 581"/>
                <a:gd name="connsiteX9" fmla="*/ 3363 w 3657"/>
                <a:gd name="connsiteY9" fmla="*/ 3 h 581"/>
                <a:gd name="connsiteX10" fmla="*/ 3366 w 3657"/>
                <a:gd name="connsiteY10" fmla="*/ 0 h 581"/>
                <a:gd name="connsiteX11" fmla="*/ 3657 w 3657"/>
                <a:gd name="connsiteY11" fmla="*/ 150 h 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657" h="581">
                  <a:moveTo>
                    <a:pt x="6" y="427"/>
                  </a:moveTo>
                  <a:cubicBezTo>
                    <a:pt x="0" y="422"/>
                    <a:pt x="258" y="576"/>
                    <a:pt x="262" y="581"/>
                  </a:cubicBezTo>
                  <a:cubicBezTo>
                    <a:pt x="262" y="576"/>
                    <a:pt x="625" y="575"/>
                    <a:pt x="632" y="571"/>
                  </a:cubicBezTo>
                  <a:cubicBezTo>
                    <a:pt x="623" y="578"/>
                    <a:pt x="967" y="510"/>
                    <a:pt x="1049" y="512"/>
                  </a:cubicBezTo>
                  <a:lnTo>
                    <a:pt x="1446" y="570"/>
                  </a:lnTo>
                  <a:lnTo>
                    <a:pt x="1887" y="404"/>
                  </a:lnTo>
                  <a:lnTo>
                    <a:pt x="2306" y="108"/>
                  </a:lnTo>
                  <a:lnTo>
                    <a:pt x="2699" y="284"/>
                  </a:lnTo>
                  <a:cubicBezTo>
                    <a:pt x="2853" y="229"/>
                    <a:pt x="2884" y="216"/>
                    <a:pt x="3042" y="182"/>
                  </a:cubicBezTo>
                  <a:cubicBezTo>
                    <a:pt x="3151" y="123"/>
                    <a:pt x="3222" y="67"/>
                    <a:pt x="3363" y="3"/>
                  </a:cubicBezTo>
                  <a:lnTo>
                    <a:pt x="3366" y="0"/>
                  </a:lnTo>
                  <a:lnTo>
                    <a:pt x="3657" y="15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Oval 42"/>
            <p:cNvSpPr>
              <a:spLocks noChangeArrowheads="1"/>
            </p:cNvSpPr>
            <p:nvPr/>
          </p:nvSpPr>
          <p:spPr bwMode="auto">
            <a:xfrm>
              <a:off x="6845719" y="5241005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1" name="Oval 42"/>
            <p:cNvSpPr>
              <a:spLocks noChangeArrowheads="1"/>
            </p:cNvSpPr>
            <p:nvPr/>
          </p:nvSpPr>
          <p:spPr bwMode="auto">
            <a:xfrm>
              <a:off x="6229399" y="4976205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2" name="Oval 42"/>
            <p:cNvSpPr>
              <a:spLocks noChangeArrowheads="1"/>
            </p:cNvSpPr>
            <p:nvPr/>
          </p:nvSpPr>
          <p:spPr bwMode="auto">
            <a:xfrm>
              <a:off x="7386901" y="5077520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3" name="Oval 42"/>
            <p:cNvSpPr>
              <a:spLocks noChangeArrowheads="1"/>
            </p:cNvSpPr>
            <p:nvPr/>
          </p:nvSpPr>
          <p:spPr bwMode="auto">
            <a:xfrm>
              <a:off x="4877872" y="5701859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4" name="Oval 42"/>
            <p:cNvSpPr>
              <a:spLocks noChangeArrowheads="1"/>
            </p:cNvSpPr>
            <p:nvPr/>
          </p:nvSpPr>
          <p:spPr bwMode="auto">
            <a:xfrm>
              <a:off x="4222523" y="5620618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5" name="Oval 42"/>
            <p:cNvSpPr>
              <a:spLocks noChangeArrowheads="1"/>
            </p:cNvSpPr>
            <p:nvPr/>
          </p:nvSpPr>
          <p:spPr bwMode="auto">
            <a:xfrm>
              <a:off x="3560275" y="5695433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6" name="Oval 42"/>
            <p:cNvSpPr>
              <a:spLocks noChangeArrowheads="1"/>
            </p:cNvSpPr>
            <p:nvPr/>
          </p:nvSpPr>
          <p:spPr bwMode="auto">
            <a:xfrm>
              <a:off x="2579993" y="5466863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7" name="Oval 42"/>
            <p:cNvSpPr>
              <a:spLocks noChangeArrowheads="1"/>
            </p:cNvSpPr>
            <p:nvPr/>
          </p:nvSpPr>
          <p:spPr bwMode="auto">
            <a:xfrm>
              <a:off x="2991267" y="5714475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9" name="Oval 42"/>
            <p:cNvSpPr>
              <a:spLocks noChangeArrowheads="1"/>
            </p:cNvSpPr>
            <p:nvPr/>
          </p:nvSpPr>
          <p:spPr bwMode="auto">
            <a:xfrm>
              <a:off x="7922246" y="4800018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0" name="Oval 42"/>
            <p:cNvSpPr>
              <a:spLocks noChangeArrowheads="1"/>
            </p:cNvSpPr>
            <p:nvPr/>
          </p:nvSpPr>
          <p:spPr bwMode="auto">
            <a:xfrm>
              <a:off x="8384096" y="5048348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62" name="Oval 39"/>
            <p:cNvSpPr>
              <a:spLocks noChangeArrowheads="1"/>
            </p:cNvSpPr>
            <p:nvPr/>
          </p:nvSpPr>
          <p:spPr bwMode="auto">
            <a:xfrm>
              <a:off x="5576908" y="5429524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grpSp>
        <p:nvGrpSpPr>
          <p:cNvPr id="103" name="Группа 102"/>
          <p:cNvGrpSpPr/>
          <p:nvPr/>
        </p:nvGrpSpPr>
        <p:grpSpPr>
          <a:xfrm>
            <a:off x="2443510" y="2813632"/>
            <a:ext cx="6876235" cy="1472692"/>
            <a:chOff x="2443510" y="2431640"/>
            <a:chExt cx="6876235" cy="1472692"/>
          </a:xfrm>
        </p:grpSpPr>
        <p:grpSp>
          <p:nvGrpSpPr>
            <p:cNvPr id="64" name="Группа 63"/>
            <p:cNvGrpSpPr/>
            <p:nvPr/>
          </p:nvGrpSpPr>
          <p:grpSpPr>
            <a:xfrm>
              <a:off x="2443510" y="2431640"/>
              <a:ext cx="6876235" cy="1472692"/>
              <a:chOff x="2459276" y="4623047"/>
              <a:chExt cx="6876235" cy="1472692"/>
            </a:xfrm>
          </p:grpSpPr>
          <p:sp>
            <p:nvSpPr>
              <p:cNvPr id="65" name="Rectangle 23"/>
              <p:cNvSpPr>
                <a:spLocks noChangeArrowheads="1"/>
              </p:cNvSpPr>
              <p:nvPr/>
            </p:nvSpPr>
            <p:spPr bwMode="auto">
              <a:xfrm>
                <a:off x="2459276" y="5164020"/>
                <a:ext cx="6121400" cy="431800"/>
              </a:xfrm>
              <a:prstGeom prst="rect">
                <a:avLst/>
              </a:prstGeom>
              <a:solidFill>
                <a:srgbClr val="00FF00">
                  <a:alpha val="41176"/>
                </a:srgbClr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66" name="Oval 20"/>
              <p:cNvSpPr>
                <a:spLocks noChangeArrowheads="1"/>
              </p:cNvSpPr>
              <p:nvPr/>
            </p:nvSpPr>
            <p:spPr bwMode="auto">
              <a:xfrm>
                <a:off x="6411542" y="4650087"/>
                <a:ext cx="1441938" cy="844780"/>
              </a:xfrm>
              <a:prstGeom prst="ellipse">
                <a:avLst/>
              </a:prstGeom>
              <a:solidFill>
                <a:srgbClr val="99FF99">
                  <a:alpha val="45882"/>
                </a:srgbClr>
              </a:solidFill>
              <a:ln w="12700">
                <a:solidFill>
                  <a:srgbClr val="FF0066"/>
                </a:solidFill>
                <a:prstDash val="dash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7" name="Oval 20"/>
              <p:cNvSpPr>
                <a:spLocks noChangeArrowheads="1"/>
              </p:cNvSpPr>
              <p:nvPr/>
            </p:nvSpPr>
            <p:spPr bwMode="auto">
              <a:xfrm>
                <a:off x="2678284" y="5454560"/>
                <a:ext cx="1631576" cy="595110"/>
              </a:xfrm>
              <a:prstGeom prst="ellipse">
                <a:avLst/>
              </a:prstGeom>
              <a:solidFill>
                <a:srgbClr val="99FF99">
                  <a:alpha val="45882"/>
                </a:srgbClr>
              </a:solidFill>
              <a:ln w="12700">
                <a:solidFill>
                  <a:srgbClr val="FF0066"/>
                </a:solidFill>
                <a:prstDash val="dashDot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8" name="Line 12"/>
              <p:cNvSpPr>
                <a:spLocks noChangeShapeType="1"/>
              </p:cNvSpPr>
              <p:nvPr/>
            </p:nvSpPr>
            <p:spPr bwMode="auto">
              <a:xfrm flipV="1">
                <a:off x="2459276" y="4701242"/>
                <a:ext cx="0" cy="13827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" name="Line 13"/>
              <p:cNvSpPr>
                <a:spLocks noChangeShapeType="1"/>
              </p:cNvSpPr>
              <p:nvPr/>
            </p:nvSpPr>
            <p:spPr bwMode="auto">
              <a:xfrm>
                <a:off x="2471667" y="6091499"/>
                <a:ext cx="639445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" name="Line 14"/>
              <p:cNvSpPr>
                <a:spLocks noChangeShapeType="1"/>
              </p:cNvSpPr>
              <p:nvPr/>
            </p:nvSpPr>
            <p:spPr bwMode="auto">
              <a:xfrm>
                <a:off x="2459276" y="5379920"/>
                <a:ext cx="6148387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1" name="Line 15"/>
              <p:cNvSpPr>
                <a:spLocks noChangeShapeType="1"/>
              </p:cNvSpPr>
              <p:nvPr/>
            </p:nvSpPr>
            <p:spPr bwMode="auto">
              <a:xfrm>
                <a:off x="2479759" y="4961283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2" name="Line 16"/>
              <p:cNvSpPr>
                <a:spLocks noChangeShapeType="1"/>
              </p:cNvSpPr>
              <p:nvPr/>
            </p:nvSpPr>
            <p:spPr bwMode="auto">
              <a:xfrm>
                <a:off x="2479759" y="5783454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3" name="Line 17"/>
              <p:cNvSpPr>
                <a:spLocks noChangeShapeType="1"/>
              </p:cNvSpPr>
              <p:nvPr/>
            </p:nvSpPr>
            <p:spPr bwMode="auto">
              <a:xfrm>
                <a:off x="2459276" y="5164020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" name="Line 18"/>
              <p:cNvSpPr>
                <a:spLocks noChangeShapeType="1"/>
              </p:cNvSpPr>
              <p:nvPr/>
            </p:nvSpPr>
            <p:spPr bwMode="auto">
              <a:xfrm>
                <a:off x="2459276" y="5595820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5" name="Text Box 19"/>
              <p:cNvSpPr txBox="1">
                <a:spLocks noChangeArrowheads="1"/>
              </p:cNvSpPr>
              <p:nvPr/>
            </p:nvSpPr>
            <p:spPr bwMode="auto">
              <a:xfrm>
                <a:off x="8764011" y="4623047"/>
                <a:ext cx="571500" cy="14726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02321" tIns="51161" rIns="102321" bIns="51161"/>
              <a:lstStyle/>
              <a:p>
                <a:pPr defTabSz="1023938"/>
                <a:r>
                  <a:rPr lang="ru-RU" sz="1300" dirty="0" smtClean="0">
                    <a:latin typeface="Arial" charset="0"/>
                  </a:rPr>
                  <a:t>3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</a:p>
              <a:p>
                <a:pPr defTabSz="1023938"/>
                <a:r>
                  <a:rPr lang="ru-RU" sz="1300" dirty="0" smtClean="0">
                    <a:latin typeface="Arial" charset="0"/>
                  </a:rPr>
                  <a:t>2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</a:p>
              <a:p>
                <a:pPr defTabSz="1023938"/>
                <a:r>
                  <a:rPr lang="en-US" sz="1300" dirty="0" smtClean="0">
                    <a:latin typeface="Arial" charset="0"/>
                  </a:rPr>
                  <a:t>1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  <a:endParaRPr lang="ru-RU" sz="1300" dirty="0" smtClean="0">
                  <a:latin typeface="Symbol" pitchFamily="18" charset="2"/>
                </a:endParaRPr>
              </a:p>
              <a:p>
                <a:pPr defTabSz="1023938"/>
                <a:endParaRPr lang="en-US" sz="800" dirty="0">
                  <a:latin typeface="Symbol" pitchFamily="18" charset="2"/>
                </a:endParaRPr>
              </a:p>
              <a:p>
                <a:pPr defTabSz="1023938"/>
                <a:endParaRPr lang="ru-RU" sz="800" dirty="0">
                  <a:latin typeface="Arial" charset="0"/>
                </a:endParaRPr>
              </a:p>
              <a:p>
                <a:pPr defTabSz="1023938"/>
                <a:r>
                  <a:rPr lang="en-US" sz="1300" dirty="0" smtClean="0">
                    <a:latin typeface="Arial" charset="0"/>
                  </a:rPr>
                  <a:t>1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</a:p>
              <a:p>
                <a:pPr defTabSz="1023938"/>
                <a:r>
                  <a:rPr lang="ru-RU" sz="1300" dirty="0" smtClean="0">
                    <a:latin typeface="Arial" charset="0"/>
                  </a:rPr>
                  <a:t>2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</a:p>
              <a:p>
                <a:pPr defTabSz="1023938"/>
                <a:r>
                  <a:rPr lang="ru-RU" sz="1300" dirty="0" smtClean="0">
                    <a:latin typeface="Arial" charset="0"/>
                  </a:rPr>
                  <a:t>3</a:t>
                </a:r>
                <a:r>
                  <a:rPr lang="en-US" sz="1300" dirty="0" smtClean="0">
                    <a:latin typeface="Symbol" pitchFamily="18" charset="2"/>
                  </a:rPr>
                  <a:t>s</a:t>
                </a:r>
                <a:endParaRPr lang="ru-RU" sz="2000" dirty="0">
                  <a:latin typeface="Arial" charset="0"/>
                </a:endParaRPr>
              </a:p>
            </p:txBody>
          </p:sp>
          <p:sp>
            <p:nvSpPr>
              <p:cNvPr id="76" name="Line 15"/>
              <p:cNvSpPr>
                <a:spLocks noChangeShapeType="1"/>
              </p:cNvSpPr>
              <p:nvPr/>
            </p:nvSpPr>
            <p:spPr bwMode="auto">
              <a:xfrm>
                <a:off x="2479759" y="4773433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" name="Line 15"/>
              <p:cNvSpPr>
                <a:spLocks noChangeShapeType="1"/>
              </p:cNvSpPr>
              <p:nvPr/>
            </p:nvSpPr>
            <p:spPr bwMode="auto">
              <a:xfrm>
                <a:off x="2494594" y="5971439"/>
                <a:ext cx="6148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90" name="Freeform 10"/>
            <p:cNvSpPr>
              <a:spLocks/>
            </p:cNvSpPr>
            <p:nvPr/>
          </p:nvSpPr>
          <p:spPr bwMode="auto">
            <a:xfrm>
              <a:off x="2483123" y="2645629"/>
              <a:ext cx="5116114" cy="1081828"/>
            </a:xfrm>
            <a:custGeom>
              <a:avLst/>
              <a:gdLst>
                <a:gd name="T0" fmla="*/ 0 w 2963"/>
                <a:gd name="T1" fmla="*/ 2147483647 h 1278"/>
                <a:gd name="T2" fmla="*/ 2147483647 w 2963"/>
                <a:gd name="T3" fmla="*/ 2147483647 h 1278"/>
                <a:gd name="T4" fmla="*/ 2147483647 w 2963"/>
                <a:gd name="T5" fmla="*/ 2147483647 h 1278"/>
                <a:gd name="T6" fmla="*/ 2147483647 w 2963"/>
                <a:gd name="T7" fmla="*/ 2147483647 h 1278"/>
                <a:gd name="T8" fmla="*/ 2147483647 w 2963"/>
                <a:gd name="T9" fmla="*/ 2147483647 h 1278"/>
                <a:gd name="T10" fmla="*/ 2147483647 w 2963"/>
                <a:gd name="T11" fmla="*/ 2147483647 h 1278"/>
                <a:gd name="T12" fmla="*/ 2147483647 w 2963"/>
                <a:gd name="T13" fmla="*/ 0 h 1278"/>
                <a:gd name="T14" fmla="*/ 2147483647 w 2963"/>
                <a:gd name="T15" fmla="*/ 2147483647 h 1278"/>
                <a:gd name="T16" fmla="*/ 2147483647 w 2963"/>
                <a:gd name="T17" fmla="*/ 2147483647 h 1278"/>
                <a:gd name="T18" fmla="*/ 2147483647 w 2963"/>
                <a:gd name="T19" fmla="*/ 2147483647 h 1278"/>
                <a:gd name="T20" fmla="*/ 2147483647 w 2963"/>
                <a:gd name="T21" fmla="*/ 2147483647 h 127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63"/>
                <a:gd name="T34" fmla="*/ 0 h 1278"/>
                <a:gd name="T35" fmla="*/ 2963 w 2963"/>
                <a:gd name="T36" fmla="*/ 1278 h 1278"/>
                <a:gd name="connsiteX0" fmla="*/ 0 w 2963"/>
                <a:gd name="connsiteY0" fmla="*/ 706 h 1278"/>
                <a:gd name="connsiteX1" fmla="*/ 105 w 2963"/>
                <a:gd name="connsiteY1" fmla="*/ 571 h 1278"/>
                <a:gd name="connsiteX2" fmla="*/ 150 w 2963"/>
                <a:gd name="connsiteY2" fmla="*/ 526 h 1278"/>
                <a:gd name="connsiteX3" fmla="*/ 407 w 2963"/>
                <a:gd name="connsiteY3" fmla="*/ 994 h 1278"/>
                <a:gd name="connsiteX4" fmla="*/ 691 w 2963"/>
                <a:gd name="connsiteY4" fmla="*/ 426 h 1278"/>
                <a:gd name="connsiteX5" fmla="*/ 833 w 2963"/>
                <a:gd name="connsiteY5" fmla="*/ 1136 h 1278"/>
                <a:gd name="connsiteX6" fmla="*/ 1401 w 2963"/>
                <a:gd name="connsiteY6" fmla="*/ 0 h 1278"/>
                <a:gd name="connsiteX7" fmla="*/ 1827 w 2963"/>
                <a:gd name="connsiteY7" fmla="*/ 1278 h 1278"/>
                <a:gd name="connsiteX8" fmla="*/ 2253 w 2963"/>
                <a:gd name="connsiteY8" fmla="*/ 154 h 1278"/>
                <a:gd name="connsiteX9" fmla="*/ 2821 w 2963"/>
                <a:gd name="connsiteY9" fmla="*/ 852 h 1278"/>
                <a:gd name="connsiteX10" fmla="*/ 2963 w 2963"/>
                <a:gd name="connsiteY10" fmla="*/ 568 h 1278"/>
                <a:gd name="connsiteX0" fmla="*/ 0 w 2963"/>
                <a:gd name="connsiteY0" fmla="*/ 706 h 1278"/>
                <a:gd name="connsiteX1" fmla="*/ 105 w 2963"/>
                <a:gd name="connsiteY1" fmla="*/ 571 h 1278"/>
                <a:gd name="connsiteX2" fmla="*/ 150 w 2963"/>
                <a:gd name="connsiteY2" fmla="*/ 526 h 1278"/>
                <a:gd name="connsiteX3" fmla="*/ 407 w 2963"/>
                <a:gd name="connsiteY3" fmla="*/ 994 h 1278"/>
                <a:gd name="connsiteX4" fmla="*/ 691 w 2963"/>
                <a:gd name="connsiteY4" fmla="*/ 426 h 1278"/>
                <a:gd name="connsiteX5" fmla="*/ 833 w 2963"/>
                <a:gd name="connsiteY5" fmla="*/ 1136 h 1278"/>
                <a:gd name="connsiteX6" fmla="*/ 1401 w 2963"/>
                <a:gd name="connsiteY6" fmla="*/ 0 h 1278"/>
                <a:gd name="connsiteX7" fmla="*/ 1827 w 2963"/>
                <a:gd name="connsiteY7" fmla="*/ 1278 h 1278"/>
                <a:gd name="connsiteX8" fmla="*/ 2253 w 2963"/>
                <a:gd name="connsiteY8" fmla="*/ 154 h 1278"/>
                <a:gd name="connsiteX9" fmla="*/ 2821 w 2963"/>
                <a:gd name="connsiteY9" fmla="*/ 852 h 1278"/>
                <a:gd name="connsiteX10" fmla="*/ 2963 w 2963"/>
                <a:gd name="connsiteY10" fmla="*/ 189 h 1278"/>
                <a:gd name="connsiteX0" fmla="*/ 0 w 2963"/>
                <a:gd name="connsiteY0" fmla="*/ 706 h 1278"/>
                <a:gd name="connsiteX1" fmla="*/ 105 w 2963"/>
                <a:gd name="connsiteY1" fmla="*/ 571 h 1278"/>
                <a:gd name="connsiteX2" fmla="*/ 150 w 2963"/>
                <a:gd name="connsiteY2" fmla="*/ 526 h 1278"/>
                <a:gd name="connsiteX3" fmla="*/ 407 w 2963"/>
                <a:gd name="connsiteY3" fmla="*/ 994 h 1278"/>
                <a:gd name="connsiteX4" fmla="*/ 691 w 2963"/>
                <a:gd name="connsiteY4" fmla="*/ 426 h 1278"/>
                <a:gd name="connsiteX5" fmla="*/ 833 w 2963"/>
                <a:gd name="connsiteY5" fmla="*/ 1136 h 1278"/>
                <a:gd name="connsiteX6" fmla="*/ 1401 w 2963"/>
                <a:gd name="connsiteY6" fmla="*/ 0 h 1278"/>
                <a:gd name="connsiteX7" fmla="*/ 1827 w 2963"/>
                <a:gd name="connsiteY7" fmla="*/ 1278 h 1278"/>
                <a:gd name="connsiteX8" fmla="*/ 2253 w 2963"/>
                <a:gd name="connsiteY8" fmla="*/ 154 h 1278"/>
                <a:gd name="connsiteX9" fmla="*/ 2821 w 2963"/>
                <a:gd name="connsiteY9" fmla="*/ 852 h 1278"/>
                <a:gd name="connsiteX10" fmla="*/ 2963 w 2963"/>
                <a:gd name="connsiteY10" fmla="*/ 189 h 1278"/>
                <a:gd name="connsiteX0" fmla="*/ 0 w 2963"/>
                <a:gd name="connsiteY0" fmla="*/ 706 h 1278"/>
                <a:gd name="connsiteX1" fmla="*/ 105 w 2963"/>
                <a:gd name="connsiteY1" fmla="*/ 571 h 1278"/>
                <a:gd name="connsiteX2" fmla="*/ 150 w 2963"/>
                <a:gd name="connsiteY2" fmla="*/ 526 h 1278"/>
                <a:gd name="connsiteX3" fmla="*/ 407 w 2963"/>
                <a:gd name="connsiteY3" fmla="*/ 994 h 1278"/>
                <a:gd name="connsiteX4" fmla="*/ 691 w 2963"/>
                <a:gd name="connsiteY4" fmla="*/ 426 h 1278"/>
                <a:gd name="connsiteX5" fmla="*/ 833 w 2963"/>
                <a:gd name="connsiteY5" fmla="*/ 1136 h 1278"/>
                <a:gd name="connsiteX6" fmla="*/ 1401 w 2963"/>
                <a:gd name="connsiteY6" fmla="*/ 0 h 1278"/>
                <a:gd name="connsiteX7" fmla="*/ 1827 w 2963"/>
                <a:gd name="connsiteY7" fmla="*/ 1278 h 1278"/>
                <a:gd name="connsiteX8" fmla="*/ 2253 w 2963"/>
                <a:gd name="connsiteY8" fmla="*/ 154 h 1278"/>
                <a:gd name="connsiteX9" fmla="*/ 2821 w 2963"/>
                <a:gd name="connsiteY9" fmla="*/ 852 h 1278"/>
                <a:gd name="connsiteX10" fmla="*/ 2963 w 2963"/>
                <a:gd name="connsiteY10" fmla="*/ 189 h 1278"/>
                <a:gd name="connsiteX0" fmla="*/ 0 w 2963"/>
                <a:gd name="connsiteY0" fmla="*/ 706 h 1668"/>
                <a:gd name="connsiteX1" fmla="*/ 105 w 2963"/>
                <a:gd name="connsiteY1" fmla="*/ 571 h 1668"/>
                <a:gd name="connsiteX2" fmla="*/ 150 w 2963"/>
                <a:gd name="connsiteY2" fmla="*/ 526 h 1668"/>
                <a:gd name="connsiteX3" fmla="*/ 407 w 2963"/>
                <a:gd name="connsiteY3" fmla="*/ 994 h 1668"/>
                <a:gd name="connsiteX4" fmla="*/ 584 w 2963"/>
                <a:gd name="connsiteY4" fmla="*/ 1431 h 1668"/>
                <a:gd name="connsiteX5" fmla="*/ 833 w 2963"/>
                <a:gd name="connsiteY5" fmla="*/ 1136 h 1668"/>
                <a:gd name="connsiteX6" fmla="*/ 1401 w 2963"/>
                <a:gd name="connsiteY6" fmla="*/ 0 h 1668"/>
                <a:gd name="connsiteX7" fmla="*/ 1827 w 2963"/>
                <a:gd name="connsiteY7" fmla="*/ 1278 h 1668"/>
                <a:gd name="connsiteX8" fmla="*/ 2253 w 2963"/>
                <a:gd name="connsiteY8" fmla="*/ 154 h 1668"/>
                <a:gd name="connsiteX9" fmla="*/ 2821 w 2963"/>
                <a:gd name="connsiteY9" fmla="*/ 852 h 1668"/>
                <a:gd name="connsiteX10" fmla="*/ 2963 w 2963"/>
                <a:gd name="connsiteY10" fmla="*/ 189 h 1668"/>
                <a:gd name="connsiteX0" fmla="*/ 0 w 2963"/>
                <a:gd name="connsiteY0" fmla="*/ 706 h 1620"/>
                <a:gd name="connsiteX1" fmla="*/ 105 w 2963"/>
                <a:gd name="connsiteY1" fmla="*/ 571 h 1620"/>
                <a:gd name="connsiteX2" fmla="*/ 150 w 2963"/>
                <a:gd name="connsiteY2" fmla="*/ 526 h 1620"/>
                <a:gd name="connsiteX3" fmla="*/ 407 w 2963"/>
                <a:gd name="connsiteY3" fmla="*/ 994 h 1620"/>
                <a:gd name="connsiteX4" fmla="*/ 584 w 2963"/>
                <a:gd name="connsiteY4" fmla="*/ 1431 h 1620"/>
                <a:gd name="connsiteX5" fmla="*/ 833 w 2963"/>
                <a:gd name="connsiteY5" fmla="*/ 1136 h 1620"/>
                <a:gd name="connsiteX6" fmla="*/ 1401 w 2963"/>
                <a:gd name="connsiteY6" fmla="*/ 0 h 1620"/>
                <a:gd name="connsiteX7" fmla="*/ 1827 w 2963"/>
                <a:gd name="connsiteY7" fmla="*/ 1278 h 1620"/>
                <a:gd name="connsiteX8" fmla="*/ 2253 w 2963"/>
                <a:gd name="connsiteY8" fmla="*/ 154 h 1620"/>
                <a:gd name="connsiteX9" fmla="*/ 2821 w 2963"/>
                <a:gd name="connsiteY9" fmla="*/ 852 h 1620"/>
                <a:gd name="connsiteX10" fmla="*/ 2963 w 2963"/>
                <a:gd name="connsiteY10" fmla="*/ 189 h 1620"/>
                <a:gd name="connsiteX0" fmla="*/ 0 w 2963"/>
                <a:gd name="connsiteY0" fmla="*/ 706 h 1431"/>
                <a:gd name="connsiteX1" fmla="*/ 105 w 2963"/>
                <a:gd name="connsiteY1" fmla="*/ 571 h 1431"/>
                <a:gd name="connsiteX2" fmla="*/ 150 w 2963"/>
                <a:gd name="connsiteY2" fmla="*/ 526 h 1431"/>
                <a:gd name="connsiteX3" fmla="*/ 407 w 2963"/>
                <a:gd name="connsiteY3" fmla="*/ 994 h 1431"/>
                <a:gd name="connsiteX4" fmla="*/ 584 w 2963"/>
                <a:gd name="connsiteY4" fmla="*/ 1431 h 1431"/>
                <a:gd name="connsiteX5" fmla="*/ 833 w 2963"/>
                <a:gd name="connsiteY5" fmla="*/ 1136 h 1431"/>
                <a:gd name="connsiteX6" fmla="*/ 1401 w 2963"/>
                <a:gd name="connsiteY6" fmla="*/ 0 h 1431"/>
                <a:gd name="connsiteX7" fmla="*/ 1827 w 2963"/>
                <a:gd name="connsiteY7" fmla="*/ 1278 h 1431"/>
                <a:gd name="connsiteX8" fmla="*/ 2253 w 2963"/>
                <a:gd name="connsiteY8" fmla="*/ 154 h 1431"/>
                <a:gd name="connsiteX9" fmla="*/ 2821 w 2963"/>
                <a:gd name="connsiteY9" fmla="*/ 852 h 1431"/>
                <a:gd name="connsiteX10" fmla="*/ 2963 w 2963"/>
                <a:gd name="connsiteY10" fmla="*/ 189 h 1431"/>
                <a:gd name="connsiteX0" fmla="*/ 0 w 2963"/>
                <a:gd name="connsiteY0" fmla="*/ 706 h 1431"/>
                <a:gd name="connsiteX1" fmla="*/ 105 w 2963"/>
                <a:gd name="connsiteY1" fmla="*/ 571 h 1431"/>
                <a:gd name="connsiteX2" fmla="*/ 150 w 2963"/>
                <a:gd name="connsiteY2" fmla="*/ 526 h 1431"/>
                <a:gd name="connsiteX3" fmla="*/ 407 w 2963"/>
                <a:gd name="connsiteY3" fmla="*/ 994 h 1431"/>
                <a:gd name="connsiteX4" fmla="*/ 584 w 2963"/>
                <a:gd name="connsiteY4" fmla="*/ 1431 h 1431"/>
                <a:gd name="connsiteX5" fmla="*/ 833 w 2963"/>
                <a:gd name="connsiteY5" fmla="*/ 1136 h 1431"/>
                <a:gd name="connsiteX6" fmla="*/ 1401 w 2963"/>
                <a:gd name="connsiteY6" fmla="*/ 0 h 1431"/>
                <a:gd name="connsiteX7" fmla="*/ 1827 w 2963"/>
                <a:gd name="connsiteY7" fmla="*/ 1278 h 1431"/>
                <a:gd name="connsiteX8" fmla="*/ 2253 w 2963"/>
                <a:gd name="connsiteY8" fmla="*/ 154 h 1431"/>
                <a:gd name="connsiteX9" fmla="*/ 2821 w 2963"/>
                <a:gd name="connsiteY9" fmla="*/ 852 h 1431"/>
                <a:gd name="connsiteX10" fmla="*/ 2963 w 2963"/>
                <a:gd name="connsiteY10" fmla="*/ 189 h 1431"/>
                <a:gd name="connsiteX0" fmla="*/ 0 w 2963"/>
                <a:gd name="connsiteY0" fmla="*/ 706 h 1431"/>
                <a:gd name="connsiteX1" fmla="*/ 105 w 2963"/>
                <a:gd name="connsiteY1" fmla="*/ 571 h 1431"/>
                <a:gd name="connsiteX2" fmla="*/ 150 w 2963"/>
                <a:gd name="connsiteY2" fmla="*/ 526 h 1431"/>
                <a:gd name="connsiteX3" fmla="*/ 407 w 2963"/>
                <a:gd name="connsiteY3" fmla="*/ 994 h 1431"/>
                <a:gd name="connsiteX4" fmla="*/ 584 w 2963"/>
                <a:gd name="connsiteY4" fmla="*/ 1431 h 1431"/>
                <a:gd name="connsiteX5" fmla="*/ 833 w 2963"/>
                <a:gd name="connsiteY5" fmla="*/ 1136 h 1431"/>
                <a:gd name="connsiteX6" fmla="*/ 1401 w 2963"/>
                <a:gd name="connsiteY6" fmla="*/ 0 h 1431"/>
                <a:gd name="connsiteX7" fmla="*/ 1827 w 2963"/>
                <a:gd name="connsiteY7" fmla="*/ 1278 h 1431"/>
                <a:gd name="connsiteX8" fmla="*/ 2253 w 2963"/>
                <a:gd name="connsiteY8" fmla="*/ 154 h 1431"/>
                <a:gd name="connsiteX9" fmla="*/ 2821 w 2963"/>
                <a:gd name="connsiteY9" fmla="*/ 852 h 1431"/>
                <a:gd name="connsiteX10" fmla="*/ 2963 w 2963"/>
                <a:gd name="connsiteY10" fmla="*/ 189 h 1431"/>
                <a:gd name="connsiteX0" fmla="*/ 0 w 2963"/>
                <a:gd name="connsiteY0" fmla="*/ 706 h 1431"/>
                <a:gd name="connsiteX1" fmla="*/ 105 w 2963"/>
                <a:gd name="connsiteY1" fmla="*/ 571 h 1431"/>
                <a:gd name="connsiteX2" fmla="*/ 150 w 2963"/>
                <a:gd name="connsiteY2" fmla="*/ 526 h 1431"/>
                <a:gd name="connsiteX3" fmla="*/ 407 w 2963"/>
                <a:gd name="connsiteY3" fmla="*/ 994 h 1431"/>
                <a:gd name="connsiteX4" fmla="*/ 584 w 2963"/>
                <a:gd name="connsiteY4" fmla="*/ 1431 h 1431"/>
                <a:gd name="connsiteX5" fmla="*/ 833 w 2963"/>
                <a:gd name="connsiteY5" fmla="*/ 1136 h 1431"/>
                <a:gd name="connsiteX6" fmla="*/ 1401 w 2963"/>
                <a:gd name="connsiteY6" fmla="*/ 0 h 1431"/>
                <a:gd name="connsiteX7" fmla="*/ 1827 w 2963"/>
                <a:gd name="connsiteY7" fmla="*/ 1278 h 1431"/>
                <a:gd name="connsiteX8" fmla="*/ 2253 w 2963"/>
                <a:gd name="connsiteY8" fmla="*/ 154 h 1431"/>
                <a:gd name="connsiteX9" fmla="*/ 2821 w 2963"/>
                <a:gd name="connsiteY9" fmla="*/ 852 h 1431"/>
                <a:gd name="connsiteX10" fmla="*/ 2963 w 2963"/>
                <a:gd name="connsiteY10" fmla="*/ 189 h 1431"/>
                <a:gd name="connsiteX0" fmla="*/ 0 w 2963"/>
                <a:gd name="connsiteY0" fmla="*/ 706 h 1431"/>
                <a:gd name="connsiteX1" fmla="*/ 105 w 2963"/>
                <a:gd name="connsiteY1" fmla="*/ 571 h 1431"/>
                <a:gd name="connsiteX2" fmla="*/ 150 w 2963"/>
                <a:gd name="connsiteY2" fmla="*/ 526 h 1431"/>
                <a:gd name="connsiteX3" fmla="*/ 407 w 2963"/>
                <a:gd name="connsiteY3" fmla="*/ 994 h 1431"/>
                <a:gd name="connsiteX4" fmla="*/ 584 w 2963"/>
                <a:gd name="connsiteY4" fmla="*/ 1431 h 1431"/>
                <a:gd name="connsiteX5" fmla="*/ 833 w 2963"/>
                <a:gd name="connsiteY5" fmla="*/ 1136 h 1431"/>
                <a:gd name="connsiteX6" fmla="*/ 1401 w 2963"/>
                <a:gd name="connsiteY6" fmla="*/ 0 h 1431"/>
                <a:gd name="connsiteX7" fmla="*/ 1827 w 2963"/>
                <a:gd name="connsiteY7" fmla="*/ 1278 h 1431"/>
                <a:gd name="connsiteX8" fmla="*/ 2253 w 2963"/>
                <a:gd name="connsiteY8" fmla="*/ 154 h 1431"/>
                <a:gd name="connsiteX9" fmla="*/ 2821 w 2963"/>
                <a:gd name="connsiteY9" fmla="*/ 852 h 1431"/>
                <a:gd name="connsiteX10" fmla="*/ 2963 w 2963"/>
                <a:gd name="connsiteY10" fmla="*/ 189 h 1431"/>
                <a:gd name="connsiteX0" fmla="*/ 0 w 2963"/>
                <a:gd name="connsiteY0" fmla="*/ 552 h 1277"/>
                <a:gd name="connsiteX1" fmla="*/ 105 w 2963"/>
                <a:gd name="connsiteY1" fmla="*/ 417 h 1277"/>
                <a:gd name="connsiteX2" fmla="*/ 150 w 2963"/>
                <a:gd name="connsiteY2" fmla="*/ 372 h 1277"/>
                <a:gd name="connsiteX3" fmla="*/ 407 w 2963"/>
                <a:gd name="connsiteY3" fmla="*/ 840 h 1277"/>
                <a:gd name="connsiteX4" fmla="*/ 584 w 2963"/>
                <a:gd name="connsiteY4" fmla="*/ 1277 h 1277"/>
                <a:gd name="connsiteX5" fmla="*/ 833 w 2963"/>
                <a:gd name="connsiteY5" fmla="*/ 982 h 1277"/>
                <a:gd name="connsiteX6" fmla="*/ 1401 w 2963"/>
                <a:gd name="connsiteY6" fmla="*/ 454 h 1277"/>
                <a:gd name="connsiteX7" fmla="*/ 1827 w 2963"/>
                <a:gd name="connsiteY7" fmla="*/ 1124 h 1277"/>
                <a:gd name="connsiteX8" fmla="*/ 2253 w 2963"/>
                <a:gd name="connsiteY8" fmla="*/ 0 h 1277"/>
                <a:gd name="connsiteX9" fmla="*/ 2821 w 2963"/>
                <a:gd name="connsiteY9" fmla="*/ 698 h 1277"/>
                <a:gd name="connsiteX10" fmla="*/ 2963 w 2963"/>
                <a:gd name="connsiteY10" fmla="*/ 35 h 1277"/>
                <a:gd name="connsiteX0" fmla="*/ 0 w 2963"/>
                <a:gd name="connsiteY0" fmla="*/ 552 h 1277"/>
                <a:gd name="connsiteX1" fmla="*/ 105 w 2963"/>
                <a:gd name="connsiteY1" fmla="*/ 417 h 1277"/>
                <a:gd name="connsiteX2" fmla="*/ 150 w 2963"/>
                <a:gd name="connsiteY2" fmla="*/ 372 h 1277"/>
                <a:gd name="connsiteX3" fmla="*/ 407 w 2963"/>
                <a:gd name="connsiteY3" fmla="*/ 840 h 1277"/>
                <a:gd name="connsiteX4" fmla="*/ 584 w 2963"/>
                <a:gd name="connsiteY4" fmla="*/ 1277 h 1277"/>
                <a:gd name="connsiteX5" fmla="*/ 883 w 2963"/>
                <a:gd name="connsiteY5" fmla="*/ 982 h 1277"/>
                <a:gd name="connsiteX6" fmla="*/ 1401 w 2963"/>
                <a:gd name="connsiteY6" fmla="*/ 454 h 1277"/>
                <a:gd name="connsiteX7" fmla="*/ 1827 w 2963"/>
                <a:gd name="connsiteY7" fmla="*/ 1124 h 1277"/>
                <a:gd name="connsiteX8" fmla="*/ 2253 w 2963"/>
                <a:gd name="connsiteY8" fmla="*/ 0 h 1277"/>
                <a:gd name="connsiteX9" fmla="*/ 2821 w 2963"/>
                <a:gd name="connsiteY9" fmla="*/ 698 h 1277"/>
                <a:gd name="connsiteX10" fmla="*/ 2963 w 2963"/>
                <a:gd name="connsiteY10" fmla="*/ 35 h 1277"/>
                <a:gd name="connsiteX0" fmla="*/ 0 w 2963"/>
                <a:gd name="connsiteY0" fmla="*/ 552 h 1277"/>
                <a:gd name="connsiteX1" fmla="*/ 105 w 2963"/>
                <a:gd name="connsiteY1" fmla="*/ 417 h 1277"/>
                <a:gd name="connsiteX2" fmla="*/ 217 w 2963"/>
                <a:gd name="connsiteY2" fmla="*/ 1183 h 1277"/>
                <a:gd name="connsiteX3" fmla="*/ 407 w 2963"/>
                <a:gd name="connsiteY3" fmla="*/ 840 h 1277"/>
                <a:gd name="connsiteX4" fmla="*/ 584 w 2963"/>
                <a:gd name="connsiteY4" fmla="*/ 1277 h 1277"/>
                <a:gd name="connsiteX5" fmla="*/ 883 w 2963"/>
                <a:gd name="connsiteY5" fmla="*/ 982 h 1277"/>
                <a:gd name="connsiteX6" fmla="*/ 1401 w 2963"/>
                <a:gd name="connsiteY6" fmla="*/ 454 h 1277"/>
                <a:gd name="connsiteX7" fmla="*/ 1827 w 2963"/>
                <a:gd name="connsiteY7" fmla="*/ 1124 h 1277"/>
                <a:gd name="connsiteX8" fmla="*/ 2253 w 2963"/>
                <a:gd name="connsiteY8" fmla="*/ 0 h 1277"/>
                <a:gd name="connsiteX9" fmla="*/ 2821 w 2963"/>
                <a:gd name="connsiteY9" fmla="*/ 698 h 1277"/>
                <a:gd name="connsiteX10" fmla="*/ 2963 w 2963"/>
                <a:gd name="connsiteY10" fmla="*/ 35 h 1277"/>
                <a:gd name="connsiteX0" fmla="*/ 0 w 2963"/>
                <a:gd name="connsiteY0" fmla="*/ 552 h 1277"/>
                <a:gd name="connsiteX1" fmla="*/ 105 w 2963"/>
                <a:gd name="connsiteY1" fmla="*/ 417 h 1277"/>
                <a:gd name="connsiteX2" fmla="*/ 217 w 2963"/>
                <a:gd name="connsiteY2" fmla="*/ 1183 h 1277"/>
                <a:gd name="connsiteX3" fmla="*/ 407 w 2963"/>
                <a:gd name="connsiteY3" fmla="*/ 840 h 1277"/>
                <a:gd name="connsiteX4" fmla="*/ 584 w 2963"/>
                <a:gd name="connsiteY4" fmla="*/ 1277 h 1277"/>
                <a:gd name="connsiteX5" fmla="*/ 883 w 2963"/>
                <a:gd name="connsiteY5" fmla="*/ 982 h 1277"/>
                <a:gd name="connsiteX6" fmla="*/ 1163 w 2963"/>
                <a:gd name="connsiteY6" fmla="*/ 972 h 1277"/>
                <a:gd name="connsiteX7" fmla="*/ 1401 w 2963"/>
                <a:gd name="connsiteY7" fmla="*/ 454 h 1277"/>
                <a:gd name="connsiteX8" fmla="*/ 1827 w 2963"/>
                <a:gd name="connsiteY8" fmla="*/ 1124 h 1277"/>
                <a:gd name="connsiteX9" fmla="*/ 2253 w 2963"/>
                <a:gd name="connsiteY9" fmla="*/ 0 h 1277"/>
                <a:gd name="connsiteX10" fmla="*/ 2821 w 2963"/>
                <a:gd name="connsiteY10" fmla="*/ 698 h 1277"/>
                <a:gd name="connsiteX11" fmla="*/ 2963 w 2963"/>
                <a:gd name="connsiteY11" fmla="*/ 35 h 1277"/>
                <a:gd name="connsiteX0" fmla="*/ 115 w 3078"/>
                <a:gd name="connsiteY0" fmla="*/ 552 h 1277"/>
                <a:gd name="connsiteX1" fmla="*/ 17 w 3078"/>
                <a:gd name="connsiteY1" fmla="*/ 690 h 1277"/>
                <a:gd name="connsiteX2" fmla="*/ 220 w 3078"/>
                <a:gd name="connsiteY2" fmla="*/ 417 h 1277"/>
                <a:gd name="connsiteX3" fmla="*/ 332 w 3078"/>
                <a:gd name="connsiteY3" fmla="*/ 1183 h 1277"/>
                <a:gd name="connsiteX4" fmla="*/ 522 w 3078"/>
                <a:gd name="connsiteY4" fmla="*/ 840 h 1277"/>
                <a:gd name="connsiteX5" fmla="*/ 699 w 3078"/>
                <a:gd name="connsiteY5" fmla="*/ 1277 h 1277"/>
                <a:gd name="connsiteX6" fmla="*/ 998 w 3078"/>
                <a:gd name="connsiteY6" fmla="*/ 982 h 1277"/>
                <a:gd name="connsiteX7" fmla="*/ 1278 w 3078"/>
                <a:gd name="connsiteY7" fmla="*/ 972 h 1277"/>
                <a:gd name="connsiteX8" fmla="*/ 1516 w 3078"/>
                <a:gd name="connsiteY8" fmla="*/ 454 h 1277"/>
                <a:gd name="connsiteX9" fmla="*/ 1942 w 3078"/>
                <a:gd name="connsiteY9" fmla="*/ 1124 h 1277"/>
                <a:gd name="connsiteX10" fmla="*/ 2368 w 3078"/>
                <a:gd name="connsiteY10" fmla="*/ 0 h 1277"/>
                <a:gd name="connsiteX11" fmla="*/ 2936 w 3078"/>
                <a:gd name="connsiteY11" fmla="*/ 698 h 1277"/>
                <a:gd name="connsiteX12" fmla="*/ 3078 w 3078"/>
                <a:gd name="connsiteY12" fmla="*/ 35 h 1277"/>
                <a:gd name="connsiteX0" fmla="*/ 35 w 3095"/>
                <a:gd name="connsiteY0" fmla="*/ 685 h 1277"/>
                <a:gd name="connsiteX1" fmla="*/ 34 w 3095"/>
                <a:gd name="connsiteY1" fmla="*/ 690 h 1277"/>
                <a:gd name="connsiteX2" fmla="*/ 237 w 3095"/>
                <a:gd name="connsiteY2" fmla="*/ 417 h 1277"/>
                <a:gd name="connsiteX3" fmla="*/ 349 w 3095"/>
                <a:gd name="connsiteY3" fmla="*/ 1183 h 1277"/>
                <a:gd name="connsiteX4" fmla="*/ 539 w 3095"/>
                <a:gd name="connsiteY4" fmla="*/ 840 h 1277"/>
                <a:gd name="connsiteX5" fmla="*/ 716 w 3095"/>
                <a:gd name="connsiteY5" fmla="*/ 1277 h 1277"/>
                <a:gd name="connsiteX6" fmla="*/ 1015 w 3095"/>
                <a:gd name="connsiteY6" fmla="*/ 982 h 1277"/>
                <a:gd name="connsiteX7" fmla="*/ 1295 w 3095"/>
                <a:gd name="connsiteY7" fmla="*/ 972 h 1277"/>
                <a:gd name="connsiteX8" fmla="*/ 1533 w 3095"/>
                <a:gd name="connsiteY8" fmla="*/ 454 h 1277"/>
                <a:gd name="connsiteX9" fmla="*/ 1959 w 3095"/>
                <a:gd name="connsiteY9" fmla="*/ 1124 h 1277"/>
                <a:gd name="connsiteX10" fmla="*/ 2385 w 3095"/>
                <a:gd name="connsiteY10" fmla="*/ 0 h 1277"/>
                <a:gd name="connsiteX11" fmla="*/ 2953 w 3095"/>
                <a:gd name="connsiteY11" fmla="*/ 698 h 1277"/>
                <a:gd name="connsiteX12" fmla="*/ 3095 w 3095"/>
                <a:gd name="connsiteY12" fmla="*/ 35 h 1277"/>
                <a:gd name="connsiteX0" fmla="*/ 35 w 3095"/>
                <a:gd name="connsiteY0" fmla="*/ 685 h 1277"/>
                <a:gd name="connsiteX1" fmla="*/ 34 w 3095"/>
                <a:gd name="connsiteY1" fmla="*/ 690 h 1277"/>
                <a:gd name="connsiteX2" fmla="*/ 237 w 3095"/>
                <a:gd name="connsiteY2" fmla="*/ 417 h 1277"/>
                <a:gd name="connsiteX3" fmla="*/ 349 w 3095"/>
                <a:gd name="connsiteY3" fmla="*/ 1183 h 1277"/>
                <a:gd name="connsiteX4" fmla="*/ 539 w 3095"/>
                <a:gd name="connsiteY4" fmla="*/ 840 h 1277"/>
                <a:gd name="connsiteX5" fmla="*/ 716 w 3095"/>
                <a:gd name="connsiteY5" fmla="*/ 1277 h 1277"/>
                <a:gd name="connsiteX6" fmla="*/ 1015 w 3095"/>
                <a:gd name="connsiteY6" fmla="*/ 982 h 1277"/>
                <a:gd name="connsiteX7" fmla="*/ 1295 w 3095"/>
                <a:gd name="connsiteY7" fmla="*/ 972 h 1277"/>
                <a:gd name="connsiteX8" fmla="*/ 1533 w 3095"/>
                <a:gd name="connsiteY8" fmla="*/ 454 h 1277"/>
                <a:gd name="connsiteX9" fmla="*/ 1959 w 3095"/>
                <a:gd name="connsiteY9" fmla="*/ 1124 h 1277"/>
                <a:gd name="connsiteX10" fmla="*/ 2385 w 3095"/>
                <a:gd name="connsiteY10" fmla="*/ 0 h 1277"/>
                <a:gd name="connsiteX11" fmla="*/ 2953 w 3095"/>
                <a:gd name="connsiteY11" fmla="*/ 698 h 1277"/>
                <a:gd name="connsiteX12" fmla="*/ 3095 w 3095"/>
                <a:gd name="connsiteY12" fmla="*/ 35 h 1277"/>
                <a:gd name="connsiteX0" fmla="*/ 35 w 3095"/>
                <a:gd name="connsiteY0" fmla="*/ 685 h 1277"/>
                <a:gd name="connsiteX1" fmla="*/ 34 w 3095"/>
                <a:gd name="connsiteY1" fmla="*/ 690 h 1277"/>
                <a:gd name="connsiteX2" fmla="*/ 237 w 3095"/>
                <a:gd name="connsiteY2" fmla="*/ 417 h 1277"/>
                <a:gd name="connsiteX3" fmla="*/ 349 w 3095"/>
                <a:gd name="connsiteY3" fmla="*/ 1183 h 1277"/>
                <a:gd name="connsiteX4" fmla="*/ 539 w 3095"/>
                <a:gd name="connsiteY4" fmla="*/ 840 h 1277"/>
                <a:gd name="connsiteX5" fmla="*/ 716 w 3095"/>
                <a:gd name="connsiteY5" fmla="*/ 1277 h 1277"/>
                <a:gd name="connsiteX6" fmla="*/ 1015 w 3095"/>
                <a:gd name="connsiteY6" fmla="*/ 982 h 1277"/>
                <a:gd name="connsiteX7" fmla="*/ 1295 w 3095"/>
                <a:gd name="connsiteY7" fmla="*/ 972 h 1277"/>
                <a:gd name="connsiteX8" fmla="*/ 1533 w 3095"/>
                <a:gd name="connsiteY8" fmla="*/ 454 h 1277"/>
                <a:gd name="connsiteX9" fmla="*/ 1959 w 3095"/>
                <a:gd name="connsiteY9" fmla="*/ 1124 h 1277"/>
                <a:gd name="connsiteX10" fmla="*/ 2385 w 3095"/>
                <a:gd name="connsiteY10" fmla="*/ 0 h 1277"/>
                <a:gd name="connsiteX11" fmla="*/ 2953 w 3095"/>
                <a:gd name="connsiteY11" fmla="*/ 698 h 1277"/>
                <a:gd name="connsiteX12" fmla="*/ 3095 w 3095"/>
                <a:gd name="connsiteY12" fmla="*/ 35 h 1277"/>
                <a:gd name="connsiteX0" fmla="*/ 35 w 3095"/>
                <a:gd name="connsiteY0" fmla="*/ 685 h 1277"/>
                <a:gd name="connsiteX1" fmla="*/ 34 w 3095"/>
                <a:gd name="connsiteY1" fmla="*/ 690 h 1277"/>
                <a:gd name="connsiteX2" fmla="*/ 237 w 3095"/>
                <a:gd name="connsiteY2" fmla="*/ 417 h 1277"/>
                <a:gd name="connsiteX3" fmla="*/ 349 w 3095"/>
                <a:gd name="connsiteY3" fmla="*/ 1183 h 1277"/>
                <a:gd name="connsiteX4" fmla="*/ 539 w 3095"/>
                <a:gd name="connsiteY4" fmla="*/ 840 h 1277"/>
                <a:gd name="connsiteX5" fmla="*/ 716 w 3095"/>
                <a:gd name="connsiteY5" fmla="*/ 1277 h 1277"/>
                <a:gd name="connsiteX6" fmla="*/ 1015 w 3095"/>
                <a:gd name="connsiteY6" fmla="*/ 982 h 1277"/>
                <a:gd name="connsiteX7" fmla="*/ 1295 w 3095"/>
                <a:gd name="connsiteY7" fmla="*/ 972 h 1277"/>
                <a:gd name="connsiteX8" fmla="*/ 1533 w 3095"/>
                <a:gd name="connsiteY8" fmla="*/ 454 h 1277"/>
                <a:gd name="connsiteX9" fmla="*/ 1959 w 3095"/>
                <a:gd name="connsiteY9" fmla="*/ 1124 h 1277"/>
                <a:gd name="connsiteX10" fmla="*/ 2244 w 3095"/>
                <a:gd name="connsiteY10" fmla="*/ 0 h 1277"/>
                <a:gd name="connsiteX11" fmla="*/ 2953 w 3095"/>
                <a:gd name="connsiteY11" fmla="*/ 698 h 1277"/>
                <a:gd name="connsiteX12" fmla="*/ 3095 w 3095"/>
                <a:gd name="connsiteY12" fmla="*/ 35 h 1277"/>
                <a:gd name="connsiteX0" fmla="*/ 35 w 3095"/>
                <a:gd name="connsiteY0" fmla="*/ 685 h 1277"/>
                <a:gd name="connsiteX1" fmla="*/ 34 w 3095"/>
                <a:gd name="connsiteY1" fmla="*/ 690 h 1277"/>
                <a:gd name="connsiteX2" fmla="*/ 237 w 3095"/>
                <a:gd name="connsiteY2" fmla="*/ 417 h 1277"/>
                <a:gd name="connsiteX3" fmla="*/ 349 w 3095"/>
                <a:gd name="connsiteY3" fmla="*/ 1183 h 1277"/>
                <a:gd name="connsiteX4" fmla="*/ 539 w 3095"/>
                <a:gd name="connsiteY4" fmla="*/ 840 h 1277"/>
                <a:gd name="connsiteX5" fmla="*/ 716 w 3095"/>
                <a:gd name="connsiteY5" fmla="*/ 1277 h 1277"/>
                <a:gd name="connsiteX6" fmla="*/ 1015 w 3095"/>
                <a:gd name="connsiteY6" fmla="*/ 982 h 1277"/>
                <a:gd name="connsiteX7" fmla="*/ 1295 w 3095"/>
                <a:gd name="connsiteY7" fmla="*/ 972 h 1277"/>
                <a:gd name="connsiteX8" fmla="*/ 1533 w 3095"/>
                <a:gd name="connsiteY8" fmla="*/ 454 h 1277"/>
                <a:gd name="connsiteX9" fmla="*/ 1865 w 3095"/>
                <a:gd name="connsiteY9" fmla="*/ 1019 h 1277"/>
                <a:gd name="connsiteX10" fmla="*/ 2244 w 3095"/>
                <a:gd name="connsiteY10" fmla="*/ 0 h 1277"/>
                <a:gd name="connsiteX11" fmla="*/ 2953 w 3095"/>
                <a:gd name="connsiteY11" fmla="*/ 698 h 1277"/>
                <a:gd name="connsiteX12" fmla="*/ 3095 w 3095"/>
                <a:gd name="connsiteY12" fmla="*/ 35 h 1277"/>
                <a:gd name="connsiteX0" fmla="*/ 35 w 3095"/>
                <a:gd name="connsiteY0" fmla="*/ 685 h 1277"/>
                <a:gd name="connsiteX1" fmla="*/ 34 w 3095"/>
                <a:gd name="connsiteY1" fmla="*/ 690 h 1277"/>
                <a:gd name="connsiteX2" fmla="*/ 237 w 3095"/>
                <a:gd name="connsiteY2" fmla="*/ 417 h 1277"/>
                <a:gd name="connsiteX3" fmla="*/ 349 w 3095"/>
                <a:gd name="connsiteY3" fmla="*/ 1183 h 1277"/>
                <a:gd name="connsiteX4" fmla="*/ 539 w 3095"/>
                <a:gd name="connsiteY4" fmla="*/ 840 h 1277"/>
                <a:gd name="connsiteX5" fmla="*/ 716 w 3095"/>
                <a:gd name="connsiteY5" fmla="*/ 1277 h 1277"/>
                <a:gd name="connsiteX6" fmla="*/ 1015 w 3095"/>
                <a:gd name="connsiteY6" fmla="*/ 982 h 1277"/>
                <a:gd name="connsiteX7" fmla="*/ 1295 w 3095"/>
                <a:gd name="connsiteY7" fmla="*/ 972 h 1277"/>
                <a:gd name="connsiteX8" fmla="*/ 1533 w 3095"/>
                <a:gd name="connsiteY8" fmla="*/ 454 h 1277"/>
                <a:gd name="connsiteX9" fmla="*/ 1865 w 3095"/>
                <a:gd name="connsiteY9" fmla="*/ 1019 h 1277"/>
                <a:gd name="connsiteX10" fmla="*/ 2244 w 3095"/>
                <a:gd name="connsiteY10" fmla="*/ 0 h 1277"/>
                <a:gd name="connsiteX11" fmla="*/ 2432 w 3095"/>
                <a:gd name="connsiteY11" fmla="*/ 586 h 1277"/>
                <a:gd name="connsiteX12" fmla="*/ 3095 w 3095"/>
                <a:gd name="connsiteY12" fmla="*/ 35 h 1277"/>
                <a:gd name="connsiteX0" fmla="*/ 35 w 2706"/>
                <a:gd name="connsiteY0" fmla="*/ 685 h 1277"/>
                <a:gd name="connsiteX1" fmla="*/ 34 w 2706"/>
                <a:gd name="connsiteY1" fmla="*/ 690 h 1277"/>
                <a:gd name="connsiteX2" fmla="*/ 237 w 2706"/>
                <a:gd name="connsiteY2" fmla="*/ 417 h 1277"/>
                <a:gd name="connsiteX3" fmla="*/ 349 w 2706"/>
                <a:gd name="connsiteY3" fmla="*/ 1183 h 1277"/>
                <a:gd name="connsiteX4" fmla="*/ 539 w 2706"/>
                <a:gd name="connsiteY4" fmla="*/ 840 h 1277"/>
                <a:gd name="connsiteX5" fmla="*/ 716 w 2706"/>
                <a:gd name="connsiteY5" fmla="*/ 1277 h 1277"/>
                <a:gd name="connsiteX6" fmla="*/ 1015 w 2706"/>
                <a:gd name="connsiteY6" fmla="*/ 982 h 1277"/>
                <a:gd name="connsiteX7" fmla="*/ 1295 w 2706"/>
                <a:gd name="connsiteY7" fmla="*/ 972 h 1277"/>
                <a:gd name="connsiteX8" fmla="*/ 1533 w 2706"/>
                <a:gd name="connsiteY8" fmla="*/ 454 h 1277"/>
                <a:gd name="connsiteX9" fmla="*/ 1865 w 2706"/>
                <a:gd name="connsiteY9" fmla="*/ 1019 h 1277"/>
                <a:gd name="connsiteX10" fmla="*/ 2244 w 2706"/>
                <a:gd name="connsiteY10" fmla="*/ 0 h 1277"/>
                <a:gd name="connsiteX11" fmla="*/ 2432 w 2706"/>
                <a:gd name="connsiteY11" fmla="*/ 586 h 1277"/>
                <a:gd name="connsiteX12" fmla="*/ 2706 w 2706"/>
                <a:gd name="connsiteY12" fmla="*/ 35 h 1277"/>
                <a:gd name="connsiteX0" fmla="*/ 35 w 2706"/>
                <a:gd name="connsiteY0" fmla="*/ 685 h 1277"/>
                <a:gd name="connsiteX1" fmla="*/ 34 w 2706"/>
                <a:gd name="connsiteY1" fmla="*/ 690 h 1277"/>
                <a:gd name="connsiteX2" fmla="*/ 237 w 2706"/>
                <a:gd name="connsiteY2" fmla="*/ 417 h 1277"/>
                <a:gd name="connsiteX3" fmla="*/ 349 w 2706"/>
                <a:gd name="connsiteY3" fmla="*/ 1183 h 1277"/>
                <a:gd name="connsiteX4" fmla="*/ 539 w 2706"/>
                <a:gd name="connsiteY4" fmla="*/ 840 h 1277"/>
                <a:gd name="connsiteX5" fmla="*/ 716 w 2706"/>
                <a:gd name="connsiteY5" fmla="*/ 1277 h 1277"/>
                <a:gd name="connsiteX6" fmla="*/ 1015 w 2706"/>
                <a:gd name="connsiteY6" fmla="*/ 982 h 1277"/>
                <a:gd name="connsiteX7" fmla="*/ 1295 w 2706"/>
                <a:gd name="connsiteY7" fmla="*/ 972 h 1277"/>
                <a:gd name="connsiteX8" fmla="*/ 1533 w 2706"/>
                <a:gd name="connsiteY8" fmla="*/ 454 h 1277"/>
                <a:gd name="connsiteX9" fmla="*/ 1865 w 2706"/>
                <a:gd name="connsiteY9" fmla="*/ 1019 h 1277"/>
                <a:gd name="connsiteX10" fmla="*/ 2244 w 2706"/>
                <a:gd name="connsiteY10" fmla="*/ 0 h 1277"/>
                <a:gd name="connsiteX11" fmla="*/ 2432 w 2706"/>
                <a:gd name="connsiteY11" fmla="*/ 586 h 1277"/>
                <a:gd name="connsiteX12" fmla="*/ 2706 w 2706"/>
                <a:gd name="connsiteY12" fmla="*/ 35 h 1277"/>
                <a:gd name="connsiteX0" fmla="*/ 35 w 2706"/>
                <a:gd name="connsiteY0" fmla="*/ 685 h 1277"/>
                <a:gd name="connsiteX1" fmla="*/ 34 w 2706"/>
                <a:gd name="connsiteY1" fmla="*/ 690 h 1277"/>
                <a:gd name="connsiteX2" fmla="*/ 237 w 2706"/>
                <a:gd name="connsiteY2" fmla="*/ 417 h 1277"/>
                <a:gd name="connsiteX3" fmla="*/ 349 w 2706"/>
                <a:gd name="connsiteY3" fmla="*/ 1183 h 1277"/>
                <a:gd name="connsiteX4" fmla="*/ 539 w 2706"/>
                <a:gd name="connsiteY4" fmla="*/ 840 h 1277"/>
                <a:gd name="connsiteX5" fmla="*/ 716 w 2706"/>
                <a:gd name="connsiteY5" fmla="*/ 1277 h 1277"/>
                <a:gd name="connsiteX6" fmla="*/ 1015 w 2706"/>
                <a:gd name="connsiteY6" fmla="*/ 982 h 1277"/>
                <a:gd name="connsiteX7" fmla="*/ 1295 w 2706"/>
                <a:gd name="connsiteY7" fmla="*/ 972 h 1277"/>
                <a:gd name="connsiteX8" fmla="*/ 1533 w 2706"/>
                <a:gd name="connsiteY8" fmla="*/ 454 h 1277"/>
                <a:gd name="connsiteX9" fmla="*/ 1865 w 2706"/>
                <a:gd name="connsiteY9" fmla="*/ 1019 h 1277"/>
                <a:gd name="connsiteX10" fmla="*/ 2244 w 2706"/>
                <a:gd name="connsiteY10" fmla="*/ 0 h 1277"/>
                <a:gd name="connsiteX11" fmla="*/ 2432 w 2706"/>
                <a:gd name="connsiteY11" fmla="*/ 586 h 1277"/>
                <a:gd name="connsiteX12" fmla="*/ 2706 w 2706"/>
                <a:gd name="connsiteY12" fmla="*/ 35 h 1277"/>
                <a:gd name="connsiteX0" fmla="*/ 35 w 2706"/>
                <a:gd name="connsiteY0" fmla="*/ 685 h 1277"/>
                <a:gd name="connsiteX1" fmla="*/ 34 w 2706"/>
                <a:gd name="connsiteY1" fmla="*/ 690 h 1277"/>
                <a:gd name="connsiteX2" fmla="*/ 237 w 2706"/>
                <a:gd name="connsiteY2" fmla="*/ 417 h 1277"/>
                <a:gd name="connsiteX3" fmla="*/ 349 w 2706"/>
                <a:gd name="connsiteY3" fmla="*/ 1183 h 1277"/>
                <a:gd name="connsiteX4" fmla="*/ 539 w 2706"/>
                <a:gd name="connsiteY4" fmla="*/ 840 h 1277"/>
                <a:gd name="connsiteX5" fmla="*/ 716 w 2706"/>
                <a:gd name="connsiteY5" fmla="*/ 1277 h 1277"/>
                <a:gd name="connsiteX6" fmla="*/ 1015 w 2706"/>
                <a:gd name="connsiteY6" fmla="*/ 982 h 1277"/>
                <a:gd name="connsiteX7" fmla="*/ 1295 w 2706"/>
                <a:gd name="connsiteY7" fmla="*/ 972 h 1277"/>
                <a:gd name="connsiteX8" fmla="*/ 1594 w 2706"/>
                <a:gd name="connsiteY8" fmla="*/ 454 h 1277"/>
                <a:gd name="connsiteX9" fmla="*/ 1865 w 2706"/>
                <a:gd name="connsiteY9" fmla="*/ 1019 h 1277"/>
                <a:gd name="connsiteX10" fmla="*/ 2244 w 2706"/>
                <a:gd name="connsiteY10" fmla="*/ 0 h 1277"/>
                <a:gd name="connsiteX11" fmla="*/ 2432 w 2706"/>
                <a:gd name="connsiteY11" fmla="*/ 586 h 1277"/>
                <a:gd name="connsiteX12" fmla="*/ 2706 w 2706"/>
                <a:gd name="connsiteY12" fmla="*/ 35 h 1277"/>
                <a:gd name="connsiteX0" fmla="*/ 35 w 2706"/>
                <a:gd name="connsiteY0" fmla="*/ 685 h 1277"/>
                <a:gd name="connsiteX1" fmla="*/ 34 w 2706"/>
                <a:gd name="connsiteY1" fmla="*/ 690 h 1277"/>
                <a:gd name="connsiteX2" fmla="*/ 237 w 2706"/>
                <a:gd name="connsiteY2" fmla="*/ 417 h 1277"/>
                <a:gd name="connsiteX3" fmla="*/ 349 w 2706"/>
                <a:gd name="connsiteY3" fmla="*/ 1183 h 1277"/>
                <a:gd name="connsiteX4" fmla="*/ 539 w 2706"/>
                <a:gd name="connsiteY4" fmla="*/ 840 h 1277"/>
                <a:gd name="connsiteX5" fmla="*/ 716 w 2706"/>
                <a:gd name="connsiteY5" fmla="*/ 1277 h 1277"/>
                <a:gd name="connsiteX6" fmla="*/ 1015 w 2706"/>
                <a:gd name="connsiteY6" fmla="*/ 982 h 1277"/>
                <a:gd name="connsiteX7" fmla="*/ 1295 w 2706"/>
                <a:gd name="connsiteY7" fmla="*/ 972 h 1277"/>
                <a:gd name="connsiteX8" fmla="*/ 1594 w 2706"/>
                <a:gd name="connsiteY8" fmla="*/ 454 h 1277"/>
                <a:gd name="connsiteX9" fmla="*/ 1865 w 2706"/>
                <a:gd name="connsiteY9" fmla="*/ 1019 h 1277"/>
                <a:gd name="connsiteX10" fmla="*/ 2244 w 2706"/>
                <a:gd name="connsiteY10" fmla="*/ 0 h 1277"/>
                <a:gd name="connsiteX11" fmla="*/ 2432 w 2706"/>
                <a:gd name="connsiteY11" fmla="*/ 586 h 1277"/>
                <a:gd name="connsiteX12" fmla="*/ 2706 w 2706"/>
                <a:gd name="connsiteY12" fmla="*/ 35 h 1277"/>
                <a:gd name="connsiteX0" fmla="*/ 35 w 2706"/>
                <a:gd name="connsiteY0" fmla="*/ 685 h 1277"/>
                <a:gd name="connsiteX1" fmla="*/ 34 w 2706"/>
                <a:gd name="connsiteY1" fmla="*/ 690 h 1277"/>
                <a:gd name="connsiteX2" fmla="*/ 237 w 2706"/>
                <a:gd name="connsiteY2" fmla="*/ 417 h 1277"/>
                <a:gd name="connsiteX3" fmla="*/ 349 w 2706"/>
                <a:gd name="connsiteY3" fmla="*/ 1183 h 1277"/>
                <a:gd name="connsiteX4" fmla="*/ 539 w 2706"/>
                <a:gd name="connsiteY4" fmla="*/ 840 h 1277"/>
                <a:gd name="connsiteX5" fmla="*/ 716 w 2706"/>
                <a:gd name="connsiteY5" fmla="*/ 1277 h 1277"/>
                <a:gd name="connsiteX6" fmla="*/ 1015 w 2706"/>
                <a:gd name="connsiteY6" fmla="*/ 982 h 1277"/>
                <a:gd name="connsiteX7" fmla="*/ 1338 w 2706"/>
                <a:gd name="connsiteY7" fmla="*/ 972 h 1277"/>
                <a:gd name="connsiteX8" fmla="*/ 1594 w 2706"/>
                <a:gd name="connsiteY8" fmla="*/ 454 h 1277"/>
                <a:gd name="connsiteX9" fmla="*/ 1865 w 2706"/>
                <a:gd name="connsiteY9" fmla="*/ 1019 h 1277"/>
                <a:gd name="connsiteX10" fmla="*/ 2244 w 2706"/>
                <a:gd name="connsiteY10" fmla="*/ 0 h 1277"/>
                <a:gd name="connsiteX11" fmla="*/ 2432 w 2706"/>
                <a:gd name="connsiteY11" fmla="*/ 586 h 1277"/>
                <a:gd name="connsiteX12" fmla="*/ 2706 w 2706"/>
                <a:gd name="connsiteY12" fmla="*/ 35 h 1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706" h="1277">
                  <a:moveTo>
                    <a:pt x="35" y="685"/>
                  </a:moveTo>
                  <a:cubicBezTo>
                    <a:pt x="35" y="682"/>
                    <a:pt x="0" y="735"/>
                    <a:pt x="34" y="690"/>
                  </a:cubicBezTo>
                  <a:cubicBezTo>
                    <a:pt x="68" y="645"/>
                    <a:pt x="151" y="526"/>
                    <a:pt x="237" y="417"/>
                  </a:cubicBezTo>
                  <a:cubicBezTo>
                    <a:pt x="270" y="368"/>
                    <a:pt x="316" y="1183"/>
                    <a:pt x="349" y="1183"/>
                  </a:cubicBezTo>
                  <a:lnTo>
                    <a:pt x="539" y="840"/>
                  </a:lnTo>
                  <a:cubicBezTo>
                    <a:pt x="619" y="1030"/>
                    <a:pt x="606" y="996"/>
                    <a:pt x="716" y="1277"/>
                  </a:cubicBezTo>
                  <a:cubicBezTo>
                    <a:pt x="874" y="1077"/>
                    <a:pt x="824" y="1173"/>
                    <a:pt x="1015" y="982"/>
                  </a:cubicBezTo>
                  <a:lnTo>
                    <a:pt x="1338" y="972"/>
                  </a:lnTo>
                  <a:cubicBezTo>
                    <a:pt x="1417" y="799"/>
                    <a:pt x="1504" y="621"/>
                    <a:pt x="1594" y="454"/>
                  </a:cubicBezTo>
                  <a:lnTo>
                    <a:pt x="1865" y="1019"/>
                  </a:lnTo>
                  <a:lnTo>
                    <a:pt x="2244" y="0"/>
                  </a:lnTo>
                  <a:cubicBezTo>
                    <a:pt x="2307" y="195"/>
                    <a:pt x="2369" y="391"/>
                    <a:pt x="2432" y="586"/>
                  </a:cubicBezTo>
                  <a:cubicBezTo>
                    <a:pt x="2493" y="442"/>
                    <a:pt x="2589" y="303"/>
                    <a:pt x="2706" y="3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1" name="Oval 42"/>
            <p:cNvSpPr>
              <a:spLocks noChangeArrowheads="1"/>
            </p:cNvSpPr>
            <p:nvPr/>
          </p:nvSpPr>
          <p:spPr bwMode="auto">
            <a:xfrm>
              <a:off x="3793891" y="3681364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92" name="Oval 42"/>
            <p:cNvSpPr>
              <a:spLocks noChangeArrowheads="1"/>
            </p:cNvSpPr>
            <p:nvPr/>
          </p:nvSpPr>
          <p:spPr bwMode="auto">
            <a:xfrm>
              <a:off x="3464153" y="3312833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93" name="Oval 42"/>
            <p:cNvSpPr>
              <a:spLocks noChangeArrowheads="1"/>
            </p:cNvSpPr>
            <p:nvPr/>
          </p:nvSpPr>
          <p:spPr bwMode="auto">
            <a:xfrm>
              <a:off x="3101164" y="3609321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94" name="Oval 39"/>
            <p:cNvSpPr>
              <a:spLocks noChangeArrowheads="1"/>
            </p:cNvSpPr>
            <p:nvPr/>
          </p:nvSpPr>
          <p:spPr bwMode="auto">
            <a:xfrm>
              <a:off x="4367672" y="3439998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95" name="Oval 39"/>
            <p:cNvSpPr>
              <a:spLocks noChangeArrowheads="1"/>
            </p:cNvSpPr>
            <p:nvPr/>
          </p:nvSpPr>
          <p:spPr bwMode="auto">
            <a:xfrm>
              <a:off x="4975446" y="3432081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96" name="Oval 39"/>
            <p:cNvSpPr>
              <a:spLocks noChangeArrowheads="1"/>
            </p:cNvSpPr>
            <p:nvPr/>
          </p:nvSpPr>
          <p:spPr bwMode="auto">
            <a:xfrm>
              <a:off x="5467205" y="3007615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97" name="Oval 39"/>
            <p:cNvSpPr>
              <a:spLocks noChangeArrowheads="1"/>
            </p:cNvSpPr>
            <p:nvPr/>
          </p:nvSpPr>
          <p:spPr bwMode="auto">
            <a:xfrm>
              <a:off x="2895132" y="2976860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98" name="Oval 39"/>
            <p:cNvSpPr>
              <a:spLocks noChangeArrowheads="1"/>
            </p:cNvSpPr>
            <p:nvPr/>
          </p:nvSpPr>
          <p:spPr bwMode="auto">
            <a:xfrm>
              <a:off x="5969775" y="3465880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99" name="Oval 42"/>
            <p:cNvSpPr>
              <a:spLocks noChangeArrowheads="1"/>
            </p:cNvSpPr>
            <p:nvPr/>
          </p:nvSpPr>
          <p:spPr bwMode="auto">
            <a:xfrm>
              <a:off x="6689491" y="2610605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00" name="Oval 42"/>
            <p:cNvSpPr>
              <a:spLocks noChangeArrowheads="1"/>
            </p:cNvSpPr>
            <p:nvPr/>
          </p:nvSpPr>
          <p:spPr bwMode="auto">
            <a:xfrm>
              <a:off x="7055647" y="3089577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01" name="Oval 42"/>
            <p:cNvSpPr>
              <a:spLocks noChangeArrowheads="1"/>
            </p:cNvSpPr>
            <p:nvPr/>
          </p:nvSpPr>
          <p:spPr bwMode="auto">
            <a:xfrm>
              <a:off x="7552431" y="2648211"/>
              <a:ext cx="73025" cy="714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02" name="Oval 39"/>
            <p:cNvSpPr>
              <a:spLocks noChangeArrowheads="1"/>
            </p:cNvSpPr>
            <p:nvPr/>
          </p:nvSpPr>
          <p:spPr bwMode="auto">
            <a:xfrm>
              <a:off x="6348263" y="3025427"/>
              <a:ext cx="73025" cy="7143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sp>
        <p:nvSpPr>
          <p:cNvPr id="78" name="Rectangle 21"/>
          <p:cNvSpPr>
            <a:spLocks noGrp="1" noChangeArrowheads="1"/>
          </p:cNvSpPr>
          <p:nvPr>
            <p:ph type="title"/>
          </p:nvPr>
        </p:nvSpPr>
        <p:spPr>
          <a:xfrm>
            <a:off x="563550" y="614702"/>
            <a:ext cx="9462952" cy="70833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Признаки неуправляемого состояния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8031" y="1399419"/>
            <a:ext cx="9034733" cy="5333889"/>
          </a:xfrm>
        </p:spPr>
        <p:txBody>
          <a:bodyPr/>
          <a:lstStyle/>
          <a:p>
            <a:r>
              <a:rPr lang="ru-RU" sz="3300" dirty="0" smtClean="0"/>
              <a:t>Самая большая трудность таких карт – создать точные рабочие определения соответствия.</a:t>
            </a:r>
          </a:p>
          <a:p>
            <a:endParaRPr lang="ru-RU" sz="800" dirty="0" smtClean="0"/>
          </a:p>
          <a:p>
            <a:r>
              <a:rPr lang="ru-RU" sz="3300" dirty="0" smtClean="0"/>
              <a:t>Альтернативные данные доступны во многих ситуациях – любом контроле, пересортировке забракованных материалов и т.п. – в этих случаях не требуется никаких дополнительных затрат на сбор данных – только усилия по переводу данных в форму контрольных карт.</a:t>
            </a:r>
            <a:endParaRPr lang="ru-RU" sz="33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534" y="582804"/>
            <a:ext cx="8944542" cy="708339"/>
          </a:xfrm>
        </p:spPr>
        <p:txBody>
          <a:bodyPr/>
          <a:lstStyle/>
          <a:p>
            <a:pPr>
              <a:defRPr/>
            </a:pPr>
            <a:r>
              <a:rPr lang="en-US" sz="3200" dirty="0">
                <a:solidFill>
                  <a:schemeClr val="bg2">
                    <a:lumMod val="25000"/>
                  </a:schemeClr>
                </a:solidFill>
              </a:rPr>
              <a:t>II</a:t>
            </a: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. КК по альтернативному признаку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297723-1EB5-4595-8C56-05F84683B776}" type="slidenum">
              <a:rPr lang="ru-RU" smtClean="0"/>
              <a:pPr>
                <a:defRPr/>
              </a:pPr>
              <a:t>78</a:t>
            </a:fld>
            <a:endParaRPr lang="ru-RU"/>
          </a:p>
        </p:txBody>
      </p:sp>
      <p:pic>
        <p:nvPicPr>
          <p:cNvPr id="8" name="Picture 1" descr="C:\Users\Полина\Pictures\Организатор клипов (Microsoft)\j0429829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1164" y="4717400"/>
            <a:ext cx="1053175" cy="957102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2"/>
          <p:cNvSpPr>
            <a:spLocks noGrp="1" noChangeArrowheads="1"/>
          </p:cNvSpPr>
          <p:nvPr>
            <p:ph type="title"/>
          </p:nvPr>
        </p:nvSpPr>
        <p:spPr>
          <a:xfrm>
            <a:off x="559148" y="633388"/>
            <a:ext cx="9338477" cy="665512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ru-RU" sz="3200" dirty="0"/>
              <a:t>КК по альтернативному признаку</a:t>
            </a:r>
          </a:p>
        </p:txBody>
      </p:sp>
      <p:sp>
        <p:nvSpPr>
          <p:cNvPr id="69637" name="Rectangle 3"/>
          <p:cNvSpPr>
            <a:spLocks noGrp="1" noChangeArrowheads="1"/>
          </p:cNvSpPr>
          <p:nvPr>
            <p:ph idx="1"/>
          </p:nvPr>
        </p:nvSpPr>
        <p:spPr>
          <a:xfrm>
            <a:off x="382375" y="1381846"/>
            <a:ext cx="9499381" cy="5455372"/>
          </a:xfrm>
        </p:spPr>
        <p:txBody>
          <a:bodyPr/>
          <a:lstStyle/>
          <a:p>
            <a:pPr marL="647700" indent="0">
              <a:lnSpc>
                <a:spcPct val="80000"/>
              </a:lnSpc>
              <a:buNone/>
            </a:pPr>
            <a:r>
              <a:rPr lang="ru-RU" sz="3000" b="1" i="1" dirty="0" err="1" smtClean="0">
                <a:solidFill>
                  <a:srgbClr val="1E7829"/>
                </a:solidFill>
              </a:rPr>
              <a:t>np</a:t>
            </a:r>
            <a:r>
              <a:rPr lang="ru-RU" sz="3000" b="1" i="1" dirty="0" smtClean="0">
                <a:solidFill>
                  <a:srgbClr val="1E7829"/>
                </a:solidFill>
              </a:rPr>
              <a:t> и </a:t>
            </a:r>
            <a:r>
              <a:rPr lang="ru-RU" sz="3000" b="1" i="1" dirty="0" err="1" smtClean="0">
                <a:solidFill>
                  <a:srgbClr val="1E7829"/>
                </a:solidFill>
              </a:rPr>
              <a:t>p</a:t>
            </a:r>
            <a:r>
              <a:rPr lang="ru-RU" sz="3000" b="1" dirty="0" smtClean="0">
                <a:solidFill>
                  <a:srgbClr val="1E7829"/>
                </a:solidFill>
              </a:rPr>
              <a:t> - карты для числа несоответствующих единиц</a:t>
            </a:r>
          </a:p>
          <a:p>
            <a:pPr marL="180000" indent="-647700" defTabSz="9144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600" dirty="0" smtClean="0"/>
              <a:t>Сбор данных.</a:t>
            </a:r>
          </a:p>
          <a:p>
            <a:pPr marL="647700" indent="-647700">
              <a:lnSpc>
                <a:spcPct val="80000"/>
              </a:lnSpc>
              <a:buNone/>
            </a:pPr>
            <a:r>
              <a:rPr lang="ru-RU" sz="2600" dirty="0" smtClean="0"/>
              <a:t>	Для </a:t>
            </a:r>
            <a:r>
              <a:rPr lang="ru-RU" sz="2600" i="1" dirty="0" smtClean="0"/>
              <a:t>np</a:t>
            </a:r>
            <a:r>
              <a:rPr lang="ru-RU" sz="2600" dirty="0" smtClean="0"/>
              <a:t>-карты формируют одинаковые подгруппы</a:t>
            </a:r>
            <a:r>
              <a:rPr lang="it-IT" sz="2600" dirty="0" smtClean="0"/>
              <a:t>,</a:t>
            </a:r>
            <a:r>
              <a:rPr lang="ru-RU" sz="2600" dirty="0" smtClean="0"/>
              <a:t> состоящие из </a:t>
            </a:r>
            <a:r>
              <a:rPr lang="it-IT" sz="2600" i="1" dirty="0" smtClean="0"/>
              <a:t>n</a:t>
            </a:r>
            <a:r>
              <a:rPr lang="ru-RU" sz="2600" dirty="0" smtClean="0"/>
              <a:t> деталей; </a:t>
            </a:r>
            <a:r>
              <a:rPr lang="it-IT" sz="2600" i="1" dirty="0" smtClean="0"/>
              <a:t>n</a:t>
            </a:r>
            <a:r>
              <a:rPr lang="it-IT" sz="2600" dirty="0" smtClean="0"/>
              <a:t> </a:t>
            </a:r>
            <a:r>
              <a:rPr lang="ru-RU" sz="2600" dirty="0" smtClean="0"/>
              <a:t>– объем подгруппы</a:t>
            </a:r>
            <a:r>
              <a:rPr lang="it-IT" sz="2600" dirty="0" smtClean="0"/>
              <a:t>, </a:t>
            </a:r>
            <a:r>
              <a:rPr lang="ru-RU" sz="2600" dirty="0" smtClean="0"/>
              <a:t>например</a:t>
            </a:r>
            <a:r>
              <a:rPr lang="it-IT" sz="2600" dirty="0" smtClean="0"/>
              <a:t>, </a:t>
            </a:r>
            <a:r>
              <a:rPr lang="it-IT" sz="2600" i="1" dirty="0" smtClean="0"/>
              <a:t>n</a:t>
            </a:r>
            <a:r>
              <a:rPr lang="ru-RU" sz="2600" dirty="0" smtClean="0"/>
              <a:t> от 50 до 200, иногда более</a:t>
            </a:r>
            <a:r>
              <a:rPr lang="it-IT" sz="2600" dirty="0" smtClean="0"/>
              <a:t>. </a:t>
            </a:r>
            <a:r>
              <a:rPr lang="ru-RU" sz="2600" dirty="0" smtClean="0"/>
              <a:t>Количество подгрупп </a:t>
            </a:r>
            <a:r>
              <a:rPr lang="ru-RU" sz="2600" i="1" dirty="0" err="1" smtClean="0"/>
              <a:t>k</a:t>
            </a:r>
            <a:r>
              <a:rPr lang="ru-RU" sz="2600" dirty="0" smtClean="0"/>
              <a:t> ≥25</a:t>
            </a:r>
            <a:r>
              <a:rPr lang="it-IT" sz="2600" dirty="0" smtClean="0"/>
              <a:t>.</a:t>
            </a:r>
            <a:endParaRPr lang="ru-RU" sz="2600" dirty="0" smtClean="0"/>
          </a:p>
          <a:p>
            <a:pPr marL="647700" indent="-647700" defTabSz="914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600" dirty="0" smtClean="0"/>
              <a:t>	Для </a:t>
            </a:r>
            <a:r>
              <a:rPr lang="en-US" sz="2600" i="1" dirty="0" smtClean="0"/>
              <a:t>p</a:t>
            </a:r>
            <a:r>
              <a:rPr lang="en-US" sz="2600" dirty="0" smtClean="0"/>
              <a:t>-</a:t>
            </a:r>
            <a:r>
              <a:rPr lang="ru-RU" sz="2600" dirty="0" smtClean="0"/>
              <a:t>карт рекомендуется, чтобы объем подгрупп колебался не более чем на 25%.</a:t>
            </a:r>
            <a:endParaRPr lang="en-US" sz="2600" dirty="0" smtClean="0"/>
          </a:p>
          <a:p>
            <a:pPr marL="647700" indent="-647700" defTabSz="914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600" dirty="0" smtClean="0"/>
              <a:t>	</a:t>
            </a:r>
            <a:r>
              <a:rPr lang="ru-RU" sz="2600" dirty="0" smtClean="0"/>
              <a:t>Рекомендуется, чтобы средняя линия была больше 5.</a:t>
            </a:r>
          </a:p>
          <a:p>
            <a:pPr marL="647700" indent="-647700" defTabSz="914400" eaLnBrk="1" hangingPunct="1">
              <a:lnSpc>
                <a:spcPct val="80000"/>
              </a:lnSpc>
              <a:buFont typeface="Wingdings" pitchFamily="2" charset="2"/>
              <a:buAutoNum type="arabicPeriod" startAt="2"/>
            </a:pPr>
            <a:r>
              <a:rPr lang="ru-RU" sz="2600" dirty="0" smtClean="0"/>
              <a:t>Отбирают из подгрупп </a:t>
            </a:r>
            <a:r>
              <a:rPr lang="ru-RU" sz="2600" i="1" dirty="0" err="1" smtClean="0"/>
              <a:t>np</a:t>
            </a:r>
            <a:r>
              <a:rPr lang="ru-RU" sz="2600" dirty="0" smtClean="0"/>
              <a:t> дефектных деталей (единиц). В каждой подгруппе </a:t>
            </a:r>
            <a:r>
              <a:rPr lang="ru-RU" sz="2600" i="1" dirty="0" err="1" smtClean="0"/>
              <a:t>np</a:t>
            </a:r>
            <a:r>
              <a:rPr lang="ru-RU" sz="2600" dirty="0" smtClean="0"/>
              <a:t> может быть от 0 до некоторого значения.</a:t>
            </a:r>
          </a:p>
          <a:p>
            <a:pPr marL="647700" indent="0" defTabSz="914400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400" i="1" dirty="0" smtClean="0"/>
          </a:p>
          <a:p>
            <a:pPr marL="647700" indent="0" defTabSz="914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700" i="1" dirty="0" smtClean="0">
                <a:solidFill>
                  <a:srgbClr val="FF0000"/>
                </a:solidFill>
              </a:rPr>
              <a:t>Если размер подгрупп неодинаковый, то используют     p-карту.</a:t>
            </a:r>
          </a:p>
        </p:txBody>
      </p:sp>
      <p:sp>
        <p:nvSpPr>
          <p:cNvPr id="6963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963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D95B61BF-2A13-4168-8A7A-9FCAF2A22363}" type="slidenum">
              <a:rPr lang="ru-RU" smtClean="0"/>
              <a:pPr defTabSz="1023938"/>
              <a:t>79</a:t>
            </a:fld>
            <a:endParaRPr lang="ru-RU" smtClean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8" name="Прямая соединительная линия 57"/>
          <p:cNvCxnSpPr/>
          <p:nvPr/>
        </p:nvCxnSpPr>
        <p:spPr bwMode="auto">
          <a:xfrm rot="5400000">
            <a:off x="850107" y="3872279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59" name="Прямая соединительная линия 58"/>
          <p:cNvCxnSpPr/>
          <p:nvPr/>
        </p:nvCxnSpPr>
        <p:spPr bwMode="auto">
          <a:xfrm rot="5400000">
            <a:off x="1631157" y="3862755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60" name="Прямая соединительная линия 59"/>
          <p:cNvCxnSpPr/>
          <p:nvPr/>
        </p:nvCxnSpPr>
        <p:spPr bwMode="auto">
          <a:xfrm rot="5400000">
            <a:off x="4812509" y="3853230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61" name="Прямая соединительная линия 60"/>
          <p:cNvCxnSpPr/>
          <p:nvPr/>
        </p:nvCxnSpPr>
        <p:spPr bwMode="auto">
          <a:xfrm rot="5400000">
            <a:off x="7898609" y="3853230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62" name="Прямая соединительная линия 61"/>
          <p:cNvCxnSpPr/>
          <p:nvPr/>
        </p:nvCxnSpPr>
        <p:spPr bwMode="auto">
          <a:xfrm rot="5400000">
            <a:off x="5593559" y="3862755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63" name="Прямая соединительная линия 62"/>
          <p:cNvCxnSpPr/>
          <p:nvPr/>
        </p:nvCxnSpPr>
        <p:spPr bwMode="auto">
          <a:xfrm rot="5400000">
            <a:off x="6403184" y="3853230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64" name="Прямая соединительная линия 63"/>
          <p:cNvCxnSpPr/>
          <p:nvPr/>
        </p:nvCxnSpPr>
        <p:spPr bwMode="auto">
          <a:xfrm rot="5400000">
            <a:off x="7184234" y="3853230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65" name="Прямая соединительная линия 64"/>
          <p:cNvCxnSpPr/>
          <p:nvPr/>
        </p:nvCxnSpPr>
        <p:spPr bwMode="auto">
          <a:xfrm rot="5400000">
            <a:off x="4021932" y="3862755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66" name="Прямая соединительная линия 65"/>
          <p:cNvCxnSpPr/>
          <p:nvPr/>
        </p:nvCxnSpPr>
        <p:spPr bwMode="auto">
          <a:xfrm rot="5400000">
            <a:off x="2421732" y="3872279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67" name="Прямая соединительная линия 66"/>
          <p:cNvCxnSpPr/>
          <p:nvPr/>
        </p:nvCxnSpPr>
        <p:spPr bwMode="auto">
          <a:xfrm rot="5400000">
            <a:off x="3193257" y="3872279"/>
            <a:ext cx="1387475" cy="15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</p:cxnSp>
      <p:sp>
        <p:nvSpPr>
          <p:cNvPr id="64516" name="Rectangle 2"/>
          <p:cNvSpPr>
            <a:spLocks noGrp="1" noChangeArrowheads="1"/>
          </p:cNvSpPr>
          <p:nvPr>
            <p:ph type="title"/>
          </p:nvPr>
        </p:nvSpPr>
        <p:spPr>
          <a:xfrm>
            <a:off x="575774" y="653142"/>
            <a:ext cx="9711226" cy="648049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Пример КК по альтернативному признаку</a:t>
            </a:r>
          </a:p>
        </p:txBody>
      </p:sp>
      <p:sp>
        <p:nvSpPr>
          <p:cNvPr id="64514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64515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2E91FA99-7876-4C6D-B129-C3AF76E3E0B2}" type="slidenum">
              <a:rPr lang="ru-RU" smtClean="0"/>
              <a:pPr defTabSz="1023938"/>
              <a:t>80</a:t>
            </a:fld>
            <a:endParaRPr lang="ru-RU" smtClean="0"/>
          </a:p>
        </p:txBody>
      </p:sp>
      <p:sp>
        <p:nvSpPr>
          <p:cNvPr id="64517" name="Line 5"/>
          <p:cNvSpPr>
            <a:spLocks noChangeShapeType="1"/>
          </p:cNvSpPr>
          <p:nvPr/>
        </p:nvSpPr>
        <p:spPr bwMode="auto">
          <a:xfrm flipV="1">
            <a:off x="966788" y="2747536"/>
            <a:ext cx="0" cy="20161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4518" name="Line 6"/>
          <p:cNvSpPr>
            <a:spLocks noChangeShapeType="1"/>
          </p:cNvSpPr>
          <p:nvPr/>
        </p:nvSpPr>
        <p:spPr bwMode="auto">
          <a:xfrm>
            <a:off x="966788" y="4562049"/>
            <a:ext cx="8497887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4519" name="Line 7"/>
          <p:cNvSpPr>
            <a:spLocks noChangeShapeType="1"/>
          </p:cNvSpPr>
          <p:nvPr/>
        </p:nvSpPr>
        <p:spPr bwMode="auto">
          <a:xfrm>
            <a:off x="966788" y="3755599"/>
            <a:ext cx="8170862" cy="0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4520" name="Line 8"/>
          <p:cNvSpPr>
            <a:spLocks noChangeShapeType="1"/>
          </p:cNvSpPr>
          <p:nvPr/>
        </p:nvSpPr>
        <p:spPr bwMode="auto">
          <a:xfrm>
            <a:off x="966788" y="3150761"/>
            <a:ext cx="8170862" cy="0"/>
          </a:xfrm>
          <a:prstGeom prst="line">
            <a:avLst/>
          </a:prstGeom>
          <a:noFill/>
          <a:ln w="38100">
            <a:solidFill>
              <a:srgbClr val="FF0066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4521" name="Line 9"/>
          <p:cNvSpPr>
            <a:spLocks noChangeShapeType="1"/>
          </p:cNvSpPr>
          <p:nvPr/>
        </p:nvSpPr>
        <p:spPr bwMode="auto">
          <a:xfrm>
            <a:off x="966788" y="4360436"/>
            <a:ext cx="8170862" cy="0"/>
          </a:xfrm>
          <a:prstGeom prst="line">
            <a:avLst/>
          </a:prstGeom>
          <a:noFill/>
          <a:ln w="38100">
            <a:solidFill>
              <a:srgbClr val="FF0066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4522" name="Freeform 10"/>
          <p:cNvSpPr>
            <a:spLocks/>
          </p:cNvSpPr>
          <p:nvPr/>
        </p:nvSpPr>
        <p:spPr bwMode="auto">
          <a:xfrm>
            <a:off x="1543050" y="3322211"/>
            <a:ext cx="7051675" cy="890588"/>
          </a:xfrm>
          <a:custGeom>
            <a:avLst/>
            <a:gdLst>
              <a:gd name="T0" fmla="*/ 0 w 4442"/>
              <a:gd name="T1" fmla="*/ 2147483647 h 561"/>
              <a:gd name="T2" fmla="*/ 2147483647 w 4442"/>
              <a:gd name="T3" fmla="*/ 2147483647 h 561"/>
              <a:gd name="T4" fmla="*/ 2147483647 w 4442"/>
              <a:gd name="T5" fmla="*/ 2147483647 h 561"/>
              <a:gd name="T6" fmla="*/ 2147483647 w 4442"/>
              <a:gd name="T7" fmla="*/ 2147483647 h 561"/>
              <a:gd name="T8" fmla="*/ 2147483647 w 4442"/>
              <a:gd name="T9" fmla="*/ 2147483647 h 561"/>
              <a:gd name="T10" fmla="*/ 2147483647 w 4442"/>
              <a:gd name="T11" fmla="*/ 2147483647 h 561"/>
              <a:gd name="T12" fmla="*/ 2147483647 w 4442"/>
              <a:gd name="T13" fmla="*/ 2147483647 h 561"/>
              <a:gd name="T14" fmla="*/ 2147483647 w 4442"/>
              <a:gd name="T15" fmla="*/ 2147483647 h 561"/>
              <a:gd name="T16" fmla="*/ 2147483647 w 4442"/>
              <a:gd name="T17" fmla="*/ 2147483647 h 561"/>
              <a:gd name="T18" fmla="*/ 2147483647 w 4442"/>
              <a:gd name="T19" fmla="*/ 2147483647 h 5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442"/>
              <a:gd name="T31" fmla="*/ 0 h 561"/>
              <a:gd name="T32" fmla="*/ 4442 w 4442"/>
              <a:gd name="T33" fmla="*/ 561 h 56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442" h="561">
                <a:moveTo>
                  <a:pt x="0" y="269"/>
                </a:moveTo>
                <a:cubicBezTo>
                  <a:pt x="81" y="239"/>
                  <a:pt x="497" y="71"/>
                  <a:pt x="487" y="90"/>
                </a:cubicBezTo>
                <a:cubicBezTo>
                  <a:pt x="478" y="71"/>
                  <a:pt x="989" y="518"/>
                  <a:pt x="996" y="513"/>
                </a:cubicBezTo>
                <a:cubicBezTo>
                  <a:pt x="986" y="522"/>
                  <a:pt x="1455" y="0"/>
                  <a:pt x="1476" y="23"/>
                </a:cubicBezTo>
                <a:lnTo>
                  <a:pt x="1994" y="561"/>
                </a:lnTo>
                <a:lnTo>
                  <a:pt x="2503" y="186"/>
                </a:lnTo>
                <a:lnTo>
                  <a:pt x="2983" y="465"/>
                </a:lnTo>
                <a:lnTo>
                  <a:pt x="3492" y="42"/>
                </a:lnTo>
                <a:lnTo>
                  <a:pt x="3991" y="378"/>
                </a:lnTo>
                <a:lnTo>
                  <a:pt x="4442" y="148"/>
                </a:ln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4539" name="Text Box 35"/>
          <p:cNvSpPr txBox="1">
            <a:spLocks noChangeArrowheads="1"/>
          </p:cNvSpPr>
          <p:nvPr/>
        </p:nvSpPr>
        <p:spPr bwMode="auto">
          <a:xfrm>
            <a:off x="390525" y="2676099"/>
            <a:ext cx="538930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 dirty="0" err="1" smtClean="0"/>
              <a:t>np</a:t>
            </a:r>
            <a:endParaRPr lang="ru-RU" sz="2200" dirty="0"/>
          </a:p>
        </p:txBody>
      </p:sp>
      <p:sp>
        <p:nvSpPr>
          <p:cNvPr id="64540" name="Text Box 36"/>
          <p:cNvSpPr txBox="1">
            <a:spLocks noChangeArrowheads="1"/>
          </p:cNvSpPr>
          <p:nvPr/>
        </p:nvSpPr>
        <p:spPr bwMode="auto">
          <a:xfrm>
            <a:off x="9247188" y="2963436"/>
            <a:ext cx="638175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UCL</a:t>
            </a:r>
            <a:endParaRPr lang="ru-RU"/>
          </a:p>
        </p:txBody>
      </p:sp>
      <p:sp>
        <p:nvSpPr>
          <p:cNvPr id="64541" name="Text Box 37"/>
          <p:cNvSpPr txBox="1">
            <a:spLocks noChangeArrowheads="1"/>
          </p:cNvSpPr>
          <p:nvPr/>
        </p:nvSpPr>
        <p:spPr bwMode="auto">
          <a:xfrm>
            <a:off x="9247188" y="3539699"/>
            <a:ext cx="471487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CL</a:t>
            </a:r>
            <a:endParaRPr lang="ru-RU"/>
          </a:p>
        </p:txBody>
      </p:sp>
      <p:sp>
        <p:nvSpPr>
          <p:cNvPr id="64542" name="Text Box 38"/>
          <p:cNvSpPr txBox="1">
            <a:spLocks noChangeArrowheads="1"/>
          </p:cNvSpPr>
          <p:nvPr/>
        </p:nvSpPr>
        <p:spPr bwMode="auto">
          <a:xfrm>
            <a:off x="9247188" y="4115961"/>
            <a:ext cx="598487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LCL</a:t>
            </a:r>
            <a:endParaRPr lang="ru-RU"/>
          </a:p>
        </p:txBody>
      </p:sp>
      <p:sp>
        <p:nvSpPr>
          <p:cNvPr id="37" name="Овал 36"/>
          <p:cNvSpPr/>
          <p:nvPr/>
        </p:nvSpPr>
        <p:spPr bwMode="auto">
          <a:xfrm>
            <a:off x="5455920" y="356478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38" name="Овал 37"/>
          <p:cNvSpPr/>
          <p:nvPr/>
        </p:nvSpPr>
        <p:spPr bwMode="auto">
          <a:xfrm>
            <a:off x="6248400" y="399150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39" name="Овал 38"/>
          <p:cNvSpPr/>
          <p:nvPr/>
        </p:nvSpPr>
        <p:spPr bwMode="auto">
          <a:xfrm>
            <a:off x="4663440" y="414390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40" name="Овал 39"/>
          <p:cNvSpPr/>
          <p:nvPr/>
        </p:nvSpPr>
        <p:spPr bwMode="auto">
          <a:xfrm>
            <a:off x="7040880" y="335142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41" name="Овал 40"/>
          <p:cNvSpPr/>
          <p:nvPr/>
        </p:nvSpPr>
        <p:spPr bwMode="auto">
          <a:xfrm>
            <a:off x="7833360" y="386196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42" name="Овал 41"/>
          <p:cNvSpPr/>
          <p:nvPr/>
        </p:nvSpPr>
        <p:spPr bwMode="auto">
          <a:xfrm>
            <a:off x="8542020" y="348858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43" name="Овал 42"/>
          <p:cNvSpPr/>
          <p:nvPr/>
        </p:nvSpPr>
        <p:spPr bwMode="auto">
          <a:xfrm>
            <a:off x="3840480" y="332856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44" name="Овал 43"/>
          <p:cNvSpPr/>
          <p:nvPr/>
        </p:nvSpPr>
        <p:spPr bwMode="auto">
          <a:xfrm>
            <a:off x="3070860" y="408294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45" name="Овал 44"/>
          <p:cNvSpPr/>
          <p:nvPr/>
        </p:nvSpPr>
        <p:spPr bwMode="auto">
          <a:xfrm>
            <a:off x="2270760" y="342000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46" name="Овал 45"/>
          <p:cNvSpPr/>
          <p:nvPr/>
        </p:nvSpPr>
        <p:spPr bwMode="auto">
          <a:xfrm>
            <a:off x="1493520" y="3701941"/>
            <a:ext cx="99060" cy="1066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623455" y="2535383"/>
            <a:ext cx="4208318" cy="1142999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455227" y="2535383"/>
            <a:ext cx="4125192" cy="1142999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36418" y="4722670"/>
            <a:ext cx="4613564" cy="2036617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164282" y="4722670"/>
            <a:ext cx="4873337" cy="2036617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24" name="Rectangle 2"/>
          <p:cNvSpPr>
            <a:spLocks noGrp="1" noChangeArrowheads="1"/>
          </p:cNvSpPr>
          <p:nvPr>
            <p:ph type="title"/>
          </p:nvPr>
        </p:nvSpPr>
        <p:spPr>
          <a:xfrm>
            <a:off x="565726" y="684315"/>
            <a:ext cx="9372094" cy="607855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КК по альтернативному признаку</a:t>
            </a:r>
          </a:p>
        </p:txBody>
      </p:sp>
      <p:sp>
        <p:nvSpPr>
          <p:cNvPr id="922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48685" y="1924816"/>
            <a:ext cx="8828088" cy="4805363"/>
          </a:xfrm>
        </p:spPr>
        <p:txBody>
          <a:bodyPr/>
          <a:lstStyle/>
          <a:p>
            <a:pPr algn="ctr" eaLnBrk="1" hangingPunct="1">
              <a:buFont typeface="+mj-lt"/>
              <a:buAutoNum type="arabicPeriod" startAt="3"/>
            </a:pPr>
            <a:r>
              <a:rPr lang="ru-RU" sz="2500" dirty="0" smtClean="0"/>
              <a:t>Вычисление средней доли дефектов </a:t>
            </a:r>
          </a:p>
          <a:p>
            <a:pPr eaLnBrk="1" hangingPunct="1"/>
            <a:endParaRPr lang="ru-RU" sz="2000" dirty="0" smtClean="0"/>
          </a:p>
          <a:p>
            <a:pPr eaLnBrk="1" hangingPunct="1"/>
            <a:endParaRPr lang="en-US" sz="2000" dirty="0" smtClean="0"/>
          </a:p>
          <a:p>
            <a:pPr eaLnBrk="1" hangingPunct="1"/>
            <a:endParaRPr lang="en-US" sz="2000" dirty="0" smtClean="0"/>
          </a:p>
          <a:p>
            <a:pPr eaLnBrk="1" hangingPunct="1"/>
            <a:endParaRPr lang="en-US" sz="1500" dirty="0" smtClean="0"/>
          </a:p>
          <a:p>
            <a:pPr eaLnBrk="1" hangingPunct="1">
              <a:spcAft>
                <a:spcPts val="600"/>
              </a:spcAft>
              <a:buNone/>
            </a:pPr>
            <a:r>
              <a:rPr lang="en-US" sz="2000" dirty="0" err="1" smtClean="0"/>
              <a:t>np</a:t>
            </a:r>
            <a:r>
              <a:rPr lang="en-US" sz="2000" dirty="0" smtClean="0"/>
              <a:t> – </a:t>
            </a:r>
            <a:r>
              <a:rPr lang="ru-RU" sz="2000" dirty="0" smtClean="0"/>
              <a:t>число бракованных изделий</a:t>
            </a:r>
            <a:r>
              <a:rPr lang="en-US" sz="2000" dirty="0" smtClean="0"/>
              <a:t> </a:t>
            </a:r>
            <a:endParaRPr lang="ru-RU" sz="2000" dirty="0" smtClean="0"/>
          </a:p>
          <a:p>
            <a:pPr algn="ctr" eaLnBrk="1" hangingPunct="1">
              <a:buFont typeface="+mj-lt"/>
              <a:buAutoNum type="arabicPeriod" startAt="4"/>
            </a:pPr>
            <a:r>
              <a:rPr lang="ru-RU" sz="2500" dirty="0" smtClean="0"/>
              <a:t>Вычисление контрольных линий </a:t>
            </a:r>
          </a:p>
        </p:txBody>
      </p:sp>
      <p:graphicFrame>
        <p:nvGraphicFramePr>
          <p:cNvPr id="536629" name="Group 53"/>
          <p:cNvGraphicFramePr>
            <a:graphicFrameLocks noGrp="1"/>
          </p:cNvGraphicFramePr>
          <p:nvPr>
            <p:ph sz="half" idx="2"/>
          </p:nvPr>
        </p:nvGraphicFramePr>
        <p:xfrm>
          <a:off x="657225" y="1409700"/>
          <a:ext cx="8982075" cy="525463"/>
        </p:xfrm>
        <a:graphic>
          <a:graphicData uri="http://schemas.openxmlformats.org/drawingml/2006/table">
            <a:tbl>
              <a:tblPr/>
              <a:tblGrid>
                <a:gridCol w="4492625"/>
                <a:gridCol w="4489450"/>
              </a:tblGrid>
              <a:tr h="525463"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E7829"/>
                          </a:solidFill>
                          <a:effectLst/>
                          <a:latin typeface="Verdana" pitchFamily="34" charset="0"/>
                        </a:rPr>
                        <a:t>np</a:t>
                      </a: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1E7829"/>
                          </a:solidFill>
                          <a:effectLst/>
                          <a:latin typeface="Verdana" pitchFamily="34" charset="0"/>
                        </a:rPr>
                        <a:t>-</a:t>
                      </a:r>
                      <a:r>
                        <a:rPr kumimoji="0" lang="ru-RU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1E7829"/>
                          </a:solidFill>
                          <a:effectLst/>
                          <a:latin typeface="Verdana" pitchFamily="34" charset="0"/>
                        </a:rPr>
                        <a:t>карта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3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99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1E7829"/>
                          </a:solidFill>
                          <a:effectLst/>
                          <a:latin typeface="Verdana" pitchFamily="34" charset="0"/>
                        </a:rPr>
                        <a:t>p</a:t>
                      </a:r>
                      <a:r>
                        <a:rPr kumimoji="0" lang="ru-RU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1E7829"/>
                          </a:solidFill>
                          <a:effectLst/>
                          <a:latin typeface="Verdana" pitchFamily="34" charset="0"/>
                        </a:rPr>
                        <a:t>-карта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22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9223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  <a:noFill/>
        </p:spPr>
        <p:txBody>
          <a:bodyPr/>
          <a:lstStyle/>
          <a:p>
            <a:pPr defTabSz="1023938"/>
            <a:fld id="{80E106B9-8BFA-4FE0-82ED-F119F2682122}" type="slidenum">
              <a:rPr lang="ru-RU" smtClean="0"/>
              <a:pPr defTabSz="1023938"/>
              <a:t>81</a:t>
            </a:fld>
            <a:endParaRPr lang="ru-RU" smtClean="0"/>
          </a:p>
        </p:txBody>
      </p:sp>
      <p:graphicFrame>
        <p:nvGraphicFramePr>
          <p:cNvPr id="9221" name="Object 35"/>
          <p:cNvGraphicFramePr>
            <a:graphicFrameLocks noChangeAspect="1"/>
          </p:cNvGraphicFramePr>
          <p:nvPr/>
        </p:nvGraphicFramePr>
        <p:xfrm>
          <a:off x="5516579" y="2602057"/>
          <a:ext cx="4029075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58" name="Формула" r:id="rId4" imgW="1663560" imgH="431640" progId="Equation.3">
                  <p:embed/>
                </p:oleObj>
              </mc:Choice>
              <mc:Fallback>
                <p:oleObj name="Формула" r:id="rId4" imgW="1663560" imgH="43164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6579" y="2602057"/>
                        <a:ext cx="4029075" cy="100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650753" y="2590151"/>
          <a:ext cx="4143375" cy="103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59" name="Формула" r:id="rId6" imgW="1523880" imgH="393480" progId="Equation.3">
                  <p:embed/>
                </p:oleObj>
              </mc:Choice>
              <mc:Fallback>
                <p:oleObj name="Формула" r:id="rId6" imgW="152388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753" y="2590151"/>
                        <a:ext cx="4143375" cy="1033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6"/>
          <p:cNvGraphicFramePr>
            <a:graphicFrameLocks noChangeAspect="1"/>
          </p:cNvGraphicFramePr>
          <p:nvPr/>
        </p:nvGraphicFramePr>
        <p:xfrm>
          <a:off x="513588" y="4737678"/>
          <a:ext cx="4494212" cy="200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60" name="Формула" r:id="rId8" imgW="1625400" imgH="850680" progId="Equation.3">
                  <p:embed/>
                </p:oleObj>
              </mc:Choice>
              <mc:Fallback>
                <p:oleObj name="Формула" r:id="rId8" imgW="1625400" imgH="8506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588" y="4737678"/>
                        <a:ext cx="4494212" cy="200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7"/>
          <p:cNvGraphicFramePr>
            <a:graphicFrameLocks noChangeAspect="1"/>
          </p:cNvGraphicFramePr>
          <p:nvPr/>
        </p:nvGraphicFramePr>
        <p:xfrm>
          <a:off x="5222113" y="4804353"/>
          <a:ext cx="4770437" cy="187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61" name="Формула" r:id="rId10" imgW="1739880" imgH="799920" progId="Equation.3">
                  <p:embed/>
                </p:oleObj>
              </mc:Choice>
              <mc:Fallback>
                <p:oleObj name="Формула" r:id="rId10" imgW="1739880" imgH="79992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2113" y="4804353"/>
                        <a:ext cx="4770437" cy="1873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6" name="Rectangle 33"/>
          <p:cNvSpPr>
            <a:spLocks noChangeArrowheads="1"/>
          </p:cNvSpPr>
          <p:nvPr/>
        </p:nvSpPr>
        <p:spPr bwMode="auto">
          <a:xfrm>
            <a:off x="0" y="1347788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3050" y="578069"/>
            <a:ext cx="9569944" cy="714922"/>
          </a:xfrm>
        </p:spPr>
        <p:txBody>
          <a:bodyPr/>
          <a:lstStyle/>
          <a:p>
            <a:pPr>
              <a:defRPr/>
            </a:pPr>
            <a:r>
              <a:rPr lang="en-US" sz="3200" dirty="0">
                <a:solidFill>
                  <a:schemeClr val="bg2">
                    <a:lumMod val="25000"/>
                  </a:schemeClr>
                </a:solidFill>
              </a:rPr>
              <a:t>III</a:t>
            </a: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.Другие виды контрольных карт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38175" y="1612379"/>
            <a:ext cx="9041853" cy="487154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ru-RU" sz="3500" dirty="0" smtClean="0"/>
              <a:t>Существуют карты другого типа, которые применяются или в особых ситуациях, или при необходимости усилить использование стандартных КК:</a:t>
            </a:r>
          </a:p>
          <a:p>
            <a:pPr marL="489600" indent="-489600" eaLnBrk="1" hangingPunct="1">
              <a:lnSpc>
                <a:spcPct val="90000"/>
              </a:lnSpc>
              <a:spcBef>
                <a:spcPts val="1800"/>
              </a:spcBef>
              <a:buFont typeface="+mj-lt"/>
              <a:buAutoNum type="arabicPeriod"/>
            </a:pPr>
            <a:r>
              <a:rPr lang="ru-RU" sz="3500" b="1" u="sng" dirty="0" smtClean="0"/>
              <a:t>Карты, основанные на вероятности</a:t>
            </a:r>
            <a:r>
              <a:rPr lang="ru-RU" sz="3500" b="1" dirty="0" smtClean="0"/>
              <a:t> </a:t>
            </a:r>
            <a:r>
              <a:rPr lang="ru-RU" sz="3500" dirty="0" smtClean="0"/>
              <a:t>– используют ранжированные данные и вероятности попадания в ранг. 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3000" dirty="0" smtClean="0"/>
              <a:t>КК по типу «Светофор»,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3000" dirty="0" smtClean="0"/>
              <a:t>КК предварительного контроля (</a:t>
            </a:r>
            <a:r>
              <a:rPr lang="en-US" sz="3000" dirty="0" smtClean="0"/>
              <a:t>pre</a:t>
            </a:r>
            <a:r>
              <a:rPr lang="ru-RU" sz="3000" dirty="0" smtClean="0"/>
              <a:t>-</a:t>
            </a:r>
            <a:r>
              <a:rPr lang="en-US" sz="3000" dirty="0" smtClean="0"/>
              <a:t>control</a:t>
            </a:r>
            <a:r>
              <a:rPr lang="ru-RU" sz="3000" dirty="0" smtClean="0"/>
              <a:t>).</a:t>
            </a:r>
            <a:endParaRPr lang="ru-RU" sz="300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82</a:t>
            </a:fld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4071" y="651641"/>
            <a:ext cx="9001125" cy="672881"/>
          </a:xfrm>
        </p:spPr>
        <p:txBody>
          <a:bodyPr/>
          <a:lstStyle/>
          <a:p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КК по типу «Светофор»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54327" y="1438645"/>
            <a:ext cx="8887623" cy="5357010"/>
          </a:xfrm>
        </p:spPr>
        <p:txBody>
          <a:bodyPr/>
          <a:lstStyle/>
          <a:p>
            <a:r>
              <a:rPr lang="ru-RU" sz="3200" dirty="0" smtClean="0"/>
              <a:t>Используя этот тип карт, можно следить за настройкой и изменчивостью процесса.</a:t>
            </a:r>
          </a:p>
          <a:p>
            <a:pPr>
              <a:spcBef>
                <a:spcPts val="1800"/>
              </a:spcBef>
            </a:pPr>
            <a:r>
              <a:rPr lang="ru-RU" sz="3200" dirty="0" smtClean="0"/>
              <a:t>Управление по типу «Светофор» является простой, но эффективной процедурой, которая использует разделение на более, чем два класса</a:t>
            </a:r>
            <a:r>
              <a:rPr lang="en-US" sz="3200" dirty="0" smtClean="0"/>
              <a:t> (</a:t>
            </a:r>
            <a:r>
              <a:rPr lang="ru-RU" sz="3200" dirty="0" smtClean="0"/>
              <a:t>в отличие от КК по альтернативному признаку – «</a:t>
            </a:r>
            <a:r>
              <a:rPr lang="ru-RU" sz="3200" dirty="0" err="1" smtClean="0"/>
              <a:t>Да-Нет</a:t>
            </a:r>
            <a:r>
              <a:rPr lang="ru-RU" sz="3200" dirty="0" smtClean="0"/>
              <a:t>»</a:t>
            </a:r>
            <a:r>
              <a:rPr lang="en-US" sz="3200" dirty="0" smtClean="0"/>
              <a:t>)</a:t>
            </a:r>
            <a:r>
              <a:rPr lang="ru-RU" sz="3200" dirty="0" smtClean="0"/>
              <a:t>, и применяет двухступенчатые выборки. </a:t>
            </a:r>
          </a:p>
          <a:p>
            <a:pPr>
              <a:spcBef>
                <a:spcPts val="1800"/>
              </a:spcBef>
            </a:pPr>
            <a:r>
              <a:rPr lang="ru-RU" sz="3200" dirty="0" smtClean="0"/>
              <a:t>Отслеживается доля точек, попавших в каждый из обозначенных классов.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83</a:t>
            </a:fld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57647" y="1848578"/>
            <a:ext cx="1448033" cy="1715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Текст 2"/>
          <p:cNvSpPr txBox="1">
            <a:spLocks/>
          </p:cNvSpPr>
          <p:nvPr/>
        </p:nvSpPr>
        <p:spPr bwMode="auto">
          <a:xfrm>
            <a:off x="685472" y="1551947"/>
            <a:ext cx="6682281" cy="154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t" anchorCtr="0" compatLnSpc="1">
            <a:prstTxWarp prst="textNoShape">
              <a:avLst/>
            </a:prstTxWarp>
          </a:bodyPr>
          <a:lstStyle/>
          <a:p>
            <a:pPr marL="525463" marR="0" lvl="0" indent="-525463" algn="l" defTabSz="102393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Char char="o"/>
              <a:tabLst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Изменчивость процесса делят на три категории (класса) и обозначают тремя цветами: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00004C"/>
              </a:solidFill>
              <a:effectLst/>
              <a:uLnTx/>
              <a:uFillTx/>
              <a:latin typeface="+mn-lt"/>
            </a:endParaRPr>
          </a:p>
        </p:txBody>
      </p:sp>
      <p:grpSp>
        <p:nvGrpSpPr>
          <p:cNvPr id="35" name="Группа 34"/>
          <p:cNvGrpSpPr/>
          <p:nvPr/>
        </p:nvGrpSpPr>
        <p:grpSpPr>
          <a:xfrm>
            <a:off x="1660635" y="3289738"/>
            <a:ext cx="4390844" cy="3108556"/>
            <a:chOff x="1660635" y="3289738"/>
            <a:chExt cx="4390844" cy="3108556"/>
          </a:xfrm>
        </p:grpSpPr>
        <p:sp>
          <p:nvSpPr>
            <p:cNvPr id="60" name="Прямоугольник 59"/>
            <p:cNvSpPr/>
            <p:nvPr/>
          </p:nvSpPr>
          <p:spPr bwMode="auto">
            <a:xfrm>
              <a:off x="1671145" y="5189604"/>
              <a:ext cx="3878317" cy="1208690"/>
            </a:xfrm>
            <a:prstGeom prst="rect">
              <a:avLst/>
            </a:prstGeom>
            <a:solidFill>
              <a:srgbClr val="FF7575"/>
            </a:solidFill>
            <a:ln w="2857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57" name="Прямоугольник 56"/>
            <p:cNvSpPr/>
            <p:nvPr/>
          </p:nvSpPr>
          <p:spPr bwMode="auto">
            <a:xfrm>
              <a:off x="1664414" y="4192674"/>
              <a:ext cx="4387065" cy="513708"/>
            </a:xfrm>
            <a:prstGeom prst="rect">
              <a:avLst/>
            </a:prstGeom>
            <a:solidFill>
              <a:srgbClr val="FFC000"/>
            </a:solidFill>
            <a:ln w="2857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34" name="Прямоугольник 33"/>
            <p:cNvSpPr/>
            <p:nvPr/>
          </p:nvSpPr>
          <p:spPr bwMode="auto">
            <a:xfrm>
              <a:off x="1660635" y="3289738"/>
              <a:ext cx="4141076" cy="493986"/>
            </a:xfrm>
            <a:prstGeom prst="rect">
              <a:avLst/>
            </a:prstGeom>
            <a:solidFill>
              <a:srgbClr val="00D25F"/>
            </a:solidFill>
            <a:ln w="2857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</p:grp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27546" y="3091832"/>
            <a:ext cx="6029752" cy="3057197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</a:pPr>
            <a:endParaRPr lang="ru-RU" sz="800" dirty="0" smtClean="0"/>
          </a:p>
          <a:p>
            <a:pPr lvl="1" eaLnBrk="1" hangingPunct="1">
              <a:lnSpc>
                <a:spcPct val="90000"/>
              </a:lnSpc>
            </a:pPr>
            <a:r>
              <a:rPr lang="ru-RU" sz="3000" dirty="0" smtClean="0"/>
              <a:t>Целевая область (</a:t>
            </a:r>
            <a:r>
              <a:rPr lang="ru-RU" sz="3000" b="1" dirty="0" smtClean="0">
                <a:sym typeface="Symbol" pitchFamily="18" charset="2"/>
              </a:rPr>
              <a:t></a:t>
            </a:r>
            <a:r>
              <a:rPr lang="ru-RU" sz="3000" dirty="0" smtClean="0">
                <a:sym typeface="Symbol" pitchFamily="18" charset="2"/>
              </a:rPr>
              <a:t>1,5</a:t>
            </a:r>
            <a:r>
              <a:rPr lang="en-US" sz="3000" b="1" dirty="0" smtClean="0">
                <a:latin typeface="Symbol" pitchFamily="18" charset="2"/>
              </a:rPr>
              <a:t>s</a:t>
            </a:r>
            <a:r>
              <a:rPr lang="ru-RU" sz="3000" dirty="0" smtClean="0"/>
              <a:t>)</a:t>
            </a:r>
          </a:p>
          <a:p>
            <a:pPr lvl="1" eaLnBrk="1" hangingPunct="1">
              <a:lnSpc>
                <a:spcPct val="90000"/>
              </a:lnSpc>
            </a:pPr>
            <a:endParaRPr lang="ru-RU" sz="2500" dirty="0" smtClean="0"/>
          </a:p>
          <a:p>
            <a:pPr lvl="1" eaLnBrk="1" hangingPunct="1">
              <a:lnSpc>
                <a:spcPct val="90000"/>
              </a:lnSpc>
            </a:pPr>
            <a:r>
              <a:rPr lang="ru-RU" sz="3000" dirty="0" smtClean="0"/>
              <a:t>Предупредительная зона</a:t>
            </a:r>
          </a:p>
          <a:p>
            <a:pPr lvl="1" eaLnBrk="1" hangingPunct="1">
              <a:lnSpc>
                <a:spcPct val="90000"/>
              </a:lnSpc>
            </a:pPr>
            <a:endParaRPr lang="ru-RU" sz="2500" dirty="0" smtClean="0"/>
          </a:p>
          <a:p>
            <a:pPr lvl="1" eaLnBrk="1" hangingPunct="1">
              <a:lnSpc>
                <a:spcPct val="90000"/>
              </a:lnSpc>
            </a:pPr>
            <a:r>
              <a:rPr lang="ru-RU" sz="3000" dirty="0" err="1" smtClean="0"/>
              <a:t>Стоп-зона</a:t>
            </a:r>
            <a:r>
              <a:rPr lang="ru-RU" sz="3000" dirty="0" smtClean="0"/>
              <a:t> (области за пределом ожидаемой изменчивости – </a:t>
            </a:r>
            <a:r>
              <a:rPr lang="ru-RU" sz="3000" dirty="0" smtClean="0">
                <a:sym typeface="Symbol" pitchFamily="18" charset="2"/>
              </a:rPr>
              <a:t>3</a:t>
            </a:r>
            <a:r>
              <a:rPr lang="en-US" sz="3000" dirty="0" smtClean="0">
                <a:latin typeface="Symbol" pitchFamily="18" charset="2"/>
              </a:rPr>
              <a:t>s</a:t>
            </a:r>
            <a:r>
              <a:rPr lang="ru-RU" sz="3000" dirty="0" smtClean="0"/>
              <a:t>)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04071" y="651641"/>
            <a:ext cx="9001125" cy="672881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КК по типу «Светофор»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84</a:t>
            </a:fld>
            <a:endParaRPr lang="ru-RU"/>
          </a:p>
        </p:txBody>
      </p:sp>
      <p:grpSp>
        <p:nvGrpSpPr>
          <p:cNvPr id="78" name="Группа 77"/>
          <p:cNvGrpSpPr/>
          <p:nvPr/>
        </p:nvGrpSpPr>
        <p:grpSpPr>
          <a:xfrm>
            <a:off x="5829933" y="2718473"/>
            <a:ext cx="4295866" cy="3343275"/>
            <a:chOff x="5799110" y="2667102"/>
            <a:chExt cx="4295866" cy="3343275"/>
          </a:xfrm>
        </p:grpSpPr>
        <p:sp>
          <p:nvSpPr>
            <p:cNvPr id="9" name="Line 5"/>
            <p:cNvSpPr>
              <a:spLocks noChangeShapeType="1"/>
            </p:cNvSpPr>
            <p:nvPr/>
          </p:nvSpPr>
          <p:spPr bwMode="auto">
            <a:xfrm rot="5400000">
              <a:off x="6648717" y="4338740"/>
              <a:ext cx="33432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Line 7"/>
            <p:cNvSpPr>
              <a:spLocks noChangeShapeType="1"/>
            </p:cNvSpPr>
            <p:nvPr/>
          </p:nvSpPr>
          <p:spPr bwMode="auto">
            <a:xfrm rot="5400000" flipV="1">
              <a:off x="8825973" y="2578996"/>
              <a:ext cx="0" cy="10112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Line 8"/>
            <p:cNvSpPr>
              <a:spLocks noChangeShapeType="1"/>
            </p:cNvSpPr>
            <p:nvPr/>
          </p:nvSpPr>
          <p:spPr bwMode="auto">
            <a:xfrm rot="5400000" flipV="1">
              <a:off x="8889473" y="5023746"/>
              <a:ext cx="0" cy="11382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 rot="5400000">
              <a:off x="7562323" y="3823596"/>
              <a:ext cx="2508250" cy="1052513"/>
            </a:xfrm>
            <a:custGeom>
              <a:avLst/>
              <a:gdLst>
                <a:gd name="T0" fmla="*/ 0 w 2556"/>
                <a:gd name="T1" fmla="*/ 200 h 1183"/>
                <a:gd name="T2" fmla="*/ 101 w 2556"/>
                <a:gd name="T3" fmla="*/ 175 h 1183"/>
                <a:gd name="T4" fmla="*/ 302 w 2556"/>
                <a:gd name="T5" fmla="*/ 0 h 1183"/>
                <a:gd name="T6" fmla="*/ 503 w 2556"/>
                <a:gd name="T7" fmla="*/ 175 h 1183"/>
                <a:gd name="T8" fmla="*/ 604 w 2556"/>
                <a:gd name="T9" fmla="*/ 200 h 11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56"/>
                <a:gd name="T16" fmla="*/ 0 h 1183"/>
                <a:gd name="T17" fmla="*/ 2556 w 2556"/>
                <a:gd name="T18" fmla="*/ 1183 h 118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56" h="1183">
                  <a:moveTo>
                    <a:pt x="0" y="1136"/>
                  </a:moveTo>
                  <a:cubicBezTo>
                    <a:pt x="106" y="1159"/>
                    <a:pt x="213" y="1183"/>
                    <a:pt x="426" y="994"/>
                  </a:cubicBezTo>
                  <a:cubicBezTo>
                    <a:pt x="639" y="805"/>
                    <a:pt x="994" y="0"/>
                    <a:pt x="1278" y="0"/>
                  </a:cubicBezTo>
                  <a:cubicBezTo>
                    <a:pt x="1562" y="0"/>
                    <a:pt x="1917" y="805"/>
                    <a:pt x="2130" y="994"/>
                  </a:cubicBezTo>
                  <a:cubicBezTo>
                    <a:pt x="2343" y="1183"/>
                    <a:pt x="2414" y="1112"/>
                    <a:pt x="2556" y="1136"/>
                  </a:cubicBezTo>
                </a:path>
              </a:pathLst>
            </a:cu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4" name="Группа 53"/>
            <p:cNvGrpSpPr/>
            <p:nvPr/>
          </p:nvGrpSpPr>
          <p:grpSpPr>
            <a:xfrm>
              <a:off x="5799110" y="2946399"/>
              <a:ext cx="2566907" cy="2798767"/>
              <a:chOff x="5104640" y="1868631"/>
              <a:chExt cx="2566907" cy="2798767"/>
            </a:xfrm>
          </p:grpSpPr>
          <p:cxnSp>
            <p:nvCxnSpPr>
              <p:cNvPr id="21" name="Прямая соединительная линия 20"/>
              <p:cNvCxnSpPr/>
              <p:nvPr/>
            </p:nvCxnSpPr>
            <p:spPr bwMode="auto">
              <a:xfrm rot="10800000">
                <a:off x="6582335" y="2306171"/>
                <a:ext cx="1089212" cy="1588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" name="Прямая соединительная линия 23"/>
              <p:cNvCxnSpPr/>
              <p:nvPr/>
            </p:nvCxnSpPr>
            <p:spPr bwMode="auto">
              <a:xfrm rot="10800000">
                <a:off x="6580092" y="4240308"/>
                <a:ext cx="1089212" cy="1588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32" name="TextBox 31"/>
              <p:cNvSpPr txBox="1"/>
              <p:nvPr/>
            </p:nvSpPr>
            <p:spPr>
              <a:xfrm>
                <a:off x="6776413" y="3080752"/>
                <a:ext cx="8483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b="1" dirty="0" smtClean="0">
                    <a:solidFill>
                      <a:srgbClr val="207E2B"/>
                    </a:solidFill>
                  </a:rPr>
                  <a:t>Цель</a:t>
                </a: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104640" y="2334050"/>
                <a:ext cx="25202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b="1" dirty="0" smtClean="0">
                    <a:solidFill>
                      <a:srgbClr val="EAAD16"/>
                    </a:solidFill>
                  </a:rPr>
                  <a:t>Предупреждение</a:t>
                </a: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5108798" y="3803580"/>
                <a:ext cx="25202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b="1" dirty="0" smtClean="0">
                    <a:solidFill>
                      <a:srgbClr val="EAAD16"/>
                    </a:solidFill>
                  </a:rPr>
                  <a:t>Предупреждение</a:t>
                </a: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6829178" y="4298066"/>
                <a:ext cx="8002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b="1" dirty="0" smtClean="0">
                    <a:solidFill>
                      <a:srgbClr val="FF0000"/>
                    </a:solidFill>
                  </a:rPr>
                  <a:t>Стоп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832285" y="1868631"/>
                <a:ext cx="8002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b="1" dirty="0" smtClean="0">
                    <a:solidFill>
                      <a:srgbClr val="FF0000"/>
                    </a:solidFill>
                  </a:rPr>
                  <a:t>Стоп</a:t>
                </a:r>
              </a:p>
            </p:txBody>
          </p:sp>
        </p:grpSp>
        <p:sp>
          <p:nvSpPr>
            <p:cNvPr id="31" name="Text Box 19"/>
            <p:cNvSpPr txBox="1">
              <a:spLocks noChangeArrowheads="1"/>
            </p:cNvSpPr>
            <p:nvPr/>
          </p:nvSpPr>
          <p:spPr bwMode="auto">
            <a:xfrm>
              <a:off x="9518418" y="2909928"/>
              <a:ext cx="576558" cy="2791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en-US" sz="1400" b="1" dirty="0" smtClean="0">
                  <a:latin typeface="Times New Roman" pitchFamily="18" charset="0"/>
                </a:rPr>
                <a:t>LSL</a:t>
              </a:r>
              <a:endParaRPr lang="ru-RU" sz="1400" b="1" dirty="0" smtClean="0">
                <a:latin typeface="Times New Roman" pitchFamily="18" charset="0"/>
              </a:endParaRPr>
            </a:p>
            <a:p>
              <a:pPr defTabSz="1023938"/>
              <a:endParaRPr lang="en-US" sz="500" b="1" dirty="0" smtClean="0">
                <a:latin typeface="Arial" charset="0"/>
              </a:endParaRPr>
            </a:p>
            <a:p>
              <a:pPr defTabSz="1023938"/>
              <a:r>
                <a:rPr lang="ru-RU" sz="1300" b="1" dirty="0" smtClean="0">
                  <a:latin typeface="Arial" charset="0"/>
                </a:rPr>
                <a:t>3</a:t>
              </a:r>
              <a:r>
                <a:rPr lang="en-US" sz="1300" b="1" dirty="0" smtClean="0">
                  <a:latin typeface="Symbol" pitchFamily="18" charset="2"/>
                </a:rPr>
                <a:t>s</a:t>
              </a:r>
            </a:p>
            <a:p>
              <a:pPr defTabSz="1023938"/>
              <a:endParaRPr lang="en-US" sz="700" b="1" dirty="0" smtClean="0">
                <a:latin typeface="Arial" charset="0"/>
              </a:endParaRPr>
            </a:p>
            <a:p>
              <a:pPr defTabSz="1023938"/>
              <a:r>
                <a:rPr lang="ru-RU" sz="1300" b="1" dirty="0" smtClean="0">
                  <a:latin typeface="Arial" charset="0"/>
                </a:rPr>
                <a:t>2</a:t>
              </a:r>
              <a:r>
                <a:rPr lang="en-US" sz="1300" b="1" dirty="0" smtClean="0">
                  <a:latin typeface="Symbol" pitchFamily="18" charset="2"/>
                </a:rPr>
                <a:t>s</a:t>
              </a:r>
            </a:p>
            <a:p>
              <a:pPr defTabSz="1023938"/>
              <a:endParaRPr lang="en-US" sz="1000" b="1" dirty="0" smtClean="0">
                <a:latin typeface="Arial" charset="0"/>
              </a:endParaRPr>
            </a:p>
            <a:p>
              <a:pPr defTabSz="1023938"/>
              <a:r>
                <a:rPr lang="en-US" sz="1300" b="1" dirty="0" smtClean="0">
                  <a:latin typeface="Arial" charset="0"/>
                </a:rPr>
                <a:t>1</a:t>
              </a:r>
              <a:r>
                <a:rPr lang="en-US" sz="1300" b="1" dirty="0" smtClean="0">
                  <a:latin typeface="Symbol" pitchFamily="18" charset="2"/>
                </a:rPr>
                <a:t>s</a:t>
              </a:r>
            </a:p>
            <a:p>
              <a:pPr defTabSz="1023938"/>
              <a:endParaRPr lang="ru-RU" sz="500" b="1" dirty="0" smtClean="0">
                <a:latin typeface="Symbol" pitchFamily="18" charset="2"/>
              </a:endParaRPr>
            </a:p>
            <a:p>
              <a:pPr defTabSz="1023938"/>
              <a:r>
                <a:rPr lang="en-US" sz="1600" b="1" dirty="0" smtClean="0">
                  <a:latin typeface="Times New Roman" pitchFamily="18" charset="0"/>
                </a:rPr>
                <a:t>x</a:t>
              </a:r>
              <a:endParaRPr lang="en-US" sz="1600" b="1" dirty="0">
                <a:latin typeface="Symbol" pitchFamily="18" charset="2"/>
              </a:endParaRPr>
            </a:p>
            <a:p>
              <a:pPr defTabSz="1023938"/>
              <a:endParaRPr lang="ru-RU" sz="800" b="1" dirty="0">
                <a:latin typeface="Arial" charset="0"/>
              </a:endParaRPr>
            </a:p>
            <a:p>
              <a:pPr defTabSz="1023938"/>
              <a:r>
                <a:rPr lang="en-US" sz="1300" b="1" dirty="0" smtClean="0">
                  <a:latin typeface="Arial" charset="0"/>
                </a:rPr>
                <a:t>1</a:t>
              </a:r>
              <a:r>
                <a:rPr lang="en-US" sz="1300" b="1" dirty="0" smtClean="0">
                  <a:latin typeface="Symbol" pitchFamily="18" charset="2"/>
                </a:rPr>
                <a:t>s</a:t>
              </a:r>
            </a:p>
            <a:p>
              <a:pPr defTabSz="1023938"/>
              <a:endParaRPr lang="en-US" sz="800" b="1" dirty="0" smtClean="0">
                <a:latin typeface="Arial" charset="0"/>
              </a:endParaRPr>
            </a:p>
            <a:p>
              <a:pPr defTabSz="1023938"/>
              <a:r>
                <a:rPr lang="ru-RU" sz="1300" b="1" dirty="0" smtClean="0">
                  <a:latin typeface="Arial" charset="0"/>
                </a:rPr>
                <a:t>2</a:t>
              </a:r>
              <a:r>
                <a:rPr lang="en-US" sz="1300" b="1" dirty="0" smtClean="0">
                  <a:latin typeface="Symbol" pitchFamily="18" charset="2"/>
                </a:rPr>
                <a:t>s</a:t>
              </a:r>
            </a:p>
            <a:p>
              <a:pPr defTabSz="1023938"/>
              <a:endParaRPr lang="en-US" sz="800" b="1" dirty="0" smtClean="0">
                <a:latin typeface="Arial" charset="0"/>
              </a:endParaRPr>
            </a:p>
            <a:p>
              <a:pPr defTabSz="1023938"/>
              <a:r>
                <a:rPr lang="ru-RU" sz="1300" b="1" dirty="0" smtClean="0">
                  <a:latin typeface="Arial" charset="0"/>
                </a:rPr>
                <a:t>3</a:t>
              </a:r>
              <a:r>
                <a:rPr lang="en-US" sz="1300" b="1" dirty="0" smtClean="0">
                  <a:latin typeface="Symbol" pitchFamily="18" charset="2"/>
                </a:rPr>
                <a:t>s</a:t>
              </a:r>
            </a:p>
            <a:p>
              <a:pPr defTabSz="1023938"/>
              <a:endParaRPr lang="en-US" sz="500" b="1" dirty="0" smtClean="0">
                <a:latin typeface="Times New Roman" pitchFamily="18" charset="0"/>
              </a:endParaRPr>
            </a:p>
            <a:p>
              <a:pPr defTabSz="1023938"/>
              <a:r>
                <a:rPr lang="en-US" sz="1400" b="1" dirty="0" smtClean="0">
                  <a:latin typeface="Times New Roman" pitchFamily="18" charset="0"/>
                </a:rPr>
                <a:t>USL</a:t>
              </a:r>
              <a:endParaRPr lang="ru-RU" sz="1300" b="1" dirty="0">
                <a:latin typeface="Arial" charset="0"/>
              </a:endParaRPr>
            </a:p>
          </p:txBody>
        </p:sp>
        <p:sp>
          <p:nvSpPr>
            <p:cNvPr id="43" name="Line 6"/>
            <p:cNvSpPr>
              <a:spLocks noChangeShapeType="1"/>
            </p:cNvSpPr>
            <p:nvPr/>
          </p:nvSpPr>
          <p:spPr bwMode="auto">
            <a:xfrm rot="5400000" flipV="1">
              <a:off x="8825930" y="4149859"/>
              <a:ext cx="0" cy="10112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Line 6"/>
            <p:cNvSpPr>
              <a:spLocks noChangeShapeType="1"/>
            </p:cNvSpPr>
            <p:nvPr/>
          </p:nvSpPr>
          <p:spPr bwMode="auto">
            <a:xfrm rot="5400000" flipV="1">
              <a:off x="8837500" y="4808842"/>
              <a:ext cx="0" cy="10112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Line 6"/>
            <p:cNvSpPr>
              <a:spLocks noChangeShapeType="1"/>
            </p:cNvSpPr>
            <p:nvPr/>
          </p:nvSpPr>
          <p:spPr bwMode="auto">
            <a:xfrm rot="5400000" flipV="1">
              <a:off x="8828513" y="4472740"/>
              <a:ext cx="0" cy="10112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Line 6"/>
            <p:cNvSpPr>
              <a:spLocks noChangeShapeType="1"/>
            </p:cNvSpPr>
            <p:nvPr/>
          </p:nvSpPr>
          <p:spPr bwMode="auto">
            <a:xfrm rot="5400000" flipV="1">
              <a:off x="8827454" y="2852935"/>
              <a:ext cx="0" cy="10112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" name="Line 6"/>
            <p:cNvSpPr>
              <a:spLocks noChangeShapeType="1"/>
            </p:cNvSpPr>
            <p:nvPr/>
          </p:nvSpPr>
          <p:spPr bwMode="auto">
            <a:xfrm rot="5400000" flipV="1">
              <a:off x="8839024" y="3511918"/>
              <a:ext cx="0" cy="10112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" name="Line 6"/>
            <p:cNvSpPr>
              <a:spLocks noChangeShapeType="1"/>
            </p:cNvSpPr>
            <p:nvPr/>
          </p:nvSpPr>
          <p:spPr bwMode="auto">
            <a:xfrm rot="5400000" flipV="1">
              <a:off x="8830037" y="3175816"/>
              <a:ext cx="0" cy="10112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cxnSp>
          <p:nvCxnSpPr>
            <p:cNvPr id="64" name="Прямая соединительная линия 63"/>
            <p:cNvCxnSpPr>
              <a:stCxn id="32" idx="3"/>
            </p:cNvCxnSpPr>
            <p:nvPr/>
          </p:nvCxnSpPr>
          <p:spPr bwMode="auto">
            <a:xfrm>
              <a:off x="8319192" y="4343186"/>
              <a:ext cx="1245432" cy="21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lg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5" name="Прямая соединительная линия 74"/>
            <p:cNvCxnSpPr/>
            <p:nvPr/>
          </p:nvCxnSpPr>
          <p:spPr bwMode="auto">
            <a:xfrm rot="10800000">
              <a:off x="7264958" y="3838470"/>
              <a:ext cx="1597688" cy="1588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7" name="Прямая соединительная линия 76"/>
            <p:cNvCxnSpPr/>
            <p:nvPr/>
          </p:nvCxnSpPr>
          <p:spPr bwMode="auto">
            <a:xfrm rot="10800000">
              <a:off x="7285056" y="4823209"/>
              <a:ext cx="1632857" cy="1588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04071" y="651641"/>
            <a:ext cx="9001125" cy="672881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КК по типу «Светофор»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721304" y="1943604"/>
            <a:ext cx="8957888" cy="4114295"/>
          </a:xfrm>
        </p:spPr>
        <p:txBody>
          <a:bodyPr/>
          <a:lstStyle/>
          <a:p>
            <a:pPr indent="0" eaLnBrk="1" hangingPunct="1">
              <a:lnSpc>
                <a:spcPct val="90000"/>
              </a:lnSpc>
              <a:buNone/>
            </a:pPr>
            <a:r>
              <a:rPr lang="ru-RU" sz="3500" dirty="0" smtClean="0"/>
              <a:t>Для управления по типу «Светофор» должны выполняться следующие предположения: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3100" dirty="0" smtClean="0"/>
              <a:t>Процесс находится в статистически управляемом состоянии.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3100" dirty="0" smtClean="0"/>
              <a:t>Пригодность процесса приемлема (включая изменчивость измерительной системы).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3100" dirty="0" smtClean="0"/>
              <a:t>Процесс настроен на цель.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85</a:t>
            </a:fld>
            <a:endParaRPr lang="ru-RU"/>
          </a:p>
        </p:txBody>
      </p:sp>
      <p:pic>
        <p:nvPicPr>
          <p:cNvPr id="147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063" y="1922076"/>
            <a:ext cx="786223" cy="999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04071" y="651641"/>
            <a:ext cx="9001125" cy="672881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КК по типу «Светофор»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86805" y="1602103"/>
            <a:ext cx="3081069" cy="4996123"/>
          </a:xfrm>
        </p:spPr>
        <p:txBody>
          <a:bodyPr/>
          <a:lstStyle/>
          <a:p>
            <a:pPr marL="0" indent="0">
              <a:buNone/>
            </a:pPr>
            <a:r>
              <a:rPr lang="ru-RU" sz="3200" dirty="0" smtClean="0">
                <a:solidFill>
                  <a:srgbClr val="1E7829"/>
                </a:solidFill>
              </a:rPr>
              <a:t>Порядок и правила управления по типу </a:t>
            </a:r>
            <a:r>
              <a:rPr lang="ru-RU" sz="3200" b="1" dirty="0" smtClean="0">
                <a:solidFill>
                  <a:srgbClr val="1E7829"/>
                </a:solidFill>
              </a:rPr>
              <a:t>«Светофор»</a:t>
            </a:r>
            <a:r>
              <a:rPr lang="ru-RU" sz="3200" dirty="0" smtClean="0">
                <a:solidFill>
                  <a:srgbClr val="1E7829"/>
                </a:solidFill>
              </a:rPr>
              <a:t>, эквивалентного применению Х и</a:t>
            </a:r>
            <a:r>
              <a:rPr lang="en-US" sz="3200" dirty="0" smtClean="0">
                <a:solidFill>
                  <a:srgbClr val="1E7829"/>
                </a:solidFill>
              </a:rPr>
              <a:t> R-</a:t>
            </a:r>
            <a:r>
              <a:rPr lang="ru-RU" sz="3200" dirty="0" smtClean="0">
                <a:solidFill>
                  <a:srgbClr val="1E7829"/>
                </a:solidFill>
              </a:rPr>
              <a:t>карт с объемом выборки 5.</a:t>
            </a:r>
            <a:endParaRPr lang="ru-RU" sz="3200" dirty="0">
              <a:solidFill>
                <a:srgbClr val="1E782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86</a:t>
            </a:fld>
            <a:endParaRPr lang="ru-RU"/>
          </a:p>
        </p:txBody>
      </p:sp>
      <p:grpSp>
        <p:nvGrpSpPr>
          <p:cNvPr id="97" name="Группа 96"/>
          <p:cNvGrpSpPr/>
          <p:nvPr/>
        </p:nvGrpSpPr>
        <p:grpSpPr>
          <a:xfrm>
            <a:off x="4046732" y="1458930"/>
            <a:ext cx="5970572" cy="5333822"/>
            <a:chOff x="4046732" y="1458930"/>
            <a:chExt cx="5970572" cy="5333822"/>
          </a:xfrm>
        </p:grpSpPr>
        <p:cxnSp>
          <p:nvCxnSpPr>
            <p:cNvPr id="75" name="Соединительная линия уступом 74"/>
            <p:cNvCxnSpPr>
              <a:stCxn id="16" idx="1"/>
              <a:endCxn id="9" idx="1"/>
            </p:cNvCxnSpPr>
            <p:nvPr/>
          </p:nvCxnSpPr>
          <p:spPr bwMode="auto">
            <a:xfrm rot="10800000" flipH="1">
              <a:off x="4665750" y="2111961"/>
              <a:ext cx="106932" cy="4359814"/>
            </a:xfrm>
            <a:prstGeom prst="bentConnector3">
              <a:avLst>
                <a:gd name="adj1" fmla="val -742228"/>
              </a:avLst>
            </a:prstGeom>
            <a:solidFill>
              <a:schemeClr val="accent1"/>
            </a:solidFill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96" name="Группа 95"/>
            <p:cNvGrpSpPr/>
            <p:nvPr/>
          </p:nvGrpSpPr>
          <p:grpSpPr>
            <a:xfrm>
              <a:off x="4046732" y="1458930"/>
              <a:ext cx="5970572" cy="5333822"/>
              <a:chOff x="4046732" y="1458930"/>
              <a:chExt cx="5970572" cy="5333822"/>
            </a:xfrm>
          </p:grpSpPr>
          <p:sp>
            <p:nvSpPr>
              <p:cNvPr id="8" name="Прямоугольник 7"/>
              <p:cNvSpPr/>
              <p:nvPr/>
            </p:nvSpPr>
            <p:spPr bwMode="auto">
              <a:xfrm>
                <a:off x="5121335" y="1458930"/>
                <a:ext cx="1972014" cy="323165"/>
              </a:xfrm>
              <a:prstGeom prst="rect">
                <a:avLst/>
              </a:prstGeom>
              <a:solidFill>
                <a:srgbClr val="B1D3FD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ru-RU" sz="1500" dirty="0" smtClean="0">
                    <a:solidFill>
                      <a:srgbClr val="00004C"/>
                    </a:solidFill>
                  </a:rPr>
                  <a:t>Запуск процесса</a:t>
                </a:r>
              </a:p>
            </p:txBody>
          </p:sp>
          <p:sp>
            <p:nvSpPr>
              <p:cNvPr id="9" name="Прямоугольник 8"/>
              <p:cNvSpPr/>
              <p:nvPr/>
            </p:nvSpPr>
            <p:spPr bwMode="auto">
              <a:xfrm>
                <a:off x="4772682" y="1950378"/>
                <a:ext cx="2669320" cy="323165"/>
              </a:xfrm>
              <a:prstGeom prst="rect">
                <a:avLst/>
              </a:prstGeom>
              <a:solidFill>
                <a:srgbClr val="B1D3FD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ru-RU" sz="1500" dirty="0" smtClean="0">
                    <a:solidFill>
                      <a:srgbClr val="00004C"/>
                    </a:solidFill>
                  </a:rPr>
                  <a:t>Обычное производство</a:t>
                </a:r>
              </a:p>
            </p:txBody>
          </p:sp>
          <p:sp>
            <p:nvSpPr>
              <p:cNvPr id="10" name="Прямоугольник 9"/>
              <p:cNvSpPr/>
              <p:nvPr/>
            </p:nvSpPr>
            <p:spPr bwMode="auto">
              <a:xfrm>
                <a:off x="4878480" y="2474360"/>
                <a:ext cx="2457724" cy="323165"/>
              </a:xfrm>
              <a:prstGeom prst="rect">
                <a:avLst/>
              </a:prstGeom>
              <a:solidFill>
                <a:srgbClr val="B1D3FD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ru-RU" sz="1500" dirty="0" smtClean="0">
                    <a:solidFill>
                      <a:srgbClr val="00004C"/>
                    </a:solidFill>
                  </a:rPr>
                  <a:t>Отбор двух образцов</a:t>
                </a:r>
              </a:p>
            </p:txBody>
          </p:sp>
          <p:sp>
            <p:nvSpPr>
              <p:cNvPr id="11" name="Блок-схема: решение 10"/>
              <p:cNvSpPr/>
              <p:nvPr/>
            </p:nvSpPr>
            <p:spPr bwMode="auto">
              <a:xfrm>
                <a:off x="4563865" y="3020603"/>
                <a:ext cx="3086955" cy="641955"/>
              </a:xfrm>
              <a:prstGeom prst="flowChartDecision">
                <a:avLst/>
              </a:prstGeom>
              <a:solidFill>
                <a:srgbClr val="B1D3FD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ru-RU" sz="1500" dirty="0" smtClean="0">
                    <a:solidFill>
                      <a:srgbClr val="00004C"/>
                    </a:solidFill>
                  </a:rPr>
                  <a:t>Все зеленые?</a:t>
                </a:r>
              </a:p>
            </p:txBody>
          </p:sp>
          <p:sp>
            <p:nvSpPr>
              <p:cNvPr id="12" name="Блок-схема: решение 11"/>
              <p:cNvSpPr/>
              <p:nvPr/>
            </p:nvSpPr>
            <p:spPr bwMode="auto">
              <a:xfrm>
                <a:off x="4478460" y="3871647"/>
                <a:ext cx="3257764" cy="641955"/>
              </a:xfrm>
              <a:prstGeom prst="flowChartDecision">
                <a:avLst/>
              </a:prstGeom>
              <a:solidFill>
                <a:srgbClr val="B1D3FD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ru-RU" sz="1500" dirty="0" smtClean="0">
                    <a:solidFill>
                      <a:srgbClr val="00004C"/>
                    </a:solidFill>
                  </a:rPr>
                  <a:t>Есть красные?</a:t>
                </a:r>
              </a:p>
            </p:txBody>
          </p:sp>
          <p:sp>
            <p:nvSpPr>
              <p:cNvPr id="13" name="Прямоугольник 12"/>
              <p:cNvSpPr/>
              <p:nvPr/>
            </p:nvSpPr>
            <p:spPr bwMode="auto">
              <a:xfrm>
                <a:off x="4046732" y="4722690"/>
                <a:ext cx="4121221" cy="323165"/>
              </a:xfrm>
              <a:prstGeom prst="rect">
                <a:avLst/>
              </a:prstGeom>
              <a:solidFill>
                <a:srgbClr val="B1D3FD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ru-RU" sz="1500" dirty="0" smtClean="0">
                    <a:solidFill>
                      <a:srgbClr val="00004C"/>
                    </a:solidFill>
                  </a:rPr>
                  <a:t>Отбор трех дополнительных образцов</a:t>
                </a:r>
              </a:p>
            </p:txBody>
          </p:sp>
          <p:sp>
            <p:nvSpPr>
              <p:cNvPr id="14" name="Прямоугольник 13"/>
              <p:cNvSpPr/>
              <p:nvPr/>
            </p:nvSpPr>
            <p:spPr bwMode="auto">
              <a:xfrm>
                <a:off x="8351179" y="3532595"/>
                <a:ext cx="1666125" cy="1323439"/>
              </a:xfrm>
              <a:prstGeom prst="rect">
                <a:avLst/>
              </a:prstGeom>
              <a:solidFill>
                <a:srgbClr val="B1D3FD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ru-RU" sz="1600" dirty="0" smtClean="0">
                    <a:solidFill>
                      <a:srgbClr val="00004C"/>
                    </a:solidFill>
                  </a:rPr>
                  <a:t>Остановка процесса.</a:t>
                </a:r>
              </a:p>
              <a:p>
                <a:pPr algn="ctr"/>
                <a:r>
                  <a:rPr lang="ru-RU" sz="1600" dirty="0" smtClean="0">
                    <a:solidFill>
                      <a:srgbClr val="00004C"/>
                    </a:solidFill>
                  </a:rPr>
                  <a:t>Внедрение плана реагирования</a:t>
                </a:r>
              </a:p>
            </p:txBody>
          </p:sp>
          <p:sp>
            <p:nvSpPr>
              <p:cNvPr id="16" name="Блок-схема: решение 15"/>
              <p:cNvSpPr/>
              <p:nvPr/>
            </p:nvSpPr>
            <p:spPr bwMode="auto">
              <a:xfrm>
                <a:off x="4665750" y="6150797"/>
                <a:ext cx="2883184" cy="641955"/>
              </a:xfrm>
              <a:prstGeom prst="flowChartDecision">
                <a:avLst/>
              </a:prstGeom>
              <a:solidFill>
                <a:srgbClr val="B1D3FD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ru-RU" sz="1500" dirty="0" smtClean="0">
                    <a:solidFill>
                      <a:srgbClr val="00004C"/>
                    </a:solidFill>
                  </a:rPr>
                  <a:t>3-5 желтые?</a:t>
                </a:r>
              </a:p>
            </p:txBody>
          </p:sp>
          <p:sp>
            <p:nvSpPr>
              <p:cNvPr id="18" name="Блок-схема: решение 17"/>
              <p:cNvSpPr/>
              <p:nvPr/>
            </p:nvSpPr>
            <p:spPr bwMode="auto">
              <a:xfrm>
                <a:off x="4478460" y="5287768"/>
                <a:ext cx="3257764" cy="641955"/>
              </a:xfrm>
              <a:prstGeom prst="flowChartDecision">
                <a:avLst/>
              </a:prstGeom>
              <a:solidFill>
                <a:srgbClr val="B1D3FD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ru-RU" sz="1500" dirty="0" smtClean="0">
                    <a:solidFill>
                      <a:srgbClr val="00004C"/>
                    </a:solidFill>
                  </a:rPr>
                  <a:t>Есть красные?</a:t>
                </a:r>
              </a:p>
            </p:txBody>
          </p:sp>
          <p:cxnSp>
            <p:nvCxnSpPr>
              <p:cNvPr id="22" name="Прямая со стрелкой 21"/>
              <p:cNvCxnSpPr/>
              <p:nvPr/>
            </p:nvCxnSpPr>
            <p:spPr bwMode="auto">
              <a:xfrm rot="5400000">
                <a:off x="6006934" y="2373951"/>
                <a:ext cx="200817" cy="1588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24" name="Прямая со стрелкой 23"/>
              <p:cNvCxnSpPr/>
              <p:nvPr/>
            </p:nvCxnSpPr>
            <p:spPr bwMode="auto">
              <a:xfrm rot="16200000" flipH="1">
                <a:off x="5995803" y="2909063"/>
                <a:ext cx="223078" cy="1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26" name="Прямая со стрелкой 25"/>
              <p:cNvCxnSpPr/>
              <p:nvPr/>
            </p:nvCxnSpPr>
            <p:spPr bwMode="auto">
              <a:xfrm rot="5400000">
                <a:off x="6002798" y="3767102"/>
                <a:ext cx="209089" cy="1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36" name="Прямая со стрелкой 35"/>
              <p:cNvCxnSpPr/>
              <p:nvPr/>
            </p:nvCxnSpPr>
            <p:spPr bwMode="auto">
              <a:xfrm rot="5400000">
                <a:off x="6023201" y="1866236"/>
                <a:ext cx="168283" cy="1588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51" name="Прямая со стрелкой 50"/>
              <p:cNvCxnSpPr/>
              <p:nvPr/>
            </p:nvCxnSpPr>
            <p:spPr bwMode="auto">
              <a:xfrm rot="5400000">
                <a:off x="5996805" y="6040260"/>
                <a:ext cx="221074" cy="1588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53" name="Прямая со стрелкой 52"/>
              <p:cNvCxnSpPr/>
              <p:nvPr/>
            </p:nvCxnSpPr>
            <p:spPr bwMode="auto">
              <a:xfrm rot="5400000">
                <a:off x="5986386" y="5166811"/>
                <a:ext cx="241913" cy="1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62" name="Shape 61"/>
              <p:cNvCxnSpPr>
                <a:stCxn id="16" idx="3"/>
                <a:endCxn id="14" idx="2"/>
              </p:cNvCxnSpPr>
              <p:nvPr/>
            </p:nvCxnSpPr>
            <p:spPr bwMode="auto">
              <a:xfrm flipV="1">
                <a:off x="7548934" y="4856034"/>
                <a:ext cx="1635308" cy="1615741"/>
              </a:xfrm>
              <a:prstGeom prst="bentConnector2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69" name="Прямая со стрелкой 68"/>
              <p:cNvCxnSpPr>
                <a:stCxn id="12" idx="3"/>
                <a:endCxn id="14" idx="1"/>
              </p:cNvCxnSpPr>
              <p:nvPr/>
            </p:nvCxnSpPr>
            <p:spPr bwMode="auto">
              <a:xfrm>
                <a:off x="7736224" y="4192625"/>
                <a:ext cx="614955" cy="1690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78" name="Shape 77"/>
              <p:cNvCxnSpPr>
                <a:stCxn id="11" idx="1"/>
              </p:cNvCxnSpPr>
              <p:nvPr/>
            </p:nvCxnSpPr>
            <p:spPr bwMode="auto">
              <a:xfrm rot="10800000">
                <a:off x="4161035" y="2116477"/>
                <a:ext cx="402831" cy="1225105"/>
              </a:xfrm>
              <a:prstGeom prst="bentConnector2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82" name="Прямая со стрелкой 81"/>
              <p:cNvCxnSpPr>
                <a:stCxn id="18" idx="3"/>
              </p:cNvCxnSpPr>
              <p:nvPr/>
            </p:nvCxnSpPr>
            <p:spPr bwMode="auto">
              <a:xfrm>
                <a:off x="7736224" y="5608746"/>
                <a:ext cx="1448873" cy="944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84" name="Прямая со стрелкой 83"/>
              <p:cNvCxnSpPr>
                <a:stCxn id="12" idx="2"/>
                <a:endCxn id="13" idx="0"/>
              </p:cNvCxnSpPr>
              <p:nvPr/>
            </p:nvCxnSpPr>
            <p:spPr bwMode="auto">
              <a:xfrm rot="16200000" flipH="1">
                <a:off x="6002798" y="4618145"/>
                <a:ext cx="209088" cy="1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85" name="TextBox 84"/>
              <p:cNvSpPr txBox="1"/>
              <p:nvPr/>
            </p:nvSpPr>
            <p:spPr>
              <a:xfrm>
                <a:off x="7592603" y="6195317"/>
                <a:ext cx="41710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b="1" dirty="0" smtClean="0">
                    <a:solidFill>
                      <a:srgbClr val="00004C"/>
                    </a:solidFill>
                  </a:rPr>
                  <a:t>Да</a:t>
                </a: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7734728" y="5320301"/>
                <a:ext cx="41710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b="1" dirty="0" smtClean="0">
                    <a:solidFill>
                      <a:srgbClr val="00004C"/>
                    </a:solidFill>
                  </a:rPr>
                  <a:t>Да</a:t>
                </a: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4167883" y="3027452"/>
                <a:ext cx="41710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b="1" dirty="0" smtClean="0">
                    <a:solidFill>
                      <a:srgbClr val="00004C"/>
                    </a:solidFill>
                  </a:rPr>
                  <a:t>Да</a:t>
                </a: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7731304" y="3919592"/>
                <a:ext cx="41710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b="1" dirty="0" smtClean="0">
                    <a:solidFill>
                      <a:srgbClr val="00004C"/>
                    </a:solidFill>
                  </a:rPr>
                  <a:t>Да</a:t>
                </a: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6209017" y="5911066"/>
                <a:ext cx="49725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b="1" dirty="0" smtClean="0">
                    <a:solidFill>
                      <a:srgbClr val="00004C"/>
                    </a:solidFill>
                  </a:rPr>
                  <a:t>Нет</a:t>
                </a: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6238127" y="3618216"/>
                <a:ext cx="49725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b="1" dirty="0" smtClean="0">
                    <a:solidFill>
                      <a:srgbClr val="00004C"/>
                    </a:solidFill>
                  </a:rPr>
                  <a:t>Нет</a:t>
                </a: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6246689" y="4458985"/>
                <a:ext cx="49725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b="1" dirty="0" smtClean="0">
                    <a:solidFill>
                      <a:srgbClr val="00004C"/>
                    </a:solidFill>
                  </a:rPr>
                  <a:t>Нет</a:t>
                </a: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4190146" y="6193606"/>
                <a:ext cx="49725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b="1" dirty="0" smtClean="0">
                    <a:solidFill>
                      <a:srgbClr val="00004C"/>
                    </a:solidFill>
                  </a:rPr>
                  <a:t>Нет</a:t>
                </a:r>
              </a:p>
            </p:txBody>
          </p:sp>
        </p:grpSp>
      </p:grp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04071" y="651641"/>
            <a:ext cx="9001125" cy="672881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КК по типу «Светофор»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740917" y="1316997"/>
            <a:ext cx="8989301" cy="5515083"/>
          </a:xfrm>
        </p:spPr>
        <p:txBody>
          <a:bodyPr/>
          <a:lstStyle/>
          <a:p>
            <a:pPr indent="0">
              <a:buNone/>
            </a:pPr>
            <a:r>
              <a:rPr lang="ru-RU" sz="2700" b="1" dirty="0" smtClean="0">
                <a:solidFill>
                  <a:srgbClr val="207E2B"/>
                </a:solidFill>
              </a:rPr>
              <a:t>Плюсы. 1) </a:t>
            </a:r>
            <a:r>
              <a:rPr lang="ru-RU" sz="2700" dirty="0" smtClean="0"/>
              <a:t>При разбиении общей выборки (например, объемом 5) на две части (например, по 2 и 3 единицы), этот подход может сигнализировать о выходе из управляемого состояния с такой же или лучшей эффективностью, чем КК </a:t>
            </a:r>
            <a:r>
              <a:rPr lang="ru-RU" sz="2700" dirty="0" err="1" smtClean="0"/>
              <a:t>Шухарта</a:t>
            </a:r>
            <a:r>
              <a:rPr lang="ru-RU" sz="2700" dirty="0" smtClean="0"/>
              <a:t> с тем же общим объемом выборки. </a:t>
            </a:r>
            <a:r>
              <a:rPr lang="ru-RU" sz="2700" b="1" u="sng" dirty="0" smtClean="0"/>
              <a:t>Т.е. чувствительность метода выше!</a:t>
            </a:r>
          </a:p>
          <a:p>
            <a:pPr marL="525463" lvl="1" indent="0">
              <a:buNone/>
            </a:pPr>
            <a:r>
              <a:rPr lang="ru-RU" sz="2700" b="1" dirty="0" smtClean="0">
                <a:solidFill>
                  <a:srgbClr val="207E2B"/>
                </a:solidFill>
              </a:rPr>
              <a:t>2) </a:t>
            </a:r>
            <a:r>
              <a:rPr lang="ru-RU" sz="2700" dirty="0" smtClean="0"/>
              <a:t>Не требуется расчетов и графиков – работать легче, чем с КК </a:t>
            </a:r>
            <a:r>
              <a:rPr lang="ru-RU" sz="2700" dirty="0" err="1" smtClean="0"/>
              <a:t>Шухарта</a:t>
            </a:r>
            <a:r>
              <a:rPr lang="ru-RU" sz="2700" dirty="0" smtClean="0"/>
              <a:t>. Хотя точки на карту наносить все-таки рекомендуется.</a:t>
            </a:r>
          </a:p>
          <a:p>
            <a:pPr indent="0">
              <a:buNone/>
            </a:pPr>
            <a:r>
              <a:rPr lang="ru-RU" sz="2700" b="1" dirty="0" smtClean="0">
                <a:solidFill>
                  <a:srgbClr val="FF0000"/>
                </a:solidFill>
              </a:rPr>
              <a:t>Минусы.</a:t>
            </a:r>
            <a:r>
              <a:rPr lang="ru-RU" sz="2700" dirty="0" smtClean="0"/>
              <a:t> Ошибка первого рода (риск излишней регулировки) выше, чем при использовании Х и</a:t>
            </a:r>
            <a:r>
              <a:rPr lang="en-US" sz="2700" dirty="0" smtClean="0"/>
              <a:t> R-</a:t>
            </a:r>
            <a:r>
              <a:rPr lang="ru-RU" sz="2700" dirty="0" smtClean="0"/>
              <a:t>карт при том же объеме выборки.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87</a:t>
            </a:fld>
            <a:endParaRPr lang="ru-RU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157" y="1470798"/>
            <a:ext cx="1236033" cy="75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64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9293" y="5630864"/>
            <a:ext cx="703334" cy="703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839" y="616449"/>
            <a:ext cx="9001125" cy="696146"/>
          </a:xfrm>
        </p:spPr>
        <p:txBody>
          <a:bodyPr/>
          <a:lstStyle/>
          <a:p>
            <a:pPr>
              <a:defRPr/>
            </a:pPr>
            <a:r>
              <a:rPr lang="en-US" sz="3200" dirty="0">
                <a:solidFill>
                  <a:schemeClr val="bg2">
                    <a:lumMod val="25000"/>
                  </a:schemeClr>
                </a:solidFill>
              </a:rPr>
              <a:t>Pre-control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38175" y="1522248"/>
            <a:ext cx="9409834" cy="5148718"/>
          </a:xfrm>
        </p:spPr>
        <p:txBody>
          <a:bodyPr/>
          <a:lstStyle/>
          <a:p>
            <a:r>
              <a:rPr lang="ru-RU" sz="3100" dirty="0" smtClean="0"/>
              <a:t>При</a:t>
            </a:r>
            <a:r>
              <a:rPr lang="en-US" sz="3100" dirty="0" smtClean="0"/>
              <a:t> </a:t>
            </a:r>
            <a:r>
              <a:rPr lang="ru-RU" sz="3100" dirty="0" smtClean="0"/>
              <a:t>применении управления по типу «Светофор» </a:t>
            </a:r>
            <a:r>
              <a:rPr lang="ru-RU" sz="3100" u="sng" dirty="0" smtClean="0"/>
              <a:t>для контроля за несоответствиями</a:t>
            </a:r>
            <a:r>
              <a:rPr lang="ru-RU" sz="3100" dirty="0" smtClean="0"/>
              <a:t> вместо управления процессом – процесс управления называется </a:t>
            </a:r>
            <a:r>
              <a:rPr lang="ru-RU" sz="3100" b="1" dirty="0" smtClean="0"/>
              <a:t>предварительным контролем</a:t>
            </a:r>
            <a:r>
              <a:rPr lang="ru-RU" sz="3100" dirty="0" smtClean="0"/>
              <a:t>.</a:t>
            </a:r>
          </a:p>
          <a:p>
            <a:pPr>
              <a:spcBef>
                <a:spcPts val="1200"/>
              </a:spcBef>
            </a:pPr>
            <a:r>
              <a:rPr lang="ru-RU" sz="3100" dirty="0" smtClean="0"/>
              <a:t>Данный вид управления основан на допусках, а не на изменчивости процесса.</a:t>
            </a:r>
          </a:p>
          <a:p>
            <a:pPr>
              <a:spcBef>
                <a:spcPts val="1200"/>
              </a:spcBef>
            </a:pPr>
            <a:r>
              <a:rPr lang="ru-RU" sz="3100" dirty="0" smtClean="0"/>
              <a:t>Область допуска разделяется на зоны:		      </a:t>
            </a:r>
            <a:r>
              <a:rPr lang="ru-RU" sz="3100" dirty="0" smtClean="0">
                <a:sym typeface="Symbol" pitchFamily="18" charset="2"/>
              </a:rPr>
              <a:t></a:t>
            </a:r>
            <a:r>
              <a:rPr lang="ru-RU" sz="3100" dirty="0" smtClean="0"/>
              <a:t>¼ допуска – </a:t>
            </a:r>
            <a:r>
              <a:rPr lang="ru-RU" sz="3100" b="1" dirty="0" smtClean="0">
                <a:solidFill>
                  <a:srgbClr val="1E7829"/>
                </a:solidFill>
              </a:rPr>
              <a:t>зеленая зона</a:t>
            </a:r>
            <a:r>
              <a:rPr lang="ru-RU" sz="3100" dirty="0" smtClean="0"/>
              <a:t>; 		          оставшаяся площадь в пределах допуска – </a:t>
            </a:r>
            <a:r>
              <a:rPr lang="ru-RU" sz="3100" b="1" dirty="0" smtClean="0">
                <a:solidFill>
                  <a:srgbClr val="FFC000"/>
                </a:solidFill>
              </a:rPr>
              <a:t>желтая</a:t>
            </a:r>
            <a:r>
              <a:rPr lang="ru-RU" sz="3100" dirty="0" smtClean="0"/>
              <a:t>; площадь вне границ допуска – </a:t>
            </a:r>
            <a:r>
              <a:rPr lang="ru-RU" sz="3100" b="1" dirty="0" smtClean="0">
                <a:solidFill>
                  <a:srgbClr val="FF0000"/>
                </a:solidFill>
              </a:rPr>
              <a:t>красная</a:t>
            </a:r>
            <a:r>
              <a:rPr lang="ru-RU" sz="3100" dirty="0" smtClean="0"/>
              <a:t>.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ООО "Бизнес Консалтинг Групп"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88</a:t>
            </a:fld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35839" y="616449"/>
            <a:ext cx="9001125" cy="696146"/>
          </a:xfrm>
        </p:spPr>
        <p:txBody>
          <a:bodyPr/>
          <a:lstStyle/>
          <a:p>
            <a:pPr>
              <a:defRPr/>
            </a:pPr>
            <a:r>
              <a:rPr lang="en-US" sz="3200" dirty="0">
                <a:solidFill>
                  <a:schemeClr val="bg2">
                    <a:lumMod val="25000"/>
                  </a:schemeClr>
                </a:solidFill>
              </a:rPr>
              <a:t>Pre-control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38174" y="1512675"/>
            <a:ext cx="9056543" cy="5147898"/>
          </a:xfrm>
        </p:spPr>
        <p:txBody>
          <a:bodyPr/>
          <a:lstStyle/>
          <a:p>
            <a:r>
              <a:rPr lang="ru-RU" sz="3300" dirty="0" smtClean="0"/>
              <a:t>Применяется, если: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2800" dirty="0" smtClean="0"/>
              <a:t>процесс имеет «плоскую», равномерную функцию потерь – все источники особых причин изменчивости находятся под контролем;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2800" dirty="0" smtClean="0"/>
              <a:t>полная изменчивость процесса (включая изменчивость систем измерения) меньше или равна допустимой – 99,73% всех точек находятся внутри допуска без проведения сортировки.</a:t>
            </a:r>
          </a:p>
          <a:p>
            <a:r>
              <a:rPr lang="ru-RU" sz="3300" dirty="0" smtClean="0"/>
              <a:t>Перед началом отбора выборок процесс должен произвести 5 изделий в зеленой зоне.</a:t>
            </a:r>
            <a:endParaRPr lang="ru-RU" sz="330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89</a:t>
            </a:fld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83050" y="578069"/>
            <a:ext cx="9569944" cy="714922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Другие виды контрольных карт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58724" y="1369304"/>
            <a:ext cx="9212640" cy="5353615"/>
          </a:xfrm>
        </p:spPr>
        <p:txBody>
          <a:bodyPr/>
          <a:lstStyle/>
          <a:p>
            <a:pPr marL="489600" indent="-489600" eaLnBrk="1" hangingPunct="1">
              <a:spcBef>
                <a:spcPts val="1800"/>
              </a:spcBef>
              <a:buFont typeface="+mj-lt"/>
              <a:buAutoNum type="arabicPeriod" startAt="2"/>
            </a:pPr>
            <a:r>
              <a:rPr lang="ru-RU" sz="3100" b="1" u="sng" dirty="0" smtClean="0"/>
              <a:t>Краткие контрольные карты</a:t>
            </a:r>
            <a:r>
              <a:rPr lang="ru-RU" sz="3100" dirty="0" smtClean="0"/>
              <a:t>. Используются при анализе процессов, которые производят небольшое количество изделий (при подходах «точно вовремя» (</a:t>
            </a:r>
            <a:r>
              <a:rPr lang="en-US" sz="3100" dirty="0" smtClean="0"/>
              <a:t>just-in-time</a:t>
            </a:r>
            <a:r>
              <a:rPr lang="ru-RU" sz="3100" dirty="0" smtClean="0"/>
              <a:t>) и методах бережливого производства). Используется единый тип карты для управления производством с большим числом различных видов продукции.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2800" dirty="0" smtClean="0"/>
              <a:t>Х и </a:t>
            </a:r>
            <a:r>
              <a:rPr lang="en-US" sz="2800" dirty="0" smtClean="0"/>
              <a:t>R-</a:t>
            </a:r>
            <a:r>
              <a:rPr lang="ru-RU" sz="2800" dirty="0" smtClean="0"/>
              <a:t>карты отклонения от номинала;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2800" dirty="0" smtClean="0"/>
              <a:t>стандартизованные Х и </a:t>
            </a:r>
            <a:r>
              <a:rPr lang="en-US" sz="2800" dirty="0" smtClean="0"/>
              <a:t>R-</a:t>
            </a:r>
            <a:r>
              <a:rPr lang="ru-RU" sz="2800" dirty="0" smtClean="0"/>
              <a:t>карты;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2800" dirty="0" smtClean="0"/>
              <a:t>стандартизованные КК для альтернативного признака.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</a:pPr>
            <a:endParaRPr lang="ru-RU" sz="280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90</a:t>
            </a:fld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83050" y="578069"/>
            <a:ext cx="9569944" cy="714922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Другие виды контрольных карт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45452" y="1365321"/>
            <a:ext cx="9291027" cy="4559586"/>
          </a:xfrm>
        </p:spPr>
        <p:txBody>
          <a:bodyPr/>
          <a:lstStyle/>
          <a:p>
            <a:pPr marL="514350" indent="-514350" eaLnBrk="1" hangingPunct="1">
              <a:spcBef>
                <a:spcPts val="1800"/>
              </a:spcBef>
              <a:buFont typeface="+mj-lt"/>
              <a:buAutoNum type="arabicPeriod" startAt="3"/>
            </a:pPr>
            <a:r>
              <a:rPr lang="ru-RU" sz="3200" b="1" u="sng" dirty="0" smtClean="0"/>
              <a:t>Контрольные карты для обнаружения небольших изменений</a:t>
            </a:r>
            <a:r>
              <a:rPr lang="ru-RU" sz="3200" dirty="0" smtClean="0"/>
              <a:t>. Используются при процессах, когда причинами появления проблем служат небольшие изменения (например, в химической промышленности).</a:t>
            </a:r>
          </a:p>
          <a:p>
            <a:pPr lvl="1" eaLnBrk="1" hangingPunct="1">
              <a:lnSpc>
                <a:spcPct val="90000"/>
              </a:lnSpc>
              <a:spcBef>
                <a:spcPts val="1800"/>
              </a:spcBef>
            </a:pPr>
            <a:r>
              <a:rPr lang="ru-RU" dirty="0" smtClean="0"/>
              <a:t>карты кумулятивных (накопленных) сумм 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(</a:t>
            </a:r>
            <a:r>
              <a:rPr lang="en-US" dirty="0" smtClean="0"/>
              <a:t>CUSUM-</a:t>
            </a:r>
            <a:r>
              <a:rPr lang="ru-RU" dirty="0" smtClean="0"/>
              <a:t>карты);</a:t>
            </a:r>
          </a:p>
          <a:p>
            <a:pPr lvl="1" eaLnBrk="1" hangingPunct="1">
              <a:lnSpc>
                <a:spcPct val="90000"/>
              </a:lnSpc>
              <a:spcBef>
                <a:spcPts val="1800"/>
              </a:spcBef>
            </a:pPr>
            <a:r>
              <a:rPr lang="ru-RU" dirty="0" smtClean="0"/>
              <a:t>карты для экспоненциально взвешенного скользящего среднего (</a:t>
            </a:r>
            <a:r>
              <a:rPr lang="en-US" dirty="0" smtClean="0"/>
              <a:t>EWMA-</a:t>
            </a:r>
            <a:r>
              <a:rPr lang="ru-RU" dirty="0" smtClean="0"/>
              <a:t>карты). 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91</a:t>
            </a:fld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83050" y="578069"/>
            <a:ext cx="9569944" cy="714922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Другие виды контрольных карт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38175" y="1374725"/>
            <a:ext cx="9481185" cy="5551393"/>
          </a:xfrm>
        </p:spPr>
        <p:txBody>
          <a:bodyPr/>
          <a:lstStyle/>
          <a:p>
            <a:pPr marL="514350" indent="-514350" eaLnBrk="1" hangingPunct="1">
              <a:spcBef>
                <a:spcPts val="0"/>
              </a:spcBef>
              <a:spcAft>
                <a:spcPts val="1200"/>
              </a:spcAft>
              <a:buFont typeface="+mj-lt"/>
              <a:buAutoNum type="arabicPeriod" startAt="4"/>
            </a:pPr>
            <a:r>
              <a:rPr lang="ru-RU" sz="3100" b="1" u="sng" dirty="0" smtClean="0"/>
              <a:t>Контрольные карты для распределений, отличающихся от нормального</a:t>
            </a:r>
            <a:r>
              <a:rPr lang="ru-RU" sz="3100" dirty="0" smtClean="0"/>
              <a:t>. </a:t>
            </a:r>
          </a:p>
          <a:p>
            <a:pPr marL="0" indent="0" eaLnBrk="1" hangingPunct="1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600" dirty="0" smtClean="0"/>
              <a:t>Если распределение не является нормальным (гауссовым), то можно использовать:</a:t>
            </a:r>
          </a:p>
          <a:p>
            <a:pPr marL="808038" lvl="1" indent="-533400" eaLnBrk="1" hangingPunct="1">
              <a:spcBef>
                <a:spcPts val="0"/>
              </a:spcBef>
              <a:spcAft>
                <a:spcPts val="600"/>
              </a:spcAft>
            </a:pPr>
            <a:r>
              <a:rPr lang="ru-RU" sz="2400" dirty="0" smtClean="0"/>
              <a:t>КК </a:t>
            </a:r>
            <a:r>
              <a:rPr lang="ru-RU" sz="2400" dirty="0" err="1" smtClean="0"/>
              <a:t>Шухарта</a:t>
            </a:r>
            <a:r>
              <a:rPr lang="ru-RU" sz="2400" dirty="0" smtClean="0"/>
              <a:t> с соответствующим объемом выборки (однако при этом их чувствительность падает – требуется большой объем выборки);</a:t>
            </a:r>
          </a:p>
          <a:p>
            <a:pPr marL="808038" lvl="1" indent="-533400" eaLnBrk="1" hangingPunct="1">
              <a:spcBef>
                <a:spcPts val="0"/>
              </a:spcBef>
              <a:spcAft>
                <a:spcPts val="600"/>
              </a:spcAft>
            </a:pPr>
            <a:r>
              <a:rPr lang="ru-RU" sz="2400" dirty="0" smtClean="0"/>
              <a:t>регулировочные коэффициенты для модификации контрольных границ;</a:t>
            </a:r>
          </a:p>
          <a:p>
            <a:pPr marL="808038" lvl="1" indent="-533400" eaLnBrk="1" hangingPunct="1">
              <a:spcBef>
                <a:spcPts val="0"/>
              </a:spcBef>
              <a:spcAft>
                <a:spcPts val="600"/>
              </a:spcAft>
            </a:pPr>
            <a:r>
              <a:rPr lang="ru-RU" sz="2400" dirty="0" smtClean="0"/>
              <a:t>преобразования данных с целью приведения их в близкие к нормальным формы;</a:t>
            </a:r>
          </a:p>
          <a:p>
            <a:pPr marL="808038" lvl="1" indent="-533400" eaLnBrk="1" hangingPunct="1">
              <a:spcBef>
                <a:spcPts val="0"/>
              </a:spcBef>
              <a:spcAft>
                <a:spcPts val="600"/>
              </a:spcAft>
            </a:pPr>
            <a:r>
              <a:rPr lang="ru-RU" sz="2400" dirty="0" smtClean="0"/>
              <a:t>контрольные границы, основанные на естественной изменчивости.</a:t>
            </a:r>
          </a:p>
          <a:p>
            <a:pPr lvl="1" eaLnBrk="1" hangingPunct="1">
              <a:lnSpc>
                <a:spcPct val="90000"/>
              </a:lnSpc>
              <a:spcBef>
                <a:spcPts val="1800"/>
              </a:spcBef>
            </a:pPr>
            <a:endParaRPr lang="ru-RU" sz="250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92</a:t>
            </a:fld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83050" y="578069"/>
            <a:ext cx="9569944" cy="714922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Другие виды контрольных карт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38175" y="1366968"/>
            <a:ext cx="8896243" cy="5272823"/>
          </a:xfrm>
        </p:spPr>
        <p:txBody>
          <a:bodyPr/>
          <a:lstStyle/>
          <a:p>
            <a:pPr marL="514350" indent="-514350" eaLnBrk="1" hangingPunct="1">
              <a:spcBef>
                <a:spcPts val="1800"/>
              </a:spcBef>
              <a:buFont typeface="+mj-lt"/>
              <a:buAutoNum type="arabicPeriod" startAt="5"/>
            </a:pPr>
            <a:r>
              <a:rPr lang="ru-RU" sz="3100" b="1" u="sng" dirty="0" smtClean="0"/>
              <a:t>Многомерные карты</a:t>
            </a:r>
            <a:r>
              <a:rPr lang="ru-RU" sz="3100" dirty="0" smtClean="0"/>
              <a:t>. Используются, когда желательно проконтролировать две или более зависимые характеристики, которые влияют на результативность процесса или выход продукта. </a:t>
            </a:r>
          </a:p>
          <a:p>
            <a:pPr marL="514350" indent="0" eaLnBrk="1" hangingPunct="1">
              <a:spcBef>
                <a:spcPts val="1800"/>
              </a:spcBef>
              <a:buNone/>
            </a:pPr>
            <a:r>
              <a:rPr lang="ru-RU" sz="3100" dirty="0" smtClean="0"/>
              <a:t>Преимущество в том, что с помощью одной статистики можно отследить влияние всех переменных.</a:t>
            </a:r>
          </a:p>
          <a:p>
            <a:pPr marL="514350" indent="0" eaLnBrk="1" hangingPunct="1">
              <a:spcBef>
                <a:spcPts val="1800"/>
              </a:spcBef>
              <a:buNone/>
            </a:pPr>
            <a:r>
              <a:rPr lang="ru-RU" sz="3100" dirty="0" smtClean="0"/>
              <a:t>Дают возможность обнаружения сдвига среднего во взаимосвязи с изменением параметров.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93</a:t>
            </a:fld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83050" y="578069"/>
            <a:ext cx="9569944" cy="714922"/>
          </a:xfrm>
        </p:spPr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</a:rPr>
              <a:t>Другие виды контрольных карт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98501" y="1306958"/>
            <a:ext cx="9029700" cy="5436742"/>
          </a:xfrm>
        </p:spPr>
        <p:txBody>
          <a:bodyPr/>
          <a:lstStyle/>
          <a:p>
            <a:pPr marL="514350" indent="-514350" eaLnBrk="1" hangingPunct="1">
              <a:spcBef>
                <a:spcPts val="1800"/>
              </a:spcBef>
              <a:buFont typeface="+mj-lt"/>
              <a:buAutoNum type="arabicPeriod" startAt="6"/>
            </a:pPr>
            <a:r>
              <a:rPr lang="ru-RU" sz="3200" b="1" u="sng" dirty="0" smtClean="0"/>
              <a:t>Другие карты</a:t>
            </a:r>
            <a:r>
              <a:rPr lang="ru-RU" sz="3200" dirty="0" smtClean="0"/>
              <a:t> </a:t>
            </a:r>
          </a:p>
          <a:p>
            <a:pPr lvl="1" eaLnBrk="1" hangingPunct="1">
              <a:spcBef>
                <a:spcPts val="1200"/>
              </a:spcBef>
            </a:pPr>
            <a:r>
              <a:rPr lang="ru-RU" sz="2700" b="1" u="sng" dirty="0" smtClean="0"/>
              <a:t>Регрессионные КК</a:t>
            </a:r>
            <a:r>
              <a:rPr lang="ru-RU" sz="2700" dirty="0" smtClean="0"/>
              <a:t> – для мониторинга взаимосвязей между двумя коррелированными переменными.</a:t>
            </a:r>
          </a:p>
          <a:p>
            <a:pPr lvl="1" eaLnBrk="1" hangingPunct="1">
              <a:spcBef>
                <a:spcPts val="600"/>
              </a:spcBef>
            </a:pPr>
            <a:r>
              <a:rPr lang="ru-RU" sz="2700" b="1" u="sng" dirty="0" smtClean="0"/>
              <a:t>Остаточные карты</a:t>
            </a:r>
            <a:r>
              <a:rPr lang="ru-RU" sz="2700" dirty="0" smtClean="0"/>
              <a:t>. Эквивалентны регрессионным. Используются, когда взаимоотношения между переменными достаточно сложны.</a:t>
            </a:r>
          </a:p>
          <a:p>
            <a:pPr lvl="1" eaLnBrk="1" hangingPunct="1">
              <a:spcBef>
                <a:spcPts val="600"/>
              </a:spcBef>
            </a:pPr>
            <a:r>
              <a:rPr lang="ru-RU" sz="2700" b="1" u="sng" dirty="0" err="1" smtClean="0"/>
              <a:t>Авторегрессионные</a:t>
            </a:r>
            <a:r>
              <a:rPr lang="ru-RU" sz="2700" b="1" u="sng" dirty="0" smtClean="0"/>
              <a:t> карты</a:t>
            </a:r>
            <a:r>
              <a:rPr lang="ru-RU" sz="2700" b="1" dirty="0" smtClean="0"/>
              <a:t> </a:t>
            </a:r>
            <a:r>
              <a:rPr lang="ru-RU" sz="2700" dirty="0" smtClean="0"/>
              <a:t>– для серийно зависимых данных из временных рядов. Выборки берутся достаточно далеко друг от  друга. </a:t>
            </a:r>
          </a:p>
          <a:p>
            <a:pPr lvl="1" eaLnBrk="1" hangingPunct="1">
              <a:spcBef>
                <a:spcPts val="600"/>
              </a:spcBef>
            </a:pPr>
            <a:r>
              <a:rPr lang="en-US" sz="2700" b="1" u="sng" dirty="0" smtClean="0"/>
              <a:t>Z-</a:t>
            </a:r>
            <a:r>
              <a:rPr lang="ru-RU" sz="2700" b="1" u="sng" dirty="0" smtClean="0"/>
              <a:t>карты (</a:t>
            </a:r>
            <a:r>
              <a:rPr lang="ru-RU" sz="2700" b="1" u="sng" dirty="0" err="1" smtClean="0"/>
              <a:t>карты</a:t>
            </a:r>
            <a:r>
              <a:rPr lang="ru-RU" sz="2700" b="1" u="sng" dirty="0" smtClean="0"/>
              <a:t> зон)</a:t>
            </a:r>
            <a:r>
              <a:rPr lang="ru-RU" sz="2700" dirty="0" smtClean="0"/>
              <a:t>. Используется разбиение КК на зоны в целях улучшения визуальной</a:t>
            </a:r>
            <a:r>
              <a:rPr lang="en-US" sz="2700" dirty="0" smtClean="0"/>
              <a:t> </a:t>
            </a:r>
            <a:r>
              <a:rPr lang="ru-RU" sz="2700" dirty="0" smtClean="0"/>
              <a:t>идентификации сигналов выхода процесса из-под контроля.</a:t>
            </a:r>
          </a:p>
          <a:p>
            <a:pPr lvl="1" eaLnBrk="1" hangingPunct="1">
              <a:spcBef>
                <a:spcPts val="600"/>
              </a:spcBef>
            </a:pPr>
            <a:endParaRPr lang="ru-RU" sz="270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14726" y="6939139"/>
            <a:ext cx="3477221" cy="529167"/>
          </a:xfrm>
        </p:spPr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372350" y="6939139"/>
            <a:ext cx="2228850" cy="529167"/>
          </a:xfrm>
        </p:spPr>
        <p:txBody>
          <a:bodyPr/>
          <a:lstStyle/>
          <a:p>
            <a:pPr>
              <a:defRPr/>
            </a:pPr>
            <a:fld id="{171306BD-ED8A-4FE1-9FE7-958CC8F494FE}" type="slidenum">
              <a:rPr lang="ru-RU" smtClean="0"/>
              <a:pPr>
                <a:defRPr/>
              </a:pPr>
              <a:t>94</a:t>
            </a:fld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2627" y="1549400"/>
            <a:ext cx="9418492" cy="1158332"/>
          </a:xfrm>
        </p:spPr>
        <p:txBody>
          <a:bodyPr/>
          <a:lstStyle/>
          <a:p>
            <a:pPr eaLnBrk="1" hangingPunct="1"/>
            <a:r>
              <a:rPr lang="ru-RU" sz="3200" dirty="0" smtClean="0"/>
              <a:t>Понимание воспроизводимости и пригодности процесса для количественных данных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Grp="1" noChangeArrowheads="1"/>
          </p:cNvSpPr>
          <p:nvPr>
            <p:ph type="title"/>
          </p:nvPr>
        </p:nvSpPr>
        <p:spPr>
          <a:xfrm>
            <a:off x="566161" y="714375"/>
            <a:ext cx="9512902" cy="485775"/>
          </a:xfrm>
          <a:noFill/>
        </p:spPr>
        <p:txBody>
          <a:bodyPr anchor="ctr"/>
          <a:lstStyle/>
          <a:p>
            <a:pPr>
              <a:defRPr/>
            </a:pPr>
            <a:r>
              <a:rPr lang="ru-RU" sz="3200" dirty="0"/>
              <a:t>Воспроизводимость и пригодность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8175" y="1574905"/>
            <a:ext cx="9001125" cy="4846678"/>
          </a:xfrm>
        </p:spPr>
        <p:txBody>
          <a:bodyPr/>
          <a:lstStyle/>
          <a:p>
            <a:r>
              <a:rPr lang="ru-RU" sz="3300" dirty="0" smtClean="0"/>
              <a:t>Результат стабильного процесса может быть описан его распределением.</a:t>
            </a:r>
          </a:p>
          <a:p>
            <a:r>
              <a:rPr lang="ru-RU" sz="3300" dirty="0" smtClean="0"/>
              <a:t>Распределение описывается с помощью статистик, которые вычисляются на основании данных, полученных из процесса:</a:t>
            </a:r>
          </a:p>
          <a:p>
            <a:pPr lvl="1" eaLnBrk="1" hangingPunct="1">
              <a:lnSpc>
                <a:spcPct val="90000"/>
              </a:lnSpc>
              <a:spcBef>
                <a:spcPts val="1800"/>
              </a:spcBef>
            </a:pPr>
            <a:r>
              <a:rPr lang="ru-RU" dirty="0" smtClean="0"/>
              <a:t>Разброс оценивается с помощью выборочного размаха или стандартного отклонения.</a:t>
            </a:r>
          </a:p>
          <a:p>
            <a:pPr lvl="1" eaLnBrk="1" hangingPunct="1">
              <a:lnSpc>
                <a:spcPct val="90000"/>
              </a:lnSpc>
              <a:spcBef>
                <a:spcPts val="1800"/>
              </a:spcBef>
            </a:pPr>
            <a:r>
              <a:rPr lang="ru-RU" dirty="0" smtClean="0"/>
              <a:t>Положение процесса (центр) – с помощью выборочного среднего или медианы.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96</a:t>
            </a:fld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Rectangle 3"/>
          <p:cNvSpPr>
            <a:spLocks noGrp="1" noChangeArrowheads="1"/>
          </p:cNvSpPr>
          <p:nvPr>
            <p:ph type="title"/>
          </p:nvPr>
        </p:nvSpPr>
        <p:spPr>
          <a:xfrm>
            <a:off x="568470" y="714375"/>
            <a:ext cx="9512902" cy="485775"/>
          </a:xfrm>
          <a:noFill/>
        </p:spPr>
        <p:txBody>
          <a:bodyPr anchor="ctr"/>
          <a:lstStyle/>
          <a:p>
            <a:pPr>
              <a:defRPr/>
            </a:pPr>
            <a:r>
              <a:rPr lang="ru-RU" sz="3200" dirty="0"/>
              <a:t>Воспроизводимость и пригодность</a:t>
            </a:r>
          </a:p>
        </p:txBody>
      </p:sp>
      <p:sp>
        <p:nvSpPr>
          <p:cNvPr id="70660" name="Rectangle 2"/>
          <p:cNvSpPr>
            <a:spLocks noGrp="1" noChangeArrowheads="1"/>
          </p:cNvSpPr>
          <p:nvPr>
            <p:ph idx="1"/>
          </p:nvPr>
        </p:nvSpPr>
        <p:spPr>
          <a:xfrm>
            <a:off x="514350" y="1527033"/>
            <a:ext cx="9474200" cy="5164713"/>
          </a:xfrm>
        </p:spPr>
        <p:txBody>
          <a:bodyPr/>
          <a:lstStyle/>
          <a:p>
            <a:pPr marL="647700" indent="0" algn="just" eaLnBrk="1" hangingPunct="1">
              <a:lnSpc>
                <a:spcPct val="80000"/>
              </a:lnSpc>
              <a:buNone/>
            </a:pPr>
            <a:r>
              <a:rPr lang="ru-RU" sz="2600" dirty="0" smtClean="0"/>
              <a:t>Статистики, используемые для оценки потенциальной</a:t>
            </a:r>
            <a:r>
              <a:rPr lang="en-US" sz="2600" dirty="0" smtClean="0"/>
              <a:t> </a:t>
            </a:r>
            <a:r>
              <a:rPr lang="ru-RU" sz="2600" dirty="0" smtClean="0"/>
              <a:t>точности процесса (возможности производить продукцию, попадающую в допуск) – </a:t>
            </a:r>
            <a:r>
              <a:rPr lang="ru-RU" sz="2600" b="1" dirty="0" smtClean="0">
                <a:solidFill>
                  <a:srgbClr val="FF0000"/>
                </a:solidFill>
              </a:rPr>
              <a:t>индексы пригодности и воспроизводимости</a:t>
            </a:r>
            <a:r>
              <a:rPr lang="ru-RU" sz="2600" dirty="0" smtClean="0"/>
              <a:t>.</a:t>
            </a:r>
          </a:p>
          <a:p>
            <a:pPr marL="647700" indent="-647700" algn="just" eaLnBrk="1" hangingPunct="1">
              <a:lnSpc>
                <a:spcPct val="80000"/>
              </a:lnSpc>
              <a:spcBef>
                <a:spcPts val="1200"/>
              </a:spcBef>
              <a:buFont typeface="Wingdings" pitchFamily="2" charset="2"/>
              <a:buNone/>
            </a:pPr>
            <a:r>
              <a:rPr lang="ru-RU" sz="2600" u="sng" dirty="0" smtClean="0"/>
              <a:t>Условия применения индексов</a:t>
            </a:r>
            <a:r>
              <a:rPr lang="ru-RU" sz="2600" dirty="0" smtClean="0"/>
              <a:t>:</a:t>
            </a:r>
          </a:p>
          <a:p>
            <a:pPr marL="647700" indent="-64770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600" dirty="0" smtClean="0"/>
              <a:t>Процесс находится в статистически управляемом состоянии.</a:t>
            </a:r>
          </a:p>
          <a:p>
            <a:pPr marL="647700" indent="-64770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600" dirty="0" smtClean="0"/>
              <a:t>Измерения индивидуального показателя качества соответствуют нормальному распределению.</a:t>
            </a:r>
          </a:p>
          <a:p>
            <a:pPr marL="647700" indent="-64770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600" dirty="0" smtClean="0"/>
              <a:t>Технические требования точно представляют требования потребителя.</a:t>
            </a:r>
          </a:p>
          <a:p>
            <a:pPr marL="647700" indent="-64770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600" dirty="0" smtClean="0"/>
              <a:t>Задан центр и границы поля допуска.</a:t>
            </a:r>
          </a:p>
          <a:p>
            <a:pPr marL="647700" indent="-64770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600" dirty="0" smtClean="0"/>
              <a:t>Изменчивость измерений относительно мала.</a:t>
            </a:r>
          </a:p>
          <a:p>
            <a:pPr marL="647700" indent="-647700" algn="just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2600" dirty="0" smtClean="0"/>
              <a:t>Пользователи должны понимать относительность полученных значений в связи с изменчивостью процесса.</a:t>
            </a:r>
            <a:endParaRPr lang="en-US" sz="2600" dirty="0" smtClean="0"/>
          </a:p>
        </p:txBody>
      </p:sp>
      <p:sp>
        <p:nvSpPr>
          <p:cNvPr id="70658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70659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26D1A271-F598-4119-BACC-F1BA71D77D29}" type="slidenum">
              <a:rPr lang="ru-RU" smtClean="0"/>
              <a:pPr defTabSz="1023938"/>
              <a:t>97</a:t>
            </a:fld>
            <a:endParaRPr lang="ru-RU" smtClean="0"/>
          </a:p>
        </p:txBody>
      </p:sp>
      <p:sp>
        <p:nvSpPr>
          <p:cNvPr id="70662" name="Rectangle 11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7" name="Picture 30" descr="C:\Users\Полина\Pictures\Организатор клипов (Microsoft)\j044042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720" y="1729873"/>
            <a:ext cx="1024819" cy="845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Rectangle 2"/>
          <p:cNvSpPr>
            <a:spLocks noGrp="1" noChangeArrowheads="1"/>
          </p:cNvSpPr>
          <p:nvPr>
            <p:ph idx="1"/>
          </p:nvPr>
        </p:nvSpPr>
        <p:spPr>
          <a:xfrm>
            <a:off x="615950" y="1412732"/>
            <a:ext cx="9258300" cy="5788167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600" b="1" dirty="0" smtClean="0"/>
              <a:t>1.Индекс воспроизводимости без учета положения среднего</a:t>
            </a:r>
            <a:endParaRPr lang="en-US" sz="2600" b="1" dirty="0" smtClean="0"/>
          </a:p>
          <a:p>
            <a:pPr algn="just" eaLnBrk="1" hangingPunct="1">
              <a:lnSpc>
                <a:spcPct val="80000"/>
              </a:lnSpc>
            </a:pPr>
            <a:endParaRPr lang="en-US" sz="2800" b="1" i="1" dirty="0" smtClean="0"/>
          </a:p>
          <a:p>
            <a:pPr algn="just" eaLnBrk="1" hangingPunct="1">
              <a:lnSpc>
                <a:spcPct val="80000"/>
              </a:lnSpc>
            </a:pPr>
            <a:endParaRPr lang="en-US" sz="2800" b="1" i="1" dirty="0" smtClean="0"/>
          </a:p>
          <a:p>
            <a:pPr algn="just" eaLnBrk="1" hangingPunct="1">
              <a:lnSpc>
                <a:spcPct val="80000"/>
              </a:lnSpc>
            </a:pPr>
            <a:endParaRPr lang="en-US" sz="2100" dirty="0" smtClean="0"/>
          </a:p>
          <a:p>
            <a:pPr algn="just" eaLnBrk="1" hangingPunct="1">
              <a:lnSpc>
                <a:spcPct val="80000"/>
              </a:lnSpc>
            </a:pPr>
            <a:endParaRPr lang="en-US" sz="2100" dirty="0" smtClean="0"/>
          </a:p>
          <a:p>
            <a:pPr algn="just" eaLnBrk="1" hangingPunct="1">
              <a:lnSpc>
                <a:spcPct val="80000"/>
              </a:lnSpc>
            </a:pPr>
            <a:endParaRPr lang="en-US" sz="1500" dirty="0" smtClean="0"/>
          </a:p>
          <a:p>
            <a:pPr algn="just" eaLnBrk="1" hangingPunct="1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500" dirty="0" smtClean="0"/>
              <a:t>где </a:t>
            </a:r>
            <a:r>
              <a:rPr lang="en-US" sz="2500" dirty="0" smtClean="0">
                <a:solidFill>
                  <a:schemeClr val="tx1"/>
                </a:solidFill>
              </a:rPr>
              <a:t>USL</a:t>
            </a:r>
            <a:r>
              <a:rPr lang="en-US" sz="2500" dirty="0" smtClean="0"/>
              <a:t> </a:t>
            </a:r>
            <a:r>
              <a:rPr lang="ru-RU" sz="2500" dirty="0" smtClean="0"/>
              <a:t>и </a:t>
            </a:r>
            <a:r>
              <a:rPr lang="en-US" sz="2500" dirty="0" smtClean="0">
                <a:solidFill>
                  <a:schemeClr val="tx1"/>
                </a:solidFill>
              </a:rPr>
              <a:t>LSL</a:t>
            </a:r>
            <a:r>
              <a:rPr lang="en-US" sz="2500" dirty="0" smtClean="0"/>
              <a:t> – </a:t>
            </a:r>
            <a:r>
              <a:rPr lang="ru-RU" sz="2500" dirty="0" smtClean="0"/>
              <a:t>верхняя и нижняя границы допуска соответственно</a:t>
            </a:r>
          </a:p>
          <a:p>
            <a:pPr algn="just" eaLnBrk="1" hangingPunct="1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500" dirty="0" smtClean="0"/>
              <a:t>   </a:t>
            </a:r>
            <a:r>
              <a:rPr lang="ru-RU" sz="2500" dirty="0" smtClean="0"/>
              <a:t>  	 	     – </a:t>
            </a:r>
            <a:r>
              <a:rPr lang="ru-RU" sz="2200" dirty="0" smtClean="0"/>
              <a:t>воспроизводимость процесса (интервал 6</a:t>
            </a:r>
            <a:r>
              <a:rPr lang="en-US" sz="2200" dirty="0" smtClean="0">
                <a:latin typeface="Symbol" pitchFamily="18" charset="2"/>
              </a:rPr>
              <a:t>s</a:t>
            </a:r>
            <a:r>
              <a:rPr lang="ru-RU" sz="2200" dirty="0" smtClean="0"/>
              <a:t>–изменчивости, присущей процессу). </a:t>
            </a:r>
          </a:p>
          <a:p>
            <a:pPr algn="just" eaLnBrk="1" hangingPunct="1">
              <a:lnSpc>
                <a:spcPct val="80000"/>
              </a:lnSpc>
              <a:buNone/>
            </a:pPr>
            <a:r>
              <a:rPr lang="ru-RU" sz="2200" dirty="0"/>
              <a:t>	</a:t>
            </a:r>
            <a:r>
              <a:rPr lang="ru-RU" sz="2200" dirty="0" smtClean="0"/>
              <a:t>Используется </a:t>
            </a:r>
            <a:r>
              <a:rPr lang="ru-RU" sz="2200" b="1" dirty="0" smtClean="0">
                <a:solidFill>
                  <a:srgbClr val="FF0000"/>
                </a:solidFill>
              </a:rPr>
              <a:t>только для статистически стабильных процессов</a:t>
            </a:r>
            <a:r>
              <a:rPr lang="ru-RU" sz="2200" dirty="0" smtClean="0"/>
              <a:t>.</a:t>
            </a:r>
            <a:endParaRPr lang="en-US" sz="2200" dirty="0" smtClean="0"/>
          </a:p>
          <a:p>
            <a:pPr algn="just"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  <a:buNone/>
            </a:pPr>
            <a:r>
              <a:rPr lang="en-US" sz="2500" dirty="0" smtClean="0"/>
              <a:t>			</a:t>
            </a:r>
            <a:r>
              <a:rPr lang="ru-RU" sz="2500" dirty="0" smtClean="0"/>
              <a:t>         </a:t>
            </a:r>
            <a:endParaRPr lang="ru-RU" sz="2000" dirty="0" smtClean="0"/>
          </a:p>
          <a:p>
            <a:pPr eaLnBrk="1" hangingPunct="1">
              <a:lnSpc>
                <a:spcPct val="80000"/>
              </a:lnSpc>
              <a:buNone/>
            </a:pPr>
            <a:r>
              <a:rPr lang="ru-RU" sz="2500" dirty="0"/>
              <a:t>	</a:t>
            </a:r>
            <a:r>
              <a:rPr lang="ru-RU" sz="2500" dirty="0" smtClean="0"/>
              <a:t>			– </a:t>
            </a:r>
            <a:r>
              <a:rPr lang="ru-RU" sz="2400" dirty="0" smtClean="0"/>
              <a:t>присущая процессу изменчивость 					(внутригрупповая)</a:t>
            </a:r>
            <a:endParaRPr lang="en-US" sz="2400" dirty="0" smtClean="0"/>
          </a:p>
        </p:txBody>
      </p:sp>
      <p:sp>
        <p:nvSpPr>
          <p:cNvPr id="20" name="Прямоугольник 19"/>
          <p:cNvSpPr/>
          <p:nvPr/>
        </p:nvSpPr>
        <p:spPr>
          <a:xfrm>
            <a:off x="5920509" y="1884363"/>
            <a:ext cx="3054927" cy="1537853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566305" y="772103"/>
            <a:ext cx="9772650" cy="503238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Индексы </a:t>
            </a:r>
            <a:r>
              <a:rPr lang="ru-RU" sz="3200" dirty="0" smtClean="0"/>
              <a:t>воспроизводимости и пригодности </a:t>
            </a:r>
            <a:endParaRPr lang="ru-RU" sz="3200" dirty="0"/>
          </a:p>
        </p:txBody>
      </p:sp>
      <p:sp>
        <p:nvSpPr>
          <p:cNvPr id="10245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1024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8A0EA8B5-2B20-48AA-B395-1BFB0F7EC30E}" type="slidenum">
              <a:rPr lang="ru-RU" smtClean="0"/>
              <a:pPr defTabSz="1023938"/>
              <a:t>98</a:t>
            </a:fld>
            <a:endParaRPr lang="ru-RU" smtClean="0"/>
          </a:p>
        </p:txBody>
      </p:sp>
      <p:grpSp>
        <p:nvGrpSpPr>
          <p:cNvPr id="10249" name="Group 4"/>
          <p:cNvGrpSpPr>
            <a:grpSpLocks/>
          </p:cNvGrpSpPr>
          <p:nvPr/>
        </p:nvGrpSpPr>
        <p:grpSpPr bwMode="auto">
          <a:xfrm>
            <a:off x="1253840" y="1884363"/>
            <a:ext cx="3622675" cy="1655762"/>
            <a:chOff x="518" y="2082"/>
            <a:chExt cx="2282" cy="1043"/>
          </a:xfrm>
        </p:grpSpPr>
        <p:sp>
          <p:nvSpPr>
            <p:cNvPr id="10251" name="Line 5"/>
            <p:cNvSpPr>
              <a:spLocks noChangeShapeType="1"/>
            </p:cNvSpPr>
            <p:nvPr/>
          </p:nvSpPr>
          <p:spPr bwMode="auto">
            <a:xfrm>
              <a:off x="518" y="2799"/>
              <a:ext cx="210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52" name="Line 6"/>
            <p:cNvSpPr>
              <a:spLocks noChangeShapeType="1"/>
            </p:cNvSpPr>
            <p:nvPr/>
          </p:nvSpPr>
          <p:spPr bwMode="auto">
            <a:xfrm flipV="1">
              <a:off x="1571" y="2162"/>
              <a:ext cx="0" cy="6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53" name="Line 7"/>
            <p:cNvSpPr>
              <a:spLocks noChangeShapeType="1"/>
            </p:cNvSpPr>
            <p:nvPr/>
          </p:nvSpPr>
          <p:spPr bwMode="auto">
            <a:xfrm flipV="1">
              <a:off x="781" y="2162"/>
              <a:ext cx="0" cy="6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54" name="Line 8"/>
            <p:cNvSpPr>
              <a:spLocks noChangeShapeType="1"/>
            </p:cNvSpPr>
            <p:nvPr/>
          </p:nvSpPr>
          <p:spPr bwMode="auto">
            <a:xfrm flipV="1">
              <a:off x="2361" y="2082"/>
              <a:ext cx="0" cy="7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55" name="Freeform 9"/>
            <p:cNvSpPr>
              <a:spLocks/>
            </p:cNvSpPr>
            <p:nvPr/>
          </p:nvSpPr>
          <p:spPr bwMode="auto">
            <a:xfrm>
              <a:off x="781" y="2162"/>
              <a:ext cx="1580" cy="663"/>
            </a:xfrm>
            <a:custGeom>
              <a:avLst/>
              <a:gdLst>
                <a:gd name="T0" fmla="*/ 0 w 2556"/>
                <a:gd name="T1" fmla="*/ 200 h 1183"/>
                <a:gd name="T2" fmla="*/ 101 w 2556"/>
                <a:gd name="T3" fmla="*/ 175 h 1183"/>
                <a:gd name="T4" fmla="*/ 302 w 2556"/>
                <a:gd name="T5" fmla="*/ 0 h 1183"/>
                <a:gd name="T6" fmla="*/ 503 w 2556"/>
                <a:gd name="T7" fmla="*/ 175 h 1183"/>
                <a:gd name="T8" fmla="*/ 604 w 2556"/>
                <a:gd name="T9" fmla="*/ 200 h 11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56"/>
                <a:gd name="T16" fmla="*/ 0 h 1183"/>
                <a:gd name="T17" fmla="*/ 2556 w 2556"/>
                <a:gd name="T18" fmla="*/ 1183 h 118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56" h="1183">
                  <a:moveTo>
                    <a:pt x="0" y="1136"/>
                  </a:moveTo>
                  <a:cubicBezTo>
                    <a:pt x="106" y="1159"/>
                    <a:pt x="213" y="1183"/>
                    <a:pt x="426" y="994"/>
                  </a:cubicBezTo>
                  <a:cubicBezTo>
                    <a:pt x="639" y="805"/>
                    <a:pt x="994" y="0"/>
                    <a:pt x="1278" y="0"/>
                  </a:cubicBezTo>
                  <a:cubicBezTo>
                    <a:pt x="1562" y="0"/>
                    <a:pt x="1917" y="805"/>
                    <a:pt x="2130" y="994"/>
                  </a:cubicBezTo>
                  <a:cubicBezTo>
                    <a:pt x="2343" y="1183"/>
                    <a:pt x="2414" y="1112"/>
                    <a:pt x="2556" y="1136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56" name="Text Box 10"/>
            <p:cNvSpPr txBox="1">
              <a:spLocks noChangeArrowheads="1"/>
            </p:cNvSpPr>
            <p:nvPr/>
          </p:nvSpPr>
          <p:spPr bwMode="auto">
            <a:xfrm>
              <a:off x="518" y="2825"/>
              <a:ext cx="2282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en-US" sz="2200" dirty="0">
                  <a:latin typeface="Times New Roman" pitchFamily="18" charset="0"/>
                </a:rPr>
                <a:t> LSL    </a:t>
              </a:r>
              <a:r>
                <a:rPr lang="ru-RU" sz="2200" dirty="0">
                  <a:latin typeface="Times New Roman" pitchFamily="18" charset="0"/>
                </a:rPr>
                <a:t> </a:t>
              </a:r>
              <a:r>
                <a:rPr lang="en-US" sz="2200" dirty="0">
                  <a:latin typeface="Times New Roman" pitchFamily="18" charset="0"/>
                </a:rPr>
                <a:t>     </a:t>
              </a:r>
              <a:r>
                <a:rPr lang="ru-RU" sz="2200" dirty="0">
                  <a:latin typeface="Times New Roman" pitchFamily="18" charset="0"/>
                </a:rPr>
                <a:t>   </a:t>
              </a:r>
              <a:r>
                <a:rPr lang="en-US" sz="2200" dirty="0">
                  <a:latin typeface="Times New Roman" pitchFamily="18" charset="0"/>
                </a:rPr>
                <a:t>x </a:t>
              </a:r>
              <a:r>
                <a:rPr lang="ru-RU" sz="2200" dirty="0">
                  <a:latin typeface="Times New Roman" pitchFamily="18" charset="0"/>
                </a:rPr>
                <a:t> </a:t>
              </a:r>
              <a:r>
                <a:rPr lang="en-US" sz="2200" dirty="0">
                  <a:latin typeface="Times New Roman" pitchFamily="18" charset="0"/>
                </a:rPr>
                <a:t>        </a:t>
              </a:r>
              <a:r>
                <a:rPr lang="ru-RU" sz="2200" dirty="0" smtClean="0">
                  <a:latin typeface="Times New Roman" pitchFamily="18" charset="0"/>
                </a:rPr>
                <a:t>    </a:t>
              </a:r>
              <a:r>
                <a:rPr lang="en-US" sz="2200" dirty="0" smtClean="0">
                  <a:latin typeface="Times New Roman" pitchFamily="18" charset="0"/>
                </a:rPr>
                <a:t>USL</a:t>
              </a:r>
              <a:endParaRPr lang="ru-RU" sz="2000" dirty="0">
                <a:latin typeface="Times New Roman" pitchFamily="18" charset="0"/>
              </a:endParaRPr>
            </a:p>
          </p:txBody>
        </p:sp>
      </p:grpSp>
      <p:sp>
        <p:nvSpPr>
          <p:cNvPr id="10250" name="Rectangle 11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24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5624969"/>
              </p:ext>
            </p:extLst>
          </p:nvPr>
        </p:nvGraphicFramePr>
        <p:xfrm>
          <a:off x="1253840" y="3904793"/>
          <a:ext cx="647700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2" name="Формула" r:id="rId3" imgW="317362" imgH="228501" progId="Equation.3">
                  <p:embed/>
                </p:oleObj>
              </mc:Choice>
              <mc:Fallback>
                <p:oleObj name="Формула" r:id="rId3" imgW="317362" imgH="228501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3840" y="3904793"/>
                        <a:ext cx="647700" cy="454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1344907" y="5527964"/>
            <a:ext cx="1849580" cy="1018309"/>
            <a:chOff x="1122219" y="5756564"/>
            <a:chExt cx="1849580" cy="1018309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1122219" y="5756564"/>
              <a:ext cx="1849580" cy="1018309"/>
            </a:xfrm>
            <a:prstGeom prst="rect">
              <a:avLst/>
            </a:prstGeom>
            <a:solidFill>
              <a:srgbClr val="CED7DC"/>
            </a:solidFill>
            <a:ln>
              <a:solidFill>
                <a:srgbClr val="547796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aphicFrame>
          <p:nvGraphicFramePr>
            <p:cNvPr id="10243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32115992"/>
                </p:ext>
              </p:extLst>
            </p:nvPr>
          </p:nvGraphicFramePr>
          <p:xfrm>
            <a:off x="1182669" y="5859052"/>
            <a:ext cx="1717675" cy="8540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3" name="Формула" r:id="rId5" imgW="736560" imgH="355320" progId="Equation.3">
                    <p:embed/>
                  </p:oleObj>
                </mc:Choice>
                <mc:Fallback>
                  <p:oleObj name="Формула" r:id="rId5" imgW="736560" imgH="355320" progId="Equation.3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82669" y="5859052"/>
                          <a:ext cx="1717675" cy="85407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244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0441476"/>
              </p:ext>
            </p:extLst>
          </p:nvPr>
        </p:nvGraphicFramePr>
        <p:xfrm>
          <a:off x="6027738" y="2033588"/>
          <a:ext cx="2882900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4" name="Формула" r:id="rId7" imgW="1054100" imgH="457200" progId="Equation.3">
                  <p:embed/>
                </p:oleObj>
              </mc:Choice>
              <mc:Fallback>
                <p:oleObj name="Формула" r:id="rId7" imgW="1054100" imgH="4572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7738" y="2033588"/>
                        <a:ext cx="2882900" cy="1270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352045" y="2914077"/>
            <a:ext cx="2878281" cy="1361207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552281" y="2329880"/>
            <a:ext cx="3293918" cy="1974272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70" name="Rectangle 3"/>
          <p:cNvSpPr>
            <a:spLocks noGrp="1" noChangeArrowheads="1"/>
          </p:cNvSpPr>
          <p:nvPr>
            <p:ph idx="1"/>
          </p:nvPr>
        </p:nvSpPr>
        <p:spPr>
          <a:xfrm>
            <a:off x="617537" y="1397000"/>
            <a:ext cx="9351963" cy="5178425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ru-RU" sz="2600" b="1" dirty="0"/>
              <a:t>2.Индекс пригодности процесса без учета положения среднего    </a:t>
            </a:r>
          </a:p>
          <a:p>
            <a:pPr eaLnBrk="1" hangingPunct="1"/>
            <a:endParaRPr lang="ru-RU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ru-RU" b="1" dirty="0" smtClean="0"/>
              <a:t>					</a:t>
            </a:r>
          </a:p>
          <a:p>
            <a:pPr eaLnBrk="1" hangingPunct="1"/>
            <a:endParaRPr lang="ru-RU" b="1" dirty="0" smtClean="0"/>
          </a:p>
          <a:p>
            <a:pPr eaLnBrk="1" hangingPunct="1"/>
            <a:endParaRPr lang="ru-RU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ru-RU" sz="2000" dirty="0" smtClean="0"/>
              <a:t>           </a:t>
            </a:r>
            <a:r>
              <a:rPr lang="ru-RU" sz="2600" dirty="0" smtClean="0"/>
              <a:t>Индекс пригодности           Полная изменчивость процесса</a:t>
            </a:r>
          </a:p>
        </p:txBody>
      </p:sp>
      <p:sp>
        <p:nvSpPr>
          <p:cNvPr id="11267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1126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6DD29C1B-8017-413F-9390-645F6C33F24F}" type="slidenum">
              <a:rPr lang="ru-RU" smtClean="0"/>
              <a:pPr defTabSz="1023938"/>
              <a:t>99</a:t>
            </a:fld>
            <a:endParaRPr lang="ru-RU" smtClean="0"/>
          </a:p>
        </p:txBody>
      </p:sp>
      <p:graphicFrame>
        <p:nvGraphicFramePr>
          <p:cNvPr id="1126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7782206"/>
              </p:ext>
            </p:extLst>
          </p:nvPr>
        </p:nvGraphicFramePr>
        <p:xfrm>
          <a:off x="1466056" y="2431480"/>
          <a:ext cx="7354888" cy="181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6" name="Формула" r:id="rId3" imgW="2768400" imgH="685800" progId="Equation.3">
                  <p:embed/>
                </p:oleObj>
              </mc:Choice>
              <mc:Fallback>
                <p:oleObj name="Формула" r:id="rId3" imgW="2768400" imgH="685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6056" y="2431480"/>
                        <a:ext cx="7354888" cy="181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566305" y="772103"/>
            <a:ext cx="9772650" cy="503238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Индексы </a:t>
            </a:r>
            <a:r>
              <a:rPr lang="ru-RU" sz="3200" dirty="0" smtClean="0"/>
              <a:t>воспроизводимости и пригодности 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5902039" y="6192984"/>
            <a:ext cx="3906979" cy="613062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1049487" y="6224157"/>
            <a:ext cx="4000498" cy="581890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631379" y="3927764"/>
            <a:ext cx="2400299" cy="1257300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660575" y="3906983"/>
            <a:ext cx="2369126" cy="1194953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525494" y="2208069"/>
            <a:ext cx="2597726" cy="1298863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548251" y="2208069"/>
            <a:ext cx="2597726" cy="1298863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292" name="Object 7"/>
          <p:cNvGraphicFramePr>
            <a:graphicFrameLocks noChangeAspect="1"/>
          </p:cNvGraphicFramePr>
          <p:nvPr/>
        </p:nvGraphicFramePr>
        <p:xfrm>
          <a:off x="1072576" y="6232814"/>
          <a:ext cx="3922713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7" name="Формула" r:id="rId4" imgW="1434960" imgH="241200" progId="Equation.3">
                  <p:embed/>
                </p:oleObj>
              </mc:Choice>
              <mc:Fallback>
                <p:oleObj name="Формула" r:id="rId4" imgW="1434960" imgH="241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2576" y="6232814"/>
                        <a:ext cx="3922713" cy="638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9" name="Rectangle 2"/>
          <p:cNvSpPr>
            <a:spLocks noGrp="1" noChangeArrowheads="1"/>
          </p:cNvSpPr>
          <p:nvPr>
            <p:ph idx="1"/>
          </p:nvPr>
        </p:nvSpPr>
        <p:spPr>
          <a:xfrm>
            <a:off x="209550" y="1381991"/>
            <a:ext cx="9848850" cy="493784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None/>
            </a:pPr>
            <a:r>
              <a:rPr lang="ru-RU" sz="2700" b="1" u="sng" dirty="0" smtClean="0"/>
              <a:t>С учетом положения среднего</a:t>
            </a:r>
            <a:r>
              <a:rPr lang="ru-RU" sz="2700" b="1" dirty="0" smtClean="0"/>
              <a:t>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r>
              <a:rPr lang="ru-RU" sz="2700" dirty="0" smtClean="0"/>
              <a:t>Верхний индекс воспроизводимости (пригодности):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endParaRPr lang="ru-RU" sz="25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endParaRPr lang="ru-RU" sz="25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endParaRPr lang="ru-RU" sz="35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r>
              <a:rPr lang="ru-RU" sz="2700" dirty="0" smtClean="0"/>
              <a:t>Нижний индекс воспроизводимости (пригодности):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endParaRPr lang="ru-RU" sz="25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endParaRPr lang="ru-RU" sz="25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endParaRPr lang="ru-RU" sz="25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endParaRPr lang="ru-RU" sz="13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r>
              <a:rPr lang="ru-RU" sz="2500" dirty="0" smtClean="0"/>
              <a:t>                   </a:t>
            </a:r>
            <a:r>
              <a:rPr lang="en-US" sz="2500" dirty="0" smtClean="0"/>
              <a:t>– </a:t>
            </a:r>
            <a:r>
              <a:rPr lang="ru-RU" sz="2500" dirty="0" smtClean="0"/>
              <a:t>индекс воспроизводимости (пригодности)  стабильного по разбросу и настройке процесса, учитывающий центровку (положение) процесса:</a:t>
            </a:r>
          </a:p>
        </p:txBody>
      </p:sp>
      <p:sp>
        <p:nvSpPr>
          <p:cNvPr id="12297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1229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3261D31B-E85D-48EF-BCC7-E3A1AF397FE7}" type="slidenum">
              <a:rPr lang="ru-RU" smtClean="0"/>
              <a:pPr defTabSz="1023938"/>
              <a:t>100</a:t>
            </a:fld>
            <a:endParaRPr lang="ru-RU" smtClean="0"/>
          </a:p>
        </p:txBody>
      </p:sp>
      <p:graphicFrame>
        <p:nvGraphicFramePr>
          <p:cNvPr id="12290" name="Object 5"/>
          <p:cNvGraphicFramePr>
            <a:graphicFrameLocks noChangeAspect="1"/>
          </p:cNvGraphicFramePr>
          <p:nvPr/>
        </p:nvGraphicFramePr>
        <p:xfrm>
          <a:off x="6726527" y="4017241"/>
          <a:ext cx="2225675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8" name="Формула" r:id="rId6" imgW="990170" imgH="406224" progId="Equation.3">
                  <p:embed/>
                </p:oleObj>
              </mc:Choice>
              <mc:Fallback>
                <p:oleObj name="Формула" r:id="rId6" imgW="990170" imgH="406224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6527" y="4017241"/>
                        <a:ext cx="2225675" cy="1016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6"/>
          <p:cNvGraphicFramePr>
            <a:graphicFrameLocks noChangeAspect="1"/>
          </p:cNvGraphicFramePr>
          <p:nvPr/>
        </p:nvGraphicFramePr>
        <p:xfrm>
          <a:off x="823624" y="5178715"/>
          <a:ext cx="1319212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9" name="Формула" r:id="rId8" imgW="571320" imgH="241200" progId="Equation.3">
                  <p:embed/>
                </p:oleObj>
              </mc:Choice>
              <mc:Fallback>
                <p:oleObj name="Формула" r:id="rId8" imgW="571320" imgH="241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3624" y="5178715"/>
                        <a:ext cx="1319212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9"/>
          <p:cNvGraphicFramePr>
            <a:graphicFrameLocks noChangeAspect="1"/>
          </p:cNvGraphicFramePr>
          <p:nvPr/>
        </p:nvGraphicFramePr>
        <p:xfrm>
          <a:off x="5988050" y="6234979"/>
          <a:ext cx="3748088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20" name="Формула" r:id="rId10" imgW="1409400" imgH="241200" progId="Equation.3">
                  <p:embed/>
                </p:oleObj>
              </mc:Choice>
              <mc:Fallback>
                <p:oleObj name="Формула" r:id="rId10" imgW="1409400" imgH="241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8050" y="6234979"/>
                        <a:ext cx="3748088" cy="620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2746196"/>
              </p:ext>
            </p:extLst>
          </p:nvPr>
        </p:nvGraphicFramePr>
        <p:xfrm>
          <a:off x="1620353" y="2281382"/>
          <a:ext cx="2446338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21" name="Формула" r:id="rId12" imgW="1028254" imgH="444307" progId="Equation.3">
                  <p:embed/>
                </p:oleObj>
              </mc:Choice>
              <mc:Fallback>
                <p:oleObj name="Формула" r:id="rId12" imgW="1028254" imgH="444307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0353" y="2281382"/>
                        <a:ext cx="2446338" cy="1193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5" name="Object 11"/>
          <p:cNvGraphicFramePr>
            <a:graphicFrameLocks noChangeAspect="1"/>
          </p:cNvGraphicFramePr>
          <p:nvPr/>
        </p:nvGraphicFramePr>
        <p:xfrm>
          <a:off x="6610440" y="2261538"/>
          <a:ext cx="2408237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22" name="Формула" r:id="rId14" imgW="1028520" imgH="431640" progId="Equation.3">
                  <p:embed/>
                </p:oleObj>
              </mc:Choice>
              <mc:Fallback>
                <p:oleObj name="Формула" r:id="rId14" imgW="1028520" imgH="4316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0440" y="2261538"/>
                        <a:ext cx="2408237" cy="1233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6" name="Object 12"/>
          <p:cNvGraphicFramePr>
            <a:graphicFrameLocks noChangeAspect="1"/>
          </p:cNvGraphicFramePr>
          <p:nvPr/>
        </p:nvGraphicFramePr>
        <p:xfrm>
          <a:off x="1699495" y="4019334"/>
          <a:ext cx="2212975" cy="115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23" name="Формула" r:id="rId16" imgW="1015920" imgH="469800" progId="Equation.3">
                  <p:embed/>
                </p:oleObj>
              </mc:Choice>
              <mc:Fallback>
                <p:oleObj name="Формула" r:id="rId16" imgW="1015920" imgH="4698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9495" y="4019334"/>
                        <a:ext cx="2212975" cy="1157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"/>
          <p:cNvSpPr>
            <a:spLocks noGrp="1" noChangeArrowheads="1"/>
          </p:cNvSpPr>
          <p:nvPr>
            <p:ph type="title"/>
          </p:nvPr>
        </p:nvSpPr>
        <p:spPr>
          <a:xfrm>
            <a:off x="566305" y="772103"/>
            <a:ext cx="9772650" cy="503238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Индексы </a:t>
            </a:r>
            <a:r>
              <a:rPr lang="ru-RU" sz="3200" dirty="0" smtClean="0"/>
              <a:t>воспроизводимости и пригодности 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574895" y="647387"/>
            <a:ext cx="9640887" cy="665323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Использование показателей процесса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8449" y="1378527"/>
            <a:ext cx="9001125" cy="547947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2400" dirty="0" smtClean="0"/>
              <a:t>Индекс воспроизводимости </a:t>
            </a:r>
            <a:r>
              <a:rPr lang="en-US" sz="2400" b="1" dirty="0" smtClean="0">
                <a:solidFill>
                  <a:schemeClr val="accent1"/>
                </a:solidFill>
              </a:rPr>
              <a:t>C</a:t>
            </a:r>
            <a:r>
              <a:rPr lang="en-US" sz="2400" b="1" baseline="-25000" dirty="0" smtClean="0">
                <a:solidFill>
                  <a:schemeClr val="accent1"/>
                </a:solidFill>
              </a:rPr>
              <a:t>pk</a:t>
            </a:r>
            <a:r>
              <a:rPr lang="ru-RU" sz="2400" dirty="0" smtClean="0"/>
              <a:t> дополнительно полезен для определения того, </a:t>
            </a:r>
            <a:r>
              <a:rPr lang="ru-RU" sz="2400" b="1" dirty="0" smtClean="0">
                <a:solidFill>
                  <a:schemeClr val="accent1"/>
                </a:solidFill>
              </a:rPr>
              <a:t>насколько процесс способен</a:t>
            </a:r>
            <a:r>
              <a:rPr lang="ru-RU" sz="2400" b="1" dirty="0" smtClean="0">
                <a:solidFill>
                  <a:srgbClr val="1E7829"/>
                </a:solidFill>
              </a:rPr>
              <a:t> </a:t>
            </a:r>
            <a:r>
              <a:rPr lang="ru-RU" sz="2400" dirty="0" smtClean="0"/>
              <a:t>соответствовать требованиям потребителя.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2400" dirty="0" smtClean="0"/>
              <a:t>Индекс пригодности </a:t>
            </a:r>
            <a:r>
              <a:rPr lang="en-US" sz="2400" b="1" dirty="0" err="1" smtClean="0">
                <a:solidFill>
                  <a:schemeClr val="accent1"/>
                </a:solidFill>
              </a:rPr>
              <a:t>P</a:t>
            </a:r>
            <a:r>
              <a:rPr lang="en-US" sz="2400" b="1" baseline="-25000" dirty="0" err="1">
                <a:solidFill>
                  <a:schemeClr val="accent1"/>
                </a:solidFill>
              </a:rPr>
              <a:t>pk</a:t>
            </a:r>
            <a:r>
              <a:rPr lang="ru-RU" sz="2400" dirty="0" smtClean="0"/>
              <a:t> показывает, </a:t>
            </a:r>
            <a:r>
              <a:rPr lang="ru-RU" sz="2400" b="1" dirty="0" smtClean="0">
                <a:solidFill>
                  <a:schemeClr val="accent1"/>
                </a:solidFill>
              </a:rPr>
              <a:t>пригоден ли в действительности процесс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/>
              <a:t>для удовлетворения требований потребителя.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2400" dirty="0" smtClean="0"/>
              <a:t>Один индекс не должен использоваться – рекомендуется вычислять все четыре индекса.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2400" b="1" dirty="0" smtClean="0">
                <a:solidFill>
                  <a:srgbClr val="1E7829"/>
                </a:solidFill>
              </a:rPr>
              <a:t>Необходимо сравнивать индексы между собой для обеспечения понимания потенциальных выходов процесса и выделения приоритетов для улучшения</a:t>
            </a:r>
          </a:p>
          <a:p>
            <a:endParaRPr lang="ru-RU" sz="2600" dirty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101</a:t>
            </a:fld>
            <a:endParaRPr lang="ru-RU"/>
          </a:p>
        </p:txBody>
      </p:sp>
      <p:pic>
        <p:nvPicPr>
          <p:cNvPr id="9" name="Picture 8" descr="kti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28380" y="5695537"/>
            <a:ext cx="892365" cy="902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1229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3261D31B-E85D-48EF-BCC7-E3A1AF397FE7}" type="slidenum">
              <a:rPr lang="ru-RU" smtClean="0"/>
              <a:pPr defTabSz="1023938"/>
              <a:t>102</a:t>
            </a:fld>
            <a:endParaRPr lang="ru-RU" smtClean="0"/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566305" y="807894"/>
            <a:ext cx="97726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b" anchorCtr="0" compatLnSpc="1">
            <a:prstTxWarp prst="textNoShape">
              <a:avLst/>
            </a:prstTxWarp>
          </a:bodyPr>
          <a:lstStyle/>
          <a:p>
            <a:pPr lvl="0" defTabSz="1023938">
              <a:defRPr/>
            </a:pP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Использование показателей процесса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4239" y="1432030"/>
            <a:ext cx="9351141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q"/>
            </a:pP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Всегда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должно выполняться следующее условие: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С</a:t>
            </a:r>
            <a:r>
              <a:rPr lang="en-US" sz="2600" b="1" baseline="-25000" dirty="0" smtClean="0">
                <a:solidFill>
                  <a:srgbClr val="00004C"/>
                </a:solidFill>
                <a:latin typeface="+mn-lt"/>
              </a:rPr>
              <a:t>pk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≤С</a:t>
            </a:r>
            <a:r>
              <a:rPr lang="en-US" sz="2600" b="1" baseline="-25000" dirty="0">
                <a:solidFill>
                  <a:srgbClr val="00004C"/>
                </a:solidFill>
                <a:latin typeface="+mn-lt"/>
              </a:rPr>
              <a:t>p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, </a:t>
            </a:r>
            <a:r>
              <a:rPr lang="en-US" sz="2600" b="1" dirty="0" err="1" smtClean="0">
                <a:solidFill>
                  <a:srgbClr val="00004C"/>
                </a:solidFill>
                <a:latin typeface="+mn-lt"/>
              </a:rPr>
              <a:t>P</a:t>
            </a:r>
            <a:r>
              <a:rPr lang="en-US" sz="2600" b="1" baseline="-25000" dirty="0" err="1">
                <a:solidFill>
                  <a:srgbClr val="00004C"/>
                </a:solidFill>
                <a:latin typeface="+mn-lt"/>
              </a:rPr>
              <a:t>pk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≤</a:t>
            </a:r>
            <a:r>
              <a:rPr lang="en-US" sz="2600" b="1" dirty="0" smtClean="0">
                <a:solidFill>
                  <a:srgbClr val="00004C"/>
                </a:solidFill>
                <a:latin typeface="+mn-lt"/>
              </a:rPr>
              <a:t>P</a:t>
            </a:r>
            <a:r>
              <a:rPr lang="en-US" sz="2600" b="1" baseline="-25000" dirty="0">
                <a:solidFill>
                  <a:srgbClr val="00004C"/>
                </a:solidFill>
                <a:latin typeface="+mn-lt"/>
              </a:rPr>
              <a:t>p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, при этом значения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С</a:t>
            </a:r>
            <a:r>
              <a:rPr lang="en-US" sz="2600" b="1" baseline="-25000" dirty="0">
                <a:solidFill>
                  <a:srgbClr val="00004C"/>
                </a:solidFill>
                <a:latin typeface="+mn-lt"/>
              </a:rPr>
              <a:t>p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и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С</a:t>
            </a:r>
            <a:r>
              <a:rPr lang="en-US" sz="2600" b="1" baseline="-25000" dirty="0" err="1">
                <a:solidFill>
                  <a:srgbClr val="00004C"/>
                </a:solidFill>
                <a:latin typeface="+mn-lt"/>
              </a:rPr>
              <a:t>pk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 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(</a:t>
            </a:r>
            <a:r>
              <a:rPr lang="en-US" sz="2600" b="1" dirty="0" smtClean="0">
                <a:solidFill>
                  <a:srgbClr val="00004C"/>
                </a:solidFill>
                <a:latin typeface="+mn-lt"/>
              </a:rPr>
              <a:t>P</a:t>
            </a:r>
            <a:r>
              <a:rPr lang="en-US" sz="2600" b="1" baseline="-25000" dirty="0">
                <a:solidFill>
                  <a:srgbClr val="00004C"/>
                </a:solidFill>
                <a:latin typeface="+mn-lt"/>
              </a:rPr>
              <a:t>p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и </a:t>
            </a:r>
            <a:r>
              <a:rPr lang="en-US" sz="2600" b="1" dirty="0" err="1" smtClean="0">
                <a:solidFill>
                  <a:srgbClr val="00004C"/>
                </a:solidFill>
                <a:latin typeface="+mn-lt"/>
              </a:rPr>
              <a:t>P</a:t>
            </a:r>
            <a:r>
              <a:rPr lang="en-US" sz="2600" b="1" baseline="-25000" dirty="0" err="1">
                <a:solidFill>
                  <a:srgbClr val="00004C"/>
                </a:solidFill>
                <a:latin typeface="+mn-lt"/>
              </a:rPr>
              <a:t>pk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) должны быть близки друг к другу – это индикатор хорошей настройки процесса.</a:t>
            </a:r>
          </a:p>
          <a:p>
            <a:pPr marL="342900" lvl="0" indent="-342900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q"/>
            </a:pP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Если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С</a:t>
            </a:r>
            <a:r>
              <a:rPr lang="en-US" sz="2600" b="1" baseline="-25000" dirty="0">
                <a:solidFill>
                  <a:srgbClr val="00004C"/>
                </a:solidFill>
                <a:latin typeface="+mn-lt"/>
              </a:rPr>
              <a:t>p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 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(</a:t>
            </a:r>
            <a:r>
              <a:rPr lang="en-US" sz="2600" b="1" dirty="0" smtClean="0">
                <a:solidFill>
                  <a:srgbClr val="00004C"/>
                </a:solidFill>
                <a:latin typeface="+mn-lt"/>
              </a:rPr>
              <a:t>P</a:t>
            </a:r>
            <a:r>
              <a:rPr lang="en-US" sz="2600" b="1" baseline="-25000" dirty="0">
                <a:solidFill>
                  <a:srgbClr val="00004C"/>
                </a:solidFill>
                <a:latin typeface="+mn-lt"/>
              </a:rPr>
              <a:t>p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) </a:t>
            </a:r>
            <a:r>
              <a:rPr lang="en-US" sz="2600" b="1" dirty="0" smtClean="0">
                <a:solidFill>
                  <a:srgbClr val="00004C"/>
                </a:solidFill>
                <a:latin typeface="+mn-lt"/>
              </a:rPr>
              <a:t>&gt;&gt;&gt;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С</a:t>
            </a:r>
            <a:r>
              <a:rPr lang="en-US" sz="2600" b="1" baseline="-25000" dirty="0" err="1">
                <a:solidFill>
                  <a:srgbClr val="00004C"/>
                </a:solidFill>
                <a:latin typeface="+mn-lt"/>
              </a:rPr>
              <a:t>pk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 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(</a:t>
            </a:r>
            <a:r>
              <a:rPr lang="en-US" sz="2600" b="1" dirty="0" err="1" smtClean="0">
                <a:solidFill>
                  <a:srgbClr val="00004C"/>
                </a:solidFill>
                <a:latin typeface="+mn-lt"/>
              </a:rPr>
              <a:t>P</a:t>
            </a:r>
            <a:r>
              <a:rPr lang="en-US" sz="2600" b="1" baseline="-25000" dirty="0" err="1">
                <a:solidFill>
                  <a:srgbClr val="00004C"/>
                </a:solidFill>
                <a:latin typeface="+mn-lt"/>
              </a:rPr>
              <a:t>pk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) – необходима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центровка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процесса.</a:t>
            </a:r>
          </a:p>
          <a:p>
            <a:pPr marL="342900" lvl="0" indent="-342900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q"/>
            </a:pP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Низкие значения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С</a:t>
            </a:r>
            <a:r>
              <a:rPr lang="en-US" sz="2600" b="1" baseline="-25000" dirty="0">
                <a:solidFill>
                  <a:srgbClr val="00004C"/>
                </a:solidFill>
                <a:latin typeface="+mn-lt"/>
              </a:rPr>
              <a:t>p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и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С</a:t>
            </a:r>
            <a:r>
              <a:rPr lang="en-US" sz="2600" b="1" baseline="-25000" dirty="0" err="1">
                <a:solidFill>
                  <a:srgbClr val="00004C"/>
                </a:solidFill>
                <a:latin typeface="+mn-lt"/>
              </a:rPr>
              <a:t>pk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 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– могут свидетельствовать об увеличении внутригрупповой изменчивости.</a:t>
            </a:r>
          </a:p>
          <a:p>
            <a:pPr marL="342900" lvl="0" indent="-342900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q"/>
            </a:pP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Низкие значения </a:t>
            </a:r>
            <a:r>
              <a:rPr lang="en-US" sz="2600" b="1" dirty="0" smtClean="0">
                <a:solidFill>
                  <a:srgbClr val="00004C"/>
                </a:solidFill>
                <a:latin typeface="+mn-lt"/>
              </a:rPr>
              <a:t>P</a:t>
            </a:r>
            <a:r>
              <a:rPr lang="en-US" sz="2600" b="1" baseline="-25000" dirty="0">
                <a:solidFill>
                  <a:srgbClr val="00004C"/>
                </a:solidFill>
                <a:latin typeface="+mn-lt"/>
              </a:rPr>
              <a:t>p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и </a:t>
            </a:r>
            <a:r>
              <a:rPr lang="en-US" sz="2600" b="1" dirty="0" err="1" smtClean="0">
                <a:solidFill>
                  <a:srgbClr val="00004C"/>
                </a:solidFill>
                <a:latin typeface="+mn-lt"/>
              </a:rPr>
              <a:t>P</a:t>
            </a:r>
            <a:r>
              <a:rPr lang="en-US" sz="2600" b="1" baseline="-25000" dirty="0" err="1">
                <a:solidFill>
                  <a:srgbClr val="00004C"/>
                </a:solidFill>
                <a:latin typeface="+mn-lt"/>
              </a:rPr>
              <a:t>pk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– возникают в результате влияния полной изменчивости.</a:t>
            </a:r>
          </a:p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q"/>
            </a:pP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Большое различие между значениями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С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и </a:t>
            </a:r>
            <a:r>
              <a:rPr lang="en-US" sz="2600" b="1" dirty="0" smtClean="0">
                <a:solidFill>
                  <a:srgbClr val="00004C"/>
                </a:solidFill>
                <a:latin typeface="+mn-lt"/>
              </a:rPr>
              <a:t>P</a:t>
            </a:r>
            <a:r>
              <a:rPr lang="en-US" sz="2600" dirty="0" smtClean="0">
                <a:solidFill>
                  <a:srgbClr val="00004C"/>
                </a:solidFill>
                <a:latin typeface="+mn-lt"/>
              </a:rPr>
              <a:t> 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– признак появления особой причины (причин).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1229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3261D31B-E85D-48EF-BCC7-E3A1AF397FE7}" type="slidenum">
              <a:rPr lang="ru-RU" smtClean="0"/>
              <a:pPr defTabSz="1023938"/>
              <a:t>103</a:t>
            </a:fld>
            <a:endParaRPr lang="ru-RU" smtClean="0"/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566305" y="807894"/>
            <a:ext cx="97726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b" anchorCtr="0" compatLnSpc="1">
            <a:prstTxWarp prst="textNoShape">
              <a:avLst/>
            </a:prstTxWarp>
          </a:bodyPr>
          <a:lstStyle/>
          <a:p>
            <a:pPr lvl="0" defTabSz="1023938">
              <a:defRPr/>
            </a:pP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Использование показателей процесса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2959" y="1389115"/>
            <a:ext cx="915976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1200"/>
              </a:spcBef>
            </a:pP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Если потребителем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не установлены 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дополнительные требования, то используются следующие критерии приемки для показателей возможности процесса: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267308"/>
              </p:ext>
            </p:extLst>
          </p:nvPr>
        </p:nvGraphicFramePr>
        <p:xfrm>
          <a:off x="642445" y="3175961"/>
          <a:ext cx="9002110" cy="3387135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588435"/>
                <a:gridCol w="6413675"/>
              </a:tblGrid>
              <a:tr h="531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Значения индекса С</a:t>
                      </a:r>
                      <a:r>
                        <a:rPr lang="en-US" sz="2400" b="1" baseline="-25000" dirty="0" err="1"/>
                        <a:t>pk</a:t>
                      </a:r>
                      <a:r>
                        <a:rPr lang="en-US" sz="2400" b="1" dirty="0"/>
                        <a:t> </a:t>
                      </a:r>
                      <a:r>
                        <a:rPr lang="ru-RU" sz="2400" b="1" dirty="0"/>
                        <a:t>, </a:t>
                      </a:r>
                      <a:r>
                        <a:rPr lang="en-US" sz="2400" b="1" dirty="0" err="1"/>
                        <a:t>P</a:t>
                      </a:r>
                      <a:r>
                        <a:rPr lang="en-US" sz="2400" b="1" baseline="-25000" dirty="0" err="1"/>
                        <a:t>pk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Комментарии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1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Индекс ˃ 1,33 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/>
                        <a:t>Процесс является пригодным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0622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1 ≤ индекс ≤ 1,33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/>
                        <a:t>Процесс может быть пригодным. Требуется согласование с представителем потребителя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0622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Индекс ˂ 1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/>
                        <a:t>Процесс непригоден. Требуется разработка корректирующих мероприятий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Нижний колонтитул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 defTabSz="1023938"/>
            <a:r>
              <a:rPr lang="ru-RU" smtClean="0"/>
              <a:t>ООО "Бизнес Консалтинг Групп"</a:t>
            </a:r>
          </a:p>
        </p:txBody>
      </p:sp>
      <p:sp>
        <p:nvSpPr>
          <p:cNvPr id="1229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defTabSz="1023938"/>
            <a:fld id="{3261D31B-E85D-48EF-BCC7-E3A1AF397FE7}" type="slidenum">
              <a:rPr lang="ru-RU" smtClean="0"/>
              <a:pPr defTabSz="1023938"/>
              <a:t>104</a:t>
            </a:fld>
            <a:endParaRPr lang="ru-RU" smtClean="0"/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566305" y="807894"/>
            <a:ext cx="97726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b" anchorCtr="0" compatLnSpc="1">
            <a:prstTxWarp prst="textNoShape">
              <a:avLst/>
            </a:prstTxWarp>
          </a:bodyPr>
          <a:lstStyle/>
          <a:p>
            <a:pPr lvl="0" defTabSz="1023938">
              <a:defRPr/>
            </a:pP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Использование показателей процесса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7398" y="1389990"/>
            <a:ext cx="915100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1200"/>
              </a:spcBef>
            </a:pP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Если потребителем </a:t>
            </a:r>
            <a:r>
              <a:rPr lang="ru-RU" sz="2600" b="1" dirty="0" smtClean="0">
                <a:solidFill>
                  <a:srgbClr val="00004C"/>
                </a:solidFill>
                <a:latin typeface="+mn-lt"/>
              </a:rPr>
              <a:t>установлено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выполнение требований дополнительного руководства </a:t>
            </a:r>
            <a:r>
              <a:rPr lang="en-US" sz="2600" dirty="0" smtClean="0">
                <a:solidFill>
                  <a:srgbClr val="00004C"/>
                </a:solidFill>
                <a:latin typeface="+mn-lt"/>
              </a:rPr>
              <a:t>Product Part Approval Process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 (</a:t>
            </a:r>
            <a:r>
              <a:rPr lang="en-US" sz="2600" dirty="0" smtClean="0">
                <a:solidFill>
                  <a:srgbClr val="00004C"/>
                </a:solidFill>
                <a:latin typeface="+mn-lt"/>
              </a:rPr>
              <a:t>PPAP</a:t>
            </a:r>
            <a:r>
              <a:rPr lang="ru-RU" sz="2600" dirty="0" smtClean="0">
                <a:solidFill>
                  <a:srgbClr val="00004C"/>
                </a:solidFill>
                <a:latin typeface="+mn-lt"/>
              </a:rPr>
              <a:t>), то используются следующие критерии приемки для показателей возможности процесса: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148118"/>
              </p:ext>
            </p:extLst>
          </p:nvPr>
        </p:nvGraphicFramePr>
        <p:xfrm>
          <a:off x="642445" y="3175961"/>
          <a:ext cx="9002110" cy="3387135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634155"/>
                <a:gridCol w="6367955"/>
              </a:tblGrid>
              <a:tr h="531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Значения индекса С</a:t>
                      </a:r>
                      <a:r>
                        <a:rPr lang="en-US" sz="2400" b="1" baseline="-25000" dirty="0" err="1"/>
                        <a:t>pk</a:t>
                      </a:r>
                      <a:r>
                        <a:rPr lang="en-US" sz="2400" b="1" dirty="0"/>
                        <a:t> </a:t>
                      </a:r>
                      <a:r>
                        <a:rPr lang="ru-RU" sz="2400" b="1" dirty="0"/>
                        <a:t>, </a:t>
                      </a:r>
                      <a:r>
                        <a:rPr lang="en-US" sz="2400" b="1" dirty="0" err="1"/>
                        <a:t>P</a:t>
                      </a:r>
                      <a:r>
                        <a:rPr lang="en-US" sz="2400" b="1" baseline="-25000" dirty="0" err="1"/>
                        <a:t>pk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Комментарии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1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Индекс ˃ </a:t>
                      </a:r>
                      <a:r>
                        <a:rPr lang="ru-RU" sz="2400" b="1" dirty="0" smtClean="0"/>
                        <a:t>1,67</a:t>
                      </a:r>
                      <a:r>
                        <a:rPr lang="ru-RU" sz="2400" b="1" dirty="0"/>
                        <a:t> 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/>
                        <a:t>Процесс является пригодным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0622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1,33 </a:t>
                      </a:r>
                      <a:r>
                        <a:rPr lang="ru-RU" sz="2400" b="1" dirty="0"/>
                        <a:t>≤ индекс ≤ </a:t>
                      </a:r>
                      <a:r>
                        <a:rPr lang="ru-RU" sz="2400" b="1" dirty="0" smtClean="0"/>
                        <a:t>1,67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/>
                        <a:t>Процесс может быть пригодным. Требуется согласование с представителем потребителя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0622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Индекс ˂ </a:t>
                      </a:r>
                      <a:r>
                        <a:rPr lang="ru-RU" sz="2400" b="1" dirty="0" smtClean="0"/>
                        <a:t>1,33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/>
                        <a:t>Процесс непригоден. Требуется разработка корректирующих мероприятий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4504" y="647387"/>
            <a:ext cx="9640887" cy="665323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Использование показателей процесса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37" y="1670458"/>
            <a:ext cx="9263063" cy="4610956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ru-RU" sz="2800" dirty="0" smtClean="0"/>
              <a:t>В сочетании с показателями процесса рекомендуется применять графический анализ;</a:t>
            </a:r>
          </a:p>
          <a:p>
            <a:r>
              <a:rPr lang="ru-RU" sz="2800" dirty="0" smtClean="0"/>
              <a:t>Примеры графического анализа: </a:t>
            </a:r>
          </a:p>
          <a:p>
            <a:pPr lvl="1"/>
            <a:r>
              <a:rPr lang="ru-RU" sz="2400" dirty="0" smtClean="0"/>
              <a:t>контрольные карты; </a:t>
            </a:r>
          </a:p>
          <a:p>
            <a:pPr lvl="1"/>
            <a:r>
              <a:rPr lang="ru-RU" sz="2400" dirty="0" smtClean="0"/>
              <a:t>графики функций распределения процесса; </a:t>
            </a:r>
          </a:p>
          <a:p>
            <a:pPr lvl="1"/>
            <a:r>
              <a:rPr lang="ru-RU" sz="2400" dirty="0" smtClean="0"/>
              <a:t>графики функции потерь</a:t>
            </a:r>
            <a:endParaRPr lang="ru-RU" sz="2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105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4504" y="621987"/>
            <a:ext cx="9640887" cy="665323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Примеры ситуаций с различными </a:t>
            </a:r>
            <a:r>
              <a:rPr lang="en-US" sz="3200" dirty="0"/>
              <a:t>C</a:t>
            </a:r>
            <a:r>
              <a:rPr lang="en-US" sz="3200" baseline="-25000" dirty="0"/>
              <a:t>pk</a:t>
            </a:r>
            <a:endParaRPr lang="ru-RU" sz="3200" baseline="-25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1436688"/>
            <a:ext cx="7518845" cy="5372086"/>
          </a:xfr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106</a:t>
            </a:fld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839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44507" y="1140448"/>
            <a:ext cx="9491230" cy="1605829"/>
          </a:xfrm>
        </p:spPr>
        <p:txBody>
          <a:bodyPr/>
          <a:lstStyle/>
          <a:p>
            <a:pPr eaLnBrk="1" hangingPunct="1"/>
            <a:r>
              <a:rPr lang="ru-RU" sz="4600" dirty="0" smtClean="0"/>
              <a:t>Функция потерь качества  (</a:t>
            </a:r>
            <a:r>
              <a:rPr lang="en-US" sz="4600" dirty="0" smtClean="0"/>
              <a:t>QLF)</a:t>
            </a:r>
            <a:endParaRPr lang="ru-RU" sz="4600" dirty="0" smtClean="0"/>
          </a:p>
        </p:txBody>
      </p:sp>
      <p:sp>
        <p:nvSpPr>
          <p:cNvPr id="3" name="Rectangle 4"/>
          <p:cNvSpPr txBox="1">
            <a:spLocks noChangeArrowheads="1"/>
          </p:cNvSpPr>
          <p:nvPr/>
        </p:nvSpPr>
        <p:spPr bwMode="auto">
          <a:xfrm>
            <a:off x="644507" y="2746277"/>
            <a:ext cx="9491230" cy="84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09" tIns="51154" rIns="102309" bIns="51154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115964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115964"/>
                </a:solidFill>
                <a:latin typeface="Calibri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115964"/>
                </a:solidFill>
                <a:latin typeface="Calibri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115964"/>
                </a:solidFill>
                <a:latin typeface="Calibri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115964"/>
                </a:solidFill>
                <a:latin typeface="Calibri" pitchFamily="34" charset="0"/>
              </a:defRPr>
            </a:lvl5pPr>
            <a:lvl6pPr marL="457172" algn="l" defTabSz="1023875" rtl="0" eaLnBrk="1" fontAlgn="base" hangingPunct="1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00004C"/>
                </a:solidFill>
                <a:latin typeface="Verdana" pitchFamily="34" charset="0"/>
              </a:defRPr>
            </a:lvl6pPr>
            <a:lvl7pPr marL="914344" algn="l" defTabSz="1023875" rtl="0" eaLnBrk="1" fontAlgn="base" hangingPunct="1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00004C"/>
                </a:solidFill>
                <a:latin typeface="Verdana" pitchFamily="34" charset="0"/>
              </a:defRPr>
            </a:lvl7pPr>
            <a:lvl8pPr marL="1371516" algn="l" defTabSz="1023875" rtl="0" eaLnBrk="1" fontAlgn="base" hangingPunct="1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00004C"/>
                </a:solidFill>
                <a:latin typeface="Verdana" pitchFamily="34" charset="0"/>
              </a:defRPr>
            </a:lvl8pPr>
            <a:lvl9pPr marL="1828688" algn="l" defTabSz="1023875" rtl="0" eaLnBrk="1" fontAlgn="base" hangingPunct="1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r>
              <a:rPr lang="ru-RU" sz="4600" b="0" i="1" kern="0" dirty="0" smtClean="0"/>
              <a:t>(по </a:t>
            </a:r>
            <a:r>
              <a:rPr lang="ru-RU" sz="4600" b="0" i="1" kern="0" dirty="0" err="1" smtClean="0"/>
              <a:t>Тагути</a:t>
            </a:r>
            <a:r>
              <a:rPr lang="ru-RU" sz="4600" b="0" i="1" kern="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0906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09" y="364067"/>
            <a:ext cx="9001125" cy="911931"/>
          </a:xfrm>
        </p:spPr>
        <p:txBody>
          <a:bodyPr/>
          <a:lstStyle/>
          <a:p>
            <a:r>
              <a:rPr lang="ru-RU" sz="3200" dirty="0" smtClean="0"/>
              <a:t>Функция потерь качества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108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12" y="3537627"/>
            <a:ext cx="2674614" cy="26746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46509" y="1406646"/>
            <a:ext cx="9335691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023938" eaLnBrk="0" hangingPunct="0">
              <a:spcBef>
                <a:spcPct val="20000"/>
              </a:spcBef>
              <a:buClr>
                <a:srgbClr val="009999"/>
              </a:buClr>
              <a:defRPr/>
            </a:pPr>
            <a:r>
              <a:rPr lang="ru-RU" sz="2600" kern="0" dirty="0" smtClean="0">
                <a:solidFill>
                  <a:srgbClr val="00004C"/>
                </a:solidFill>
                <a:latin typeface="+mj-lt"/>
              </a:rPr>
              <a:t>Вопреки бытующему мнению о том, что хорошими могут считаться все изделия, изготовленные в пределах требований Потребителя, японский ученый </a:t>
            </a:r>
            <a:r>
              <a:rPr lang="ru-RU" sz="2600" kern="0" dirty="0" err="1" smtClean="0">
                <a:solidFill>
                  <a:srgbClr val="00004C"/>
                </a:solidFill>
                <a:latin typeface="+mj-lt"/>
              </a:rPr>
              <a:t>Генити</a:t>
            </a:r>
            <a:r>
              <a:rPr lang="ru-RU" sz="2600" kern="0" dirty="0" smtClean="0">
                <a:solidFill>
                  <a:srgbClr val="00004C"/>
                </a:solidFill>
                <a:latin typeface="+mj-lt"/>
              </a:rPr>
              <a:t> </a:t>
            </a:r>
            <a:r>
              <a:rPr lang="ru-RU" sz="2600" kern="0" dirty="0" err="1" smtClean="0">
                <a:solidFill>
                  <a:srgbClr val="00004C"/>
                </a:solidFill>
                <a:latin typeface="+mj-lt"/>
              </a:rPr>
              <a:t>Тагути</a:t>
            </a:r>
            <a:r>
              <a:rPr lang="ru-RU" sz="2600" kern="0" dirty="0" smtClean="0">
                <a:solidFill>
                  <a:srgbClr val="00004C"/>
                </a:solidFill>
                <a:latin typeface="+mj-lt"/>
              </a:rPr>
              <a:t> в 1960 году предположил, что удовлетворение требований допусков – отнюдь не достаточный критерий, чтобы судить о качестве.</a:t>
            </a:r>
            <a:endParaRPr lang="ru-RU" sz="2600" kern="0" dirty="0">
              <a:solidFill>
                <a:srgbClr val="00004C"/>
              </a:solidFill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57851" y="6229708"/>
            <a:ext cx="20391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Генити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Тагути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Genichi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Taguti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10" name="Группа 48"/>
          <p:cNvGrpSpPr/>
          <p:nvPr/>
        </p:nvGrpSpPr>
        <p:grpSpPr>
          <a:xfrm>
            <a:off x="4890525" y="3920053"/>
            <a:ext cx="4593133" cy="2839859"/>
            <a:chOff x="5370490" y="1429694"/>
            <a:chExt cx="4593133" cy="2839859"/>
          </a:xfrm>
        </p:grpSpPr>
        <p:sp>
          <p:nvSpPr>
            <p:cNvPr id="11" name="Прямоугольник 10"/>
            <p:cNvSpPr/>
            <p:nvPr/>
          </p:nvSpPr>
          <p:spPr bwMode="auto">
            <a:xfrm>
              <a:off x="8577330" y="1809482"/>
              <a:ext cx="888642" cy="1461752"/>
            </a:xfrm>
            <a:prstGeom prst="rect">
              <a:avLst/>
            </a:prstGeom>
            <a:solidFill>
              <a:srgbClr val="D3BDF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12" name="Line 6"/>
            <p:cNvSpPr>
              <a:spLocks noChangeShapeType="1"/>
            </p:cNvSpPr>
            <p:nvPr/>
          </p:nvSpPr>
          <p:spPr bwMode="auto">
            <a:xfrm flipV="1">
              <a:off x="7217658" y="1815545"/>
              <a:ext cx="0" cy="145633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Line 7"/>
            <p:cNvSpPr>
              <a:spLocks noChangeShapeType="1"/>
            </p:cNvSpPr>
            <p:nvPr/>
          </p:nvSpPr>
          <p:spPr bwMode="auto">
            <a:xfrm flipV="1">
              <a:off x="5853927" y="1815545"/>
              <a:ext cx="0" cy="1456335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440385" y="1429694"/>
              <a:ext cx="3679339" cy="471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en-US" sz="2200" dirty="0">
                  <a:latin typeface="Times New Roman" pitchFamily="18" charset="0"/>
                </a:rPr>
                <a:t> </a:t>
              </a:r>
              <a:r>
                <a:rPr lang="en-US" sz="2200" b="1" dirty="0">
                  <a:latin typeface="Times New Roman" pitchFamily="18" charset="0"/>
                </a:rPr>
                <a:t>LSL</a:t>
              </a:r>
              <a:r>
                <a:rPr lang="en-US" sz="2200" dirty="0">
                  <a:latin typeface="Times New Roman" pitchFamily="18" charset="0"/>
                </a:rPr>
                <a:t>    </a:t>
              </a:r>
              <a:r>
                <a:rPr lang="ru-RU" sz="2200" dirty="0">
                  <a:latin typeface="Times New Roman" pitchFamily="18" charset="0"/>
                </a:rPr>
                <a:t> </a:t>
              </a:r>
              <a:r>
                <a:rPr lang="en-US" sz="2200" dirty="0">
                  <a:latin typeface="Times New Roman" pitchFamily="18" charset="0"/>
                </a:rPr>
                <a:t>    </a:t>
              </a:r>
              <a:r>
                <a:rPr lang="ru-RU" sz="2200" dirty="0" smtClean="0">
                  <a:latin typeface="Times New Roman" pitchFamily="18" charset="0"/>
                </a:rPr>
                <a:t>  </a:t>
              </a:r>
              <a:r>
                <a:rPr lang="ru-RU" sz="2200" b="1" dirty="0" smtClean="0">
                  <a:latin typeface="Times New Roman" pitchFamily="18" charset="0"/>
                </a:rPr>
                <a:t>Цель</a:t>
              </a:r>
              <a:r>
                <a:rPr lang="en-US" sz="2200" dirty="0" smtClean="0">
                  <a:latin typeface="Times New Roman" pitchFamily="18" charset="0"/>
                </a:rPr>
                <a:t>    </a:t>
              </a:r>
              <a:r>
                <a:rPr lang="ru-RU" sz="2200" dirty="0" smtClean="0">
                  <a:latin typeface="Times New Roman" pitchFamily="18" charset="0"/>
                </a:rPr>
                <a:t>       </a:t>
              </a:r>
              <a:r>
                <a:rPr lang="en-US" sz="2200" b="1" dirty="0" smtClean="0">
                  <a:latin typeface="Times New Roman" pitchFamily="18" charset="0"/>
                </a:rPr>
                <a:t>USL</a:t>
              </a:r>
              <a:endParaRPr lang="ru-RU" sz="2000" b="1" dirty="0">
                <a:latin typeface="Times New Roman" pitchFamily="18" charset="0"/>
              </a:endParaRPr>
            </a:p>
          </p:txBody>
        </p:sp>
        <p:sp>
          <p:nvSpPr>
            <p:cNvPr id="15" name="Line 7"/>
            <p:cNvSpPr>
              <a:spLocks noChangeShapeType="1"/>
            </p:cNvSpPr>
            <p:nvPr/>
          </p:nvSpPr>
          <p:spPr bwMode="auto">
            <a:xfrm flipV="1">
              <a:off x="8579595" y="1814196"/>
              <a:ext cx="0" cy="145633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6984615" y="3265238"/>
              <a:ext cx="2839116" cy="471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02321" tIns="51161" rIns="102321" bIns="51161"/>
            <a:lstStyle/>
            <a:p>
              <a:pPr defTabSz="1023938"/>
              <a:r>
                <a:rPr lang="en-US" sz="2200" dirty="0">
                  <a:latin typeface="Times New Roman" pitchFamily="18" charset="0"/>
                </a:rPr>
                <a:t> </a:t>
              </a:r>
              <a:r>
                <a:rPr lang="en-US" sz="2200" b="1" dirty="0" smtClean="0">
                  <a:solidFill>
                    <a:srgbClr val="00B050"/>
                  </a:solidFill>
                  <a:latin typeface="Times New Roman" pitchFamily="18" charset="0"/>
                </a:rPr>
                <a:t>A</a:t>
              </a:r>
              <a:r>
                <a:rPr lang="en-US" sz="2200" dirty="0" smtClean="0">
                  <a:solidFill>
                    <a:srgbClr val="00B050"/>
                  </a:solidFill>
                  <a:latin typeface="Times New Roman" pitchFamily="18" charset="0"/>
                </a:rPr>
                <a:t> </a:t>
              </a:r>
              <a:r>
                <a:rPr lang="en-US" dirty="0" smtClean="0">
                  <a:solidFill>
                    <a:srgbClr val="00B050"/>
                  </a:solidFill>
                  <a:latin typeface="Times New Roman" pitchFamily="18" charset="0"/>
                </a:rPr>
                <a:t>  </a:t>
              </a:r>
              <a:r>
                <a:rPr lang="ru-RU" dirty="0" smtClean="0">
                  <a:solidFill>
                    <a:srgbClr val="00B050"/>
                  </a:solidFill>
                  <a:latin typeface="Times New Roman" pitchFamily="18" charset="0"/>
                </a:rPr>
                <a:t> </a:t>
              </a:r>
              <a:r>
                <a:rPr lang="en-US" sz="2200" b="1" dirty="0" smtClean="0">
                  <a:solidFill>
                    <a:srgbClr val="00B050"/>
                  </a:solidFill>
                  <a:latin typeface="Times New Roman" pitchFamily="18" charset="0"/>
                </a:rPr>
                <a:t>B</a:t>
              </a:r>
              <a:r>
                <a:rPr lang="en-US" sz="2200" dirty="0" smtClean="0">
                  <a:solidFill>
                    <a:srgbClr val="00B050"/>
                  </a:solidFill>
                  <a:latin typeface="Times New Roman" pitchFamily="18" charset="0"/>
                </a:rPr>
                <a:t> </a:t>
              </a:r>
              <a:r>
                <a:rPr lang="ru-RU" sz="2200" dirty="0" smtClean="0">
                  <a:solidFill>
                    <a:srgbClr val="00B050"/>
                  </a:solidFill>
                  <a:latin typeface="Times New Roman" pitchFamily="18" charset="0"/>
                </a:rPr>
                <a:t> </a:t>
              </a:r>
              <a:r>
                <a:rPr lang="en-US" sz="2200" dirty="0" smtClean="0">
                  <a:solidFill>
                    <a:srgbClr val="00B050"/>
                  </a:solidFill>
                  <a:latin typeface="Times New Roman" pitchFamily="18" charset="0"/>
                </a:rPr>
                <a:t>  </a:t>
              </a:r>
              <a:r>
                <a:rPr lang="en-US" sz="2200" b="1" dirty="0" smtClean="0">
                  <a:solidFill>
                    <a:srgbClr val="00B050"/>
                  </a:solidFill>
                  <a:latin typeface="Times New Roman" pitchFamily="18" charset="0"/>
                </a:rPr>
                <a:t>C</a:t>
              </a:r>
              <a:r>
                <a:rPr lang="en-US" sz="2200" dirty="0" smtClean="0">
                  <a:solidFill>
                    <a:srgbClr val="00B050"/>
                  </a:solidFill>
                  <a:latin typeface="Times New Roman" pitchFamily="18" charset="0"/>
                </a:rPr>
                <a:t>  </a:t>
              </a:r>
              <a:r>
                <a:rPr lang="en-US" sz="1600" dirty="0" smtClean="0">
                  <a:solidFill>
                    <a:srgbClr val="00B050"/>
                  </a:solidFill>
                  <a:latin typeface="Times New Roman" pitchFamily="18" charset="0"/>
                </a:rPr>
                <a:t> </a:t>
              </a:r>
              <a:r>
                <a:rPr lang="en-US" sz="2200" dirty="0" smtClean="0">
                  <a:solidFill>
                    <a:srgbClr val="00B050"/>
                  </a:solidFill>
                  <a:latin typeface="Times New Roman" pitchFamily="18" charset="0"/>
                </a:rPr>
                <a:t> </a:t>
              </a:r>
              <a:r>
                <a:rPr lang="en-US" sz="2200" b="1" dirty="0" smtClean="0">
                  <a:solidFill>
                    <a:srgbClr val="00B050"/>
                  </a:solidFill>
                  <a:latin typeface="Times New Roman" pitchFamily="18" charset="0"/>
                </a:rPr>
                <a:t>D</a:t>
              </a:r>
              <a:r>
                <a:rPr lang="ru-RU" sz="2200" dirty="0" smtClean="0">
                  <a:solidFill>
                    <a:srgbClr val="00B050"/>
                  </a:solidFill>
                  <a:latin typeface="Times New Roman" pitchFamily="18" charset="0"/>
                </a:rPr>
                <a:t> </a:t>
              </a:r>
              <a:r>
                <a:rPr lang="en-US" sz="2200" dirty="0" smtClean="0">
                  <a:solidFill>
                    <a:srgbClr val="00B050"/>
                  </a:solidFill>
                  <a:latin typeface="Times New Roman" pitchFamily="18" charset="0"/>
                </a:rPr>
                <a:t>  </a:t>
              </a:r>
              <a:r>
                <a:rPr lang="en-US" sz="2200" b="1" dirty="0" smtClean="0">
                  <a:solidFill>
                    <a:srgbClr val="FF0000"/>
                  </a:solidFill>
                  <a:latin typeface="Times New Roman" pitchFamily="18" charset="0"/>
                </a:rPr>
                <a:t>E</a:t>
              </a:r>
              <a:r>
                <a:rPr lang="en-US" sz="2200" dirty="0" smtClean="0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r>
                <a:rPr lang="ru-RU" sz="2200" dirty="0" smtClean="0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r>
                <a:rPr lang="en-US" sz="2200" dirty="0" smtClean="0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r>
                <a:rPr lang="en-US" sz="2200" b="1" dirty="0" smtClean="0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endParaRPr lang="ru-RU" sz="2200" b="1" dirty="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cxnSp>
          <p:nvCxnSpPr>
            <p:cNvPr id="17" name="Прямая соединительная линия 16"/>
            <p:cNvCxnSpPr/>
            <p:nvPr/>
          </p:nvCxnSpPr>
          <p:spPr bwMode="auto">
            <a:xfrm rot="5400000">
              <a:off x="8129789" y="3274453"/>
              <a:ext cx="57955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Прямая соединительная линия 17"/>
            <p:cNvCxnSpPr/>
            <p:nvPr/>
          </p:nvCxnSpPr>
          <p:spPr bwMode="auto">
            <a:xfrm rot="5400000">
              <a:off x="7651124" y="3265868"/>
              <a:ext cx="57955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" name="Прямая соединительная линия 18"/>
            <p:cNvCxnSpPr/>
            <p:nvPr/>
          </p:nvCxnSpPr>
          <p:spPr bwMode="auto">
            <a:xfrm rot="5400000">
              <a:off x="7198217" y="3270161"/>
              <a:ext cx="57955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Прямая соединительная линия 19"/>
            <p:cNvCxnSpPr/>
            <p:nvPr/>
          </p:nvCxnSpPr>
          <p:spPr bwMode="auto">
            <a:xfrm rot="5400000">
              <a:off x="8546206" y="3265868"/>
              <a:ext cx="57955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Прямая соединительная линия 20"/>
            <p:cNvCxnSpPr/>
            <p:nvPr/>
          </p:nvCxnSpPr>
          <p:spPr bwMode="auto">
            <a:xfrm rot="5400000">
              <a:off x="8996967" y="3259429"/>
              <a:ext cx="57955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Прямая соединительная линия 21"/>
            <p:cNvCxnSpPr/>
            <p:nvPr/>
          </p:nvCxnSpPr>
          <p:spPr bwMode="auto">
            <a:xfrm rot="5400000">
              <a:off x="9355429" y="3276601"/>
              <a:ext cx="57955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Прямая соединительная линия 22"/>
            <p:cNvCxnSpPr/>
            <p:nvPr/>
          </p:nvCxnSpPr>
          <p:spPr bwMode="auto">
            <a:xfrm>
              <a:off x="7212169" y="3715555"/>
              <a:ext cx="1371600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Прямая со стрелкой 23"/>
            <p:cNvCxnSpPr/>
            <p:nvPr/>
          </p:nvCxnSpPr>
          <p:spPr bwMode="auto">
            <a:xfrm>
              <a:off x="8673921" y="3709115"/>
              <a:ext cx="882203" cy="1588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5" name="Прямоугольник 24"/>
            <p:cNvSpPr/>
            <p:nvPr/>
          </p:nvSpPr>
          <p:spPr bwMode="auto">
            <a:xfrm>
              <a:off x="5370490" y="1815921"/>
              <a:ext cx="482958" cy="1455313"/>
            </a:xfrm>
            <a:prstGeom prst="rect">
              <a:avLst/>
            </a:prstGeom>
            <a:solidFill>
              <a:srgbClr val="D3BDFF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cxnSp>
          <p:nvCxnSpPr>
            <p:cNvPr id="26" name="Прямая соединительная линия 25"/>
            <p:cNvCxnSpPr/>
            <p:nvPr/>
          </p:nvCxnSpPr>
          <p:spPr bwMode="auto">
            <a:xfrm rot="10800000">
              <a:off x="5370490" y="3271234"/>
              <a:ext cx="4095482" cy="158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7" name="TextBox 26"/>
            <p:cNvSpPr txBox="1"/>
            <p:nvPr/>
          </p:nvSpPr>
          <p:spPr>
            <a:xfrm>
              <a:off x="7177959" y="3715555"/>
              <a:ext cx="140775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500" b="1" dirty="0" smtClean="0">
                  <a:solidFill>
                    <a:srgbClr val="00B050"/>
                  </a:solidFill>
                </a:rPr>
                <a:t>Одинаково</a:t>
              </a:r>
            </a:p>
            <a:p>
              <a:r>
                <a:rPr lang="ru-RU" sz="1500" b="1" dirty="0" smtClean="0">
                  <a:solidFill>
                    <a:srgbClr val="00B050"/>
                  </a:solidFill>
                </a:rPr>
                <a:t>хорошие</a:t>
              </a:r>
              <a:endParaRPr lang="ru-RU" sz="1500" b="1" dirty="0">
                <a:solidFill>
                  <a:srgbClr val="00B050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555865" y="3706969"/>
              <a:ext cx="140775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500" b="1" dirty="0" smtClean="0">
                  <a:solidFill>
                    <a:srgbClr val="FF0000"/>
                  </a:solidFill>
                </a:rPr>
                <a:t>Одинаково</a:t>
              </a:r>
            </a:p>
            <a:p>
              <a:r>
                <a:rPr lang="ru-RU" sz="1500" b="1" dirty="0" smtClean="0">
                  <a:solidFill>
                    <a:srgbClr val="FF0000"/>
                  </a:solidFill>
                </a:rPr>
                <a:t>плохие</a:t>
              </a:r>
              <a:endParaRPr lang="ru-RU" sz="1500" b="1" dirty="0">
                <a:solidFill>
                  <a:srgbClr val="FF0000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16200000">
              <a:off x="5030250" y="2356834"/>
              <a:ext cx="11753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7030A0"/>
                  </a:solidFill>
                </a:rPr>
                <a:t>Плохие</a:t>
              </a:r>
              <a:endParaRPr lang="ru-RU" b="1" dirty="0">
                <a:solidFill>
                  <a:srgbClr val="7030A0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 rot="16200000">
              <a:off x="8430676" y="2347309"/>
              <a:ext cx="11753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7030A0"/>
                  </a:solidFill>
                </a:rPr>
                <a:t>Плохие</a:t>
              </a:r>
              <a:endParaRPr lang="ru-RU" b="1" dirty="0">
                <a:solidFill>
                  <a:srgbClr val="7030A0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543675" y="2314575"/>
              <a:ext cx="13917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0B050"/>
                  </a:solidFill>
                </a:rPr>
                <a:t>Хорошие</a:t>
              </a:r>
              <a:endParaRPr lang="ru-RU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32" name="Дата 3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0430234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Прямоугольник 45"/>
          <p:cNvSpPr/>
          <p:nvPr/>
        </p:nvSpPr>
        <p:spPr>
          <a:xfrm>
            <a:off x="6930734" y="4831771"/>
            <a:ext cx="2857501" cy="716973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Заголовок 1"/>
          <p:cNvSpPr>
            <a:spLocks noGrp="1"/>
          </p:cNvSpPr>
          <p:nvPr>
            <p:ph type="title"/>
          </p:nvPr>
        </p:nvSpPr>
        <p:spPr>
          <a:xfrm>
            <a:off x="605016" y="575353"/>
            <a:ext cx="9001125" cy="706420"/>
          </a:xfrm>
        </p:spPr>
        <p:txBody>
          <a:bodyPr/>
          <a:lstStyle/>
          <a:p>
            <a:r>
              <a:rPr lang="ru-RU" sz="3200" dirty="0" smtClean="0"/>
              <a:t>Функция потерь качества 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109</a:t>
            </a:fld>
            <a:endParaRPr lang="ru-RU"/>
          </a:p>
        </p:txBody>
      </p:sp>
      <p:sp>
        <p:nvSpPr>
          <p:cNvPr id="131" name="Содержимое 2"/>
          <p:cNvSpPr txBox="1">
            <a:spLocks/>
          </p:cNvSpPr>
          <p:nvPr/>
        </p:nvSpPr>
        <p:spPr bwMode="auto">
          <a:xfrm>
            <a:off x="577661" y="1324053"/>
            <a:ext cx="4245205" cy="3874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t" anchorCtr="0" compatLnSpc="1">
            <a:prstTxWarp prst="textNoShape">
              <a:avLst/>
            </a:prstTxWarp>
          </a:bodyPr>
          <a:lstStyle/>
          <a:p>
            <a:pPr marL="525463" marR="0" lvl="0" indent="-525463" algn="l" defTabSz="102393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Char char="o"/>
              <a:tabLst/>
              <a:defRPr/>
            </a:pPr>
            <a:r>
              <a:rPr kumimoji="0" lang="ru-RU" sz="2800" b="0" i="0" u="sng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Мышление через функцию потерь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</a:t>
            </a:r>
          </a:p>
          <a:p>
            <a:pPr marL="525600" marR="0" lvl="0" indent="0" algn="l" defTabSz="102393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ru-RU" sz="2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модель, имеющая большую близость к реальному миру. При отклонении характеристики от цели потребители и(или) общество несут потери.</a:t>
            </a:r>
          </a:p>
        </p:txBody>
      </p:sp>
      <p:grpSp>
        <p:nvGrpSpPr>
          <p:cNvPr id="77" name="Группа 76"/>
          <p:cNvGrpSpPr/>
          <p:nvPr/>
        </p:nvGrpSpPr>
        <p:grpSpPr>
          <a:xfrm>
            <a:off x="4641127" y="1727248"/>
            <a:ext cx="5491494" cy="2848504"/>
            <a:chOff x="4795506" y="4256693"/>
            <a:chExt cx="5491494" cy="2848504"/>
          </a:xfrm>
        </p:grpSpPr>
        <p:grpSp>
          <p:nvGrpSpPr>
            <p:cNvPr id="70" name="Группа 69"/>
            <p:cNvGrpSpPr/>
            <p:nvPr/>
          </p:nvGrpSpPr>
          <p:grpSpPr>
            <a:xfrm>
              <a:off x="4863130" y="4256693"/>
              <a:ext cx="5423870" cy="2848504"/>
              <a:chOff x="4863130" y="4195048"/>
              <a:chExt cx="5423870" cy="2848504"/>
            </a:xfrm>
          </p:grpSpPr>
          <p:grpSp>
            <p:nvGrpSpPr>
              <p:cNvPr id="62" name="Группа 61"/>
              <p:cNvGrpSpPr/>
              <p:nvPr/>
            </p:nvGrpSpPr>
            <p:grpSpPr>
              <a:xfrm>
                <a:off x="4863130" y="4195048"/>
                <a:ext cx="5423870" cy="2707168"/>
                <a:chOff x="4863130" y="4482724"/>
                <a:chExt cx="5423870" cy="2707168"/>
              </a:xfrm>
            </p:grpSpPr>
            <p:grpSp>
              <p:nvGrpSpPr>
                <p:cNvPr id="7" name="Группа 129"/>
                <p:cNvGrpSpPr/>
                <p:nvPr/>
              </p:nvGrpSpPr>
              <p:grpSpPr>
                <a:xfrm>
                  <a:off x="4863130" y="4482724"/>
                  <a:ext cx="5423870" cy="2707168"/>
                  <a:chOff x="4799299" y="4297373"/>
                  <a:chExt cx="5423870" cy="2707168"/>
                </a:xfrm>
              </p:grpSpPr>
              <p:sp>
                <p:nvSpPr>
                  <p:cNvPr id="50" name="Line 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871356" y="4683224"/>
                    <a:ext cx="0" cy="145633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prstDash val="lgDash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51" name="Line 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507625" y="4683224"/>
                    <a:ext cx="0" cy="145633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52" name="Text Box 1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094083" y="4297373"/>
                    <a:ext cx="3679339" cy="47193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102321" tIns="51161" rIns="102321" bIns="51161"/>
                  <a:lstStyle/>
                  <a:p>
                    <a:pPr defTabSz="1023938"/>
                    <a:r>
                      <a:rPr lang="en-US" sz="2200" dirty="0">
                        <a:latin typeface="Times New Roman" pitchFamily="18" charset="0"/>
                      </a:rPr>
                      <a:t> </a:t>
                    </a:r>
                    <a:r>
                      <a:rPr lang="en-US" sz="2200" b="1" dirty="0">
                        <a:latin typeface="Times New Roman" pitchFamily="18" charset="0"/>
                      </a:rPr>
                      <a:t>LSL</a:t>
                    </a:r>
                    <a:r>
                      <a:rPr lang="en-US" sz="2200" dirty="0">
                        <a:latin typeface="Times New Roman" pitchFamily="18" charset="0"/>
                      </a:rPr>
                      <a:t>    </a:t>
                    </a:r>
                    <a:r>
                      <a:rPr lang="ru-RU" sz="2200" dirty="0">
                        <a:latin typeface="Times New Roman" pitchFamily="18" charset="0"/>
                      </a:rPr>
                      <a:t> </a:t>
                    </a:r>
                    <a:r>
                      <a:rPr lang="en-US" sz="2200" dirty="0">
                        <a:latin typeface="Times New Roman" pitchFamily="18" charset="0"/>
                      </a:rPr>
                      <a:t>    </a:t>
                    </a:r>
                    <a:r>
                      <a:rPr lang="ru-RU" sz="2200" dirty="0" smtClean="0">
                        <a:latin typeface="Times New Roman" pitchFamily="18" charset="0"/>
                      </a:rPr>
                      <a:t>  </a:t>
                    </a:r>
                    <a:r>
                      <a:rPr lang="ru-RU" sz="2200" b="1" dirty="0" smtClean="0">
                        <a:latin typeface="Times New Roman" pitchFamily="18" charset="0"/>
                      </a:rPr>
                      <a:t>Цель</a:t>
                    </a:r>
                    <a:r>
                      <a:rPr lang="en-US" sz="2200" dirty="0" smtClean="0">
                        <a:latin typeface="Times New Roman" pitchFamily="18" charset="0"/>
                      </a:rPr>
                      <a:t>    </a:t>
                    </a:r>
                    <a:r>
                      <a:rPr lang="ru-RU" sz="2200" dirty="0" smtClean="0">
                        <a:latin typeface="Times New Roman" pitchFamily="18" charset="0"/>
                      </a:rPr>
                      <a:t>       </a:t>
                    </a:r>
                    <a:r>
                      <a:rPr lang="en-US" sz="2200" b="1" dirty="0" smtClean="0">
                        <a:latin typeface="Times New Roman" pitchFamily="18" charset="0"/>
                      </a:rPr>
                      <a:t>USL</a:t>
                    </a:r>
                    <a:endParaRPr lang="ru-RU" sz="2000" b="1" dirty="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53" name="Line 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8233293" y="4681875"/>
                    <a:ext cx="0" cy="1456335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54" name="Text Box 1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638313" y="6132917"/>
                    <a:ext cx="2839116" cy="47193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102321" tIns="51161" rIns="102321" bIns="51161"/>
                  <a:lstStyle/>
                  <a:p>
                    <a:pPr defTabSz="1023938"/>
                    <a:r>
                      <a:rPr lang="en-US" sz="2200" dirty="0">
                        <a:latin typeface="Times New Roman" pitchFamily="18" charset="0"/>
                      </a:rPr>
                      <a:t> </a:t>
                    </a:r>
                    <a:r>
                      <a:rPr lang="en-US" sz="2200" b="1" dirty="0" smtClean="0">
                        <a:latin typeface="Times New Roman" pitchFamily="18" charset="0"/>
                      </a:rPr>
                      <a:t>A</a:t>
                    </a:r>
                    <a:r>
                      <a:rPr lang="en-US" sz="2200" dirty="0" smtClean="0">
                        <a:latin typeface="Times New Roman" pitchFamily="18" charset="0"/>
                      </a:rPr>
                      <a:t> </a:t>
                    </a:r>
                    <a:r>
                      <a:rPr lang="en-US" dirty="0" smtClean="0">
                        <a:latin typeface="Times New Roman" pitchFamily="18" charset="0"/>
                      </a:rPr>
                      <a:t>  </a:t>
                    </a:r>
                    <a:r>
                      <a:rPr lang="ru-RU" dirty="0" smtClean="0">
                        <a:latin typeface="Times New Roman" pitchFamily="18" charset="0"/>
                      </a:rPr>
                      <a:t> </a:t>
                    </a:r>
                    <a:r>
                      <a:rPr lang="en-US" sz="2200" b="1" dirty="0" smtClean="0">
                        <a:solidFill>
                          <a:srgbClr val="002060"/>
                        </a:solidFill>
                        <a:latin typeface="Times New Roman" pitchFamily="18" charset="0"/>
                      </a:rPr>
                      <a:t>B</a:t>
                    </a:r>
                    <a:r>
                      <a:rPr lang="en-US" sz="2200" dirty="0" smtClean="0">
                        <a:latin typeface="Times New Roman" pitchFamily="18" charset="0"/>
                      </a:rPr>
                      <a:t> </a:t>
                    </a:r>
                    <a:r>
                      <a:rPr lang="ru-RU" sz="2200" dirty="0" smtClean="0">
                        <a:latin typeface="Times New Roman" pitchFamily="18" charset="0"/>
                      </a:rPr>
                      <a:t> </a:t>
                    </a:r>
                    <a:r>
                      <a:rPr lang="en-US" sz="2200" dirty="0" smtClean="0">
                        <a:latin typeface="Times New Roman" pitchFamily="18" charset="0"/>
                      </a:rPr>
                      <a:t>  </a:t>
                    </a:r>
                    <a:r>
                      <a:rPr lang="en-US" sz="2200" b="1" dirty="0" smtClean="0">
                        <a:solidFill>
                          <a:srgbClr val="7030A0"/>
                        </a:solidFill>
                        <a:latin typeface="Times New Roman" pitchFamily="18" charset="0"/>
                      </a:rPr>
                      <a:t>C</a:t>
                    </a:r>
                    <a:r>
                      <a:rPr lang="en-US" sz="2200" dirty="0" smtClean="0">
                        <a:latin typeface="Times New Roman" pitchFamily="18" charset="0"/>
                      </a:rPr>
                      <a:t>  </a:t>
                    </a:r>
                    <a:r>
                      <a:rPr lang="en-US" sz="1600" dirty="0" smtClean="0">
                        <a:latin typeface="Times New Roman" pitchFamily="18" charset="0"/>
                      </a:rPr>
                      <a:t> </a:t>
                    </a:r>
                    <a:r>
                      <a:rPr lang="en-US" sz="2200" dirty="0" smtClean="0">
                        <a:latin typeface="Times New Roman" pitchFamily="18" charset="0"/>
                      </a:rPr>
                      <a:t> </a:t>
                    </a:r>
                    <a:r>
                      <a:rPr lang="en-US" sz="2200" b="1" dirty="0" smtClean="0">
                        <a:latin typeface="Times New Roman" pitchFamily="18" charset="0"/>
                      </a:rPr>
                      <a:t>D</a:t>
                    </a:r>
                    <a:r>
                      <a:rPr lang="ru-RU" sz="2200" dirty="0" smtClean="0">
                        <a:latin typeface="Times New Roman" pitchFamily="18" charset="0"/>
                      </a:rPr>
                      <a:t> </a:t>
                    </a:r>
                    <a:r>
                      <a:rPr lang="en-US" sz="2200" dirty="0" smtClean="0">
                        <a:latin typeface="Times New Roman" pitchFamily="18" charset="0"/>
                      </a:rPr>
                      <a:t>  </a:t>
                    </a:r>
                    <a:r>
                      <a:rPr lang="en-US" sz="2200" b="1" dirty="0" smtClean="0">
                        <a:solidFill>
                          <a:srgbClr val="FF0000"/>
                        </a:solidFill>
                        <a:latin typeface="Times New Roman" pitchFamily="18" charset="0"/>
                      </a:rPr>
                      <a:t>E</a:t>
                    </a:r>
                    <a:r>
                      <a:rPr lang="en-US" sz="2200" dirty="0" smtClean="0">
                        <a:latin typeface="Times New Roman" pitchFamily="18" charset="0"/>
                      </a:rPr>
                      <a:t> </a:t>
                    </a:r>
                    <a:r>
                      <a:rPr lang="ru-RU" sz="2200" dirty="0" smtClean="0">
                        <a:latin typeface="Times New Roman" pitchFamily="18" charset="0"/>
                      </a:rPr>
                      <a:t> </a:t>
                    </a:r>
                    <a:r>
                      <a:rPr lang="en-US" sz="2200" dirty="0" smtClean="0">
                        <a:latin typeface="Times New Roman" pitchFamily="18" charset="0"/>
                      </a:rPr>
                      <a:t> </a:t>
                    </a:r>
                    <a:r>
                      <a:rPr lang="en-US" sz="2200" b="1" dirty="0" smtClean="0">
                        <a:latin typeface="Times New Roman" pitchFamily="18" charset="0"/>
                      </a:rPr>
                      <a:t>F</a:t>
                    </a:r>
                    <a:endParaRPr lang="ru-RU" sz="2200" b="1" dirty="0">
                      <a:latin typeface="Times New Roman" pitchFamily="18" charset="0"/>
                    </a:endParaRPr>
                  </a:p>
                </p:txBody>
              </p:sp>
              <p:cxnSp>
                <p:nvCxnSpPr>
                  <p:cNvPr id="55" name="Прямая соединительная линия 54"/>
                  <p:cNvCxnSpPr/>
                  <p:nvPr/>
                </p:nvCxnSpPr>
                <p:spPr bwMode="auto">
                  <a:xfrm rot="5400000">
                    <a:off x="7783487" y="6142132"/>
                    <a:ext cx="57955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56" name="Прямая соединительная линия 55"/>
                  <p:cNvCxnSpPr/>
                  <p:nvPr/>
                </p:nvCxnSpPr>
                <p:spPr bwMode="auto">
                  <a:xfrm rot="5400000">
                    <a:off x="7304822" y="6133547"/>
                    <a:ext cx="57955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57" name="Прямая соединительная линия 56"/>
                  <p:cNvCxnSpPr/>
                  <p:nvPr/>
                </p:nvCxnSpPr>
                <p:spPr bwMode="auto">
                  <a:xfrm rot="5400000">
                    <a:off x="6851915" y="6137840"/>
                    <a:ext cx="57955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58" name="Прямая соединительная линия 57"/>
                  <p:cNvCxnSpPr/>
                  <p:nvPr/>
                </p:nvCxnSpPr>
                <p:spPr bwMode="auto">
                  <a:xfrm rot="5400000">
                    <a:off x="8199904" y="6133547"/>
                    <a:ext cx="57955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59" name="Прямая соединительная линия 58"/>
                  <p:cNvCxnSpPr/>
                  <p:nvPr/>
                </p:nvCxnSpPr>
                <p:spPr bwMode="auto">
                  <a:xfrm rot="5400000">
                    <a:off x="8650665" y="6127108"/>
                    <a:ext cx="57955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60" name="Прямая соединительная линия 59"/>
                  <p:cNvCxnSpPr/>
                  <p:nvPr/>
                </p:nvCxnSpPr>
                <p:spPr bwMode="auto">
                  <a:xfrm rot="5400000">
                    <a:off x="9009127" y="6144280"/>
                    <a:ext cx="57955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63" name="Прямая соединительная линия 62"/>
                  <p:cNvCxnSpPr/>
                  <p:nvPr/>
                </p:nvCxnSpPr>
                <p:spPr bwMode="auto">
                  <a:xfrm rot="10800000">
                    <a:off x="5024188" y="6138913"/>
                    <a:ext cx="4095482" cy="1588"/>
                  </a:xfrm>
                  <a:prstGeom prst="line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sp>
                <p:nvSpPr>
                  <p:cNvPr id="66" name="Полилиния 65"/>
                  <p:cNvSpPr/>
                  <p:nvPr/>
                </p:nvSpPr>
                <p:spPr bwMode="auto">
                  <a:xfrm>
                    <a:off x="4898627" y="4642834"/>
                    <a:ext cx="4185634" cy="1488583"/>
                  </a:xfrm>
                  <a:custGeom>
                    <a:avLst/>
                    <a:gdLst>
                      <a:gd name="connsiteX0" fmla="*/ 0 w 4185634"/>
                      <a:gd name="connsiteY0" fmla="*/ 6439 h 1488583"/>
                      <a:gd name="connsiteX1" fmla="*/ 1970468 w 4185634"/>
                      <a:gd name="connsiteY1" fmla="*/ 1487510 h 1488583"/>
                      <a:gd name="connsiteX2" fmla="*/ 4185634 w 4185634"/>
                      <a:gd name="connsiteY2" fmla="*/ 0 h 148858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185634" h="1488583">
                        <a:moveTo>
                          <a:pt x="0" y="6439"/>
                        </a:moveTo>
                        <a:cubicBezTo>
                          <a:pt x="636431" y="747511"/>
                          <a:pt x="1272862" y="1488583"/>
                          <a:pt x="1970468" y="1487510"/>
                        </a:cubicBezTo>
                        <a:cubicBezTo>
                          <a:pt x="2668074" y="1486437"/>
                          <a:pt x="3785316" y="248992"/>
                          <a:pt x="4185634" y="0"/>
                        </a:cubicBezTo>
                      </a:path>
                    </a:pathLst>
                  </a:custGeom>
                  <a:noFill/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none" lIns="91440" tIns="45720" rIns="91440" bIns="4572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marL="0" marR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Verdana" pitchFamily="34" charset="0"/>
                    </a:endParaRPr>
                  </a:p>
                </p:txBody>
              </p:sp>
              <p:sp>
                <p:nvSpPr>
                  <p:cNvPr id="67" name="TextBox 66"/>
                  <p:cNvSpPr txBox="1"/>
                  <p:nvPr/>
                </p:nvSpPr>
                <p:spPr>
                  <a:xfrm>
                    <a:off x="4799299" y="6219711"/>
                    <a:ext cx="1244251" cy="78483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ru-RU" sz="1500" b="1" dirty="0" smtClean="0">
                        <a:solidFill>
                          <a:srgbClr val="FF0000"/>
                        </a:solidFill>
                      </a:rPr>
                      <a:t>Кривая </a:t>
                    </a:r>
                  </a:p>
                  <a:p>
                    <a:r>
                      <a:rPr lang="ru-RU" sz="1500" b="1" dirty="0" smtClean="0">
                        <a:solidFill>
                          <a:srgbClr val="FF0000"/>
                        </a:solidFill>
                      </a:rPr>
                      <a:t>функции </a:t>
                    </a:r>
                  </a:p>
                  <a:p>
                    <a:r>
                      <a:rPr lang="ru-RU" sz="1500" b="1" dirty="0" smtClean="0">
                        <a:solidFill>
                          <a:srgbClr val="FF0000"/>
                        </a:solidFill>
                      </a:rPr>
                      <a:t>потерь</a:t>
                    </a:r>
                    <a:endParaRPr lang="ru-RU" sz="1500" b="1" dirty="0">
                      <a:solidFill>
                        <a:srgbClr val="FF0000"/>
                      </a:solidFill>
                    </a:endParaRPr>
                  </a:p>
                </p:txBody>
              </p:sp>
              <p:cxnSp>
                <p:nvCxnSpPr>
                  <p:cNvPr id="69" name="Прямая со стрелкой 68"/>
                  <p:cNvCxnSpPr/>
                  <p:nvPr/>
                </p:nvCxnSpPr>
                <p:spPr bwMode="auto">
                  <a:xfrm rot="5400000" flipH="1" flipV="1">
                    <a:off x="5666831" y="6049827"/>
                    <a:ext cx="539280" cy="315278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1905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  <p:cxnSp>
                <p:nvCxnSpPr>
                  <p:cNvPr id="78" name="Соединительная линия уступом 77"/>
                  <p:cNvCxnSpPr/>
                  <p:nvPr/>
                </p:nvCxnSpPr>
                <p:spPr bwMode="auto">
                  <a:xfrm flipV="1">
                    <a:off x="7809252" y="5698541"/>
                    <a:ext cx="1225020" cy="438246"/>
                  </a:xfrm>
                  <a:prstGeom prst="bentConnector3">
                    <a:avLst>
                      <a:gd name="adj1" fmla="val -160"/>
                    </a:avLst>
                  </a:prstGeom>
                  <a:solidFill>
                    <a:schemeClr val="accent1"/>
                  </a:solidFill>
                  <a:ln w="1905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86" name="Соединительная линия уступом 85"/>
                  <p:cNvCxnSpPr/>
                  <p:nvPr/>
                </p:nvCxnSpPr>
                <p:spPr bwMode="auto">
                  <a:xfrm rot="5400000" flipH="1" flipV="1">
                    <a:off x="8355668" y="5311875"/>
                    <a:ext cx="1147817" cy="502000"/>
                  </a:xfrm>
                  <a:prstGeom prst="bentConnector3">
                    <a:avLst>
                      <a:gd name="adj1" fmla="val 100348"/>
                    </a:avLst>
                  </a:prstGeom>
                  <a:solidFill>
                    <a:schemeClr val="accent1"/>
                  </a:solidFill>
                  <a:ln w="1905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01" name="Соединительная линия уступом 100"/>
                  <p:cNvCxnSpPr/>
                  <p:nvPr/>
                </p:nvCxnSpPr>
                <p:spPr bwMode="auto">
                  <a:xfrm flipV="1">
                    <a:off x="7326295" y="6014434"/>
                    <a:ext cx="1571222" cy="122349"/>
                  </a:xfrm>
                  <a:prstGeom prst="bentConnector3">
                    <a:avLst>
                      <a:gd name="adj1" fmla="val -410"/>
                    </a:avLst>
                  </a:prstGeom>
                  <a:solidFill>
                    <a:schemeClr val="accent1"/>
                  </a:solidFill>
                  <a:ln w="19050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06" name="Прямая со стрелкой 105"/>
                  <p:cNvCxnSpPr/>
                  <p:nvPr/>
                </p:nvCxnSpPr>
                <p:spPr bwMode="auto">
                  <a:xfrm rot="5400000">
                    <a:off x="8752637" y="5914339"/>
                    <a:ext cx="431597" cy="1588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19050" cap="flat" cmpd="sng" algn="ctr">
                    <a:solidFill>
                      <a:schemeClr val="tx1"/>
                    </a:solidFill>
                    <a:prstDash val="solid"/>
                    <a:round/>
                    <a:headEnd type="arrow"/>
                    <a:tailEnd type="arrow"/>
                  </a:ln>
                  <a:effectLst/>
                </p:spPr>
              </p:cxnSp>
              <p:cxnSp>
                <p:nvCxnSpPr>
                  <p:cNvPr id="108" name="Прямая со стрелкой 107"/>
                  <p:cNvCxnSpPr/>
                  <p:nvPr/>
                </p:nvCxnSpPr>
                <p:spPr bwMode="auto">
                  <a:xfrm rot="5400000" flipH="1" flipV="1">
                    <a:off x="8522208" y="5552238"/>
                    <a:ext cx="1148487" cy="7315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19050" cap="flat" cmpd="sng" algn="ctr">
                    <a:solidFill>
                      <a:schemeClr val="tx1"/>
                    </a:solidFill>
                    <a:prstDash val="solid"/>
                    <a:round/>
                    <a:headEnd type="arrow"/>
                    <a:tailEnd type="arrow"/>
                  </a:ln>
                  <a:effectLst/>
                </p:spPr>
              </p:cxnSp>
              <p:sp>
                <p:nvSpPr>
                  <p:cNvPr id="113" name="TextBox 112"/>
                  <p:cNvSpPr txBox="1"/>
                  <p:nvPr/>
                </p:nvSpPr>
                <p:spPr>
                  <a:xfrm>
                    <a:off x="9253729" y="4915814"/>
                    <a:ext cx="875561" cy="49244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ru-RU" sz="1300" b="1" dirty="0" smtClean="0">
                        <a:solidFill>
                          <a:srgbClr val="FF0000"/>
                        </a:solidFill>
                      </a:rPr>
                      <a:t>Потери</a:t>
                    </a:r>
                  </a:p>
                  <a:p>
                    <a:r>
                      <a:rPr lang="ru-RU" sz="1300" b="1" dirty="0" smtClean="0">
                        <a:solidFill>
                          <a:srgbClr val="FF0000"/>
                        </a:solidFill>
                      </a:rPr>
                      <a:t>в </a:t>
                    </a:r>
                    <a:r>
                      <a:rPr lang="ru-RU" sz="1300" b="1" dirty="0" err="1" smtClean="0">
                        <a:solidFill>
                          <a:srgbClr val="FF0000"/>
                        </a:solidFill>
                      </a:rPr>
                      <a:t>точ.Е</a:t>
                    </a:r>
                    <a:endParaRPr lang="ru-RU" sz="1300" b="1" dirty="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114" name="TextBox 113"/>
                  <p:cNvSpPr txBox="1"/>
                  <p:nvPr/>
                </p:nvSpPr>
                <p:spPr>
                  <a:xfrm>
                    <a:off x="9347608" y="5368137"/>
                    <a:ext cx="875561" cy="49244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ru-RU" sz="1300" b="1" dirty="0" smtClean="0">
                        <a:solidFill>
                          <a:srgbClr val="7030A0"/>
                        </a:solidFill>
                      </a:rPr>
                      <a:t>Потери</a:t>
                    </a:r>
                  </a:p>
                  <a:p>
                    <a:r>
                      <a:rPr lang="ru-RU" sz="1300" b="1" dirty="0" smtClean="0">
                        <a:solidFill>
                          <a:srgbClr val="7030A0"/>
                        </a:solidFill>
                      </a:rPr>
                      <a:t>в </a:t>
                    </a:r>
                    <a:r>
                      <a:rPr lang="ru-RU" sz="1300" b="1" dirty="0" err="1" smtClean="0">
                        <a:solidFill>
                          <a:srgbClr val="7030A0"/>
                        </a:solidFill>
                      </a:rPr>
                      <a:t>точ</a:t>
                    </a:r>
                    <a:r>
                      <a:rPr lang="ru-RU" sz="1300" b="1" dirty="0" smtClean="0">
                        <a:solidFill>
                          <a:srgbClr val="7030A0"/>
                        </a:solidFill>
                      </a:rPr>
                      <a:t>.</a:t>
                    </a:r>
                    <a:r>
                      <a:rPr lang="en-US" sz="1300" b="1" dirty="0" smtClean="0">
                        <a:solidFill>
                          <a:srgbClr val="7030A0"/>
                        </a:solidFill>
                      </a:rPr>
                      <a:t>C</a:t>
                    </a:r>
                    <a:endParaRPr lang="ru-RU" sz="1300" b="1" dirty="0">
                      <a:solidFill>
                        <a:srgbClr val="7030A0"/>
                      </a:solidFill>
                    </a:endParaRPr>
                  </a:p>
                </p:txBody>
              </p:sp>
              <p:sp>
                <p:nvSpPr>
                  <p:cNvPr id="115" name="TextBox 114"/>
                  <p:cNvSpPr txBox="1"/>
                  <p:nvPr/>
                </p:nvSpPr>
                <p:spPr>
                  <a:xfrm>
                    <a:off x="9265922" y="5864351"/>
                    <a:ext cx="875561" cy="49244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ru-RU" sz="1300" b="1" dirty="0" smtClean="0">
                        <a:solidFill>
                          <a:srgbClr val="002060"/>
                        </a:solidFill>
                      </a:rPr>
                      <a:t>Потери</a:t>
                    </a:r>
                  </a:p>
                  <a:p>
                    <a:r>
                      <a:rPr lang="ru-RU" sz="1300" b="1" dirty="0" smtClean="0">
                        <a:solidFill>
                          <a:srgbClr val="002060"/>
                        </a:solidFill>
                      </a:rPr>
                      <a:t>в </a:t>
                    </a:r>
                    <a:r>
                      <a:rPr lang="ru-RU" sz="1300" b="1" dirty="0" err="1" smtClean="0">
                        <a:solidFill>
                          <a:srgbClr val="002060"/>
                        </a:solidFill>
                      </a:rPr>
                      <a:t>точ</a:t>
                    </a:r>
                    <a:r>
                      <a:rPr lang="ru-RU" sz="1300" b="1" dirty="0" smtClean="0">
                        <a:solidFill>
                          <a:srgbClr val="002060"/>
                        </a:solidFill>
                      </a:rPr>
                      <a:t>.</a:t>
                    </a:r>
                    <a:r>
                      <a:rPr lang="en-US" sz="1300" b="1" dirty="0" smtClean="0">
                        <a:solidFill>
                          <a:srgbClr val="002060"/>
                        </a:solidFill>
                      </a:rPr>
                      <a:t>B</a:t>
                    </a:r>
                    <a:endParaRPr lang="ru-RU" sz="1300" b="1" dirty="0">
                      <a:solidFill>
                        <a:srgbClr val="002060"/>
                      </a:solidFill>
                    </a:endParaRPr>
                  </a:p>
                </p:txBody>
              </p:sp>
              <p:cxnSp>
                <p:nvCxnSpPr>
                  <p:cNvPr id="117" name="Прямая со стрелкой 116"/>
                  <p:cNvCxnSpPr/>
                  <p:nvPr/>
                </p:nvCxnSpPr>
                <p:spPr bwMode="auto">
                  <a:xfrm rot="10800000" flipV="1">
                    <a:off x="9107425" y="5171845"/>
                    <a:ext cx="241401" cy="197509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1905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  <p:cxnSp>
                <p:nvCxnSpPr>
                  <p:cNvPr id="122" name="Прямая со стрелкой 121"/>
                  <p:cNvCxnSpPr/>
                  <p:nvPr/>
                </p:nvCxnSpPr>
                <p:spPr bwMode="auto">
                  <a:xfrm rot="10800000" flipV="1">
                    <a:off x="8990382" y="5618073"/>
                    <a:ext cx="482803" cy="336499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19050" cap="flat" cmpd="sng" algn="ctr">
                    <a:solidFill>
                      <a:srgbClr val="7030A0"/>
                    </a:solidFill>
                    <a:prstDash val="solid"/>
                    <a:round/>
                    <a:headEnd type="none" w="med" len="med"/>
                    <a:tailEnd type="arrow"/>
                  </a:ln>
                  <a:effectLst/>
                </p:spPr>
              </p:cxnSp>
              <p:cxnSp>
                <p:nvCxnSpPr>
                  <p:cNvPr id="126" name="Прямая соединительная линия 125"/>
                  <p:cNvCxnSpPr/>
                  <p:nvPr/>
                </p:nvCxnSpPr>
                <p:spPr bwMode="auto">
                  <a:xfrm rot="10800000" flipV="1">
                    <a:off x="8873338" y="6013094"/>
                    <a:ext cx="453542" cy="58522"/>
                  </a:xfrm>
                  <a:prstGeom prst="line">
                    <a:avLst/>
                  </a:prstGeom>
                  <a:solidFill>
                    <a:schemeClr val="accent1"/>
                  </a:solidFill>
                  <a:ln w="19050" cap="flat" cmpd="sng" algn="ctr">
                    <a:solidFill>
                      <a:srgbClr val="00206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cxnSp>
              <p:nvCxnSpPr>
                <p:cNvPr id="133" name="Прямая соединительная линия 132"/>
                <p:cNvCxnSpPr/>
                <p:nvPr/>
              </p:nvCxnSpPr>
              <p:spPr bwMode="auto">
                <a:xfrm rot="5400000">
                  <a:off x="8826403" y="6264687"/>
                  <a:ext cx="118662" cy="1588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cxnSp>
            <p:nvCxnSpPr>
              <p:cNvPr id="65" name="Прямая со стрелкой 64"/>
              <p:cNvCxnSpPr/>
              <p:nvPr/>
            </p:nvCxnSpPr>
            <p:spPr bwMode="auto">
              <a:xfrm>
                <a:off x="6924782" y="6462445"/>
                <a:ext cx="2178121" cy="1588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68" name="TextBox 67"/>
              <p:cNvSpPr txBox="1"/>
              <p:nvPr/>
            </p:nvSpPr>
            <p:spPr>
              <a:xfrm>
                <a:off x="6848642" y="6489554"/>
                <a:ext cx="3019753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500" b="1" dirty="0" smtClean="0">
                    <a:solidFill>
                      <a:srgbClr val="7030A0"/>
                    </a:solidFill>
                  </a:rPr>
                  <a:t>Нарастание потерь от точки к точке</a:t>
                </a:r>
                <a:endParaRPr lang="ru-RU" sz="1500" b="1" dirty="0">
                  <a:solidFill>
                    <a:srgbClr val="7030A0"/>
                  </a:solidFill>
                </a:endParaRPr>
              </a:p>
            </p:txBody>
          </p:sp>
        </p:grpSp>
        <p:cxnSp>
          <p:nvCxnSpPr>
            <p:cNvPr id="74" name="Прямая со стрелкой 73"/>
            <p:cNvCxnSpPr/>
            <p:nvPr/>
          </p:nvCxnSpPr>
          <p:spPr bwMode="auto">
            <a:xfrm rot="5400000" flipH="1" flipV="1">
              <a:off x="4624599" y="5579459"/>
              <a:ext cx="1043873" cy="1588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76" name="TextBox 75"/>
            <p:cNvSpPr txBox="1"/>
            <p:nvPr/>
          </p:nvSpPr>
          <p:spPr>
            <a:xfrm rot="16200000">
              <a:off x="4443960" y="5303676"/>
              <a:ext cx="1026258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500" b="1" dirty="0" smtClean="0"/>
                <a:t>Потери</a:t>
              </a:r>
              <a:endParaRPr lang="ru-RU" sz="1500" b="1" dirty="0"/>
            </a:p>
          </p:txBody>
        </p:sp>
      </p:grpSp>
      <p:graphicFrame>
        <p:nvGraphicFramePr>
          <p:cNvPr id="81" name="Object 5"/>
          <p:cNvGraphicFramePr>
            <a:graphicFrameLocks noChangeAspect="1"/>
          </p:cNvGraphicFramePr>
          <p:nvPr/>
        </p:nvGraphicFramePr>
        <p:xfrm>
          <a:off x="6957702" y="4871751"/>
          <a:ext cx="2800350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30" name="Формула" r:id="rId4" imgW="1054080" imgH="241200" progId="Equation.3">
                  <p:embed/>
                </p:oleObj>
              </mc:Choice>
              <mc:Fallback>
                <p:oleObj name="Формула" r:id="rId4" imgW="10540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7702" y="4871751"/>
                        <a:ext cx="2800350" cy="639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" name="Прямоугольник 83"/>
          <p:cNvSpPr/>
          <p:nvPr/>
        </p:nvSpPr>
        <p:spPr>
          <a:xfrm>
            <a:off x="541814" y="5115181"/>
            <a:ext cx="663830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5463" lvl="0" indent="-525463" defTabSz="1023938" eaLnBrk="0" hangingPunct="0"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o"/>
              <a:defRPr/>
            </a:pPr>
            <a:r>
              <a:rPr lang="ru-RU" sz="2800" kern="0" dirty="0" smtClean="0">
                <a:solidFill>
                  <a:srgbClr val="00004C"/>
                </a:solidFill>
                <a:latin typeface="+mn-lt"/>
              </a:rPr>
              <a:t>Кривая функции потерь (кривая чувствительности потребителя к несоответствиям) описывается параболой.</a:t>
            </a:r>
          </a:p>
        </p:txBody>
      </p:sp>
      <p:sp>
        <p:nvSpPr>
          <p:cNvPr id="85" name="Содержимое 2"/>
          <p:cNvSpPr txBox="1">
            <a:spLocks/>
          </p:cNvSpPr>
          <p:nvPr/>
        </p:nvSpPr>
        <p:spPr bwMode="auto">
          <a:xfrm>
            <a:off x="6917600" y="5537814"/>
            <a:ext cx="2555939" cy="129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t" anchorCtr="0" compatLnSpc="1">
            <a:prstTxWarp prst="textNoShape">
              <a:avLst/>
            </a:prstTxWarp>
          </a:bodyPr>
          <a:lstStyle/>
          <a:p>
            <a:pPr marR="0" lvl="0" indent="0" algn="l" defTabSz="1023938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009999"/>
              </a:buClr>
              <a:buSzTx/>
              <a:tabLst/>
              <a:defRPr/>
            </a:pPr>
            <a:r>
              <a:rPr lang="ru-RU" sz="2000" kern="0" noProof="0" dirty="0" smtClean="0">
                <a:solidFill>
                  <a:srgbClr val="00004C"/>
                </a:solidFill>
                <a:latin typeface="+mn-lt"/>
              </a:rPr>
              <a:t>    – номинальное </a:t>
            </a:r>
          </a:p>
          <a:p>
            <a:pPr marR="0" lvl="0" indent="0" algn="l" defTabSz="1023938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009999"/>
              </a:buClr>
              <a:buSzTx/>
              <a:tabLst/>
              <a:defRPr/>
            </a:pPr>
            <a:r>
              <a:rPr lang="ru-RU" sz="2000" kern="0" noProof="0" dirty="0" smtClean="0">
                <a:solidFill>
                  <a:srgbClr val="00004C"/>
                </a:solidFill>
                <a:latin typeface="+mn-lt"/>
              </a:rPr>
              <a:t>значение (цель);</a:t>
            </a:r>
          </a:p>
          <a:p>
            <a:pPr marR="0" lvl="0" indent="0" algn="l" defTabSz="1023938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009999"/>
              </a:buClr>
              <a:buSzTx/>
              <a:tabLst/>
              <a:defRPr/>
            </a:pPr>
            <a:r>
              <a:rPr lang="ru-RU" sz="2000" i="1" kern="0" dirty="0" smtClean="0">
                <a:latin typeface="+mn-lt"/>
              </a:rPr>
              <a:t>с</a:t>
            </a:r>
            <a:r>
              <a:rPr kumimoji="0" lang="ru-RU" sz="2000" b="0" i="1" u="none" strike="noStrike" kern="0" cap="none" spc="0" normalizeH="0" baseline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</a:t>
            </a:r>
            <a:r>
              <a:rPr kumimoji="0" lang="ru-RU" sz="2000" b="0" u="none" strike="noStrike" kern="0" cap="none" spc="0" normalizeH="0" baseline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коэффициент </a:t>
            </a:r>
          </a:p>
          <a:p>
            <a:pPr marR="0" lvl="0" indent="0" algn="l" defTabSz="1023938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009999"/>
              </a:buClr>
              <a:buSzTx/>
              <a:tabLst/>
              <a:defRPr/>
            </a:pPr>
            <a:r>
              <a:rPr lang="ru-RU" sz="2000" kern="0" dirty="0" smtClean="0">
                <a:solidFill>
                  <a:srgbClr val="00004C"/>
                </a:solidFill>
                <a:latin typeface="+mn-lt"/>
              </a:rPr>
              <a:t>м</a:t>
            </a:r>
            <a:r>
              <a:rPr kumimoji="0" lang="ru-RU" sz="2000" b="0" u="none" strike="noStrike" kern="0" cap="none" spc="0" normalizeH="0" baseline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асштаба.</a:t>
            </a:r>
            <a:endParaRPr kumimoji="0" lang="ru-RU" sz="2000" b="0" i="1" u="none" strike="noStrike" kern="0" cap="none" spc="0" normalizeH="0" baseline="0" noProof="0" dirty="0" smtClean="0">
              <a:ln>
                <a:noFill/>
              </a:ln>
              <a:solidFill>
                <a:srgbClr val="00004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64867" name="Object 3"/>
          <p:cNvGraphicFramePr>
            <a:graphicFrameLocks noChangeAspect="1"/>
          </p:cNvGraphicFramePr>
          <p:nvPr/>
        </p:nvGraphicFramePr>
        <p:xfrm>
          <a:off x="6958033" y="5512624"/>
          <a:ext cx="294819" cy="4082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31" name="Формула" r:id="rId6" imgW="164880" imgH="228600" progId="Equation.3">
                  <p:embed/>
                </p:oleObj>
              </mc:Choice>
              <mc:Fallback>
                <p:oleObj name="Формула" r:id="rId6" imgW="1648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8033" y="5512624"/>
                        <a:ext cx="294819" cy="4082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1409406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016" y="575353"/>
            <a:ext cx="9001125" cy="706420"/>
          </a:xfrm>
        </p:spPr>
        <p:txBody>
          <a:bodyPr/>
          <a:lstStyle/>
          <a:p>
            <a:r>
              <a:rPr lang="ru-RU" sz="3200" dirty="0"/>
              <a:t>Функция потерь качества 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602488" y="1426310"/>
            <a:ext cx="9001125" cy="1228754"/>
          </a:xfrm>
        </p:spPr>
        <p:txBody>
          <a:bodyPr/>
          <a:lstStyle/>
          <a:p>
            <a:r>
              <a:rPr lang="ru-RU" sz="3000" dirty="0" smtClean="0"/>
              <a:t>Определить чувствительность к отклонениям от цели можно и без использования допусков.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110</a:t>
            </a:fld>
            <a:endParaRPr lang="ru-RU"/>
          </a:p>
        </p:txBody>
      </p:sp>
      <p:sp>
        <p:nvSpPr>
          <p:cNvPr id="51" name="Содержимое 2"/>
          <p:cNvSpPr txBox="1">
            <a:spLocks/>
          </p:cNvSpPr>
          <p:nvPr/>
        </p:nvSpPr>
        <p:spPr bwMode="auto">
          <a:xfrm>
            <a:off x="555668" y="5379652"/>
            <a:ext cx="9455912" cy="140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t" anchorCtr="0" compatLnSpc="1">
            <a:prstTxWarp prst="textNoShape">
              <a:avLst/>
            </a:prstTxWarp>
          </a:bodyPr>
          <a:lstStyle/>
          <a:p>
            <a:pPr marL="525463" marR="0" lvl="0" indent="-525463" algn="l" defTabSz="1023938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Char char="o"/>
              <a:tabLst/>
              <a:defRPr/>
            </a:pPr>
            <a:r>
              <a:rPr kumimoji="0" lang="ru-RU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4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 многих случаях потери (времени, денег, эффективности и пр.) могут возрастать с увеличением отклонений от цели.</a:t>
            </a:r>
          </a:p>
        </p:txBody>
      </p:sp>
      <p:sp>
        <p:nvSpPr>
          <p:cNvPr id="52" name="Содержимое 2"/>
          <p:cNvSpPr txBox="1">
            <a:spLocks/>
          </p:cNvSpPr>
          <p:nvPr/>
        </p:nvSpPr>
        <p:spPr bwMode="auto">
          <a:xfrm>
            <a:off x="600652" y="2504126"/>
            <a:ext cx="3960331" cy="2857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15" tIns="51157" rIns="102315" bIns="51157" numCol="1" anchor="t" anchorCtr="0" compatLnSpc="1">
            <a:prstTxWarp prst="textNoShape">
              <a:avLst/>
            </a:prstTxWarp>
          </a:bodyPr>
          <a:lstStyle/>
          <a:p>
            <a:pPr marL="525463" marR="0" lvl="0" indent="-525463" algn="l" defTabSz="1023938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Tx/>
              <a:buFont typeface="Wingdings" pitchFamily="2" charset="2"/>
              <a:buChar char="o"/>
              <a:tabLst/>
              <a:defRPr/>
            </a:pPr>
            <a:r>
              <a:rPr kumimoji="0" lang="ru-RU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207E2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Потребитель может быть </a:t>
            </a:r>
            <a:r>
              <a:rPr kumimoji="0" lang="ru-RU" sz="3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207E2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нечувствител</a:t>
            </a:r>
            <a:r>
              <a:rPr lang="ru-RU" sz="3000" kern="0" dirty="0" err="1" smtClean="0">
                <a:solidFill>
                  <a:srgbClr val="207E2B"/>
                </a:solidFill>
                <a:latin typeface="+mn-lt"/>
              </a:rPr>
              <a:t>ьным</a:t>
            </a:r>
            <a:r>
              <a:rPr kumimoji="0" lang="ru-RU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207E2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к предполагаемым</a:t>
            </a:r>
            <a:r>
              <a:rPr kumimoji="0" lang="ru-RU" sz="3000" b="0" i="0" u="none" strike="noStrike" kern="0" cap="none" spc="0" normalizeH="0" noProof="0" dirty="0" smtClean="0">
                <a:ln>
                  <a:noFill/>
                </a:ln>
                <a:solidFill>
                  <a:srgbClr val="207E2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изменениям характеристики</a:t>
            </a:r>
            <a:r>
              <a:rPr kumimoji="0" lang="ru-RU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207E2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</p:txBody>
      </p:sp>
      <p:grpSp>
        <p:nvGrpSpPr>
          <p:cNvPr id="50" name="Группа 49"/>
          <p:cNvGrpSpPr/>
          <p:nvPr/>
        </p:nvGrpSpPr>
        <p:grpSpPr>
          <a:xfrm>
            <a:off x="4406927" y="2550796"/>
            <a:ext cx="5880073" cy="2617671"/>
            <a:chOff x="4406927" y="4256693"/>
            <a:chExt cx="5880073" cy="2617671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4406927" y="4256693"/>
              <a:ext cx="5880073" cy="2617671"/>
              <a:chOff x="4406927" y="4195048"/>
              <a:chExt cx="5880073" cy="2617671"/>
            </a:xfrm>
          </p:grpSpPr>
          <p:grpSp>
            <p:nvGrpSpPr>
              <p:cNvPr id="11" name="Группа 129"/>
              <p:cNvGrpSpPr/>
              <p:nvPr/>
            </p:nvGrpSpPr>
            <p:grpSpPr>
              <a:xfrm>
                <a:off x="4406927" y="4195048"/>
                <a:ext cx="5880073" cy="2596563"/>
                <a:chOff x="4343096" y="4297373"/>
                <a:chExt cx="5880073" cy="2596563"/>
              </a:xfrm>
            </p:grpSpPr>
            <p:sp>
              <p:nvSpPr>
                <p:cNvPr id="13" name="Line 6"/>
                <p:cNvSpPr>
                  <a:spLocks noChangeShapeType="1"/>
                </p:cNvSpPr>
                <p:nvPr/>
              </p:nvSpPr>
              <p:spPr bwMode="auto">
                <a:xfrm flipV="1">
                  <a:off x="6871356" y="4683224"/>
                  <a:ext cx="0" cy="1456335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prstDash val="lgDash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5507625" y="4683224"/>
                  <a:ext cx="0" cy="1456335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5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5094083" y="4297373"/>
                  <a:ext cx="3679339" cy="4719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102321" tIns="51161" rIns="102321" bIns="51161"/>
                <a:lstStyle/>
                <a:p>
                  <a:pPr defTabSz="1023938"/>
                  <a:r>
                    <a:rPr lang="en-US" sz="2200" dirty="0">
                      <a:latin typeface="Times New Roman" pitchFamily="18" charset="0"/>
                    </a:rPr>
                    <a:t> </a:t>
                  </a:r>
                  <a:r>
                    <a:rPr lang="en-US" sz="2200" b="1" dirty="0">
                      <a:latin typeface="Times New Roman" pitchFamily="18" charset="0"/>
                    </a:rPr>
                    <a:t>LSL</a:t>
                  </a:r>
                  <a:r>
                    <a:rPr lang="en-US" sz="2200" dirty="0">
                      <a:latin typeface="Times New Roman" pitchFamily="18" charset="0"/>
                    </a:rPr>
                    <a:t>    </a:t>
                  </a:r>
                  <a:r>
                    <a:rPr lang="ru-RU" sz="2200" dirty="0">
                      <a:latin typeface="Times New Roman" pitchFamily="18" charset="0"/>
                    </a:rPr>
                    <a:t> </a:t>
                  </a:r>
                  <a:r>
                    <a:rPr lang="en-US" sz="2200" dirty="0">
                      <a:latin typeface="Times New Roman" pitchFamily="18" charset="0"/>
                    </a:rPr>
                    <a:t>    </a:t>
                  </a:r>
                  <a:r>
                    <a:rPr lang="ru-RU" sz="2200" dirty="0" smtClean="0">
                      <a:latin typeface="Times New Roman" pitchFamily="18" charset="0"/>
                    </a:rPr>
                    <a:t>  </a:t>
                  </a:r>
                  <a:r>
                    <a:rPr lang="ru-RU" sz="2200" b="1" dirty="0" smtClean="0">
                      <a:latin typeface="Times New Roman" pitchFamily="18" charset="0"/>
                    </a:rPr>
                    <a:t>Цель</a:t>
                  </a:r>
                  <a:r>
                    <a:rPr lang="en-US" sz="2200" dirty="0" smtClean="0">
                      <a:latin typeface="Times New Roman" pitchFamily="18" charset="0"/>
                    </a:rPr>
                    <a:t>    </a:t>
                  </a:r>
                  <a:r>
                    <a:rPr lang="ru-RU" sz="2200" dirty="0" smtClean="0">
                      <a:latin typeface="Times New Roman" pitchFamily="18" charset="0"/>
                    </a:rPr>
                    <a:t>       </a:t>
                  </a:r>
                  <a:r>
                    <a:rPr lang="en-US" sz="2200" b="1" dirty="0" smtClean="0">
                      <a:latin typeface="Times New Roman" pitchFamily="18" charset="0"/>
                    </a:rPr>
                    <a:t>USL</a:t>
                  </a:r>
                  <a:endParaRPr lang="ru-RU" sz="2000" b="1" dirty="0">
                    <a:latin typeface="Times New Roman" pitchFamily="18" charset="0"/>
                  </a:endParaRPr>
                </a:p>
              </p:txBody>
            </p:sp>
            <p:sp>
              <p:nvSpPr>
                <p:cNvPr id="16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8233293" y="4681875"/>
                  <a:ext cx="0" cy="1456335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7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6638313" y="6132917"/>
                  <a:ext cx="2839116" cy="4719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102321" tIns="51161" rIns="102321" bIns="51161"/>
                <a:lstStyle/>
                <a:p>
                  <a:pPr defTabSz="1023938"/>
                  <a:r>
                    <a:rPr lang="en-US" sz="2200" dirty="0">
                      <a:latin typeface="Times New Roman" pitchFamily="18" charset="0"/>
                    </a:rPr>
                    <a:t> </a:t>
                  </a:r>
                  <a:r>
                    <a:rPr lang="en-US" sz="2200" b="1" dirty="0" smtClean="0">
                      <a:latin typeface="Times New Roman" pitchFamily="18" charset="0"/>
                    </a:rPr>
                    <a:t>A</a:t>
                  </a:r>
                  <a:r>
                    <a:rPr lang="en-US" sz="2200" dirty="0" smtClean="0">
                      <a:latin typeface="Times New Roman" pitchFamily="18" charset="0"/>
                    </a:rPr>
                    <a:t> </a:t>
                  </a:r>
                  <a:r>
                    <a:rPr lang="en-US" dirty="0" smtClean="0">
                      <a:latin typeface="Times New Roman" pitchFamily="18" charset="0"/>
                    </a:rPr>
                    <a:t>  </a:t>
                  </a:r>
                  <a:r>
                    <a:rPr lang="ru-RU" dirty="0" smtClean="0">
                      <a:latin typeface="Times New Roman" pitchFamily="18" charset="0"/>
                    </a:rPr>
                    <a:t> </a:t>
                  </a:r>
                  <a:r>
                    <a:rPr lang="en-US" sz="2200" b="1" dirty="0" smtClean="0">
                      <a:solidFill>
                        <a:srgbClr val="002060"/>
                      </a:solidFill>
                      <a:latin typeface="Times New Roman" pitchFamily="18" charset="0"/>
                    </a:rPr>
                    <a:t>B</a:t>
                  </a:r>
                  <a:r>
                    <a:rPr lang="en-US" sz="2200" dirty="0" smtClean="0">
                      <a:latin typeface="Times New Roman" pitchFamily="18" charset="0"/>
                    </a:rPr>
                    <a:t> </a:t>
                  </a:r>
                  <a:r>
                    <a:rPr lang="ru-RU" sz="2200" dirty="0" smtClean="0">
                      <a:latin typeface="Times New Roman" pitchFamily="18" charset="0"/>
                    </a:rPr>
                    <a:t> </a:t>
                  </a:r>
                  <a:r>
                    <a:rPr lang="en-US" sz="2200" dirty="0" smtClean="0">
                      <a:latin typeface="Times New Roman" pitchFamily="18" charset="0"/>
                    </a:rPr>
                    <a:t>  </a:t>
                  </a:r>
                  <a:r>
                    <a:rPr lang="en-US" sz="2200" b="1" dirty="0" smtClean="0">
                      <a:solidFill>
                        <a:srgbClr val="7030A0"/>
                      </a:solidFill>
                      <a:latin typeface="Times New Roman" pitchFamily="18" charset="0"/>
                    </a:rPr>
                    <a:t>C</a:t>
                  </a:r>
                  <a:r>
                    <a:rPr lang="en-US" sz="2200" dirty="0" smtClean="0">
                      <a:latin typeface="Times New Roman" pitchFamily="18" charset="0"/>
                    </a:rPr>
                    <a:t>  </a:t>
                  </a:r>
                  <a:r>
                    <a:rPr lang="en-US" sz="1600" dirty="0" smtClean="0">
                      <a:latin typeface="Times New Roman" pitchFamily="18" charset="0"/>
                    </a:rPr>
                    <a:t> </a:t>
                  </a:r>
                  <a:r>
                    <a:rPr lang="en-US" sz="2200" dirty="0" smtClean="0">
                      <a:latin typeface="Times New Roman" pitchFamily="18" charset="0"/>
                    </a:rPr>
                    <a:t> </a:t>
                  </a:r>
                  <a:r>
                    <a:rPr lang="en-US" sz="2200" b="1" dirty="0" smtClean="0">
                      <a:latin typeface="Times New Roman" pitchFamily="18" charset="0"/>
                    </a:rPr>
                    <a:t>D</a:t>
                  </a:r>
                  <a:r>
                    <a:rPr lang="ru-RU" sz="2200" dirty="0" smtClean="0">
                      <a:latin typeface="Times New Roman" pitchFamily="18" charset="0"/>
                    </a:rPr>
                    <a:t> </a:t>
                  </a:r>
                  <a:r>
                    <a:rPr lang="en-US" sz="2200" dirty="0" smtClean="0">
                      <a:latin typeface="Times New Roman" pitchFamily="18" charset="0"/>
                    </a:rPr>
                    <a:t>  </a:t>
                  </a:r>
                  <a:r>
                    <a:rPr lang="en-US" sz="2200" b="1" dirty="0" smtClean="0">
                      <a:solidFill>
                        <a:srgbClr val="FF0000"/>
                      </a:solidFill>
                      <a:latin typeface="Times New Roman" pitchFamily="18" charset="0"/>
                    </a:rPr>
                    <a:t>E</a:t>
                  </a:r>
                  <a:r>
                    <a:rPr lang="en-US" sz="2200" dirty="0" smtClean="0">
                      <a:latin typeface="Times New Roman" pitchFamily="18" charset="0"/>
                    </a:rPr>
                    <a:t> </a:t>
                  </a:r>
                  <a:r>
                    <a:rPr lang="ru-RU" sz="2200" dirty="0" smtClean="0">
                      <a:latin typeface="Times New Roman" pitchFamily="18" charset="0"/>
                    </a:rPr>
                    <a:t> </a:t>
                  </a:r>
                  <a:r>
                    <a:rPr lang="en-US" sz="2200" dirty="0" smtClean="0">
                      <a:latin typeface="Times New Roman" pitchFamily="18" charset="0"/>
                    </a:rPr>
                    <a:t> </a:t>
                  </a:r>
                  <a:r>
                    <a:rPr lang="en-US" sz="2200" b="1" dirty="0" smtClean="0">
                      <a:latin typeface="Times New Roman" pitchFamily="18" charset="0"/>
                    </a:rPr>
                    <a:t>F</a:t>
                  </a:r>
                  <a:endParaRPr lang="ru-RU" sz="2200" b="1" dirty="0">
                    <a:latin typeface="Times New Roman" pitchFamily="18" charset="0"/>
                  </a:endParaRPr>
                </a:p>
              </p:txBody>
            </p:sp>
            <p:cxnSp>
              <p:nvCxnSpPr>
                <p:cNvPr id="18" name="Прямая соединительная линия 17"/>
                <p:cNvCxnSpPr/>
                <p:nvPr/>
              </p:nvCxnSpPr>
              <p:spPr bwMode="auto">
                <a:xfrm rot="5400000">
                  <a:off x="7783487" y="6142132"/>
                  <a:ext cx="57955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9" name="Прямая соединительная линия 18"/>
                <p:cNvCxnSpPr/>
                <p:nvPr/>
              </p:nvCxnSpPr>
              <p:spPr bwMode="auto">
                <a:xfrm rot="5400000">
                  <a:off x="7304822" y="6133547"/>
                  <a:ext cx="57955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0" name="Прямая соединительная линия 19"/>
                <p:cNvCxnSpPr/>
                <p:nvPr/>
              </p:nvCxnSpPr>
              <p:spPr bwMode="auto">
                <a:xfrm rot="5400000">
                  <a:off x="6851915" y="6137840"/>
                  <a:ext cx="57955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1" name="Прямая соединительная линия 20"/>
                <p:cNvCxnSpPr/>
                <p:nvPr/>
              </p:nvCxnSpPr>
              <p:spPr bwMode="auto">
                <a:xfrm rot="5400000">
                  <a:off x="8199904" y="6133547"/>
                  <a:ext cx="57955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2" name="Прямая соединительная линия 21"/>
                <p:cNvCxnSpPr/>
                <p:nvPr/>
              </p:nvCxnSpPr>
              <p:spPr bwMode="auto">
                <a:xfrm rot="5400000">
                  <a:off x="8650665" y="6127108"/>
                  <a:ext cx="57955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3" name="Прямая соединительная линия 22"/>
                <p:cNvCxnSpPr/>
                <p:nvPr/>
              </p:nvCxnSpPr>
              <p:spPr bwMode="auto">
                <a:xfrm rot="5400000">
                  <a:off x="9009127" y="6144280"/>
                  <a:ext cx="57955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" name="Прямая соединительная линия 23"/>
                <p:cNvCxnSpPr/>
                <p:nvPr/>
              </p:nvCxnSpPr>
              <p:spPr bwMode="auto">
                <a:xfrm rot="10800000">
                  <a:off x="5024188" y="6138913"/>
                  <a:ext cx="4095482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sp>
              <p:nvSpPr>
                <p:cNvPr id="26" name="TextBox 25"/>
                <p:cNvSpPr txBox="1"/>
                <p:nvPr/>
              </p:nvSpPr>
              <p:spPr>
                <a:xfrm>
                  <a:off x="4343096" y="6109106"/>
                  <a:ext cx="1244251" cy="78483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ru-RU" sz="1500" b="1" dirty="0" smtClean="0">
                      <a:solidFill>
                        <a:srgbClr val="FF0000"/>
                      </a:solidFill>
                    </a:rPr>
                    <a:t>Кривая </a:t>
                  </a:r>
                </a:p>
                <a:p>
                  <a:r>
                    <a:rPr lang="ru-RU" sz="1500" b="1" dirty="0" smtClean="0">
                      <a:solidFill>
                        <a:srgbClr val="FF0000"/>
                      </a:solidFill>
                    </a:rPr>
                    <a:t>функции </a:t>
                  </a:r>
                </a:p>
                <a:p>
                  <a:r>
                    <a:rPr lang="ru-RU" sz="1500" b="1" dirty="0" smtClean="0">
                      <a:solidFill>
                        <a:srgbClr val="FF0000"/>
                      </a:solidFill>
                    </a:rPr>
                    <a:t>потерь</a:t>
                  </a:r>
                  <a:endParaRPr lang="ru-RU" sz="1500" b="1" dirty="0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27" name="Прямая со стрелкой 26"/>
                <p:cNvCxnSpPr/>
                <p:nvPr/>
              </p:nvCxnSpPr>
              <p:spPr bwMode="auto">
                <a:xfrm rot="5400000" flipH="1" flipV="1">
                  <a:off x="4640810" y="5607394"/>
                  <a:ext cx="723478" cy="393851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/>
                </a:ln>
                <a:effectLst/>
              </p:spPr>
            </p:cxnSp>
            <p:cxnSp>
              <p:nvCxnSpPr>
                <p:cNvPr id="28" name="Соединительная линия уступом 27"/>
                <p:cNvCxnSpPr/>
                <p:nvPr/>
              </p:nvCxnSpPr>
              <p:spPr bwMode="auto">
                <a:xfrm flipV="1">
                  <a:off x="7820712" y="6066602"/>
                  <a:ext cx="1219311" cy="70078"/>
                </a:xfrm>
                <a:prstGeom prst="bentConnector3">
                  <a:avLst>
                    <a:gd name="adj1" fmla="val -467"/>
                  </a:avLst>
                </a:prstGeom>
                <a:solidFill>
                  <a:schemeClr val="accent1"/>
                </a:solidFill>
                <a:ln w="1905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" name="Соединительная линия уступом 28"/>
                <p:cNvCxnSpPr/>
                <p:nvPr/>
              </p:nvCxnSpPr>
              <p:spPr bwMode="auto">
                <a:xfrm rot="5400000" flipH="1" flipV="1">
                  <a:off x="8545768" y="5504615"/>
                  <a:ext cx="764979" cy="499361"/>
                </a:xfrm>
                <a:prstGeom prst="bentConnector3">
                  <a:avLst>
                    <a:gd name="adj1" fmla="val 101121"/>
                  </a:avLst>
                </a:prstGeom>
                <a:solidFill>
                  <a:schemeClr val="accent1"/>
                </a:solidFill>
                <a:ln w="1905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2" name="Прямая со стрелкой 31"/>
                <p:cNvCxnSpPr/>
                <p:nvPr/>
              </p:nvCxnSpPr>
              <p:spPr bwMode="auto">
                <a:xfrm rot="5400000" flipH="1" flipV="1">
                  <a:off x="8713065" y="5745783"/>
                  <a:ext cx="764086" cy="4628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tx1"/>
                  </a:solidFill>
                  <a:prstDash val="solid"/>
                  <a:round/>
                  <a:headEnd type="arrow"/>
                  <a:tailEnd type="arrow"/>
                </a:ln>
                <a:effectLst/>
              </p:spPr>
            </p:cxnSp>
            <p:sp>
              <p:nvSpPr>
                <p:cNvPr id="33" name="TextBox 32"/>
                <p:cNvSpPr txBox="1"/>
                <p:nvPr/>
              </p:nvSpPr>
              <p:spPr>
                <a:xfrm>
                  <a:off x="9259479" y="5082591"/>
                  <a:ext cx="875561" cy="49244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ru-RU" sz="1300" b="1" dirty="0" smtClean="0">
                      <a:solidFill>
                        <a:srgbClr val="FF0000"/>
                      </a:solidFill>
                    </a:rPr>
                    <a:t>Потери</a:t>
                  </a:r>
                </a:p>
                <a:p>
                  <a:r>
                    <a:rPr lang="ru-RU" sz="1300" b="1" dirty="0" smtClean="0">
                      <a:solidFill>
                        <a:srgbClr val="FF0000"/>
                      </a:solidFill>
                    </a:rPr>
                    <a:t>в </a:t>
                  </a:r>
                  <a:r>
                    <a:rPr lang="ru-RU" sz="1300" b="1" dirty="0" err="1" smtClean="0">
                      <a:solidFill>
                        <a:srgbClr val="FF0000"/>
                      </a:solidFill>
                    </a:rPr>
                    <a:t>точ.Е</a:t>
                  </a:r>
                  <a:endParaRPr lang="ru-RU" sz="1300" b="1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34" name="TextBox 33"/>
                <p:cNvSpPr txBox="1"/>
                <p:nvPr/>
              </p:nvSpPr>
              <p:spPr>
                <a:xfrm>
                  <a:off x="9347608" y="5517661"/>
                  <a:ext cx="875561" cy="49244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ru-RU" sz="1300" b="1" dirty="0" smtClean="0">
                      <a:solidFill>
                        <a:srgbClr val="7030A0"/>
                      </a:solidFill>
                    </a:rPr>
                    <a:t>Потери</a:t>
                  </a:r>
                </a:p>
                <a:p>
                  <a:r>
                    <a:rPr lang="ru-RU" sz="1300" b="1" dirty="0" smtClean="0">
                      <a:solidFill>
                        <a:srgbClr val="7030A0"/>
                      </a:solidFill>
                    </a:rPr>
                    <a:t>в </a:t>
                  </a:r>
                  <a:r>
                    <a:rPr lang="ru-RU" sz="1300" b="1" dirty="0" err="1" smtClean="0">
                      <a:solidFill>
                        <a:srgbClr val="7030A0"/>
                      </a:solidFill>
                    </a:rPr>
                    <a:t>точ</a:t>
                  </a:r>
                  <a:r>
                    <a:rPr lang="ru-RU" sz="1300" b="1" dirty="0" smtClean="0">
                      <a:solidFill>
                        <a:srgbClr val="7030A0"/>
                      </a:solidFill>
                    </a:rPr>
                    <a:t>.</a:t>
                  </a:r>
                  <a:r>
                    <a:rPr lang="en-US" sz="1300" b="1" dirty="0" smtClean="0">
                      <a:solidFill>
                        <a:srgbClr val="7030A0"/>
                      </a:solidFill>
                    </a:rPr>
                    <a:t>C</a:t>
                  </a:r>
                  <a:endParaRPr lang="ru-RU" sz="1300" b="1" dirty="0">
                    <a:solidFill>
                      <a:srgbClr val="7030A0"/>
                    </a:solidFill>
                  </a:endParaRPr>
                </a:p>
              </p:txBody>
            </p:sp>
            <p:cxnSp>
              <p:nvCxnSpPr>
                <p:cNvPr id="36" name="Прямая со стрелкой 35"/>
                <p:cNvCxnSpPr/>
                <p:nvPr/>
              </p:nvCxnSpPr>
              <p:spPr bwMode="auto">
                <a:xfrm rot="10800000" flipV="1">
                  <a:off x="9107425" y="5332871"/>
                  <a:ext cx="241401" cy="197509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arrow"/>
                </a:ln>
                <a:effectLst/>
              </p:spPr>
            </p:cxnSp>
            <p:cxnSp>
              <p:nvCxnSpPr>
                <p:cNvPr id="37" name="Прямая со стрелкой 36"/>
                <p:cNvCxnSpPr/>
                <p:nvPr/>
              </p:nvCxnSpPr>
              <p:spPr bwMode="auto">
                <a:xfrm rot="10800000" flipV="1">
                  <a:off x="8950126" y="5773348"/>
                  <a:ext cx="482803" cy="336499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7030A0"/>
                  </a:solidFill>
                  <a:prstDash val="solid"/>
                  <a:round/>
                  <a:headEnd type="none" w="med" len="med"/>
                  <a:tailEnd type="arrow"/>
                </a:ln>
                <a:effectLst/>
              </p:spPr>
            </p:cxnSp>
          </p:grpSp>
          <p:cxnSp>
            <p:nvCxnSpPr>
              <p:cNvPr id="9" name="Прямая со стрелкой 8"/>
              <p:cNvCxnSpPr/>
              <p:nvPr/>
            </p:nvCxnSpPr>
            <p:spPr bwMode="auto">
              <a:xfrm>
                <a:off x="6924782" y="6462445"/>
                <a:ext cx="2178121" cy="1588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10" name="TextBox 9"/>
              <p:cNvSpPr txBox="1"/>
              <p:nvPr/>
            </p:nvSpPr>
            <p:spPr>
              <a:xfrm>
                <a:off x="6848642" y="6489554"/>
                <a:ext cx="2315907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500" b="1" dirty="0" smtClean="0">
                    <a:solidFill>
                      <a:srgbClr val="7030A0"/>
                    </a:solidFill>
                  </a:rPr>
                  <a:t>Нарастание потерь</a:t>
                </a:r>
                <a:endParaRPr lang="ru-RU" sz="1500" b="1" dirty="0">
                  <a:solidFill>
                    <a:srgbClr val="7030A0"/>
                  </a:solidFill>
                </a:endParaRPr>
              </a:p>
            </p:txBody>
          </p:sp>
        </p:grpSp>
        <p:sp>
          <p:nvSpPr>
            <p:cNvPr id="41" name="Полилиния 40"/>
            <p:cNvSpPr/>
            <p:nvPr/>
          </p:nvSpPr>
          <p:spPr bwMode="auto">
            <a:xfrm>
              <a:off x="4957313" y="4606505"/>
              <a:ext cx="4186687" cy="1546045"/>
            </a:xfrm>
            <a:custGeom>
              <a:avLst/>
              <a:gdLst>
                <a:gd name="connsiteX0" fmla="*/ 0 w 4186687"/>
                <a:gd name="connsiteY0" fmla="*/ 0 h 1615056"/>
                <a:gd name="connsiteX1" fmla="*/ 776378 w 4186687"/>
                <a:gd name="connsiteY1" fmla="*/ 1282460 h 1615056"/>
                <a:gd name="connsiteX2" fmla="*/ 1978325 w 4186687"/>
                <a:gd name="connsiteY2" fmla="*/ 1483743 h 1615056"/>
                <a:gd name="connsiteX3" fmla="*/ 3168770 w 4186687"/>
                <a:gd name="connsiteY3" fmla="*/ 1374475 h 1615056"/>
                <a:gd name="connsiteX4" fmla="*/ 4186687 w 4186687"/>
                <a:gd name="connsiteY4" fmla="*/ 40256 h 1615056"/>
                <a:gd name="connsiteX0" fmla="*/ 0 w 4186687"/>
                <a:gd name="connsiteY0" fmla="*/ 0 h 1546045"/>
                <a:gd name="connsiteX1" fmla="*/ 776378 w 4186687"/>
                <a:gd name="connsiteY1" fmla="*/ 1282460 h 1546045"/>
                <a:gd name="connsiteX2" fmla="*/ 1978325 w 4186687"/>
                <a:gd name="connsiteY2" fmla="*/ 1483743 h 1546045"/>
                <a:gd name="connsiteX3" fmla="*/ 3168770 w 4186687"/>
                <a:gd name="connsiteY3" fmla="*/ 1305464 h 1546045"/>
                <a:gd name="connsiteX4" fmla="*/ 4186687 w 4186687"/>
                <a:gd name="connsiteY4" fmla="*/ 40256 h 154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6687" h="1546045">
                  <a:moveTo>
                    <a:pt x="0" y="0"/>
                  </a:moveTo>
                  <a:cubicBezTo>
                    <a:pt x="223328" y="517585"/>
                    <a:pt x="446657" y="1035170"/>
                    <a:pt x="776378" y="1282460"/>
                  </a:cubicBezTo>
                  <a:cubicBezTo>
                    <a:pt x="1106099" y="1529750"/>
                    <a:pt x="1579593" y="1479909"/>
                    <a:pt x="1978325" y="1483743"/>
                  </a:cubicBezTo>
                  <a:cubicBezTo>
                    <a:pt x="2377057" y="1487577"/>
                    <a:pt x="2800710" y="1546045"/>
                    <a:pt x="3168770" y="1305464"/>
                  </a:cubicBezTo>
                  <a:cubicBezTo>
                    <a:pt x="3536830" y="1064883"/>
                    <a:pt x="4108091" y="375728"/>
                    <a:pt x="4186687" y="40256"/>
                  </a:cubicBezTo>
                </a:path>
              </a:pathLst>
            </a:custGeom>
            <a:noFill/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cxnSp>
          <p:nvCxnSpPr>
            <p:cNvPr id="49" name="Прямая соединительная линия 48"/>
            <p:cNvCxnSpPr/>
            <p:nvPr/>
          </p:nvCxnSpPr>
          <p:spPr bwMode="auto">
            <a:xfrm rot="5400000">
              <a:off x="8968596" y="6052868"/>
              <a:ext cx="63260" cy="1588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07939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05016" y="575353"/>
            <a:ext cx="9001125" cy="706420"/>
          </a:xfrm>
        </p:spPr>
        <p:txBody>
          <a:bodyPr/>
          <a:lstStyle/>
          <a:p>
            <a:r>
              <a:rPr lang="ru-RU" sz="3200" dirty="0"/>
              <a:t>Функция потерь качества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5634" y="1383993"/>
            <a:ext cx="9001125" cy="5474007"/>
          </a:xfrm>
        </p:spPr>
        <p:txBody>
          <a:bodyPr/>
          <a:lstStyle/>
          <a:p>
            <a:pPr lvl="0"/>
            <a:r>
              <a:rPr lang="ru-RU" sz="3100" dirty="0" smtClean="0"/>
              <a:t>Сравнение функции потерь с допуском дает способ классификации характеристик.</a:t>
            </a:r>
          </a:p>
          <a:p>
            <a:r>
              <a:rPr lang="ru-RU" sz="3100" dirty="0" smtClean="0"/>
              <a:t>Если характеристика отклоняется от целевого значения, большинство потребителей способны это «почувствовать» уже потому, что им требуется больше усилий при использовании продукта.</a:t>
            </a:r>
          </a:p>
          <a:p>
            <a:pPr>
              <a:spcBef>
                <a:spcPts val="1200"/>
              </a:spcBef>
            </a:pPr>
            <a:r>
              <a:rPr lang="ru-RU" sz="3100" dirty="0" smtClean="0"/>
              <a:t>Это подтверждает, что «допусковое» мышление не дает ясного понимания, как в действительности влияет процесс на потребителя.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111</a:t>
            </a:fld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2769915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Заголовок 1"/>
          <p:cNvSpPr>
            <a:spLocks noGrp="1"/>
          </p:cNvSpPr>
          <p:nvPr>
            <p:ph type="title"/>
          </p:nvPr>
        </p:nvSpPr>
        <p:spPr>
          <a:xfrm>
            <a:off x="605016" y="575353"/>
            <a:ext cx="9001125" cy="706420"/>
          </a:xfrm>
        </p:spPr>
        <p:txBody>
          <a:bodyPr/>
          <a:lstStyle/>
          <a:p>
            <a:r>
              <a:rPr lang="ru-RU" sz="3200" dirty="0"/>
              <a:t>Функция потерь качества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7159" y="1301557"/>
            <a:ext cx="3508423" cy="5539918"/>
          </a:xfrm>
        </p:spPr>
        <p:txBody>
          <a:bodyPr/>
          <a:lstStyle/>
          <a:p>
            <a:pPr marL="0" indent="0">
              <a:buNone/>
            </a:pPr>
            <a:r>
              <a:rPr lang="ru-RU" sz="2600" dirty="0" smtClean="0"/>
              <a:t>При наложении распределения процесса на кривую функции потерь можно сделать выводы:</a:t>
            </a:r>
          </a:p>
          <a:p>
            <a:pPr marL="0"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2300" dirty="0" smtClean="0"/>
              <a:t>Чтобы минимизировать потери потребителя желательно настроить процесс на целевое значение.</a:t>
            </a:r>
          </a:p>
          <a:p>
            <a:pPr marL="0" lvl="1" eaLnBrk="1" hangingPunct="1">
              <a:lnSpc>
                <a:spcPct val="90000"/>
              </a:lnSpc>
              <a:spcBef>
                <a:spcPts val="1200"/>
              </a:spcBef>
            </a:pPr>
            <a:r>
              <a:rPr lang="ru-RU" sz="2300" dirty="0" smtClean="0"/>
              <a:t>Потребителю выгодно, если изменчивость будет снижаться.</a:t>
            </a:r>
            <a:endParaRPr lang="ru-RU" sz="23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112</a:t>
            </a:fld>
            <a:endParaRPr lang="ru-RU"/>
          </a:p>
        </p:txBody>
      </p:sp>
      <p:grpSp>
        <p:nvGrpSpPr>
          <p:cNvPr id="76" name="Группа 75"/>
          <p:cNvGrpSpPr/>
          <p:nvPr/>
        </p:nvGrpSpPr>
        <p:grpSpPr>
          <a:xfrm>
            <a:off x="4003461" y="4642538"/>
            <a:ext cx="5900793" cy="1893448"/>
            <a:chOff x="3616743" y="4970511"/>
            <a:chExt cx="5900793" cy="1893448"/>
          </a:xfrm>
        </p:grpSpPr>
        <p:sp>
          <p:nvSpPr>
            <p:cNvPr id="67" name="Полилиния 66"/>
            <p:cNvSpPr/>
            <p:nvPr/>
          </p:nvSpPr>
          <p:spPr bwMode="auto">
            <a:xfrm>
              <a:off x="5350921" y="6655482"/>
              <a:ext cx="545525" cy="171940"/>
            </a:xfrm>
            <a:custGeom>
              <a:avLst/>
              <a:gdLst>
                <a:gd name="connsiteX0" fmla="*/ 6604 w 545525"/>
                <a:gd name="connsiteY0" fmla="*/ 153423 h 171940"/>
                <a:gd name="connsiteX1" fmla="*/ 25015 w 545525"/>
                <a:gd name="connsiteY1" fmla="*/ 138080 h 171940"/>
                <a:gd name="connsiteX2" fmla="*/ 43425 w 545525"/>
                <a:gd name="connsiteY2" fmla="*/ 131944 h 171940"/>
                <a:gd name="connsiteX3" fmla="*/ 52631 w 545525"/>
                <a:gd name="connsiteY3" fmla="*/ 128875 h 171940"/>
                <a:gd name="connsiteX4" fmla="*/ 71041 w 545525"/>
                <a:gd name="connsiteY4" fmla="*/ 116601 h 171940"/>
                <a:gd name="connsiteX5" fmla="*/ 83315 w 545525"/>
                <a:gd name="connsiteY5" fmla="*/ 98190 h 171940"/>
                <a:gd name="connsiteX6" fmla="*/ 101726 w 545525"/>
                <a:gd name="connsiteY6" fmla="*/ 82848 h 171940"/>
                <a:gd name="connsiteX7" fmla="*/ 110931 w 545525"/>
                <a:gd name="connsiteY7" fmla="*/ 73643 h 171940"/>
                <a:gd name="connsiteX8" fmla="*/ 114000 w 545525"/>
                <a:gd name="connsiteY8" fmla="*/ 61369 h 171940"/>
                <a:gd name="connsiteX9" fmla="*/ 135479 w 545525"/>
                <a:gd name="connsiteY9" fmla="*/ 33753 h 171940"/>
                <a:gd name="connsiteX10" fmla="*/ 141616 w 545525"/>
                <a:gd name="connsiteY10" fmla="*/ 24548 h 171940"/>
                <a:gd name="connsiteX11" fmla="*/ 144684 w 545525"/>
                <a:gd name="connsiteY11" fmla="*/ 9205 h 171940"/>
                <a:gd name="connsiteX12" fmla="*/ 153890 w 545525"/>
                <a:gd name="connsiteY12" fmla="*/ 6137 h 171940"/>
                <a:gd name="connsiteX13" fmla="*/ 163095 w 545525"/>
                <a:gd name="connsiteY13" fmla="*/ 0 h 171940"/>
                <a:gd name="connsiteX14" fmla="*/ 181506 w 545525"/>
                <a:gd name="connsiteY14" fmla="*/ 6137 h 171940"/>
                <a:gd name="connsiteX15" fmla="*/ 196848 w 545525"/>
                <a:gd name="connsiteY15" fmla="*/ 9205 h 171940"/>
                <a:gd name="connsiteX16" fmla="*/ 224464 w 545525"/>
                <a:gd name="connsiteY16" fmla="*/ 18411 h 171940"/>
                <a:gd name="connsiteX17" fmla="*/ 252080 w 545525"/>
                <a:gd name="connsiteY17" fmla="*/ 27616 h 171940"/>
                <a:gd name="connsiteX18" fmla="*/ 261286 w 545525"/>
                <a:gd name="connsiteY18" fmla="*/ 30684 h 171940"/>
                <a:gd name="connsiteX19" fmla="*/ 279696 w 545525"/>
                <a:gd name="connsiteY19" fmla="*/ 42958 h 171940"/>
                <a:gd name="connsiteX20" fmla="*/ 301176 w 545525"/>
                <a:gd name="connsiteY20" fmla="*/ 49095 h 171940"/>
                <a:gd name="connsiteX21" fmla="*/ 319586 w 545525"/>
                <a:gd name="connsiteY21" fmla="*/ 64437 h 171940"/>
                <a:gd name="connsiteX22" fmla="*/ 337997 w 545525"/>
                <a:gd name="connsiteY22" fmla="*/ 73643 h 171940"/>
                <a:gd name="connsiteX23" fmla="*/ 347202 w 545525"/>
                <a:gd name="connsiteY23" fmla="*/ 79780 h 171940"/>
                <a:gd name="connsiteX24" fmla="*/ 365613 w 545525"/>
                <a:gd name="connsiteY24" fmla="*/ 85917 h 171940"/>
                <a:gd name="connsiteX25" fmla="*/ 374819 w 545525"/>
                <a:gd name="connsiteY25" fmla="*/ 88985 h 171940"/>
                <a:gd name="connsiteX26" fmla="*/ 390161 w 545525"/>
                <a:gd name="connsiteY26" fmla="*/ 92054 h 171940"/>
                <a:gd name="connsiteX27" fmla="*/ 408572 w 545525"/>
                <a:gd name="connsiteY27" fmla="*/ 98190 h 171940"/>
                <a:gd name="connsiteX28" fmla="*/ 423914 w 545525"/>
                <a:gd name="connsiteY28" fmla="*/ 101259 h 171940"/>
                <a:gd name="connsiteX29" fmla="*/ 442325 w 545525"/>
                <a:gd name="connsiteY29" fmla="*/ 104327 h 171940"/>
                <a:gd name="connsiteX30" fmla="*/ 454598 w 545525"/>
                <a:gd name="connsiteY30" fmla="*/ 107396 h 171940"/>
                <a:gd name="connsiteX31" fmla="*/ 463804 w 545525"/>
                <a:gd name="connsiteY31" fmla="*/ 113533 h 171940"/>
                <a:gd name="connsiteX32" fmla="*/ 482215 w 545525"/>
                <a:gd name="connsiteY32" fmla="*/ 119670 h 171940"/>
                <a:gd name="connsiteX33" fmla="*/ 491420 w 545525"/>
                <a:gd name="connsiteY33" fmla="*/ 122738 h 171940"/>
                <a:gd name="connsiteX34" fmla="*/ 512899 w 545525"/>
                <a:gd name="connsiteY34" fmla="*/ 125807 h 171940"/>
                <a:gd name="connsiteX35" fmla="*/ 540515 w 545525"/>
                <a:gd name="connsiteY35" fmla="*/ 138080 h 171940"/>
                <a:gd name="connsiteX36" fmla="*/ 543584 w 545525"/>
                <a:gd name="connsiteY36" fmla="*/ 147286 h 171940"/>
                <a:gd name="connsiteX37" fmla="*/ 531310 w 545525"/>
                <a:gd name="connsiteY37" fmla="*/ 150354 h 171940"/>
                <a:gd name="connsiteX38" fmla="*/ 515968 w 545525"/>
                <a:gd name="connsiteY38" fmla="*/ 153423 h 171940"/>
                <a:gd name="connsiteX39" fmla="*/ 503694 w 545525"/>
                <a:gd name="connsiteY39" fmla="*/ 156491 h 171940"/>
                <a:gd name="connsiteX40" fmla="*/ 494488 w 545525"/>
                <a:gd name="connsiteY40" fmla="*/ 159560 h 171940"/>
                <a:gd name="connsiteX41" fmla="*/ 451530 w 545525"/>
                <a:gd name="connsiteY41" fmla="*/ 165697 h 171940"/>
                <a:gd name="connsiteX42" fmla="*/ 430051 w 545525"/>
                <a:gd name="connsiteY42" fmla="*/ 165697 h 171940"/>
                <a:gd name="connsiteX43" fmla="*/ 390161 w 545525"/>
                <a:gd name="connsiteY43" fmla="*/ 162628 h 171940"/>
                <a:gd name="connsiteX44" fmla="*/ 276628 w 545525"/>
                <a:gd name="connsiteY44" fmla="*/ 162628 h 171940"/>
                <a:gd name="connsiteX45" fmla="*/ 209122 w 545525"/>
                <a:gd name="connsiteY45" fmla="*/ 165697 h 171940"/>
                <a:gd name="connsiteX46" fmla="*/ 147753 w 545525"/>
                <a:gd name="connsiteY46" fmla="*/ 162628 h 171940"/>
                <a:gd name="connsiteX47" fmla="*/ 138547 w 545525"/>
                <a:gd name="connsiteY47" fmla="*/ 159560 h 171940"/>
                <a:gd name="connsiteX48" fmla="*/ 77178 w 545525"/>
                <a:gd name="connsiteY48" fmla="*/ 162628 h 171940"/>
                <a:gd name="connsiteX49" fmla="*/ 12741 w 545525"/>
                <a:gd name="connsiteY49" fmla="*/ 159560 h 171940"/>
                <a:gd name="connsiteX50" fmla="*/ 6604 w 545525"/>
                <a:gd name="connsiteY50" fmla="*/ 153423 h 17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545525" h="171940">
                  <a:moveTo>
                    <a:pt x="6604" y="153423"/>
                  </a:moveTo>
                  <a:cubicBezTo>
                    <a:pt x="8650" y="149843"/>
                    <a:pt x="17323" y="141498"/>
                    <a:pt x="25015" y="138080"/>
                  </a:cubicBezTo>
                  <a:cubicBezTo>
                    <a:pt x="30926" y="135453"/>
                    <a:pt x="37288" y="133989"/>
                    <a:pt x="43425" y="131944"/>
                  </a:cubicBezTo>
                  <a:cubicBezTo>
                    <a:pt x="46494" y="130921"/>
                    <a:pt x="49940" y="130669"/>
                    <a:pt x="52631" y="128875"/>
                  </a:cubicBezTo>
                  <a:lnTo>
                    <a:pt x="71041" y="116601"/>
                  </a:lnTo>
                  <a:cubicBezTo>
                    <a:pt x="75132" y="110464"/>
                    <a:pt x="78099" y="103405"/>
                    <a:pt x="83315" y="98190"/>
                  </a:cubicBezTo>
                  <a:cubicBezTo>
                    <a:pt x="110219" y="71289"/>
                    <a:pt x="76086" y="104215"/>
                    <a:pt x="101726" y="82848"/>
                  </a:cubicBezTo>
                  <a:cubicBezTo>
                    <a:pt x="105059" y="80070"/>
                    <a:pt x="107863" y="76711"/>
                    <a:pt x="110931" y="73643"/>
                  </a:cubicBezTo>
                  <a:cubicBezTo>
                    <a:pt x="111954" y="69552"/>
                    <a:pt x="112114" y="65141"/>
                    <a:pt x="114000" y="61369"/>
                  </a:cubicBezTo>
                  <a:cubicBezTo>
                    <a:pt x="125633" y="38103"/>
                    <a:pt x="122851" y="48906"/>
                    <a:pt x="135479" y="33753"/>
                  </a:cubicBezTo>
                  <a:cubicBezTo>
                    <a:pt x="137840" y="30920"/>
                    <a:pt x="139570" y="27616"/>
                    <a:pt x="141616" y="24548"/>
                  </a:cubicBezTo>
                  <a:cubicBezTo>
                    <a:pt x="142639" y="19434"/>
                    <a:pt x="141791" y="13545"/>
                    <a:pt x="144684" y="9205"/>
                  </a:cubicBezTo>
                  <a:cubicBezTo>
                    <a:pt x="146478" y="6514"/>
                    <a:pt x="150997" y="7583"/>
                    <a:pt x="153890" y="6137"/>
                  </a:cubicBezTo>
                  <a:cubicBezTo>
                    <a:pt x="157188" y="4488"/>
                    <a:pt x="160027" y="2046"/>
                    <a:pt x="163095" y="0"/>
                  </a:cubicBezTo>
                  <a:cubicBezTo>
                    <a:pt x="169232" y="2046"/>
                    <a:pt x="175163" y="4868"/>
                    <a:pt x="181506" y="6137"/>
                  </a:cubicBezTo>
                  <a:cubicBezTo>
                    <a:pt x="186620" y="7160"/>
                    <a:pt x="191817" y="7833"/>
                    <a:pt x="196848" y="9205"/>
                  </a:cubicBezTo>
                  <a:cubicBezTo>
                    <a:pt x="196885" y="9215"/>
                    <a:pt x="219843" y="16871"/>
                    <a:pt x="224464" y="18411"/>
                  </a:cubicBezTo>
                  <a:lnTo>
                    <a:pt x="252080" y="27616"/>
                  </a:lnTo>
                  <a:lnTo>
                    <a:pt x="261286" y="30684"/>
                  </a:lnTo>
                  <a:cubicBezTo>
                    <a:pt x="267423" y="34775"/>
                    <a:pt x="272541" y="41169"/>
                    <a:pt x="279696" y="42958"/>
                  </a:cubicBezTo>
                  <a:cubicBezTo>
                    <a:pt x="295108" y="46812"/>
                    <a:pt x="287969" y="44694"/>
                    <a:pt x="301176" y="49095"/>
                  </a:cubicBezTo>
                  <a:cubicBezTo>
                    <a:pt x="324036" y="64336"/>
                    <a:pt x="295954" y="44745"/>
                    <a:pt x="319586" y="64437"/>
                  </a:cubicBezTo>
                  <a:cubicBezTo>
                    <a:pt x="332777" y="75429"/>
                    <a:pt x="324159" y="66723"/>
                    <a:pt x="337997" y="73643"/>
                  </a:cubicBezTo>
                  <a:cubicBezTo>
                    <a:pt x="341295" y="75292"/>
                    <a:pt x="343832" y="78282"/>
                    <a:pt x="347202" y="79780"/>
                  </a:cubicBezTo>
                  <a:cubicBezTo>
                    <a:pt x="353113" y="82407"/>
                    <a:pt x="359476" y="83871"/>
                    <a:pt x="365613" y="85917"/>
                  </a:cubicBezTo>
                  <a:cubicBezTo>
                    <a:pt x="368682" y="86940"/>
                    <a:pt x="371647" y="88351"/>
                    <a:pt x="374819" y="88985"/>
                  </a:cubicBezTo>
                  <a:cubicBezTo>
                    <a:pt x="379933" y="90008"/>
                    <a:pt x="385129" y="90682"/>
                    <a:pt x="390161" y="92054"/>
                  </a:cubicBezTo>
                  <a:cubicBezTo>
                    <a:pt x="396402" y="93756"/>
                    <a:pt x="402229" y="96921"/>
                    <a:pt x="408572" y="98190"/>
                  </a:cubicBezTo>
                  <a:lnTo>
                    <a:pt x="423914" y="101259"/>
                  </a:lnTo>
                  <a:cubicBezTo>
                    <a:pt x="430035" y="102372"/>
                    <a:pt x="436224" y="103107"/>
                    <a:pt x="442325" y="104327"/>
                  </a:cubicBezTo>
                  <a:cubicBezTo>
                    <a:pt x="446460" y="105154"/>
                    <a:pt x="450507" y="106373"/>
                    <a:pt x="454598" y="107396"/>
                  </a:cubicBezTo>
                  <a:cubicBezTo>
                    <a:pt x="457667" y="109442"/>
                    <a:pt x="460434" y="112035"/>
                    <a:pt x="463804" y="113533"/>
                  </a:cubicBezTo>
                  <a:cubicBezTo>
                    <a:pt x="469715" y="116160"/>
                    <a:pt x="476078" y="117624"/>
                    <a:pt x="482215" y="119670"/>
                  </a:cubicBezTo>
                  <a:cubicBezTo>
                    <a:pt x="485283" y="120693"/>
                    <a:pt x="488218" y="122281"/>
                    <a:pt x="491420" y="122738"/>
                  </a:cubicBezTo>
                  <a:lnTo>
                    <a:pt x="512899" y="125807"/>
                  </a:lnTo>
                  <a:cubicBezTo>
                    <a:pt x="534808" y="133110"/>
                    <a:pt x="525927" y="128356"/>
                    <a:pt x="540515" y="138080"/>
                  </a:cubicBezTo>
                  <a:cubicBezTo>
                    <a:pt x="541538" y="141149"/>
                    <a:pt x="545525" y="144698"/>
                    <a:pt x="543584" y="147286"/>
                  </a:cubicBezTo>
                  <a:cubicBezTo>
                    <a:pt x="541054" y="150660"/>
                    <a:pt x="535427" y="149439"/>
                    <a:pt x="531310" y="150354"/>
                  </a:cubicBezTo>
                  <a:cubicBezTo>
                    <a:pt x="526219" y="151485"/>
                    <a:pt x="521059" y="152292"/>
                    <a:pt x="515968" y="153423"/>
                  </a:cubicBezTo>
                  <a:cubicBezTo>
                    <a:pt x="511851" y="154338"/>
                    <a:pt x="507749" y="155332"/>
                    <a:pt x="503694" y="156491"/>
                  </a:cubicBezTo>
                  <a:cubicBezTo>
                    <a:pt x="500584" y="157380"/>
                    <a:pt x="497626" y="158775"/>
                    <a:pt x="494488" y="159560"/>
                  </a:cubicBezTo>
                  <a:cubicBezTo>
                    <a:pt x="478862" y="163466"/>
                    <a:pt x="468704" y="163788"/>
                    <a:pt x="451530" y="165697"/>
                  </a:cubicBezTo>
                  <a:cubicBezTo>
                    <a:pt x="426553" y="171940"/>
                    <a:pt x="450593" y="168265"/>
                    <a:pt x="430051" y="165697"/>
                  </a:cubicBezTo>
                  <a:cubicBezTo>
                    <a:pt x="416818" y="164043"/>
                    <a:pt x="403458" y="163651"/>
                    <a:pt x="390161" y="162628"/>
                  </a:cubicBezTo>
                  <a:cubicBezTo>
                    <a:pt x="319149" y="169730"/>
                    <a:pt x="404238" y="162628"/>
                    <a:pt x="276628" y="162628"/>
                  </a:cubicBezTo>
                  <a:cubicBezTo>
                    <a:pt x="254103" y="162628"/>
                    <a:pt x="231624" y="164674"/>
                    <a:pt x="209122" y="165697"/>
                  </a:cubicBezTo>
                  <a:cubicBezTo>
                    <a:pt x="188666" y="164674"/>
                    <a:pt x="168158" y="164402"/>
                    <a:pt x="147753" y="162628"/>
                  </a:cubicBezTo>
                  <a:cubicBezTo>
                    <a:pt x="144531" y="162348"/>
                    <a:pt x="141782" y="159560"/>
                    <a:pt x="138547" y="159560"/>
                  </a:cubicBezTo>
                  <a:cubicBezTo>
                    <a:pt x="118065" y="159560"/>
                    <a:pt x="97634" y="161605"/>
                    <a:pt x="77178" y="162628"/>
                  </a:cubicBezTo>
                  <a:cubicBezTo>
                    <a:pt x="55699" y="161605"/>
                    <a:pt x="34170" y="161346"/>
                    <a:pt x="12741" y="159560"/>
                  </a:cubicBezTo>
                  <a:cubicBezTo>
                    <a:pt x="0" y="158498"/>
                    <a:pt x="4558" y="157003"/>
                    <a:pt x="6604" y="153423"/>
                  </a:cubicBezTo>
                  <a:close/>
                </a:path>
              </a:pathLst>
            </a:custGeom>
            <a:solidFill>
              <a:srgbClr val="57A1FB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68" name="Полилиния 67"/>
            <p:cNvSpPr/>
            <p:nvPr/>
          </p:nvSpPr>
          <p:spPr bwMode="auto">
            <a:xfrm>
              <a:off x="6206868" y="6627866"/>
              <a:ext cx="654200" cy="197165"/>
            </a:xfrm>
            <a:custGeom>
              <a:avLst/>
              <a:gdLst>
                <a:gd name="connsiteX0" fmla="*/ 34372 w 654200"/>
                <a:gd name="connsiteY0" fmla="*/ 181039 h 197165"/>
                <a:gd name="connsiteX1" fmla="*/ 40509 w 654200"/>
                <a:gd name="connsiteY1" fmla="*/ 162628 h 197165"/>
                <a:gd name="connsiteX2" fmla="*/ 68125 w 654200"/>
                <a:gd name="connsiteY2" fmla="*/ 153423 h 197165"/>
                <a:gd name="connsiteX3" fmla="*/ 86536 w 654200"/>
                <a:gd name="connsiteY3" fmla="*/ 147286 h 197165"/>
                <a:gd name="connsiteX4" fmla="*/ 98810 w 654200"/>
                <a:gd name="connsiteY4" fmla="*/ 144217 h 197165"/>
                <a:gd name="connsiteX5" fmla="*/ 108015 w 654200"/>
                <a:gd name="connsiteY5" fmla="*/ 141149 h 197165"/>
                <a:gd name="connsiteX6" fmla="*/ 123358 w 654200"/>
                <a:gd name="connsiteY6" fmla="*/ 138080 h 197165"/>
                <a:gd name="connsiteX7" fmla="*/ 141768 w 654200"/>
                <a:gd name="connsiteY7" fmla="*/ 131943 h 197165"/>
                <a:gd name="connsiteX8" fmla="*/ 150974 w 654200"/>
                <a:gd name="connsiteY8" fmla="*/ 128875 h 197165"/>
                <a:gd name="connsiteX9" fmla="*/ 184727 w 654200"/>
                <a:gd name="connsiteY9" fmla="*/ 122738 h 197165"/>
                <a:gd name="connsiteX10" fmla="*/ 203137 w 654200"/>
                <a:gd name="connsiteY10" fmla="*/ 116601 h 197165"/>
                <a:gd name="connsiteX11" fmla="*/ 212343 w 654200"/>
                <a:gd name="connsiteY11" fmla="*/ 110464 h 197165"/>
                <a:gd name="connsiteX12" fmla="*/ 239959 w 654200"/>
                <a:gd name="connsiteY12" fmla="*/ 101259 h 197165"/>
                <a:gd name="connsiteX13" fmla="*/ 249164 w 654200"/>
                <a:gd name="connsiteY13" fmla="*/ 98190 h 197165"/>
                <a:gd name="connsiteX14" fmla="*/ 267575 w 654200"/>
                <a:gd name="connsiteY14" fmla="*/ 88985 h 197165"/>
                <a:gd name="connsiteX15" fmla="*/ 289054 w 654200"/>
                <a:gd name="connsiteY15" fmla="*/ 79780 h 197165"/>
                <a:gd name="connsiteX16" fmla="*/ 307465 w 654200"/>
                <a:gd name="connsiteY16" fmla="*/ 67506 h 197165"/>
                <a:gd name="connsiteX17" fmla="*/ 325876 w 654200"/>
                <a:gd name="connsiteY17" fmla="*/ 61369 h 197165"/>
                <a:gd name="connsiteX18" fmla="*/ 350423 w 654200"/>
                <a:gd name="connsiteY18" fmla="*/ 52164 h 197165"/>
                <a:gd name="connsiteX19" fmla="*/ 362697 w 654200"/>
                <a:gd name="connsiteY19" fmla="*/ 46027 h 197165"/>
                <a:gd name="connsiteX20" fmla="*/ 381108 w 654200"/>
                <a:gd name="connsiteY20" fmla="*/ 33753 h 197165"/>
                <a:gd name="connsiteX21" fmla="*/ 390313 w 654200"/>
                <a:gd name="connsiteY21" fmla="*/ 30684 h 197165"/>
                <a:gd name="connsiteX22" fmla="*/ 417929 w 654200"/>
                <a:gd name="connsiteY22" fmla="*/ 9205 h 197165"/>
                <a:gd name="connsiteX23" fmla="*/ 424066 w 654200"/>
                <a:gd name="connsiteY23" fmla="*/ 0 h 197165"/>
                <a:gd name="connsiteX24" fmla="*/ 436340 w 654200"/>
                <a:gd name="connsiteY24" fmla="*/ 3068 h 197165"/>
                <a:gd name="connsiteX25" fmla="*/ 439409 w 654200"/>
                <a:gd name="connsiteY25" fmla="*/ 12274 h 197165"/>
                <a:gd name="connsiteX26" fmla="*/ 457819 w 654200"/>
                <a:gd name="connsiteY26" fmla="*/ 21479 h 197165"/>
                <a:gd name="connsiteX27" fmla="*/ 467025 w 654200"/>
                <a:gd name="connsiteY27" fmla="*/ 27616 h 197165"/>
                <a:gd name="connsiteX28" fmla="*/ 479298 w 654200"/>
                <a:gd name="connsiteY28" fmla="*/ 49095 h 197165"/>
                <a:gd name="connsiteX29" fmla="*/ 491572 w 654200"/>
                <a:gd name="connsiteY29" fmla="*/ 67506 h 197165"/>
                <a:gd name="connsiteX30" fmla="*/ 497709 w 654200"/>
                <a:gd name="connsiteY30" fmla="*/ 76711 h 197165"/>
                <a:gd name="connsiteX31" fmla="*/ 506915 w 654200"/>
                <a:gd name="connsiteY31" fmla="*/ 82848 h 197165"/>
                <a:gd name="connsiteX32" fmla="*/ 528394 w 654200"/>
                <a:gd name="connsiteY32" fmla="*/ 107396 h 197165"/>
                <a:gd name="connsiteX33" fmla="*/ 531462 w 654200"/>
                <a:gd name="connsiteY33" fmla="*/ 116601 h 197165"/>
                <a:gd name="connsiteX34" fmla="*/ 559078 w 654200"/>
                <a:gd name="connsiteY34" fmla="*/ 131943 h 197165"/>
                <a:gd name="connsiteX35" fmla="*/ 568284 w 654200"/>
                <a:gd name="connsiteY35" fmla="*/ 138080 h 197165"/>
                <a:gd name="connsiteX36" fmla="*/ 577489 w 654200"/>
                <a:gd name="connsiteY36" fmla="*/ 141149 h 197165"/>
                <a:gd name="connsiteX37" fmla="*/ 598968 w 654200"/>
                <a:gd name="connsiteY37" fmla="*/ 165696 h 197165"/>
                <a:gd name="connsiteX38" fmla="*/ 617379 w 654200"/>
                <a:gd name="connsiteY38" fmla="*/ 171833 h 197165"/>
                <a:gd name="connsiteX39" fmla="*/ 644995 w 654200"/>
                <a:gd name="connsiteY39" fmla="*/ 181039 h 197165"/>
                <a:gd name="connsiteX40" fmla="*/ 654200 w 654200"/>
                <a:gd name="connsiteY40" fmla="*/ 184107 h 197165"/>
                <a:gd name="connsiteX41" fmla="*/ 586694 w 654200"/>
                <a:gd name="connsiteY41" fmla="*/ 190244 h 197165"/>
                <a:gd name="connsiteX42" fmla="*/ 500778 w 654200"/>
                <a:gd name="connsiteY42" fmla="*/ 193313 h 197165"/>
                <a:gd name="connsiteX43" fmla="*/ 460888 w 654200"/>
                <a:gd name="connsiteY43" fmla="*/ 187176 h 197165"/>
                <a:gd name="connsiteX44" fmla="*/ 402587 w 654200"/>
                <a:gd name="connsiteY44" fmla="*/ 190244 h 197165"/>
                <a:gd name="connsiteX45" fmla="*/ 335081 w 654200"/>
                <a:gd name="connsiteY45" fmla="*/ 193313 h 197165"/>
                <a:gd name="connsiteX46" fmla="*/ 258370 w 654200"/>
                <a:gd name="connsiteY46" fmla="*/ 190244 h 197165"/>
                <a:gd name="connsiteX47" fmla="*/ 34372 w 654200"/>
                <a:gd name="connsiteY47" fmla="*/ 190244 h 197165"/>
                <a:gd name="connsiteX48" fmla="*/ 31304 w 654200"/>
                <a:gd name="connsiteY48" fmla="*/ 171833 h 197165"/>
                <a:gd name="connsiteX49" fmla="*/ 34372 w 654200"/>
                <a:gd name="connsiteY49" fmla="*/ 181039 h 197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654200" h="197165">
                  <a:moveTo>
                    <a:pt x="34372" y="181039"/>
                  </a:moveTo>
                  <a:cubicBezTo>
                    <a:pt x="36418" y="174902"/>
                    <a:pt x="34372" y="164674"/>
                    <a:pt x="40509" y="162628"/>
                  </a:cubicBezTo>
                  <a:lnTo>
                    <a:pt x="68125" y="153423"/>
                  </a:lnTo>
                  <a:cubicBezTo>
                    <a:pt x="68135" y="153420"/>
                    <a:pt x="86525" y="147289"/>
                    <a:pt x="86536" y="147286"/>
                  </a:cubicBezTo>
                  <a:cubicBezTo>
                    <a:pt x="90627" y="146263"/>
                    <a:pt x="94755" y="145376"/>
                    <a:pt x="98810" y="144217"/>
                  </a:cubicBezTo>
                  <a:cubicBezTo>
                    <a:pt x="101920" y="143328"/>
                    <a:pt x="104877" y="141933"/>
                    <a:pt x="108015" y="141149"/>
                  </a:cubicBezTo>
                  <a:cubicBezTo>
                    <a:pt x="113075" y="139884"/>
                    <a:pt x="118326" y="139452"/>
                    <a:pt x="123358" y="138080"/>
                  </a:cubicBezTo>
                  <a:cubicBezTo>
                    <a:pt x="129599" y="136378"/>
                    <a:pt x="135631" y="133989"/>
                    <a:pt x="141768" y="131943"/>
                  </a:cubicBezTo>
                  <a:cubicBezTo>
                    <a:pt x="144837" y="130920"/>
                    <a:pt x="147802" y="129509"/>
                    <a:pt x="150974" y="128875"/>
                  </a:cubicBezTo>
                  <a:cubicBezTo>
                    <a:pt x="172417" y="124586"/>
                    <a:pt x="161172" y="126663"/>
                    <a:pt x="184727" y="122738"/>
                  </a:cubicBezTo>
                  <a:cubicBezTo>
                    <a:pt x="190864" y="120692"/>
                    <a:pt x="197755" y="120189"/>
                    <a:pt x="203137" y="116601"/>
                  </a:cubicBezTo>
                  <a:cubicBezTo>
                    <a:pt x="206206" y="114555"/>
                    <a:pt x="208973" y="111962"/>
                    <a:pt x="212343" y="110464"/>
                  </a:cubicBezTo>
                  <a:cubicBezTo>
                    <a:pt x="212366" y="110454"/>
                    <a:pt x="235345" y="102797"/>
                    <a:pt x="239959" y="101259"/>
                  </a:cubicBezTo>
                  <a:cubicBezTo>
                    <a:pt x="243027" y="100236"/>
                    <a:pt x="246473" y="99984"/>
                    <a:pt x="249164" y="98190"/>
                  </a:cubicBezTo>
                  <a:cubicBezTo>
                    <a:pt x="261061" y="90259"/>
                    <a:pt x="254871" y="93219"/>
                    <a:pt x="267575" y="88985"/>
                  </a:cubicBezTo>
                  <a:cubicBezTo>
                    <a:pt x="301077" y="66649"/>
                    <a:pt x="249430" y="99591"/>
                    <a:pt x="289054" y="79780"/>
                  </a:cubicBezTo>
                  <a:cubicBezTo>
                    <a:pt x="295651" y="76482"/>
                    <a:pt x="300468" y="69838"/>
                    <a:pt x="307465" y="67506"/>
                  </a:cubicBezTo>
                  <a:lnTo>
                    <a:pt x="325876" y="61369"/>
                  </a:lnTo>
                  <a:cubicBezTo>
                    <a:pt x="344782" y="48764"/>
                    <a:pt x="323882" y="61011"/>
                    <a:pt x="350423" y="52164"/>
                  </a:cubicBezTo>
                  <a:cubicBezTo>
                    <a:pt x="354763" y="50718"/>
                    <a:pt x="358775" y="48380"/>
                    <a:pt x="362697" y="46027"/>
                  </a:cubicBezTo>
                  <a:cubicBezTo>
                    <a:pt x="369022" y="42232"/>
                    <a:pt x="374111" y="36086"/>
                    <a:pt x="381108" y="33753"/>
                  </a:cubicBezTo>
                  <a:cubicBezTo>
                    <a:pt x="384176" y="32730"/>
                    <a:pt x="387486" y="32255"/>
                    <a:pt x="390313" y="30684"/>
                  </a:cubicBezTo>
                  <a:cubicBezTo>
                    <a:pt x="400937" y="24782"/>
                    <a:pt x="410215" y="18462"/>
                    <a:pt x="417929" y="9205"/>
                  </a:cubicBezTo>
                  <a:cubicBezTo>
                    <a:pt x="420290" y="6372"/>
                    <a:pt x="422020" y="3068"/>
                    <a:pt x="424066" y="0"/>
                  </a:cubicBezTo>
                  <a:cubicBezTo>
                    <a:pt x="428157" y="1023"/>
                    <a:pt x="433047" y="434"/>
                    <a:pt x="436340" y="3068"/>
                  </a:cubicBezTo>
                  <a:cubicBezTo>
                    <a:pt x="438866" y="5089"/>
                    <a:pt x="437388" y="9748"/>
                    <a:pt x="439409" y="12274"/>
                  </a:cubicBezTo>
                  <a:cubicBezTo>
                    <a:pt x="443735" y="17682"/>
                    <a:pt x="451754" y="19458"/>
                    <a:pt x="457819" y="21479"/>
                  </a:cubicBezTo>
                  <a:cubicBezTo>
                    <a:pt x="460888" y="23525"/>
                    <a:pt x="464417" y="25008"/>
                    <a:pt x="467025" y="27616"/>
                  </a:cubicBezTo>
                  <a:cubicBezTo>
                    <a:pt x="472335" y="32926"/>
                    <a:pt x="475686" y="43075"/>
                    <a:pt x="479298" y="49095"/>
                  </a:cubicBezTo>
                  <a:cubicBezTo>
                    <a:pt x="483093" y="55420"/>
                    <a:pt x="487481" y="61369"/>
                    <a:pt x="491572" y="67506"/>
                  </a:cubicBezTo>
                  <a:cubicBezTo>
                    <a:pt x="493618" y="70574"/>
                    <a:pt x="494641" y="74665"/>
                    <a:pt x="497709" y="76711"/>
                  </a:cubicBezTo>
                  <a:lnTo>
                    <a:pt x="506915" y="82848"/>
                  </a:lnTo>
                  <a:cubicBezTo>
                    <a:pt x="521234" y="104328"/>
                    <a:pt x="513051" y="97168"/>
                    <a:pt x="528394" y="107396"/>
                  </a:cubicBezTo>
                  <a:cubicBezTo>
                    <a:pt x="529417" y="110464"/>
                    <a:pt x="529175" y="114314"/>
                    <a:pt x="531462" y="116601"/>
                  </a:cubicBezTo>
                  <a:cubicBezTo>
                    <a:pt x="542014" y="127153"/>
                    <a:pt x="547502" y="128085"/>
                    <a:pt x="559078" y="131943"/>
                  </a:cubicBezTo>
                  <a:cubicBezTo>
                    <a:pt x="562147" y="133989"/>
                    <a:pt x="564985" y="136431"/>
                    <a:pt x="568284" y="138080"/>
                  </a:cubicBezTo>
                  <a:cubicBezTo>
                    <a:pt x="571177" y="139527"/>
                    <a:pt x="575202" y="138862"/>
                    <a:pt x="577489" y="141149"/>
                  </a:cubicBezTo>
                  <a:cubicBezTo>
                    <a:pt x="592422" y="156083"/>
                    <a:pt x="583319" y="158741"/>
                    <a:pt x="598968" y="165696"/>
                  </a:cubicBezTo>
                  <a:cubicBezTo>
                    <a:pt x="604879" y="168323"/>
                    <a:pt x="611242" y="169787"/>
                    <a:pt x="617379" y="171833"/>
                  </a:cubicBezTo>
                  <a:lnTo>
                    <a:pt x="644995" y="181039"/>
                  </a:lnTo>
                  <a:lnTo>
                    <a:pt x="654200" y="184107"/>
                  </a:lnTo>
                  <a:cubicBezTo>
                    <a:pt x="624833" y="191451"/>
                    <a:pt x="642665" y="187810"/>
                    <a:pt x="586694" y="190244"/>
                  </a:cubicBezTo>
                  <a:lnTo>
                    <a:pt x="500778" y="193313"/>
                  </a:lnTo>
                  <a:cubicBezTo>
                    <a:pt x="495606" y="192451"/>
                    <a:pt x="464843" y="187176"/>
                    <a:pt x="460888" y="187176"/>
                  </a:cubicBezTo>
                  <a:cubicBezTo>
                    <a:pt x="441427" y="187176"/>
                    <a:pt x="422024" y="189296"/>
                    <a:pt x="402587" y="190244"/>
                  </a:cubicBezTo>
                  <a:lnTo>
                    <a:pt x="335081" y="193313"/>
                  </a:lnTo>
                  <a:cubicBezTo>
                    <a:pt x="309511" y="192290"/>
                    <a:pt x="283961" y="190244"/>
                    <a:pt x="258370" y="190244"/>
                  </a:cubicBezTo>
                  <a:cubicBezTo>
                    <a:pt x="0" y="190244"/>
                    <a:pt x="193524" y="197165"/>
                    <a:pt x="34372" y="190244"/>
                  </a:cubicBezTo>
                  <a:cubicBezTo>
                    <a:pt x="29281" y="182607"/>
                    <a:pt x="24578" y="180801"/>
                    <a:pt x="31304" y="171833"/>
                  </a:cubicBezTo>
                  <a:cubicBezTo>
                    <a:pt x="32676" y="170003"/>
                    <a:pt x="35395" y="169788"/>
                    <a:pt x="34372" y="181039"/>
                  </a:cubicBezTo>
                  <a:close/>
                </a:path>
              </a:pathLst>
            </a:custGeom>
            <a:solidFill>
              <a:srgbClr val="57A1FB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grpSp>
          <p:nvGrpSpPr>
            <p:cNvPr id="51" name="Группа 50"/>
            <p:cNvGrpSpPr/>
            <p:nvPr/>
          </p:nvGrpSpPr>
          <p:grpSpPr>
            <a:xfrm>
              <a:off x="3616743" y="4970511"/>
              <a:ext cx="5900793" cy="1893448"/>
              <a:chOff x="3989697" y="3609421"/>
              <a:chExt cx="5900793" cy="1893448"/>
            </a:xfrm>
          </p:grpSpPr>
          <p:grpSp>
            <p:nvGrpSpPr>
              <p:cNvPr id="53" name="Группа 129"/>
              <p:cNvGrpSpPr/>
              <p:nvPr/>
            </p:nvGrpSpPr>
            <p:grpSpPr>
              <a:xfrm>
                <a:off x="3989697" y="3609421"/>
                <a:ext cx="4752407" cy="1865945"/>
                <a:chOff x="4388203" y="4297373"/>
                <a:chExt cx="4752407" cy="1865945"/>
              </a:xfrm>
            </p:grpSpPr>
            <p:sp>
              <p:nvSpPr>
                <p:cNvPr id="58" name="Line 6"/>
                <p:cNvSpPr>
                  <a:spLocks noChangeShapeType="1"/>
                </p:cNvSpPr>
                <p:nvPr/>
              </p:nvSpPr>
              <p:spPr bwMode="auto">
                <a:xfrm flipV="1">
                  <a:off x="6871356" y="4683224"/>
                  <a:ext cx="0" cy="1456335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prstDash val="lgDash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9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5507625" y="4683224"/>
                  <a:ext cx="0" cy="1456335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60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5094083" y="4297373"/>
                  <a:ext cx="3679339" cy="4719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102321" tIns="51161" rIns="102321" bIns="51161"/>
                <a:lstStyle/>
                <a:p>
                  <a:pPr defTabSz="1023938"/>
                  <a:r>
                    <a:rPr lang="en-US" sz="2200" dirty="0">
                      <a:latin typeface="Times New Roman" pitchFamily="18" charset="0"/>
                    </a:rPr>
                    <a:t> </a:t>
                  </a:r>
                  <a:r>
                    <a:rPr lang="en-US" sz="2200" b="1" dirty="0">
                      <a:latin typeface="Times New Roman" pitchFamily="18" charset="0"/>
                    </a:rPr>
                    <a:t>LSL</a:t>
                  </a:r>
                  <a:r>
                    <a:rPr lang="en-US" sz="2200" dirty="0">
                      <a:latin typeface="Times New Roman" pitchFamily="18" charset="0"/>
                    </a:rPr>
                    <a:t>    </a:t>
                  </a:r>
                  <a:r>
                    <a:rPr lang="ru-RU" sz="2200" dirty="0">
                      <a:latin typeface="Times New Roman" pitchFamily="18" charset="0"/>
                    </a:rPr>
                    <a:t> </a:t>
                  </a:r>
                  <a:r>
                    <a:rPr lang="en-US" sz="2200" dirty="0">
                      <a:latin typeface="Times New Roman" pitchFamily="18" charset="0"/>
                    </a:rPr>
                    <a:t>    </a:t>
                  </a:r>
                  <a:r>
                    <a:rPr lang="ru-RU" sz="2200" dirty="0" smtClean="0">
                      <a:latin typeface="Times New Roman" pitchFamily="18" charset="0"/>
                    </a:rPr>
                    <a:t>  </a:t>
                  </a:r>
                  <a:r>
                    <a:rPr lang="ru-RU" sz="2200" b="1" dirty="0" smtClean="0">
                      <a:latin typeface="Times New Roman" pitchFamily="18" charset="0"/>
                    </a:rPr>
                    <a:t>Цель</a:t>
                  </a:r>
                  <a:r>
                    <a:rPr lang="en-US" sz="2200" dirty="0" smtClean="0">
                      <a:latin typeface="Times New Roman" pitchFamily="18" charset="0"/>
                    </a:rPr>
                    <a:t>    </a:t>
                  </a:r>
                  <a:r>
                    <a:rPr lang="ru-RU" sz="2200" dirty="0" smtClean="0">
                      <a:latin typeface="Times New Roman" pitchFamily="18" charset="0"/>
                    </a:rPr>
                    <a:t>       </a:t>
                  </a:r>
                  <a:r>
                    <a:rPr lang="en-US" sz="2200" b="1" dirty="0" smtClean="0">
                      <a:latin typeface="Times New Roman" pitchFamily="18" charset="0"/>
                    </a:rPr>
                    <a:t>USL</a:t>
                  </a:r>
                  <a:endParaRPr lang="ru-RU" sz="2000" b="1" dirty="0">
                    <a:latin typeface="Times New Roman" pitchFamily="18" charset="0"/>
                  </a:endParaRPr>
                </a:p>
              </p:txBody>
            </p:sp>
            <p:sp>
              <p:nvSpPr>
                <p:cNvPr id="61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8233293" y="4681875"/>
                  <a:ext cx="0" cy="1456335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cxnSp>
              <p:nvCxnSpPr>
                <p:cNvPr id="62" name="Прямая соединительная линия 61"/>
                <p:cNvCxnSpPr/>
                <p:nvPr/>
              </p:nvCxnSpPr>
              <p:spPr bwMode="auto">
                <a:xfrm rot="5400000">
                  <a:off x="8199904" y="6133547"/>
                  <a:ext cx="57955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" name="Прямая соединительная линия 62"/>
                <p:cNvCxnSpPr/>
                <p:nvPr/>
              </p:nvCxnSpPr>
              <p:spPr bwMode="auto">
                <a:xfrm rot="10800000">
                  <a:off x="5045128" y="6138913"/>
                  <a:ext cx="4095482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sp>
              <p:nvSpPr>
                <p:cNvPr id="64" name="Полилиния 63"/>
                <p:cNvSpPr/>
                <p:nvPr/>
              </p:nvSpPr>
              <p:spPr bwMode="auto">
                <a:xfrm>
                  <a:off x="4898627" y="4642834"/>
                  <a:ext cx="4185634" cy="1488583"/>
                </a:xfrm>
                <a:custGeom>
                  <a:avLst/>
                  <a:gdLst>
                    <a:gd name="connsiteX0" fmla="*/ 0 w 4185634"/>
                    <a:gd name="connsiteY0" fmla="*/ 6439 h 1488583"/>
                    <a:gd name="connsiteX1" fmla="*/ 1970468 w 4185634"/>
                    <a:gd name="connsiteY1" fmla="*/ 1487510 h 1488583"/>
                    <a:gd name="connsiteX2" fmla="*/ 4185634 w 4185634"/>
                    <a:gd name="connsiteY2" fmla="*/ 0 h 14885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185634" h="1488583">
                      <a:moveTo>
                        <a:pt x="0" y="6439"/>
                      </a:moveTo>
                      <a:cubicBezTo>
                        <a:pt x="636431" y="747511"/>
                        <a:pt x="1272862" y="1488583"/>
                        <a:pt x="1970468" y="1487510"/>
                      </a:cubicBezTo>
                      <a:cubicBezTo>
                        <a:pt x="2668074" y="1486437"/>
                        <a:pt x="3785316" y="248992"/>
                        <a:pt x="4185634" y="0"/>
                      </a:cubicBezTo>
                    </a:path>
                  </a:pathLst>
                </a:custGeom>
                <a:noFill/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Verdana" pitchFamily="34" charset="0"/>
                  </a:endParaRPr>
                </a:p>
              </p:txBody>
            </p:sp>
            <p:sp>
              <p:nvSpPr>
                <p:cNvPr id="65" name="TextBox 64"/>
                <p:cNvSpPr txBox="1"/>
                <p:nvPr/>
              </p:nvSpPr>
              <p:spPr>
                <a:xfrm>
                  <a:off x="4388203" y="5267459"/>
                  <a:ext cx="1244251" cy="78483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ru-RU" sz="1500" b="1" dirty="0" smtClean="0"/>
                    <a:t>Кривая </a:t>
                  </a:r>
                </a:p>
                <a:p>
                  <a:r>
                    <a:rPr lang="ru-RU" sz="1500" b="1" dirty="0" smtClean="0"/>
                    <a:t>функции </a:t>
                  </a:r>
                </a:p>
                <a:p>
                  <a:r>
                    <a:rPr lang="ru-RU" sz="1500" b="1" dirty="0" smtClean="0"/>
                    <a:t>потерь</a:t>
                  </a:r>
                  <a:endParaRPr lang="ru-RU" sz="1500" b="1" dirty="0"/>
                </a:p>
              </p:txBody>
            </p:sp>
            <p:cxnSp>
              <p:nvCxnSpPr>
                <p:cNvPr id="66" name="Прямая со стрелкой 65"/>
                <p:cNvCxnSpPr/>
                <p:nvPr/>
              </p:nvCxnSpPr>
              <p:spPr bwMode="auto">
                <a:xfrm rot="5400000" flipH="1" flipV="1">
                  <a:off x="4766620" y="5006664"/>
                  <a:ext cx="418561" cy="257577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/>
                </a:ln>
                <a:effectLst/>
              </p:spPr>
            </p:cxnSp>
          </p:grpSp>
          <p:sp>
            <p:nvSpPr>
              <p:cNvPr id="54" name="Freeform 9"/>
              <p:cNvSpPr>
                <a:spLocks/>
              </p:cNvSpPr>
              <p:nvPr/>
            </p:nvSpPr>
            <p:spPr bwMode="auto">
              <a:xfrm>
                <a:off x="5587530" y="4067448"/>
                <a:ext cx="1735874" cy="1435421"/>
              </a:xfrm>
              <a:custGeom>
                <a:avLst/>
                <a:gdLst>
                  <a:gd name="T0" fmla="*/ 0 w 2556"/>
                  <a:gd name="T1" fmla="*/ 200 h 1183"/>
                  <a:gd name="T2" fmla="*/ 101 w 2556"/>
                  <a:gd name="T3" fmla="*/ 175 h 1183"/>
                  <a:gd name="T4" fmla="*/ 302 w 2556"/>
                  <a:gd name="T5" fmla="*/ 0 h 1183"/>
                  <a:gd name="T6" fmla="*/ 503 w 2556"/>
                  <a:gd name="T7" fmla="*/ 175 h 1183"/>
                  <a:gd name="T8" fmla="*/ 604 w 2556"/>
                  <a:gd name="T9" fmla="*/ 200 h 11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6"/>
                  <a:gd name="T16" fmla="*/ 0 h 1183"/>
                  <a:gd name="T17" fmla="*/ 2556 w 2556"/>
                  <a:gd name="T18" fmla="*/ 1183 h 1183"/>
                  <a:gd name="connsiteX0" fmla="*/ 0 w 2556"/>
                  <a:gd name="connsiteY0" fmla="*/ 1136 h 1183"/>
                  <a:gd name="connsiteX1" fmla="*/ 426 w 2556"/>
                  <a:gd name="connsiteY1" fmla="*/ 994 h 1183"/>
                  <a:gd name="connsiteX2" fmla="*/ 1278 w 2556"/>
                  <a:gd name="connsiteY2" fmla="*/ 0 h 1183"/>
                  <a:gd name="connsiteX3" fmla="*/ 2130 w 2556"/>
                  <a:gd name="connsiteY3" fmla="*/ 994 h 1183"/>
                  <a:gd name="connsiteX4" fmla="*/ 2556 w 2556"/>
                  <a:gd name="connsiteY4" fmla="*/ 1136 h 1183"/>
                  <a:gd name="connsiteX0" fmla="*/ 0 w 2556"/>
                  <a:gd name="connsiteY0" fmla="*/ 1136 h 1183"/>
                  <a:gd name="connsiteX1" fmla="*/ 426 w 2556"/>
                  <a:gd name="connsiteY1" fmla="*/ 994 h 1183"/>
                  <a:gd name="connsiteX2" fmla="*/ 1278 w 2556"/>
                  <a:gd name="connsiteY2" fmla="*/ 0 h 1183"/>
                  <a:gd name="connsiteX3" fmla="*/ 2130 w 2556"/>
                  <a:gd name="connsiteY3" fmla="*/ 994 h 1183"/>
                  <a:gd name="connsiteX4" fmla="*/ 2556 w 2556"/>
                  <a:gd name="connsiteY4" fmla="*/ 1136 h 1183"/>
                  <a:gd name="connsiteX0" fmla="*/ 0 w 2556"/>
                  <a:gd name="connsiteY0" fmla="*/ 1136 h 1183"/>
                  <a:gd name="connsiteX1" fmla="*/ 426 w 2556"/>
                  <a:gd name="connsiteY1" fmla="*/ 994 h 1183"/>
                  <a:gd name="connsiteX2" fmla="*/ 1278 w 2556"/>
                  <a:gd name="connsiteY2" fmla="*/ 0 h 1183"/>
                  <a:gd name="connsiteX3" fmla="*/ 2130 w 2556"/>
                  <a:gd name="connsiteY3" fmla="*/ 994 h 1183"/>
                  <a:gd name="connsiteX4" fmla="*/ 2556 w 2556"/>
                  <a:gd name="connsiteY4" fmla="*/ 1136 h 1183"/>
                  <a:gd name="connsiteX0" fmla="*/ 67 w 2623"/>
                  <a:gd name="connsiteY0" fmla="*/ 1136 h 1183"/>
                  <a:gd name="connsiteX1" fmla="*/ 71 w 2623"/>
                  <a:gd name="connsiteY1" fmla="*/ 1133 h 1183"/>
                  <a:gd name="connsiteX2" fmla="*/ 493 w 2623"/>
                  <a:gd name="connsiteY2" fmla="*/ 994 h 1183"/>
                  <a:gd name="connsiteX3" fmla="*/ 1345 w 2623"/>
                  <a:gd name="connsiteY3" fmla="*/ 0 h 1183"/>
                  <a:gd name="connsiteX4" fmla="*/ 2197 w 2623"/>
                  <a:gd name="connsiteY4" fmla="*/ 994 h 1183"/>
                  <a:gd name="connsiteX5" fmla="*/ 2623 w 2623"/>
                  <a:gd name="connsiteY5" fmla="*/ 1136 h 1183"/>
                  <a:gd name="connsiteX0" fmla="*/ 67 w 2623"/>
                  <a:gd name="connsiteY0" fmla="*/ 1136 h 1183"/>
                  <a:gd name="connsiteX1" fmla="*/ 71 w 2623"/>
                  <a:gd name="connsiteY1" fmla="*/ 1133 h 1183"/>
                  <a:gd name="connsiteX2" fmla="*/ 493 w 2623"/>
                  <a:gd name="connsiteY2" fmla="*/ 994 h 1183"/>
                  <a:gd name="connsiteX3" fmla="*/ 1345 w 2623"/>
                  <a:gd name="connsiteY3" fmla="*/ 0 h 1183"/>
                  <a:gd name="connsiteX4" fmla="*/ 2197 w 2623"/>
                  <a:gd name="connsiteY4" fmla="*/ 994 h 1183"/>
                  <a:gd name="connsiteX5" fmla="*/ 2623 w 2623"/>
                  <a:gd name="connsiteY5" fmla="*/ 1136 h 1183"/>
                  <a:gd name="connsiteX0" fmla="*/ 52 w 2608"/>
                  <a:gd name="connsiteY0" fmla="*/ 1136 h 1183"/>
                  <a:gd name="connsiteX1" fmla="*/ 56 w 2608"/>
                  <a:gd name="connsiteY1" fmla="*/ 1133 h 1183"/>
                  <a:gd name="connsiteX2" fmla="*/ 478 w 2608"/>
                  <a:gd name="connsiteY2" fmla="*/ 994 h 1183"/>
                  <a:gd name="connsiteX3" fmla="*/ 1330 w 2608"/>
                  <a:gd name="connsiteY3" fmla="*/ 0 h 1183"/>
                  <a:gd name="connsiteX4" fmla="*/ 2182 w 2608"/>
                  <a:gd name="connsiteY4" fmla="*/ 994 h 1183"/>
                  <a:gd name="connsiteX5" fmla="*/ 2608 w 2608"/>
                  <a:gd name="connsiteY5" fmla="*/ 1136 h 1183"/>
                  <a:gd name="connsiteX0" fmla="*/ 52 w 2608"/>
                  <a:gd name="connsiteY0" fmla="*/ 1136 h 1183"/>
                  <a:gd name="connsiteX1" fmla="*/ 56 w 2608"/>
                  <a:gd name="connsiteY1" fmla="*/ 1133 h 1183"/>
                  <a:gd name="connsiteX2" fmla="*/ 478 w 2608"/>
                  <a:gd name="connsiteY2" fmla="*/ 994 h 1183"/>
                  <a:gd name="connsiteX3" fmla="*/ 1330 w 2608"/>
                  <a:gd name="connsiteY3" fmla="*/ 0 h 1183"/>
                  <a:gd name="connsiteX4" fmla="*/ 2182 w 2608"/>
                  <a:gd name="connsiteY4" fmla="*/ 994 h 1183"/>
                  <a:gd name="connsiteX5" fmla="*/ 2608 w 2608"/>
                  <a:gd name="connsiteY5" fmla="*/ 1136 h 11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08" h="1183">
                    <a:moveTo>
                      <a:pt x="52" y="1136"/>
                    </a:moveTo>
                    <a:cubicBezTo>
                      <a:pt x="53" y="1136"/>
                      <a:pt x="0" y="1128"/>
                      <a:pt x="56" y="1133"/>
                    </a:cubicBezTo>
                    <a:cubicBezTo>
                      <a:pt x="109" y="1130"/>
                      <a:pt x="266" y="1183"/>
                      <a:pt x="478" y="994"/>
                    </a:cubicBezTo>
                    <a:cubicBezTo>
                      <a:pt x="690" y="805"/>
                      <a:pt x="1046" y="0"/>
                      <a:pt x="1330" y="0"/>
                    </a:cubicBezTo>
                    <a:cubicBezTo>
                      <a:pt x="1614" y="0"/>
                      <a:pt x="1969" y="805"/>
                      <a:pt x="2182" y="994"/>
                    </a:cubicBezTo>
                    <a:cubicBezTo>
                      <a:pt x="2395" y="1183"/>
                      <a:pt x="2466" y="1112"/>
                      <a:pt x="2608" y="1136"/>
                    </a:cubicBezTo>
                  </a:path>
                </a:pathLst>
              </a:custGeom>
              <a:noFill/>
              <a:ln w="28575">
                <a:solidFill>
                  <a:srgbClr val="1E782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8328844" y="4386833"/>
                <a:ext cx="156164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400" b="1" dirty="0" smtClean="0">
                    <a:solidFill>
                      <a:srgbClr val="0070C0"/>
                    </a:solidFill>
                  </a:rPr>
                  <a:t>Потери</a:t>
                </a:r>
              </a:p>
              <a:p>
                <a:r>
                  <a:rPr lang="ru-RU" sz="1400" b="1" dirty="0" smtClean="0">
                    <a:solidFill>
                      <a:srgbClr val="0070C0"/>
                    </a:solidFill>
                  </a:rPr>
                  <a:t>потребителя,</a:t>
                </a:r>
              </a:p>
              <a:p>
                <a:r>
                  <a:rPr lang="ru-RU" sz="1400" b="1" dirty="0" smtClean="0">
                    <a:solidFill>
                      <a:srgbClr val="0070C0"/>
                    </a:solidFill>
                  </a:rPr>
                  <a:t>создаваемые</a:t>
                </a:r>
              </a:p>
              <a:p>
                <a:r>
                  <a:rPr lang="ru-RU" sz="1400" b="1" dirty="0" smtClean="0">
                    <a:solidFill>
                      <a:srgbClr val="0070C0"/>
                    </a:solidFill>
                  </a:rPr>
                  <a:t>процессом</a:t>
                </a:r>
                <a:endParaRPr lang="ru-RU" sz="1400" b="1" dirty="0">
                  <a:solidFill>
                    <a:srgbClr val="0070C0"/>
                  </a:solidFill>
                </a:endParaRPr>
              </a:p>
            </p:txBody>
          </p:sp>
        </p:grpSp>
        <p:cxnSp>
          <p:nvCxnSpPr>
            <p:cNvPr id="73" name="Прямая со стрелкой 72"/>
            <p:cNvCxnSpPr/>
            <p:nvPr/>
          </p:nvCxnSpPr>
          <p:spPr bwMode="auto">
            <a:xfrm rot="10800000" flipV="1">
              <a:off x="6813525" y="6041444"/>
              <a:ext cx="1195480" cy="643994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75" name="Прямая со стрелкой 74"/>
            <p:cNvCxnSpPr/>
            <p:nvPr/>
          </p:nvCxnSpPr>
          <p:spPr bwMode="auto">
            <a:xfrm rot="10800000" flipV="1">
              <a:off x="5724784" y="5927588"/>
              <a:ext cx="2273548" cy="761407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80" name="Группа 79"/>
          <p:cNvGrpSpPr/>
          <p:nvPr/>
        </p:nvGrpSpPr>
        <p:grpSpPr>
          <a:xfrm>
            <a:off x="3792268" y="1553920"/>
            <a:ext cx="6297303" cy="2269082"/>
            <a:chOff x="3757963" y="1553920"/>
            <a:chExt cx="6297303" cy="2269082"/>
          </a:xfrm>
        </p:grpSpPr>
        <p:grpSp>
          <p:nvGrpSpPr>
            <p:cNvPr id="50" name="Группа 49"/>
            <p:cNvGrpSpPr/>
            <p:nvPr/>
          </p:nvGrpSpPr>
          <p:grpSpPr>
            <a:xfrm>
              <a:off x="3757963" y="1917762"/>
              <a:ext cx="6297303" cy="1905240"/>
              <a:chOff x="3989697" y="3609421"/>
              <a:chExt cx="6297303" cy="1905240"/>
            </a:xfrm>
          </p:grpSpPr>
          <p:sp>
            <p:nvSpPr>
              <p:cNvPr id="46" name="Полилиния 45"/>
              <p:cNvSpPr/>
              <p:nvPr/>
            </p:nvSpPr>
            <p:spPr bwMode="auto">
              <a:xfrm>
                <a:off x="6633746" y="3967036"/>
                <a:ext cx="2127689" cy="1505545"/>
              </a:xfrm>
              <a:custGeom>
                <a:avLst/>
                <a:gdLst>
                  <a:gd name="connsiteX0" fmla="*/ 38245 w 2127689"/>
                  <a:gd name="connsiteY0" fmla="*/ 1460259 h 1491638"/>
                  <a:gd name="connsiteX1" fmla="*/ 79967 w 2127689"/>
                  <a:gd name="connsiteY1" fmla="*/ 1467212 h 1491638"/>
                  <a:gd name="connsiteX2" fmla="*/ 125165 w 2127689"/>
                  <a:gd name="connsiteY2" fmla="*/ 1474166 h 1491638"/>
                  <a:gd name="connsiteX3" fmla="*/ 180794 w 2127689"/>
                  <a:gd name="connsiteY3" fmla="*/ 1477643 h 1491638"/>
                  <a:gd name="connsiteX4" fmla="*/ 799665 w 2127689"/>
                  <a:gd name="connsiteY4" fmla="*/ 1474166 h 1491638"/>
                  <a:gd name="connsiteX5" fmla="*/ 820526 w 2127689"/>
                  <a:gd name="connsiteY5" fmla="*/ 1470689 h 1491638"/>
                  <a:gd name="connsiteX6" fmla="*/ 844864 w 2127689"/>
                  <a:gd name="connsiteY6" fmla="*/ 1467212 h 1491638"/>
                  <a:gd name="connsiteX7" fmla="*/ 910923 w 2127689"/>
                  <a:gd name="connsiteY7" fmla="*/ 1463735 h 1491638"/>
                  <a:gd name="connsiteX8" fmla="*/ 1251650 w 2127689"/>
                  <a:gd name="connsiteY8" fmla="*/ 1467212 h 1491638"/>
                  <a:gd name="connsiteX9" fmla="*/ 1359431 w 2127689"/>
                  <a:gd name="connsiteY9" fmla="*/ 1474166 h 1491638"/>
                  <a:gd name="connsiteX10" fmla="*/ 1401153 w 2127689"/>
                  <a:gd name="connsiteY10" fmla="*/ 1481119 h 1491638"/>
                  <a:gd name="connsiteX11" fmla="*/ 1411583 w 2127689"/>
                  <a:gd name="connsiteY11" fmla="*/ 1484596 h 1491638"/>
                  <a:gd name="connsiteX12" fmla="*/ 1474166 w 2127689"/>
                  <a:gd name="connsiteY12" fmla="*/ 1481119 h 1491638"/>
                  <a:gd name="connsiteX13" fmla="*/ 1495027 w 2127689"/>
                  <a:gd name="connsiteY13" fmla="*/ 1474166 h 1491638"/>
                  <a:gd name="connsiteX14" fmla="*/ 1613238 w 2127689"/>
                  <a:gd name="connsiteY14" fmla="*/ 1470689 h 1491638"/>
                  <a:gd name="connsiteX15" fmla="*/ 1672344 w 2127689"/>
                  <a:gd name="connsiteY15" fmla="*/ 1470689 h 1491638"/>
                  <a:gd name="connsiteX16" fmla="*/ 1745357 w 2127689"/>
                  <a:gd name="connsiteY16" fmla="*/ 1474166 h 1491638"/>
                  <a:gd name="connsiteX17" fmla="*/ 1759264 w 2127689"/>
                  <a:gd name="connsiteY17" fmla="*/ 1477643 h 1491638"/>
                  <a:gd name="connsiteX18" fmla="*/ 1905290 w 2127689"/>
                  <a:gd name="connsiteY18" fmla="*/ 1484596 h 1491638"/>
                  <a:gd name="connsiteX19" fmla="*/ 2026978 w 2127689"/>
                  <a:gd name="connsiteY19" fmla="*/ 1484596 h 1491638"/>
                  <a:gd name="connsiteX20" fmla="*/ 2047839 w 2127689"/>
                  <a:gd name="connsiteY20" fmla="*/ 1477643 h 1491638"/>
                  <a:gd name="connsiteX21" fmla="*/ 2068700 w 2127689"/>
                  <a:gd name="connsiteY21" fmla="*/ 1474166 h 1491638"/>
                  <a:gd name="connsiteX22" fmla="*/ 2093037 w 2127689"/>
                  <a:gd name="connsiteY22" fmla="*/ 1470689 h 1491638"/>
                  <a:gd name="connsiteX23" fmla="*/ 2106944 w 2127689"/>
                  <a:gd name="connsiteY23" fmla="*/ 1467212 h 1491638"/>
                  <a:gd name="connsiteX24" fmla="*/ 2110421 w 2127689"/>
                  <a:gd name="connsiteY24" fmla="*/ 1328140 h 1491638"/>
                  <a:gd name="connsiteX25" fmla="*/ 2113898 w 2127689"/>
                  <a:gd name="connsiteY25" fmla="*/ 1307279 h 1491638"/>
                  <a:gd name="connsiteX26" fmla="*/ 2106944 w 2127689"/>
                  <a:gd name="connsiteY26" fmla="*/ 1022181 h 1491638"/>
                  <a:gd name="connsiteX27" fmla="*/ 2099991 w 2127689"/>
                  <a:gd name="connsiteY27" fmla="*/ 851817 h 1491638"/>
                  <a:gd name="connsiteX28" fmla="*/ 2093037 w 2127689"/>
                  <a:gd name="connsiteY28" fmla="*/ 792712 h 1491638"/>
                  <a:gd name="connsiteX29" fmla="*/ 2089560 w 2127689"/>
                  <a:gd name="connsiteY29" fmla="*/ 535428 h 1491638"/>
                  <a:gd name="connsiteX30" fmla="*/ 2086084 w 2127689"/>
                  <a:gd name="connsiteY30" fmla="*/ 521521 h 1491638"/>
                  <a:gd name="connsiteX31" fmla="*/ 2079130 w 2127689"/>
                  <a:gd name="connsiteY31" fmla="*/ 472846 h 1491638"/>
                  <a:gd name="connsiteX32" fmla="*/ 2075653 w 2127689"/>
                  <a:gd name="connsiteY32" fmla="*/ 448508 h 1491638"/>
                  <a:gd name="connsiteX33" fmla="*/ 2072176 w 2127689"/>
                  <a:gd name="connsiteY33" fmla="*/ 38245 h 1491638"/>
                  <a:gd name="connsiteX34" fmla="*/ 2068700 w 2127689"/>
                  <a:gd name="connsiteY34" fmla="*/ 20861 h 1491638"/>
                  <a:gd name="connsiteX35" fmla="*/ 2061746 w 2127689"/>
                  <a:gd name="connsiteY35" fmla="*/ 0 h 1491638"/>
                  <a:gd name="connsiteX36" fmla="*/ 2044362 w 2127689"/>
                  <a:gd name="connsiteY36" fmla="*/ 3477 h 1491638"/>
                  <a:gd name="connsiteX37" fmla="*/ 2037408 w 2127689"/>
                  <a:gd name="connsiteY37" fmla="*/ 13907 h 1491638"/>
                  <a:gd name="connsiteX38" fmla="*/ 2006117 w 2127689"/>
                  <a:gd name="connsiteY38" fmla="*/ 41722 h 1491638"/>
                  <a:gd name="connsiteX39" fmla="*/ 1995687 w 2127689"/>
                  <a:gd name="connsiteY39" fmla="*/ 45198 h 1491638"/>
                  <a:gd name="connsiteX40" fmla="*/ 1985256 w 2127689"/>
                  <a:gd name="connsiteY40" fmla="*/ 52152 h 1491638"/>
                  <a:gd name="connsiteX41" fmla="*/ 1974826 w 2127689"/>
                  <a:gd name="connsiteY41" fmla="*/ 55629 h 1491638"/>
                  <a:gd name="connsiteX42" fmla="*/ 1964395 w 2127689"/>
                  <a:gd name="connsiteY42" fmla="*/ 66059 h 1491638"/>
                  <a:gd name="connsiteX43" fmla="*/ 1933104 w 2127689"/>
                  <a:gd name="connsiteY43" fmla="*/ 83443 h 1491638"/>
                  <a:gd name="connsiteX44" fmla="*/ 1908767 w 2127689"/>
                  <a:gd name="connsiteY44" fmla="*/ 93874 h 1491638"/>
                  <a:gd name="connsiteX45" fmla="*/ 1891383 w 2127689"/>
                  <a:gd name="connsiteY45" fmla="*/ 114735 h 1491638"/>
                  <a:gd name="connsiteX46" fmla="*/ 1873998 w 2127689"/>
                  <a:gd name="connsiteY46" fmla="*/ 135595 h 1491638"/>
                  <a:gd name="connsiteX47" fmla="*/ 1842707 w 2127689"/>
                  <a:gd name="connsiteY47" fmla="*/ 156456 h 1491638"/>
                  <a:gd name="connsiteX48" fmla="*/ 1832277 w 2127689"/>
                  <a:gd name="connsiteY48" fmla="*/ 163410 h 1491638"/>
                  <a:gd name="connsiteX49" fmla="*/ 1821846 w 2127689"/>
                  <a:gd name="connsiteY49" fmla="*/ 173840 h 1491638"/>
                  <a:gd name="connsiteX50" fmla="*/ 1811416 w 2127689"/>
                  <a:gd name="connsiteY50" fmla="*/ 177317 h 1491638"/>
                  <a:gd name="connsiteX51" fmla="*/ 1800986 w 2127689"/>
                  <a:gd name="connsiteY51" fmla="*/ 187747 h 1491638"/>
                  <a:gd name="connsiteX52" fmla="*/ 1769694 w 2127689"/>
                  <a:gd name="connsiteY52" fmla="*/ 215562 h 1491638"/>
                  <a:gd name="connsiteX53" fmla="*/ 1755787 w 2127689"/>
                  <a:gd name="connsiteY53" fmla="*/ 236423 h 1491638"/>
                  <a:gd name="connsiteX54" fmla="*/ 1724496 w 2127689"/>
                  <a:gd name="connsiteY54" fmla="*/ 257284 h 1491638"/>
                  <a:gd name="connsiteX55" fmla="*/ 1714065 w 2127689"/>
                  <a:gd name="connsiteY55" fmla="*/ 264237 h 1491638"/>
                  <a:gd name="connsiteX56" fmla="*/ 1693205 w 2127689"/>
                  <a:gd name="connsiteY56" fmla="*/ 281621 h 1491638"/>
                  <a:gd name="connsiteX57" fmla="*/ 1675821 w 2127689"/>
                  <a:gd name="connsiteY57" fmla="*/ 299005 h 1491638"/>
                  <a:gd name="connsiteX58" fmla="*/ 1648006 w 2127689"/>
                  <a:gd name="connsiteY58" fmla="*/ 330297 h 1491638"/>
                  <a:gd name="connsiteX59" fmla="*/ 1627145 w 2127689"/>
                  <a:gd name="connsiteY59" fmla="*/ 347681 h 1491638"/>
                  <a:gd name="connsiteX60" fmla="*/ 1613238 w 2127689"/>
                  <a:gd name="connsiteY60" fmla="*/ 358111 h 1491638"/>
                  <a:gd name="connsiteX61" fmla="*/ 1602808 w 2127689"/>
                  <a:gd name="connsiteY61" fmla="*/ 368541 h 1491638"/>
                  <a:gd name="connsiteX62" fmla="*/ 1592377 w 2127689"/>
                  <a:gd name="connsiteY62" fmla="*/ 375495 h 1491638"/>
                  <a:gd name="connsiteX63" fmla="*/ 1581947 w 2127689"/>
                  <a:gd name="connsiteY63" fmla="*/ 385925 h 1491638"/>
                  <a:gd name="connsiteX64" fmla="*/ 1571516 w 2127689"/>
                  <a:gd name="connsiteY64" fmla="*/ 389402 h 1491638"/>
                  <a:gd name="connsiteX65" fmla="*/ 1561086 w 2127689"/>
                  <a:gd name="connsiteY65" fmla="*/ 396356 h 1491638"/>
                  <a:gd name="connsiteX66" fmla="*/ 1550656 w 2127689"/>
                  <a:gd name="connsiteY66" fmla="*/ 406786 h 1491638"/>
                  <a:gd name="connsiteX67" fmla="*/ 1540225 w 2127689"/>
                  <a:gd name="connsiteY67" fmla="*/ 410263 h 1491638"/>
                  <a:gd name="connsiteX68" fmla="*/ 1508934 w 2127689"/>
                  <a:gd name="connsiteY68" fmla="*/ 431124 h 1491638"/>
                  <a:gd name="connsiteX69" fmla="*/ 1498503 w 2127689"/>
                  <a:gd name="connsiteY69" fmla="*/ 438078 h 1491638"/>
                  <a:gd name="connsiteX70" fmla="*/ 1470689 w 2127689"/>
                  <a:gd name="connsiteY70" fmla="*/ 458938 h 1491638"/>
                  <a:gd name="connsiteX71" fmla="*/ 1439398 w 2127689"/>
                  <a:gd name="connsiteY71" fmla="*/ 479799 h 1491638"/>
                  <a:gd name="connsiteX72" fmla="*/ 1428967 w 2127689"/>
                  <a:gd name="connsiteY72" fmla="*/ 486753 h 1491638"/>
                  <a:gd name="connsiteX73" fmla="*/ 1408106 w 2127689"/>
                  <a:gd name="connsiteY73" fmla="*/ 518044 h 1491638"/>
                  <a:gd name="connsiteX74" fmla="*/ 1401153 w 2127689"/>
                  <a:gd name="connsiteY74" fmla="*/ 528474 h 1491638"/>
                  <a:gd name="connsiteX75" fmla="*/ 1394199 w 2127689"/>
                  <a:gd name="connsiteY75" fmla="*/ 542382 h 1491638"/>
                  <a:gd name="connsiteX76" fmla="*/ 1383769 w 2127689"/>
                  <a:gd name="connsiteY76" fmla="*/ 549335 h 1491638"/>
                  <a:gd name="connsiteX77" fmla="*/ 1369862 w 2127689"/>
                  <a:gd name="connsiteY77" fmla="*/ 570196 h 1491638"/>
                  <a:gd name="connsiteX78" fmla="*/ 1362908 w 2127689"/>
                  <a:gd name="connsiteY78" fmla="*/ 580627 h 1491638"/>
                  <a:gd name="connsiteX79" fmla="*/ 1352478 w 2127689"/>
                  <a:gd name="connsiteY79" fmla="*/ 584103 h 1491638"/>
                  <a:gd name="connsiteX80" fmla="*/ 1331617 w 2127689"/>
                  <a:gd name="connsiteY80" fmla="*/ 601487 h 1491638"/>
                  <a:gd name="connsiteX81" fmla="*/ 1321186 w 2127689"/>
                  <a:gd name="connsiteY81" fmla="*/ 604964 h 1491638"/>
                  <a:gd name="connsiteX82" fmla="*/ 1286418 w 2127689"/>
                  <a:gd name="connsiteY82" fmla="*/ 625825 h 1491638"/>
                  <a:gd name="connsiteX83" fmla="*/ 1272511 w 2127689"/>
                  <a:gd name="connsiteY83" fmla="*/ 629302 h 1491638"/>
                  <a:gd name="connsiteX84" fmla="*/ 1251650 w 2127689"/>
                  <a:gd name="connsiteY84" fmla="*/ 643209 h 1491638"/>
                  <a:gd name="connsiteX85" fmla="*/ 1241220 w 2127689"/>
                  <a:gd name="connsiteY85" fmla="*/ 650163 h 1491638"/>
                  <a:gd name="connsiteX86" fmla="*/ 1223836 w 2127689"/>
                  <a:gd name="connsiteY86" fmla="*/ 667547 h 1491638"/>
                  <a:gd name="connsiteX87" fmla="*/ 1216882 w 2127689"/>
                  <a:gd name="connsiteY87" fmla="*/ 677977 h 1491638"/>
                  <a:gd name="connsiteX88" fmla="*/ 1182114 w 2127689"/>
                  <a:gd name="connsiteY88" fmla="*/ 698838 h 1491638"/>
                  <a:gd name="connsiteX89" fmla="*/ 1161253 w 2127689"/>
                  <a:gd name="connsiteY89" fmla="*/ 712745 h 1491638"/>
                  <a:gd name="connsiteX90" fmla="*/ 1150823 w 2127689"/>
                  <a:gd name="connsiteY90" fmla="*/ 719699 h 1491638"/>
                  <a:gd name="connsiteX91" fmla="*/ 1136916 w 2127689"/>
                  <a:gd name="connsiteY91" fmla="*/ 740560 h 1491638"/>
                  <a:gd name="connsiteX92" fmla="*/ 1129962 w 2127689"/>
                  <a:gd name="connsiteY92" fmla="*/ 750990 h 1491638"/>
                  <a:gd name="connsiteX93" fmla="*/ 1126485 w 2127689"/>
                  <a:gd name="connsiteY93" fmla="*/ 761420 h 1491638"/>
                  <a:gd name="connsiteX94" fmla="*/ 1112578 w 2127689"/>
                  <a:gd name="connsiteY94" fmla="*/ 782281 h 1491638"/>
                  <a:gd name="connsiteX95" fmla="*/ 1102148 w 2127689"/>
                  <a:gd name="connsiteY95" fmla="*/ 803142 h 1491638"/>
                  <a:gd name="connsiteX96" fmla="*/ 1081287 w 2127689"/>
                  <a:gd name="connsiteY96" fmla="*/ 817049 h 1491638"/>
                  <a:gd name="connsiteX97" fmla="*/ 1070856 w 2127689"/>
                  <a:gd name="connsiteY97" fmla="*/ 824003 h 1491638"/>
                  <a:gd name="connsiteX98" fmla="*/ 1060426 w 2127689"/>
                  <a:gd name="connsiteY98" fmla="*/ 827480 h 1491638"/>
                  <a:gd name="connsiteX99" fmla="*/ 1049995 w 2127689"/>
                  <a:gd name="connsiteY99" fmla="*/ 834433 h 1491638"/>
                  <a:gd name="connsiteX100" fmla="*/ 1025658 w 2127689"/>
                  <a:gd name="connsiteY100" fmla="*/ 841387 h 1491638"/>
                  <a:gd name="connsiteX101" fmla="*/ 994367 w 2127689"/>
                  <a:gd name="connsiteY101" fmla="*/ 858771 h 1491638"/>
                  <a:gd name="connsiteX102" fmla="*/ 983936 w 2127689"/>
                  <a:gd name="connsiteY102" fmla="*/ 869201 h 1491638"/>
                  <a:gd name="connsiteX103" fmla="*/ 966552 w 2127689"/>
                  <a:gd name="connsiteY103" fmla="*/ 890062 h 1491638"/>
                  <a:gd name="connsiteX104" fmla="*/ 956122 w 2127689"/>
                  <a:gd name="connsiteY104" fmla="*/ 897016 h 1491638"/>
                  <a:gd name="connsiteX105" fmla="*/ 945691 w 2127689"/>
                  <a:gd name="connsiteY105" fmla="*/ 907446 h 1491638"/>
                  <a:gd name="connsiteX106" fmla="*/ 924830 w 2127689"/>
                  <a:gd name="connsiteY106" fmla="*/ 921354 h 1491638"/>
                  <a:gd name="connsiteX107" fmla="*/ 914400 w 2127689"/>
                  <a:gd name="connsiteY107" fmla="*/ 931784 h 1491638"/>
                  <a:gd name="connsiteX108" fmla="*/ 893539 w 2127689"/>
                  <a:gd name="connsiteY108" fmla="*/ 945691 h 1491638"/>
                  <a:gd name="connsiteX109" fmla="*/ 883109 w 2127689"/>
                  <a:gd name="connsiteY109" fmla="*/ 952645 h 1491638"/>
                  <a:gd name="connsiteX110" fmla="*/ 862248 w 2127689"/>
                  <a:gd name="connsiteY110" fmla="*/ 959598 h 1491638"/>
                  <a:gd name="connsiteX111" fmla="*/ 848341 w 2127689"/>
                  <a:gd name="connsiteY111" fmla="*/ 970029 h 1491638"/>
                  <a:gd name="connsiteX112" fmla="*/ 837910 w 2127689"/>
                  <a:gd name="connsiteY112" fmla="*/ 976982 h 1491638"/>
                  <a:gd name="connsiteX113" fmla="*/ 827480 w 2127689"/>
                  <a:gd name="connsiteY113" fmla="*/ 987413 h 1491638"/>
                  <a:gd name="connsiteX114" fmla="*/ 806619 w 2127689"/>
                  <a:gd name="connsiteY114" fmla="*/ 1001320 h 1491638"/>
                  <a:gd name="connsiteX115" fmla="*/ 796189 w 2127689"/>
                  <a:gd name="connsiteY115" fmla="*/ 1008274 h 1491638"/>
                  <a:gd name="connsiteX116" fmla="*/ 785758 w 2127689"/>
                  <a:gd name="connsiteY116" fmla="*/ 1015227 h 1491638"/>
                  <a:gd name="connsiteX117" fmla="*/ 775328 w 2127689"/>
                  <a:gd name="connsiteY117" fmla="*/ 1025658 h 1491638"/>
                  <a:gd name="connsiteX118" fmla="*/ 764897 w 2127689"/>
                  <a:gd name="connsiteY118" fmla="*/ 1029135 h 1491638"/>
                  <a:gd name="connsiteX119" fmla="*/ 733606 w 2127689"/>
                  <a:gd name="connsiteY119" fmla="*/ 1053472 h 1491638"/>
                  <a:gd name="connsiteX120" fmla="*/ 712745 w 2127689"/>
                  <a:gd name="connsiteY120" fmla="*/ 1067379 h 1491638"/>
                  <a:gd name="connsiteX121" fmla="*/ 684931 w 2127689"/>
                  <a:gd name="connsiteY121" fmla="*/ 1091717 h 1491638"/>
                  <a:gd name="connsiteX122" fmla="*/ 674500 w 2127689"/>
                  <a:gd name="connsiteY122" fmla="*/ 1102147 h 1491638"/>
                  <a:gd name="connsiteX123" fmla="*/ 667547 w 2127689"/>
                  <a:gd name="connsiteY123" fmla="*/ 1112578 h 1491638"/>
                  <a:gd name="connsiteX124" fmla="*/ 657116 w 2127689"/>
                  <a:gd name="connsiteY124" fmla="*/ 1116055 h 1491638"/>
                  <a:gd name="connsiteX125" fmla="*/ 636256 w 2127689"/>
                  <a:gd name="connsiteY125" fmla="*/ 1129962 h 1491638"/>
                  <a:gd name="connsiteX126" fmla="*/ 625825 w 2127689"/>
                  <a:gd name="connsiteY126" fmla="*/ 1136916 h 1491638"/>
                  <a:gd name="connsiteX127" fmla="*/ 601487 w 2127689"/>
                  <a:gd name="connsiteY127" fmla="*/ 1150823 h 1491638"/>
                  <a:gd name="connsiteX128" fmla="*/ 587580 w 2127689"/>
                  <a:gd name="connsiteY128" fmla="*/ 1154300 h 1491638"/>
                  <a:gd name="connsiteX129" fmla="*/ 573673 w 2127689"/>
                  <a:gd name="connsiteY129" fmla="*/ 1164730 h 1491638"/>
                  <a:gd name="connsiteX130" fmla="*/ 531951 w 2127689"/>
                  <a:gd name="connsiteY130" fmla="*/ 1185591 h 1491638"/>
                  <a:gd name="connsiteX131" fmla="*/ 500660 w 2127689"/>
                  <a:gd name="connsiteY131" fmla="*/ 1209928 h 1491638"/>
                  <a:gd name="connsiteX132" fmla="*/ 476322 w 2127689"/>
                  <a:gd name="connsiteY132" fmla="*/ 1230789 h 1491638"/>
                  <a:gd name="connsiteX133" fmla="*/ 455462 w 2127689"/>
                  <a:gd name="connsiteY133" fmla="*/ 1244697 h 1491638"/>
                  <a:gd name="connsiteX134" fmla="*/ 445031 w 2127689"/>
                  <a:gd name="connsiteY134" fmla="*/ 1248173 h 1491638"/>
                  <a:gd name="connsiteX135" fmla="*/ 413740 w 2127689"/>
                  <a:gd name="connsiteY135" fmla="*/ 1275988 h 1491638"/>
                  <a:gd name="connsiteX136" fmla="*/ 403310 w 2127689"/>
                  <a:gd name="connsiteY136" fmla="*/ 1286418 h 1491638"/>
                  <a:gd name="connsiteX137" fmla="*/ 392879 w 2127689"/>
                  <a:gd name="connsiteY137" fmla="*/ 1289895 h 1491638"/>
                  <a:gd name="connsiteX138" fmla="*/ 368541 w 2127689"/>
                  <a:gd name="connsiteY138" fmla="*/ 1300325 h 1491638"/>
                  <a:gd name="connsiteX139" fmla="*/ 347681 w 2127689"/>
                  <a:gd name="connsiteY139" fmla="*/ 1307279 h 1491638"/>
                  <a:gd name="connsiteX140" fmla="*/ 337250 w 2127689"/>
                  <a:gd name="connsiteY140" fmla="*/ 1310756 h 1491638"/>
                  <a:gd name="connsiteX141" fmla="*/ 302482 w 2127689"/>
                  <a:gd name="connsiteY141" fmla="*/ 1321186 h 1491638"/>
                  <a:gd name="connsiteX142" fmla="*/ 281621 w 2127689"/>
                  <a:gd name="connsiteY142" fmla="*/ 1328140 h 1491638"/>
                  <a:gd name="connsiteX143" fmla="*/ 271191 w 2127689"/>
                  <a:gd name="connsiteY143" fmla="*/ 1331617 h 1491638"/>
                  <a:gd name="connsiteX144" fmla="*/ 246853 w 2127689"/>
                  <a:gd name="connsiteY144" fmla="*/ 1345524 h 1491638"/>
                  <a:gd name="connsiteX145" fmla="*/ 222516 w 2127689"/>
                  <a:gd name="connsiteY145" fmla="*/ 1362908 h 1491638"/>
                  <a:gd name="connsiteX146" fmla="*/ 212085 w 2127689"/>
                  <a:gd name="connsiteY146" fmla="*/ 1366385 h 1491638"/>
                  <a:gd name="connsiteX147" fmla="*/ 191224 w 2127689"/>
                  <a:gd name="connsiteY147" fmla="*/ 1376815 h 1491638"/>
                  <a:gd name="connsiteX148" fmla="*/ 159933 w 2127689"/>
                  <a:gd name="connsiteY148" fmla="*/ 1390722 h 1491638"/>
                  <a:gd name="connsiteX149" fmla="*/ 139072 w 2127689"/>
                  <a:gd name="connsiteY149" fmla="*/ 1397676 h 1491638"/>
                  <a:gd name="connsiteX150" fmla="*/ 128642 w 2127689"/>
                  <a:gd name="connsiteY150" fmla="*/ 1401153 h 1491638"/>
                  <a:gd name="connsiteX151" fmla="*/ 97351 w 2127689"/>
                  <a:gd name="connsiteY151" fmla="*/ 1408106 h 1491638"/>
                  <a:gd name="connsiteX152" fmla="*/ 86920 w 2127689"/>
                  <a:gd name="connsiteY152" fmla="*/ 1411583 h 1491638"/>
                  <a:gd name="connsiteX153" fmla="*/ 55629 w 2127689"/>
                  <a:gd name="connsiteY153" fmla="*/ 1425490 h 1491638"/>
                  <a:gd name="connsiteX154" fmla="*/ 34768 w 2127689"/>
                  <a:gd name="connsiteY154" fmla="*/ 1432444 h 1491638"/>
                  <a:gd name="connsiteX155" fmla="*/ 24338 w 2127689"/>
                  <a:gd name="connsiteY155" fmla="*/ 1435921 h 1491638"/>
                  <a:gd name="connsiteX156" fmla="*/ 6954 w 2127689"/>
                  <a:gd name="connsiteY156" fmla="*/ 1439398 h 1491638"/>
                  <a:gd name="connsiteX157" fmla="*/ 0 w 2127689"/>
                  <a:gd name="connsiteY157" fmla="*/ 1467212 h 1491638"/>
                  <a:gd name="connsiteX158" fmla="*/ 3477 w 2127689"/>
                  <a:gd name="connsiteY158" fmla="*/ 1477643 h 1491638"/>
                  <a:gd name="connsiteX159" fmla="*/ 38245 w 2127689"/>
                  <a:gd name="connsiteY159" fmla="*/ 1460259 h 1491638"/>
                  <a:gd name="connsiteX0" fmla="*/ 38245 w 2127689"/>
                  <a:gd name="connsiteY0" fmla="*/ 1460259 h 1491638"/>
                  <a:gd name="connsiteX1" fmla="*/ 79967 w 2127689"/>
                  <a:gd name="connsiteY1" fmla="*/ 1467212 h 1491638"/>
                  <a:gd name="connsiteX2" fmla="*/ 125165 w 2127689"/>
                  <a:gd name="connsiteY2" fmla="*/ 1474166 h 1491638"/>
                  <a:gd name="connsiteX3" fmla="*/ 180794 w 2127689"/>
                  <a:gd name="connsiteY3" fmla="*/ 1477643 h 1491638"/>
                  <a:gd name="connsiteX4" fmla="*/ 799665 w 2127689"/>
                  <a:gd name="connsiteY4" fmla="*/ 1474166 h 1491638"/>
                  <a:gd name="connsiteX5" fmla="*/ 820526 w 2127689"/>
                  <a:gd name="connsiteY5" fmla="*/ 1470689 h 1491638"/>
                  <a:gd name="connsiteX6" fmla="*/ 844864 w 2127689"/>
                  <a:gd name="connsiteY6" fmla="*/ 1467212 h 1491638"/>
                  <a:gd name="connsiteX7" fmla="*/ 910923 w 2127689"/>
                  <a:gd name="connsiteY7" fmla="*/ 1463735 h 1491638"/>
                  <a:gd name="connsiteX8" fmla="*/ 1251650 w 2127689"/>
                  <a:gd name="connsiteY8" fmla="*/ 1467212 h 1491638"/>
                  <a:gd name="connsiteX9" fmla="*/ 1359431 w 2127689"/>
                  <a:gd name="connsiteY9" fmla="*/ 1474166 h 1491638"/>
                  <a:gd name="connsiteX10" fmla="*/ 1401153 w 2127689"/>
                  <a:gd name="connsiteY10" fmla="*/ 1481119 h 1491638"/>
                  <a:gd name="connsiteX11" fmla="*/ 1411583 w 2127689"/>
                  <a:gd name="connsiteY11" fmla="*/ 1484596 h 1491638"/>
                  <a:gd name="connsiteX12" fmla="*/ 1474166 w 2127689"/>
                  <a:gd name="connsiteY12" fmla="*/ 1481119 h 1491638"/>
                  <a:gd name="connsiteX13" fmla="*/ 1495027 w 2127689"/>
                  <a:gd name="connsiteY13" fmla="*/ 1474166 h 1491638"/>
                  <a:gd name="connsiteX14" fmla="*/ 1613238 w 2127689"/>
                  <a:gd name="connsiteY14" fmla="*/ 1470689 h 1491638"/>
                  <a:gd name="connsiteX15" fmla="*/ 1672344 w 2127689"/>
                  <a:gd name="connsiteY15" fmla="*/ 1470689 h 1491638"/>
                  <a:gd name="connsiteX16" fmla="*/ 1745357 w 2127689"/>
                  <a:gd name="connsiteY16" fmla="*/ 1474166 h 1491638"/>
                  <a:gd name="connsiteX17" fmla="*/ 1759264 w 2127689"/>
                  <a:gd name="connsiteY17" fmla="*/ 1477643 h 1491638"/>
                  <a:gd name="connsiteX18" fmla="*/ 1905290 w 2127689"/>
                  <a:gd name="connsiteY18" fmla="*/ 1484596 h 1491638"/>
                  <a:gd name="connsiteX19" fmla="*/ 2026978 w 2127689"/>
                  <a:gd name="connsiteY19" fmla="*/ 1484596 h 1491638"/>
                  <a:gd name="connsiteX20" fmla="*/ 2047839 w 2127689"/>
                  <a:gd name="connsiteY20" fmla="*/ 1477643 h 1491638"/>
                  <a:gd name="connsiteX21" fmla="*/ 2068700 w 2127689"/>
                  <a:gd name="connsiteY21" fmla="*/ 1474166 h 1491638"/>
                  <a:gd name="connsiteX22" fmla="*/ 2093037 w 2127689"/>
                  <a:gd name="connsiteY22" fmla="*/ 1470689 h 1491638"/>
                  <a:gd name="connsiteX23" fmla="*/ 2106944 w 2127689"/>
                  <a:gd name="connsiteY23" fmla="*/ 1467212 h 1491638"/>
                  <a:gd name="connsiteX24" fmla="*/ 2110421 w 2127689"/>
                  <a:gd name="connsiteY24" fmla="*/ 1328140 h 1491638"/>
                  <a:gd name="connsiteX25" fmla="*/ 2113898 w 2127689"/>
                  <a:gd name="connsiteY25" fmla="*/ 1307279 h 1491638"/>
                  <a:gd name="connsiteX26" fmla="*/ 2106944 w 2127689"/>
                  <a:gd name="connsiteY26" fmla="*/ 1022181 h 1491638"/>
                  <a:gd name="connsiteX27" fmla="*/ 2099991 w 2127689"/>
                  <a:gd name="connsiteY27" fmla="*/ 851817 h 1491638"/>
                  <a:gd name="connsiteX28" fmla="*/ 2093037 w 2127689"/>
                  <a:gd name="connsiteY28" fmla="*/ 792712 h 1491638"/>
                  <a:gd name="connsiteX29" fmla="*/ 2089560 w 2127689"/>
                  <a:gd name="connsiteY29" fmla="*/ 535428 h 1491638"/>
                  <a:gd name="connsiteX30" fmla="*/ 2086084 w 2127689"/>
                  <a:gd name="connsiteY30" fmla="*/ 521521 h 1491638"/>
                  <a:gd name="connsiteX31" fmla="*/ 2079130 w 2127689"/>
                  <a:gd name="connsiteY31" fmla="*/ 472846 h 1491638"/>
                  <a:gd name="connsiteX32" fmla="*/ 2075653 w 2127689"/>
                  <a:gd name="connsiteY32" fmla="*/ 448508 h 1491638"/>
                  <a:gd name="connsiteX33" fmla="*/ 2072176 w 2127689"/>
                  <a:gd name="connsiteY33" fmla="*/ 38245 h 1491638"/>
                  <a:gd name="connsiteX34" fmla="*/ 2068700 w 2127689"/>
                  <a:gd name="connsiteY34" fmla="*/ 20861 h 1491638"/>
                  <a:gd name="connsiteX35" fmla="*/ 2061746 w 2127689"/>
                  <a:gd name="connsiteY35" fmla="*/ 0 h 1491638"/>
                  <a:gd name="connsiteX36" fmla="*/ 2044362 w 2127689"/>
                  <a:gd name="connsiteY36" fmla="*/ 3477 h 1491638"/>
                  <a:gd name="connsiteX37" fmla="*/ 2037408 w 2127689"/>
                  <a:gd name="connsiteY37" fmla="*/ 13907 h 1491638"/>
                  <a:gd name="connsiteX38" fmla="*/ 2006117 w 2127689"/>
                  <a:gd name="connsiteY38" fmla="*/ 41722 h 1491638"/>
                  <a:gd name="connsiteX39" fmla="*/ 1995687 w 2127689"/>
                  <a:gd name="connsiteY39" fmla="*/ 45198 h 1491638"/>
                  <a:gd name="connsiteX40" fmla="*/ 1985256 w 2127689"/>
                  <a:gd name="connsiteY40" fmla="*/ 52152 h 1491638"/>
                  <a:gd name="connsiteX41" fmla="*/ 1974826 w 2127689"/>
                  <a:gd name="connsiteY41" fmla="*/ 55629 h 1491638"/>
                  <a:gd name="connsiteX42" fmla="*/ 1964395 w 2127689"/>
                  <a:gd name="connsiteY42" fmla="*/ 66059 h 1491638"/>
                  <a:gd name="connsiteX43" fmla="*/ 1933104 w 2127689"/>
                  <a:gd name="connsiteY43" fmla="*/ 83443 h 1491638"/>
                  <a:gd name="connsiteX44" fmla="*/ 1908767 w 2127689"/>
                  <a:gd name="connsiteY44" fmla="*/ 93874 h 1491638"/>
                  <a:gd name="connsiteX45" fmla="*/ 1891383 w 2127689"/>
                  <a:gd name="connsiteY45" fmla="*/ 114735 h 1491638"/>
                  <a:gd name="connsiteX46" fmla="*/ 1873998 w 2127689"/>
                  <a:gd name="connsiteY46" fmla="*/ 135595 h 1491638"/>
                  <a:gd name="connsiteX47" fmla="*/ 1842707 w 2127689"/>
                  <a:gd name="connsiteY47" fmla="*/ 156456 h 1491638"/>
                  <a:gd name="connsiteX48" fmla="*/ 1832277 w 2127689"/>
                  <a:gd name="connsiteY48" fmla="*/ 163410 h 1491638"/>
                  <a:gd name="connsiteX49" fmla="*/ 1821846 w 2127689"/>
                  <a:gd name="connsiteY49" fmla="*/ 173840 h 1491638"/>
                  <a:gd name="connsiteX50" fmla="*/ 1811416 w 2127689"/>
                  <a:gd name="connsiteY50" fmla="*/ 177317 h 1491638"/>
                  <a:gd name="connsiteX51" fmla="*/ 1800986 w 2127689"/>
                  <a:gd name="connsiteY51" fmla="*/ 187747 h 1491638"/>
                  <a:gd name="connsiteX52" fmla="*/ 1769694 w 2127689"/>
                  <a:gd name="connsiteY52" fmla="*/ 215562 h 1491638"/>
                  <a:gd name="connsiteX53" fmla="*/ 1755787 w 2127689"/>
                  <a:gd name="connsiteY53" fmla="*/ 236423 h 1491638"/>
                  <a:gd name="connsiteX54" fmla="*/ 1724496 w 2127689"/>
                  <a:gd name="connsiteY54" fmla="*/ 257284 h 1491638"/>
                  <a:gd name="connsiteX55" fmla="*/ 1714065 w 2127689"/>
                  <a:gd name="connsiteY55" fmla="*/ 264237 h 1491638"/>
                  <a:gd name="connsiteX56" fmla="*/ 1693205 w 2127689"/>
                  <a:gd name="connsiteY56" fmla="*/ 281621 h 1491638"/>
                  <a:gd name="connsiteX57" fmla="*/ 1675821 w 2127689"/>
                  <a:gd name="connsiteY57" fmla="*/ 299005 h 1491638"/>
                  <a:gd name="connsiteX58" fmla="*/ 1648006 w 2127689"/>
                  <a:gd name="connsiteY58" fmla="*/ 330297 h 1491638"/>
                  <a:gd name="connsiteX59" fmla="*/ 1627145 w 2127689"/>
                  <a:gd name="connsiteY59" fmla="*/ 347681 h 1491638"/>
                  <a:gd name="connsiteX60" fmla="*/ 1613238 w 2127689"/>
                  <a:gd name="connsiteY60" fmla="*/ 358111 h 1491638"/>
                  <a:gd name="connsiteX61" fmla="*/ 1602808 w 2127689"/>
                  <a:gd name="connsiteY61" fmla="*/ 368541 h 1491638"/>
                  <a:gd name="connsiteX62" fmla="*/ 1592377 w 2127689"/>
                  <a:gd name="connsiteY62" fmla="*/ 375495 h 1491638"/>
                  <a:gd name="connsiteX63" fmla="*/ 1581947 w 2127689"/>
                  <a:gd name="connsiteY63" fmla="*/ 385925 h 1491638"/>
                  <a:gd name="connsiteX64" fmla="*/ 1571516 w 2127689"/>
                  <a:gd name="connsiteY64" fmla="*/ 389402 h 1491638"/>
                  <a:gd name="connsiteX65" fmla="*/ 1561086 w 2127689"/>
                  <a:gd name="connsiteY65" fmla="*/ 396356 h 1491638"/>
                  <a:gd name="connsiteX66" fmla="*/ 1550656 w 2127689"/>
                  <a:gd name="connsiteY66" fmla="*/ 406786 h 1491638"/>
                  <a:gd name="connsiteX67" fmla="*/ 1540225 w 2127689"/>
                  <a:gd name="connsiteY67" fmla="*/ 410263 h 1491638"/>
                  <a:gd name="connsiteX68" fmla="*/ 1508934 w 2127689"/>
                  <a:gd name="connsiteY68" fmla="*/ 431124 h 1491638"/>
                  <a:gd name="connsiteX69" fmla="*/ 1498503 w 2127689"/>
                  <a:gd name="connsiteY69" fmla="*/ 438078 h 1491638"/>
                  <a:gd name="connsiteX70" fmla="*/ 1470689 w 2127689"/>
                  <a:gd name="connsiteY70" fmla="*/ 458938 h 1491638"/>
                  <a:gd name="connsiteX71" fmla="*/ 1439398 w 2127689"/>
                  <a:gd name="connsiteY71" fmla="*/ 479799 h 1491638"/>
                  <a:gd name="connsiteX72" fmla="*/ 1428967 w 2127689"/>
                  <a:gd name="connsiteY72" fmla="*/ 486753 h 1491638"/>
                  <a:gd name="connsiteX73" fmla="*/ 1408106 w 2127689"/>
                  <a:gd name="connsiteY73" fmla="*/ 518044 h 1491638"/>
                  <a:gd name="connsiteX74" fmla="*/ 1401153 w 2127689"/>
                  <a:gd name="connsiteY74" fmla="*/ 528474 h 1491638"/>
                  <a:gd name="connsiteX75" fmla="*/ 1394199 w 2127689"/>
                  <a:gd name="connsiteY75" fmla="*/ 542382 h 1491638"/>
                  <a:gd name="connsiteX76" fmla="*/ 1383769 w 2127689"/>
                  <a:gd name="connsiteY76" fmla="*/ 549335 h 1491638"/>
                  <a:gd name="connsiteX77" fmla="*/ 1369862 w 2127689"/>
                  <a:gd name="connsiteY77" fmla="*/ 570196 h 1491638"/>
                  <a:gd name="connsiteX78" fmla="*/ 1362908 w 2127689"/>
                  <a:gd name="connsiteY78" fmla="*/ 580627 h 1491638"/>
                  <a:gd name="connsiteX79" fmla="*/ 1352478 w 2127689"/>
                  <a:gd name="connsiteY79" fmla="*/ 584103 h 1491638"/>
                  <a:gd name="connsiteX80" fmla="*/ 1331617 w 2127689"/>
                  <a:gd name="connsiteY80" fmla="*/ 601487 h 1491638"/>
                  <a:gd name="connsiteX81" fmla="*/ 1321186 w 2127689"/>
                  <a:gd name="connsiteY81" fmla="*/ 604964 h 1491638"/>
                  <a:gd name="connsiteX82" fmla="*/ 1286418 w 2127689"/>
                  <a:gd name="connsiteY82" fmla="*/ 625825 h 1491638"/>
                  <a:gd name="connsiteX83" fmla="*/ 1272511 w 2127689"/>
                  <a:gd name="connsiteY83" fmla="*/ 629302 h 1491638"/>
                  <a:gd name="connsiteX84" fmla="*/ 1251650 w 2127689"/>
                  <a:gd name="connsiteY84" fmla="*/ 643209 h 1491638"/>
                  <a:gd name="connsiteX85" fmla="*/ 1241220 w 2127689"/>
                  <a:gd name="connsiteY85" fmla="*/ 650163 h 1491638"/>
                  <a:gd name="connsiteX86" fmla="*/ 1223836 w 2127689"/>
                  <a:gd name="connsiteY86" fmla="*/ 667547 h 1491638"/>
                  <a:gd name="connsiteX87" fmla="*/ 1216882 w 2127689"/>
                  <a:gd name="connsiteY87" fmla="*/ 677977 h 1491638"/>
                  <a:gd name="connsiteX88" fmla="*/ 1182114 w 2127689"/>
                  <a:gd name="connsiteY88" fmla="*/ 698838 h 1491638"/>
                  <a:gd name="connsiteX89" fmla="*/ 1161253 w 2127689"/>
                  <a:gd name="connsiteY89" fmla="*/ 712745 h 1491638"/>
                  <a:gd name="connsiteX90" fmla="*/ 1150823 w 2127689"/>
                  <a:gd name="connsiteY90" fmla="*/ 719699 h 1491638"/>
                  <a:gd name="connsiteX91" fmla="*/ 1136916 w 2127689"/>
                  <a:gd name="connsiteY91" fmla="*/ 740560 h 1491638"/>
                  <a:gd name="connsiteX92" fmla="*/ 1129962 w 2127689"/>
                  <a:gd name="connsiteY92" fmla="*/ 750990 h 1491638"/>
                  <a:gd name="connsiteX93" fmla="*/ 1126485 w 2127689"/>
                  <a:gd name="connsiteY93" fmla="*/ 761420 h 1491638"/>
                  <a:gd name="connsiteX94" fmla="*/ 1112578 w 2127689"/>
                  <a:gd name="connsiteY94" fmla="*/ 782281 h 1491638"/>
                  <a:gd name="connsiteX95" fmla="*/ 1102148 w 2127689"/>
                  <a:gd name="connsiteY95" fmla="*/ 803142 h 1491638"/>
                  <a:gd name="connsiteX96" fmla="*/ 1081287 w 2127689"/>
                  <a:gd name="connsiteY96" fmla="*/ 817049 h 1491638"/>
                  <a:gd name="connsiteX97" fmla="*/ 1070856 w 2127689"/>
                  <a:gd name="connsiteY97" fmla="*/ 824003 h 1491638"/>
                  <a:gd name="connsiteX98" fmla="*/ 1060426 w 2127689"/>
                  <a:gd name="connsiteY98" fmla="*/ 827480 h 1491638"/>
                  <a:gd name="connsiteX99" fmla="*/ 1049995 w 2127689"/>
                  <a:gd name="connsiteY99" fmla="*/ 834433 h 1491638"/>
                  <a:gd name="connsiteX100" fmla="*/ 1025658 w 2127689"/>
                  <a:gd name="connsiteY100" fmla="*/ 841387 h 1491638"/>
                  <a:gd name="connsiteX101" fmla="*/ 994367 w 2127689"/>
                  <a:gd name="connsiteY101" fmla="*/ 858771 h 1491638"/>
                  <a:gd name="connsiteX102" fmla="*/ 983936 w 2127689"/>
                  <a:gd name="connsiteY102" fmla="*/ 869201 h 1491638"/>
                  <a:gd name="connsiteX103" fmla="*/ 966552 w 2127689"/>
                  <a:gd name="connsiteY103" fmla="*/ 890062 h 1491638"/>
                  <a:gd name="connsiteX104" fmla="*/ 956122 w 2127689"/>
                  <a:gd name="connsiteY104" fmla="*/ 897016 h 1491638"/>
                  <a:gd name="connsiteX105" fmla="*/ 945691 w 2127689"/>
                  <a:gd name="connsiteY105" fmla="*/ 907446 h 1491638"/>
                  <a:gd name="connsiteX106" fmla="*/ 924830 w 2127689"/>
                  <a:gd name="connsiteY106" fmla="*/ 921354 h 1491638"/>
                  <a:gd name="connsiteX107" fmla="*/ 914400 w 2127689"/>
                  <a:gd name="connsiteY107" fmla="*/ 931784 h 1491638"/>
                  <a:gd name="connsiteX108" fmla="*/ 893539 w 2127689"/>
                  <a:gd name="connsiteY108" fmla="*/ 945691 h 1491638"/>
                  <a:gd name="connsiteX109" fmla="*/ 883109 w 2127689"/>
                  <a:gd name="connsiteY109" fmla="*/ 952645 h 1491638"/>
                  <a:gd name="connsiteX110" fmla="*/ 862248 w 2127689"/>
                  <a:gd name="connsiteY110" fmla="*/ 959598 h 1491638"/>
                  <a:gd name="connsiteX111" fmla="*/ 848341 w 2127689"/>
                  <a:gd name="connsiteY111" fmla="*/ 970029 h 1491638"/>
                  <a:gd name="connsiteX112" fmla="*/ 837910 w 2127689"/>
                  <a:gd name="connsiteY112" fmla="*/ 976982 h 1491638"/>
                  <a:gd name="connsiteX113" fmla="*/ 827480 w 2127689"/>
                  <a:gd name="connsiteY113" fmla="*/ 987413 h 1491638"/>
                  <a:gd name="connsiteX114" fmla="*/ 806619 w 2127689"/>
                  <a:gd name="connsiteY114" fmla="*/ 1001320 h 1491638"/>
                  <a:gd name="connsiteX115" fmla="*/ 796189 w 2127689"/>
                  <a:gd name="connsiteY115" fmla="*/ 1008274 h 1491638"/>
                  <a:gd name="connsiteX116" fmla="*/ 785758 w 2127689"/>
                  <a:gd name="connsiteY116" fmla="*/ 1015227 h 1491638"/>
                  <a:gd name="connsiteX117" fmla="*/ 775328 w 2127689"/>
                  <a:gd name="connsiteY117" fmla="*/ 1025658 h 1491638"/>
                  <a:gd name="connsiteX118" fmla="*/ 764897 w 2127689"/>
                  <a:gd name="connsiteY118" fmla="*/ 1029135 h 1491638"/>
                  <a:gd name="connsiteX119" fmla="*/ 733606 w 2127689"/>
                  <a:gd name="connsiteY119" fmla="*/ 1053472 h 1491638"/>
                  <a:gd name="connsiteX120" fmla="*/ 712745 w 2127689"/>
                  <a:gd name="connsiteY120" fmla="*/ 1067379 h 1491638"/>
                  <a:gd name="connsiteX121" fmla="*/ 684931 w 2127689"/>
                  <a:gd name="connsiteY121" fmla="*/ 1091717 h 1491638"/>
                  <a:gd name="connsiteX122" fmla="*/ 674500 w 2127689"/>
                  <a:gd name="connsiteY122" fmla="*/ 1102147 h 1491638"/>
                  <a:gd name="connsiteX123" fmla="*/ 667547 w 2127689"/>
                  <a:gd name="connsiteY123" fmla="*/ 1112578 h 1491638"/>
                  <a:gd name="connsiteX124" fmla="*/ 657116 w 2127689"/>
                  <a:gd name="connsiteY124" fmla="*/ 1116055 h 1491638"/>
                  <a:gd name="connsiteX125" fmla="*/ 636256 w 2127689"/>
                  <a:gd name="connsiteY125" fmla="*/ 1129962 h 1491638"/>
                  <a:gd name="connsiteX126" fmla="*/ 625825 w 2127689"/>
                  <a:gd name="connsiteY126" fmla="*/ 1136916 h 1491638"/>
                  <a:gd name="connsiteX127" fmla="*/ 601487 w 2127689"/>
                  <a:gd name="connsiteY127" fmla="*/ 1150823 h 1491638"/>
                  <a:gd name="connsiteX128" fmla="*/ 587580 w 2127689"/>
                  <a:gd name="connsiteY128" fmla="*/ 1154300 h 1491638"/>
                  <a:gd name="connsiteX129" fmla="*/ 573673 w 2127689"/>
                  <a:gd name="connsiteY129" fmla="*/ 1164730 h 1491638"/>
                  <a:gd name="connsiteX130" fmla="*/ 531951 w 2127689"/>
                  <a:gd name="connsiteY130" fmla="*/ 1185591 h 1491638"/>
                  <a:gd name="connsiteX131" fmla="*/ 500660 w 2127689"/>
                  <a:gd name="connsiteY131" fmla="*/ 1209928 h 1491638"/>
                  <a:gd name="connsiteX132" fmla="*/ 476322 w 2127689"/>
                  <a:gd name="connsiteY132" fmla="*/ 1230789 h 1491638"/>
                  <a:gd name="connsiteX133" fmla="*/ 455462 w 2127689"/>
                  <a:gd name="connsiteY133" fmla="*/ 1244697 h 1491638"/>
                  <a:gd name="connsiteX134" fmla="*/ 445031 w 2127689"/>
                  <a:gd name="connsiteY134" fmla="*/ 1248173 h 1491638"/>
                  <a:gd name="connsiteX135" fmla="*/ 413740 w 2127689"/>
                  <a:gd name="connsiteY135" fmla="*/ 1275988 h 1491638"/>
                  <a:gd name="connsiteX136" fmla="*/ 403310 w 2127689"/>
                  <a:gd name="connsiteY136" fmla="*/ 1286418 h 1491638"/>
                  <a:gd name="connsiteX137" fmla="*/ 392879 w 2127689"/>
                  <a:gd name="connsiteY137" fmla="*/ 1289895 h 1491638"/>
                  <a:gd name="connsiteX138" fmla="*/ 368541 w 2127689"/>
                  <a:gd name="connsiteY138" fmla="*/ 1300325 h 1491638"/>
                  <a:gd name="connsiteX139" fmla="*/ 347681 w 2127689"/>
                  <a:gd name="connsiteY139" fmla="*/ 1307279 h 1491638"/>
                  <a:gd name="connsiteX140" fmla="*/ 337250 w 2127689"/>
                  <a:gd name="connsiteY140" fmla="*/ 1310756 h 1491638"/>
                  <a:gd name="connsiteX141" fmla="*/ 302482 w 2127689"/>
                  <a:gd name="connsiteY141" fmla="*/ 1321186 h 1491638"/>
                  <a:gd name="connsiteX142" fmla="*/ 281621 w 2127689"/>
                  <a:gd name="connsiteY142" fmla="*/ 1328140 h 1491638"/>
                  <a:gd name="connsiteX143" fmla="*/ 271191 w 2127689"/>
                  <a:gd name="connsiteY143" fmla="*/ 1331617 h 1491638"/>
                  <a:gd name="connsiteX144" fmla="*/ 246853 w 2127689"/>
                  <a:gd name="connsiteY144" fmla="*/ 1345524 h 1491638"/>
                  <a:gd name="connsiteX145" fmla="*/ 222516 w 2127689"/>
                  <a:gd name="connsiteY145" fmla="*/ 1362908 h 1491638"/>
                  <a:gd name="connsiteX146" fmla="*/ 212085 w 2127689"/>
                  <a:gd name="connsiteY146" fmla="*/ 1366385 h 1491638"/>
                  <a:gd name="connsiteX147" fmla="*/ 191224 w 2127689"/>
                  <a:gd name="connsiteY147" fmla="*/ 1376815 h 1491638"/>
                  <a:gd name="connsiteX148" fmla="*/ 159933 w 2127689"/>
                  <a:gd name="connsiteY148" fmla="*/ 1390722 h 1491638"/>
                  <a:gd name="connsiteX149" fmla="*/ 139072 w 2127689"/>
                  <a:gd name="connsiteY149" fmla="*/ 1397676 h 1491638"/>
                  <a:gd name="connsiteX150" fmla="*/ 128642 w 2127689"/>
                  <a:gd name="connsiteY150" fmla="*/ 1401153 h 1491638"/>
                  <a:gd name="connsiteX151" fmla="*/ 97351 w 2127689"/>
                  <a:gd name="connsiteY151" fmla="*/ 1408106 h 1491638"/>
                  <a:gd name="connsiteX152" fmla="*/ 86920 w 2127689"/>
                  <a:gd name="connsiteY152" fmla="*/ 1411583 h 1491638"/>
                  <a:gd name="connsiteX153" fmla="*/ 55629 w 2127689"/>
                  <a:gd name="connsiteY153" fmla="*/ 1425490 h 1491638"/>
                  <a:gd name="connsiteX154" fmla="*/ 34768 w 2127689"/>
                  <a:gd name="connsiteY154" fmla="*/ 1432444 h 1491638"/>
                  <a:gd name="connsiteX155" fmla="*/ 24338 w 2127689"/>
                  <a:gd name="connsiteY155" fmla="*/ 1435921 h 1491638"/>
                  <a:gd name="connsiteX156" fmla="*/ 6954 w 2127689"/>
                  <a:gd name="connsiteY156" fmla="*/ 1439398 h 1491638"/>
                  <a:gd name="connsiteX157" fmla="*/ 0 w 2127689"/>
                  <a:gd name="connsiteY157" fmla="*/ 1467212 h 1491638"/>
                  <a:gd name="connsiteX158" fmla="*/ 3477 w 2127689"/>
                  <a:gd name="connsiteY158" fmla="*/ 1477643 h 1491638"/>
                  <a:gd name="connsiteX159" fmla="*/ 38245 w 2127689"/>
                  <a:gd name="connsiteY159" fmla="*/ 1460259 h 1491638"/>
                  <a:gd name="connsiteX0" fmla="*/ 38245 w 2127689"/>
                  <a:gd name="connsiteY0" fmla="*/ 1460259 h 1491638"/>
                  <a:gd name="connsiteX1" fmla="*/ 79967 w 2127689"/>
                  <a:gd name="connsiteY1" fmla="*/ 1467212 h 1491638"/>
                  <a:gd name="connsiteX2" fmla="*/ 125165 w 2127689"/>
                  <a:gd name="connsiteY2" fmla="*/ 1474166 h 1491638"/>
                  <a:gd name="connsiteX3" fmla="*/ 180794 w 2127689"/>
                  <a:gd name="connsiteY3" fmla="*/ 1477643 h 1491638"/>
                  <a:gd name="connsiteX4" fmla="*/ 799665 w 2127689"/>
                  <a:gd name="connsiteY4" fmla="*/ 1474166 h 1491638"/>
                  <a:gd name="connsiteX5" fmla="*/ 820526 w 2127689"/>
                  <a:gd name="connsiteY5" fmla="*/ 1470689 h 1491638"/>
                  <a:gd name="connsiteX6" fmla="*/ 844864 w 2127689"/>
                  <a:gd name="connsiteY6" fmla="*/ 1467212 h 1491638"/>
                  <a:gd name="connsiteX7" fmla="*/ 910923 w 2127689"/>
                  <a:gd name="connsiteY7" fmla="*/ 1463735 h 1491638"/>
                  <a:gd name="connsiteX8" fmla="*/ 1251650 w 2127689"/>
                  <a:gd name="connsiteY8" fmla="*/ 1467212 h 1491638"/>
                  <a:gd name="connsiteX9" fmla="*/ 1359431 w 2127689"/>
                  <a:gd name="connsiteY9" fmla="*/ 1474166 h 1491638"/>
                  <a:gd name="connsiteX10" fmla="*/ 1401153 w 2127689"/>
                  <a:gd name="connsiteY10" fmla="*/ 1481119 h 1491638"/>
                  <a:gd name="connsiteX11" fmla="*/ 1411583 w 2127689"/>
                  <a:gd name="connsiteY11" fmla="*/ 1484596 h 1491638"/>
                  <a:gd name="connsiteX12" fmla="*/ 1474166 w 2127689"/>
                  <a:gd name="connsiteY12" fmla="*/ 1481119 h 1491638"/>
                  <a:gd name="connsiteX13" fmla="*/ 1495027 w 2127689"/>
                  <a:gd name="connsiteY13" fmla="*/ 1474166 h 1491638"/>
                  <a:gd name="connsiteX14" fmla="*/ 1613238 w 2127689"/>
                  <a:gd name="connsiteY14" fmla="*/ 1470689 h 1491638"/>
                  <a:gd name="connsiteX15" fmla="*/ 1672344 w 2127689"/>
                  <a:gd name="connsiteY15" fmla="*/ 1470689 h 1491638"/>
                  <a:gd name="connsiteX16" fmla="*/ 1745357 w 2127689"/>
                  <a:gd name="connsiteY16" fmla="*/ 1474166 h 1491638"/>
                  <a:gd name="connsiteX17" fmla="*/ 1759264 w 2127689"/>
                  <a:gd name="connsiteY17" fmla="*/ 1477643 h 1491638"/>
                  <a:gd name="connsiteX18" fmla="*/ 1905290 w 2127689"/>
                  <a:gd name="connsiteY18" fmla="*/ 1484596 h 1491638"/>
                  <a:gd name="connsiteX19" fmla="*/ 2026978 w 2127689"/>
                  <a:gd name="connsiteY19" fmla="*/ 1484596 h 1491638"/>
                  <a:gd name="connsiteX20" fmla="*/ 2047839 w 2127689"/>
                  <a:gd name="connsiteY20" fmla="*/ 1477643 h 1491638"/>
                  <a:gd name="connsiteX21" fmla="*/ 2068700 w 2127689"/>
                  <a:gd name="connsiteY21" fmla="*/ 1474166 h 1491638"/>
                  <a:gd name="connsiteX22" fmla="*/ 2093037 w 2127689"/>
                  <a:gd name="connsiteY22" fmla="*/ 1470689 h 1491638"/>
                  <a:gd name="connsiteX23" fmla="*/ 2106944 w 2127689"/>
                  <a:gd name="connsiteY23" fmla="*/ 1467212 h 1491638"/>
                  <a:gd name="connsiteX24" fmla="*/ 2110421 w 2127689"/>
                  <a:gd name="connsiteY24" fmla="*/ 1328140 h 1491638"/>
                  <a:gd name="connsiteX25" fmla="*/ 2113898 w 2127689"/>
                  <a:gd name="connsiteY25" fmla="*/ 1307279 h 1491638"/>
                  <a:gd name="connsiteX26" fmla="*/ 2106944 w 2127689"/>
                  <a:gd name="connsiteY26" fmla="*/ 1022181 h 1491638"/>
                  <a:gd name="connsiteX27" fmla="*/ 2099991 w 2127689"/>
                  <a:gd name="connsiteY27" fmla="*/ 851817 h 1491638"/>
                  <a:gd name="connsiteX28" fmla="*/ 2093037 w 2127689"/>
                  <a:gd name="connsiteY28" fmla="*/ 792712 h 1491638"/>
                  <a:gd name="connsiteX29" fmla="*/ 2089560 w 2127689"/>
                  <a:gd name="connsiteY29" fmla="*/ 535428 h 1491638"/>
                  <a:gd name="connsiteX30" fmla="*/ 2086084 w 2127689"/>
                  <a:gd name="connsiteY30" fmla="*/ 521521 h 1491638"/>
                  <a:gd name="connsiteX31" fmla="*/ 2079130 w 2127689"/>
                  <a:gd name="connsiteY31" fmla="*/ 472846 h 1491638"/>
                  <a:gd name="connsiteX32" fmla="*/ 2075653 w 2127689"/>
                  <a:gd name="connsiteY32" fmla="*/ 448508 h 1491638"/>
                  <a:gd name="connsiteX33" fmla="*/ 2072176 w 2127689"/>
                  <a:gd name="connsiteY33" fmla="*/ 38245 h 1491638"/>
                  <a:gd name="connsiteX34" fmla="*/ 2068700 w 2127689"/>
                  <a:gd name="connsiteY34" fmla="*/ 20861 h 1491638"/>
                  <a:gd name="connsiteX35" fmla="*/ 2061746 w 2127689"/>
                  <a:gd name="connsiteY35" fmla="*/ 0 h 1491638"/>
                  <a:gd name="connsiteX36" fmla="*/ 2044362 w 2127689"/>
                  <a:gd name="connsiteY36" fmla="*/ 3477 h 1491638"/>
                  <a:gd name="connsiteX37" fmla="*/ 2037408 w 2127689"/>
                  <a:gd name="connsiteY37" fmla="*/ 13907 h 1491638"/>
                  <a:gd name="connsiteX38" fmla="*/ 2006117 w 2127689"/>
                  <a:gd name="connsiteY38" fmla="*/ 41722 h 1491638"/>
                  <a:gd name="connsiteX39" fmla="*/ 1995687 w 2127689"/>
                  <a:gd name="connsiteY39" fmla="*/ 45198 h 1491638"/>
                  <a:gd name="connsiteX40" fmla="*/ 1985256 w 2127689"/>
                  <a:gd name="connsiteY40" fmla="*/ 52152 h 1491638"/>
                  <a:gd name="connsiteX41" fmla="*/ 1974826 w 2127689"/>
                  <a:gd name="connsiteY41" fmla="*/ 55629 h 1491638"/>
                  <a:gd name="connsiteX42" fmla="*/ 1964395 w 2127689"/>
                  <a:gd name="connsiteY42" fmla="*/ 66059 h 1491638"/>
                  <a:gd name="connsiteX43" fmla="*/ 1933104 w 2127689"/>
                  <a:gd name="connsiteY43" fmla="*/ 83443 h 1491638"/>
                  <a:gd name="connsiteX44" fmla="*/ 1908767 w 2127689"/>
                  <a:gd name="connsiteY44" fmla="*/ 93874 h 1491638"/>
                  <a:gd name="connsiteX45" fmla="*/ 1891383 w 2127689"/>
                  <a:gd name="connsiteY45" fmla="*/ 114735 h 1491638"/>
                  <a:gd name="connsiteX46" fmla="*/ 1873998 w 2127689"/>
                  <a:gd name="connsiteY46" fmla="*/ 135595 h 1491638"/>
                  <a:gd name="connsiteX47" fmla="*/ 1842707 w 2127689"/>
                  <a:gd name="connsiteY47" fmla="*/ 156456 h 1491638"/>
                  <a:gd name="connsiteX48" fmla="*/ 1832277 w 2127689"/>
                  <a:gd name="connsiteY48" fmla="*/ 163410 h 1491638"/>
                  <a:gd name="connsiteX49" fmla="*/ 1821846 w 2127689"/>
                  <a:gd name="connsiteY49" fmla="*/ 173840 h 1491638"/>
                  <a:gd name="connsiteX50" fmla="*/ 1811416 w 2127689"/>
                  <a:gd name="connsiteY50" fmla="*/ 177317 h 1491638"/>
                  <a:gd name="connsiteX51" fmla="*/ 1800986 w 2127689"/>
                  <a:gd name="connsiteY51" fmla="*/ 187747 h 1491638"/>
                  <a:gd name="connsiteX52" fmla="*/ 1769694 w 2127689"/>
                  <a:gd name="connsiteY52" fmla="*/ 215562 h 1491638"/>
                  <a:gd name="connsiteX53" fmla="*/ 1755787 w 2127689"/>
                  <a:gd name="connsiteY53" fmla="*/ 236423 h 1491638"/>
                  <a:gd name="connsiteX54" fmla="*/ 1724496 w 2127689"/>
                  <a:gd name="connsiteY54" fmla="*/ 257284 h 1491638"/>
                  <a:gd name="connsiteX55" fmla="*/ 1714065 w 2127689"/>
                  <a:gd name="connsiteY55" fmla="*/ 264237 h 1491638"/>
                  <a:gd name="connsiteX56" fmla="*/ 1693205 w 2127689"/>
                  <a:gd name="connsiteY56" fmla="*/ 281621 h 1491638"/>
                  <a:gd name="connsiteX57" fmla="*/ 1675821 w 2127689"/>
                  <a:gd name="connsiteY57" fmla="*/ 299005 h 1491638"/>
                  <a:gd name="connsiteX58" fmla="*/ 1648006 w 2127689"/>
                  <a:gd name="connsiteY58" fmla="*/ 330297 h 1491638"/>
                  <a:gd name="connsiteX59" fmla="*/ 1627145 w 2127689"/>
                  <a:gd name="connsiteY59" fmla="*/ 347681 h 1491638"/>
                  <a:gd name="connsiteX60" fmla="*/ 1613238 w 2127689"/>
                  <a:gd name="connsiteY60" fmla="*/ 358111 h 1491638"/>
                  <a:gd name="connsiteX61" fmla="*/ 1602808 w 2127689"/>
                  <a:gd name="connsiteY61" fmla="*/ 368541 h 1491638"/>
                  <a:gd name="connsiteX62" fmla="*/ 1592377 w 2127689"/>
                  <a:gd name="connsiteY62" fmla="*/ 375495 h 1491638"/>
                  <a:gd name="connsiteX63" fmla="*/ 1581947 w 2127689"/>
                  <a:gd name="connsiteY63" fmla="*/ 385925 h 1491638"/>
                  <a:gd name="connsiteX64" fmla="*/ 1571516 w 2127689"/>
                  <a:gd name="connsiteY64" fmla="*/ 389402 h 1491638"/>
                  <a:gd name="connsiteX65" fmla="*/ 1561086 w 2127689"/>
                  <a:gd name="connsiteY65" fmla="*/ 396356 h 1491638"/>
                  <a:gd name="connsiteX66" fmla="*/ 1550656 w 2127689"/>
                  <a:gd name="connsiteY66" fmla="*/ 406786 h 1491638"/>
                  <a:gd name="connsiteX67" fmla="*/ 1540225 w 2127689"/>
                  <a:gd name="connsiteY67" fmla="*/ 410263 h 1491638"/>
                  <a:gd name="connsiteX68" fmla="*/ 1508934 w 2127689"/>
                  <a:gd name="connsiteY68" fmla="*/ 431124 h 1491638"/>
                  <a:gd name="connsiteX69" fmla="*/ 1498503 w 2127689"/>
                  <a:gd name="connsiteY69" fmla="*/ 438078 h 1491638"/>
                  <a:gd name="connsiteX70" fmla="*/ 1470689 w 2127689"/>
                  <a:gd name="connsiteY70" fmla="*/ 458938 h 1491638"/>
                  <a:gd name="connsiteX71" fmla="*/ 1439398 w 2127689"/>
                  <a:gd name="connsiteY71" fmla="*/ 479799 h 1491638"/>
                  <a:gd name="connsiteX72" fmla="*/ 1428967 w 2127689"/>
                  <a:gd name="connsiteY72" fmla="*/ 486753 h 1491638"/>
                  <a:gd name="connsiteX73" fmla="*/ 1408106 w 2127689"/>
                  <a:gd name="connsiteY73" fmla="*/ 518044 h 1491638"/>
                  <a:gd name="connsiteX74" fmla="*/ 1401153 w 2127689"/>
                  <a:gd name="connsiteY74" fmla="*/ 528474 h 1491638"/>
                  <a:gd name="connsiteX75" fmla="*/ 1394199 w 2127689"/>
                  <a:gd name="connsiteY75" fmla="*/ 542382 h 1491638"/>
                  <a:gd name="connsiteX76" fmla="*/ 1383769 w 2127689"/>
                  <a:gd name="connsiteY76" fmla="*/ 549335 h 1491638"/>
                  <a:gd name="connsiteX77" fmla="*/ 1369862 w 2127689"/>
                  <a:gd name="connsiteY77" fmla="*/ 570196 h 1491638"/>
                  <a:gd name="connsiteX78" fmla="*/ 1362908 w 2127689"/>
                  <a:gd name="connsiteY78" fmla="*/ 580627 h 1491638"/>
                  <a:gd name="connsiteX79" fmla="*/ 1352478 w 2127689"/>
                  <a:gd name="connsiteY79" fmla="*/ 584103 h 1491638"/>
                  <a:gd name="connsiteX80" fmla="*/ 1331617 w 2127689"/>
                  <a:gd name="connsiteY80" fmla="*/ 601487 h 1491638"/>
                  <a:gd name="connsiteX81" fmla="*/ 1321186 w 2127689"/>
                  <a:gd name="connsiteY81" fmla="*/ 604964 h 1491638"/>
                  <a:gd name="connsiteX82" fmla="*/ 1286418 w 2127689"/>
                  <a:gd name="connsiteY82" fmla="*/ 625825 h 1491638"/>
                  <a:gd name="connsiteX83" fmla="*/ 1272511 w 2127689"/>
                  <a:gd name="connsiteY83" fmla="*/ 629302 h 1491638"/>
                  <a:gd name="connsiteX84" fmla="*/ 1251650 w 2127689"/>
                  <a:gd name="connsiteY84" fmla="*/ 643209 h 1491638"/>
                  <a:gd name="connsiteX85" fmla="*/ 1241220 w 2127689"/>
                  <a:gd name="connsiteY85" fmla="*/ 650163 h 1491638"/>
                  <a:gd name="connsiteX86" fmla="*/ 1223836 w 2127689"/>
                  <a:gd name="connsiteY86" fmla="*/ 667547 h 1491638"/>
                  <a:gd name="connsiteX87" fmla="*/ 1216882 w 2127689"/>
                  <a:gd name="connsiteY87" fmla="*/ 677977 h 1491638"/>
                  <a:gd name="connsiteX88" fmla="*/ 1182114 w 2127689"/>
                  <a:gd name="connsiteY88" fmla="*/ 698838 h 1491638"/>
                  <a:gd name="connsiteX89" fmla="*/ 1161253 w 2127689"/>
                  <a:gd name="connsiteY89" fmla="*/ 712745 h 1491638"/>
                  <a:gd name="connsiteX90" fmla="*/ 1150823 w 2127689"/>
                  <a:gd name="connsiteY90" fmla="*/ 719699 h 1491638"/>
                  <a:gd name="connsiteX91" fmla="*/ 1136916 w 2127689"/>
                  <a:gd name="connsiteY91" fmla="*/ 740560 h 1491638"/>
                  <a:gd name="connsiteX92" fmla="*/ 1129962 w 2127689"/>
                  <a:gd name="connsiteY92" fmla="*/ 750990 h 1491638"/>
                  <a:gd name="connsiteX93" fmla="*/ 1126485 w 2127689"/>
                  <a:gd name="connsiteY93" fmla="*/ 761420 h 1491638"/>
                  <a:gd name="connsiteX94" fmla="*/ 1112578 w 2127689"/>
                  <a:gd name="connsiteY94" fmla="*/ 782281 h 1491638"/>
                  <a:gd name="connsiteX95" fmla="*/ 1102148 w 2127689"/>
                  <a:gd name="connsiteY95" fmla="*/ 803142 h 1491638"/>
                  <a:gd name="connsiteX96" fmla="*/ 1081287 w 2127689"/>
                  <a:gd name="connsiteY96" fmla="*/ 817049 h 1491638"/>
                  <a:gd name="connsiteX97" fmla="*/ 1070856 w 2127689"/>
                  <a:gd name="connsiteY97" fmla="*/ 824003 h 1491638"/>
                  <a:gd name="connsiteX98" fmla="*/ 1060426 w 2127689"/>
                  <a:gd name="connsiteY98" fmla="*/ 827480 h 1491638"/>
                  <a:gd name="connsiteX99" fmla="*/ 1049995 w 2127689"/>
                  <a:gd name="connsiteY99" fmla="*/ 834433 h 1491638"/>
                  <a:gd name="connsiteX100" fmla="*/ 1025658 w 2127689"/>
                  <a:gd name="connsiteY100" fmla="*/ 841387 h 1491638"/>
                  <a:gd name="connsiteX101" fmla="*/ 994367 w 2127689"/>
                  <a:gd name="connsiteY101" fmla="*/ 858771 h 1491638"/>
                  <a:gd name="connsiteX102" fmla="*/ 983936 w 2127689"/>
                  <a:gd name="connsiteY102" fmla="*/ 869201 h 1491638"/>
                  <a:gd name="connsiteX103" fmla="*/ 966552 w 2127689"/>
                  <a:gd name="connsiteY103" fmla="*/ 890062 h 1491638"/>
                  <a:gd name="connsiteX104" fmla="*/ 956122 w 2127689"/>
                  <a:gd name="connsiteY104" fmla="*/ 897016 h 1491638"/>
                  <a:gd name="connsiteX105" fmla="*/ 945691 w 2127689"/>
                  <a:gd name="connsiteY105" fmla="*/ 907446 h 1491638"/>
                  <a:gd name="connsiteX106" fmla="*/ 924830 w 2127689"/>
                  <a:gd name="connsiteY106" fmla="*/ 921354 h 1491638"/>
                  <a:gd name="connsiteX107" fmla="*/ 914400 w 2127689"/>
                  <a:gd name="connsiteY107" fmla="*/ 931784 h 1491638"/>
                  <a:gd name="connsiteX108" fmla="*/ 893539 w 2127689"/>
                  <a:gd name="connsiteY108" fmla="*/ 945691 h 1491638"/>
                  <a:gd name="connsiteX109" fmla="*/ 883109 w 2127689"/>
                  <a:gd name="connsiteY109" fmla="*/ 952645 h 1491638"/>
                  <a:gd name="connsiteX110" fmla="*/ 862248 w 2127689"/>
                  <a:gd name="connsiteY110" fmla="*/ 959598 h 1491638"/>
                  <a:gd name="connsiteX111" fmla="*/ 848341 w 2127689"/>
                  <a:gd name="connsiteY111" fmla="*/ 970029 h 1491638"/>
                  <a:gd name="connsiteX112" fmla="*/ 837910 w 2127689"/>
                  <a:gd name="connsiteY112" fmla="*/ 976982 h 1491638"/>
                  <a:gd name="connsiteX113" fmla="*/ 827480 w 2127689"/>
                  <a:gd name="connsiteY113" fmla="*/ 987413 h 1491638"/>
                  <a:gd name="connsiteX114" fmla="*/ 806619 w 2127689"/>
                  <a:gd name="connsiteY114" fmla="*/ 1001320 h 1491638"/>
                  <a:gd name="connsiteX115" fmla="*/ 796189 w 2127689"/>
                  <a:gd name="connsiteY115" fmla="*/ 1008274 h 1491638"/>
                  <a:gd name="connsiteX116" fmla="*/ 785758 w 2127689"/>
                  <a:gd name="connsiteY116" fmla="*/ 1015227 h 1491638"/>
                  <a:gd name="connsiteX117" fmla="*/ 775328 w 2127689"/>
                  <a:gd name="connsiteY117" fmla="*/ 1025658 h 1491638"/>
                  <a:gd name="connsiteX118" fmla="*/ 764897 w 2127689"/>
                  <a:gd name="connsiteY118" fmla="*/ 1029135 h 1491638"/>
                  <a:gd name="connsiteX119" fmla="*/ 733606 w 2127689"/>
                  <a:gd name="connsiteY119" fmla="*/ 1053472 h 1491638"/>
                  <a:gd name="connsiteX120" fmla="*/ 712745 w 2127689"/>
                  <a:gd name="connsiteY120" fmla="*/ 1067379 h 1491638"/>
                  <a:gd name="connsiteX121" fmla="*/ 684931 w 2127689"/>
                  <a:gd name="connsiteY121" fmla="*/ 1091717 h 1491638"/>
                  <a:gd name="connsiteX122" fmla="*/ 674500 w 2127689"/>
                  <a:gd name="connsiteY122" fmla="*/ 1102147 h 1491638"/>
                  <a:gd name="connsiteX123" fmla="*/ 667547 w 2127689"/>
                  <a:gd name="connsiteY123" fmla="*/ 1112578 h 1491638"/>
                  <a:gd name="connsiteX124" fmla="*/ 657116 w 2127689"/>
                  <a:gd name="connsiteY124" fmla="*/ 1116055 h 1491638"/>
                  <a:gd name="connsiteX125" fmla="*/ 636256 w 2127689"/>
                  <a:gd name="connsiteY125" fmla="*/ 1129962 h 1491638"/>
                  <a:gd name="connsiteX126" fmla="*/ 625825 w 2127689"/>
                  <a:gd name="connsiteY126" fmla="*/ 1136916 h 1491638"/>
                  <a:gd name="connsiteX127" fmla="*/ 601487 w 2127689"/>
                  <a:gd name="connsiteY127" fmla="*/ 1150823 h 1491638"/>
                  <a:gd name="connsiteX128" fmla="*/ 587580 w 2127689"/>
                  <a:gd name="connsiteY128" fmla="*/ 1154300 h 1491638"/>
                  <a:gd name="connsiteX129" fmla="*/ 573673 w 2127689"/>
                  <a:gd name="connsiteY129" fmla="*/ 1164730 h 1491638"/>
                  <a:gd name="connsiteX130" fmla="*/ 531951 w 2127689"/>
                  <a:gd name="connsiteY130" fmla="*/ 1185591 h 1491638"/>
                  <a:gd name="connsiteX131" fmla="*/ 500660 w 2127689"/>
                  <a:gd name="connsiteY131" fmla="*/ 1209928 h 1491638"/>
                  <a:gd name="connsiteX132" fmla="*/ 476322 w 2127689"/>
                  <a:gd name="connsiteY132" fmla="*/ 1230789 h 1491638"/>
                  <a:gd name="connsiteX133" fmla="*/ 455462 w 2127689"/>
                  <a:gd name="connsiteY133" fmla="*/ 1244697 h 1491638"/>
                  <a:gd name="connsiteX134" fmla="*/ 445031 w 2127689"/>
                  <a:gd name="connsiteY134" fmla="*/ 1248173 h 1491638"/>
                  <a:gd name="connsiteX135" fmla="*/ 413740 w 2127689"/>
                  <a:gd name="connsiteY135" fmla="*/ 1275988 h 1491638"/>
                  <a:gd name="connsiteX136" fmla="*/ 403310 w 2127689"/>
                  <a:gd name="connsiteY136" fmla="*/ 1286418 h 1491638"/>
                  <a:gd name="connsiteX137" fmla="*/ 392879 w 2127689"/>
                  <a:gd name="connsiteY137" fmla="*/ 1289895 h 1491638"/>
                  <a:gd name="connsiteX138" fmla="*/ 368541 w 2127689"/>
                  <a:gd name="connsiteY138" fmla="*/ 1300325 h 1491638"/>
                  <a:gd name="connsiteX139" fmla="*/ 347681 w 2127689"/>
                  <a:gd name="connsiteY139" fmla="*/ 1307279 h 1491638"/>
                  <a:gd name="connsiteX140" fmla="*/ 337250 w 2127689"/>
                  <a:gd name="connsiteY140" fmla="*/ 1310756 h 1491638"/>
                  <a:gd name="connsiteX141" fmla="*/ 302482 w 2127689"/>
                  <a:gd name="connsiteY141" fmla="*/ 1321186 h 1491638"/>
                  <a:gd name="connsiteX142" fmla="*/ 281621 w 2127689"/>
                  <a:gd name="connsiteY142" fmla="*/ 1328140 h 1491638"/>
                  <a:gd name="connsiteX143" fmla="*/ 271191 w 2127689"/>
                  <a:gd name="connsiteY143" fmla="*/ 1331617 h 1491638"/>
                  <a:gd name="connsiteX144" fmla="*/ 246853 w 2127689"/>
                  <a:gd name="connsiteY144" fmla="*/ 1345524 h 1491638"/>
                  <a:gd name="connsiteX145" fmla="*/ 222516 w 2127689"/>
                  <a:gd name="connsiteY145" fmla="*/ 1362908 h 1491638"/>
                  <a:gd name="connsiteX146" fmla="*/ 212085 w 2127689"/>
                  <a:gd name="connsiteY146" fmla="*/ 1366385 h 1491638"/>
                  <a:gd name="connsiteX147" fmla="*/ 191224 w 2127689"/>
                  <a:gd name="connsiteY147" fmla="*/ 1376815 h 1491638"/>
                  <a:gd name="connsiteX148" fmla="*/ 159933 w 2127689"/>
                  <a:gd name="connsiteY148" fmla="*/ 1390722 h 1491638"/>
                  <a:gd name="connsiteX149" fmla="*/ 139072 w 2127689"/>
                  <a:gd name="connsiteY149" fmla="*/ 1397676 h 1491638"/>
                  <a:gd name="connsiteX150" fmla="*/ 128642 w 2127689"/>
                  <a:gd name="connsiteY150" fmla="*/ 1401153 h 1491638"/>
                  <a:gd name="connsiteX151" fmla="*/ 97351 w 2127689"/>
                  <a:gd name="connsiteY151" fmla="*/ 1408106 h 1491638"/>
                  <a:gd name="connsiteX152" fmla="*/ 86920 w 2127689"/>
                  <a:gd name="connsiteY152" fmla="*/ 1411583 h 1491638"/>
                  <a:gd name="connsiteX153" fmla="*/ 55629 w 2127689"/>
                  <a:gd name="connsiteY153" fmla="*/ 1425490 h 1491638"/>
                  <a:gd name="connsiteX154" fmla="*/ 34768 w 2127689"/>
                  <a:gd name="connsiteY154" fmla="*/ 1432444 h 1491638"/>
                  <a:gd name="connsiteX155" fmla="*/ 24338 w 2127689"/>
                  <a:gd name="connsiteY155" fmla="*/ 1435921 h 1491638"/>
                  <a:gd name="connsiteX156" fmla="*/ 6954 w 2127689"/>
                  <a:gd name="connsiteY156" fmla="*/ 1439398 h 1491638"/>
                  <a:gd name="connsiteX157" fmla="*/ 0 w 2127689"/>
                  <a:gd name="connsiteY157" fmla="*/ 1467212 h 1491638"/>
                  <a:gd name="connsiteX158" fmla="*/ 3477 w 2127689"/>
                  <a:gd name="connsiteY158" fmla="*/ 1477643 h 1491638"/>
                  <a:gd name="connsiteX159" fmla="*/ 38245 w 2127689"/>
                  <a:gd name="connsiteY159" fmla="*/ 1460259 h 1491638"/>
                  <a:gd name="connsiteX0" fmla="*/ 38245 w 2127689"/>
                  <a:gd name="connsiteY0" fmla="*/ 1460259 h 1491638"/>
                  <a:gd name="connsiteX1" fmla="*/ 79967 w 2127689"/>
                  <a:gd name="connsiteY1" fmla="*/ 1467212 h 1491638"/>
                  <a:gd name="connsiteX2" fmla="*/ 125165 w 2127689"/>
                  <a:gd name="connsiteY2" fmla="*/ 1474166 h 1491638"/>
                  <a:gd name="connsiteX3" fmla="*/ 180794 w 2127689"/>
                  <a:gd name="connsiteY3" fmla="*/ 1477643 h 1491638"/>
                  <a:gd name="connsiteX4" fmla="*/ 799665 w 2127689"/>
                  <a:gd name="connsiteY4" fmla="*/ 1474166 h 1491638"/>
                  <a:gd name="connsiteX5" fmla="*/ 820526 w 2127689"/>
                  <a:gd name="connsiteY5" fmla="*/ 1470689 h 1491638"/>
                  <a:gd name="connsiteX6" fmla="*/ 844864 w 2127689"/>
                  <a:gd name="connsiteY6" fmla="*/ 1467212 h 1491638"/>
                  <a:gd name="connsiteX7" fmla="*/ 910923 w 2127689"/>
                  <a:gd name="connsiteY7" fmla="*/ 1463735 h 1491638"/>
                  <a:gd name="connsiteX8" fmla="*/ 1251650 w 2127689"/>
                  <a:gd name="connsiteY8" fmla="*/ 1467212 h 1491638"/>
                  <a:gd name="connsiteX9" fmla="*/ 1359431 w 2127689"/>
                  <a:gd name="connsiteY9" fmla="*/ 1474166 h 1491638"/>
                  <a:gd name="connsiteX10" fmla="*/ 1401153 w 2127689"/>
                  <a:gd name="connsiteY10" fmla="*/ 1481119 h 1491638"/>
                  <a:gd name="connsiteX11" fmla="*/ 1411583 w 2127689"/>
                  <a:gd name="connsiteY11" fmla="*/ 1484596 h 1491638"/>
                  <a:gd name="connsiteX12" fmla="*/ 1474166 w 2127689"/>
                  <a:gd name="connsiteY12" fmla="*/ 1481119 h 1491638"/>
                  <a:gd name="connsiteX13" fmla="*/ 1495027 w 2127689"/>
                  <a:gd name="connsiteY13" fmla="*/ 1474166 h 1491638"/>
                  <a:gd name="connsiteX14" fmla="*/ 1613238 w 2127689"/>
                  <a:gd name="connsiteY14" fmla="*/ 1470689 h 1491638"/>
                  <a:gd name="connsiteX15" fmla="*/ 1672344 w 2127689"/>
                  <a:gd name="connsiteY15" fmla="*/ 1470689 h 1491638"/>
                  <a:gd name="connsiteX16" fmla="*/ 1745357 w 2127689"/>
                  <a:gd name="connsiteY16" fmla="*/ 1474166 h 1491638"/>
                  <a:gd name="connsiteX17" fmla="*/ 1759264 w 2127689"/>
                  <a:gd name="connsiteY17" fmla="*/ 1477643 h 1491638"/>
                  <a:gd name="connsiteX18" fmla="*/ 1905290 w 2127689"/>
                  <a:gd name="connsiteY18" fmla="*/ 1484596 h 1491638"/>
                  <a:gd name="connsiteX19" fmla="*/ 2026978 w 2127689"/>
                  <a:gd name="connsiteY19" fmla="*/ 1484596 h 1491638"/>
                  <a:gd name="connsiteX20" fmla="*/ 2047839 w 2127689"/>
                  <a:gd name="connsiteY20" fmla="*/ 1477643 h 1491638"/>
                  <a:gd name="connsiteX21" fmla="*/ 2068700 w 2127689"/>
                  <a:gd name="connsiteY21" fmla="*/ 1474166 h 1491638"/>
                  <a:gd name="connsiteX22" fmla="*/ 2093037 w 2127689"/>
                  <a:gd name="connsiteY22" fmla="*/ 1470689 h 1491638"/>
                  <a:gd name="connsiteX23" fmla="*/ 2106944 w 2127689"/>
                  <a:gd name="connsiteY23" fmla="*/ 1467212 h 1491638"/>
                  <a:gd name="connsiteX24" fmla="*/ 2110421 w 2127689"/>
                  <a:gd name="connsiteY24" fmla="*/ 1328140 h 1491638"/>
                  <a:gd name="connsiteX25" fmla="*/ 2113898 w 2127689"/>
                  <a:gd name="connsiteY25" fmla="*/ 1307279 h 1491638"/>
                  <a:gd name="connsiteX26" fmla="*/ 2106944 w 2127689"/>
                  <a:gd name="connsiteY26" fmla="*/ 1022181 h 1491638"/>
                  <a:gd name="connsiteX27" fmla="*/ 2099991 w 2127689"/>
                  <a:gd name="connsiteY27" fmla="*/ 851817 h 1491638"/>
                  <a:gd name="connsiteX28" fmla="*/ 2093037 w 2127689"/>
                  <a:gd name="connsiteY28" fmla="*/ 792712 h 1491638"/>
                  <a:gd name="connsiteX29" fmla="*/ 2089560 w 2127689"/>
                  <a:gd name="connsiteY29" fmla="*/ 535428 h 1491638"/>
                  <a:gd name="connsiteX30" fmla="*/ 2086084 w 2127689"/>
                  <a:gd name="connsiteY30" fmla="*/ 521521 h 1491638"/>
                  <a:gd name="connsiteX31" fmla="*/ 2079130 w 2127689"/>
                  <a:gd name="connsiteY31" fmla="*/ 472846 h 1491638"/>
                  <a:gd name="connsiteX32" fmla="*/ 2075653 w 2127689"/>
                  <a:gd name="connsiteY32" fmla="*/ 448508 h 1491638"/>
                  <a:gd name="connsiteX33" fmla="*/ 2072176 w 2127689"/>
                  <a:gd name="connsiteY33" fmla="*/ 38245 h 1491638"/>
                  <a:gd name="connsiteX34" fmla="*/ 2068700 w 2127689"/>
                  <a:gd name="connsiteY34" fmla="*/ 20861 h 1491638"/>
                  <a:gd name="connsiteX35" fmla="*/ 2061746 w 2127689"/>
                  <a:gd name="connsiteY35" fmla="*/ 0 h 1491638"/>
                  <a:gd name="connsiteX36" fmla="*/ 2044362 w 2127689"/>
                  <a:gd name="connsiteY36" fmla="*/ 3477 h 1491638"/>
                  <a:gd name="connsiteX37" fmla="*/ 2037408 w 2127689"/>
                  <a:gd name="connsiteY37" fmla="*/ 13907 h 1491638"/>
                  <a:gd name="connsiteX38" fmla="*/ 2006117 w 2127689"/>
                  <a:gd name="connsiteY38" fmla="*/ 41722 h 1491638"/>
                  <a:gd name="connsiteX39" fmla="*/ 1995687 w 2127689"/>
                  <a:gd name="connsiteY39" fmla="*/ 45198 h 1491638"/>
                  <a:gd name="connsiteX40" fmla="*/ 1985256 w 2127689"/>
                  <a:gd name="connsiteY40" fmla="*/ 52152 h 1491638"/>
                  <a:gd name="connsiteX41" fmla="*/ 1974826 w 2127689"/>
                  <a:gd name="connsiteY41" fmla="*/ 55629 h 1491638"/>
                  <a:gd name="connsiteX42" fmla="*/ 1964395 w 2127689"/>
                  <a:gd name="connsiteY42" fmla="*/ 66059 h 1491638"/>
                  <a:gd name="connsiteX43" fmla="*/ 1933104 w 2127689"/>
                  <a:gd name="connsiteY43" fmla="*/ 83443 h 1491638"/>
                  <a:gd name="connsiteX44" fmla="*/ 1908767 w 2127689"/>
                  <a:gd name="connsiteY44" fmla="*/ 93874 h 1491638"/>
                  <a:gd name="connsiteX45" fmla="*/ 1891383 w 2127689"/>
                  <a:gd name="connsiteY45" fmla="*/ 114735 h 1491638"/>
                  <a:gd name="connsiteX46" fmla="*/ 1873998 w 2127689"/>
                  <a:gd name="connsiteY46" fmla="*/ 135595 h 1491638"/>
                  <a:gd name="connsiteX47" fmla="*/ 1842707 w 2127689"/>
                  <a:gd name="connsiteY47" fmla="*/ 156456 h 1491638"/>
                  <a:gd name="connsiteX48" fmla="*/ 1832277 w 2127689"/>
                  <a:gd name="connsiteY48" fmla="*/ 163410 h 1491638"/>
                  <a:gd name="connsiteX49" fmla="*/ 1821846 w 2127689"/>
                  <a:gd name="connsiteY49" fmla="*/ 173840 h 1491638"/>
                  <a:gd name="connsiteX50" fmla="*/ 1811416 w 2127689"/>
                  <a:gd name="connsiteY50" fmla="*/ 177317 h 1491638"/>
                  <a:gd name="connsiteX51" fmla="*/ 1800986 w 2127689"/>
                  <a:gd name="connsiteY51" fmla="*/ 187747 h 1491638"/>
                  <a:gd name="connsiteX52" fmla="*/ 1769694 w 2127689"/>
                  <a:gd name="connsiteY52" fmla="*/ 215562 h 1491638"/>
                  <a:gd name="connsiteX53" fmla="*/ 1755787 w 2127689"/>
                  <a:gd name="connsiteY53" fmla="*/ 236423 h 1491638"/>
                  <a:gd name="connsiteX54" fmla="*/ 1724496 w 2127689"/>
                  <a:gd name="connsiteY54" fmla="*/ 257284 h 1491638"/>
                  <a:gd name="connsiteX55" fmla="*/ 1714065 w 2127689"/>
                  <a:gd name="connsiteY55" fmla="*/ 264237 h 1491638"/>
                  <a:gd name="connsiteX56" fmla="*/ 1693205 w 2127689"/>
                  <a:gd name="connsiteY56" fmla="*/ 281621 h 1491638"/>
                  <a:gd name="connsiteX57" fmla="*/ 1675821 w 2127689"/>
                  <a:gd name="connsiteY57" fmla="*/ 299005 h 1491638"/>
                  <a:gd name="connsiteX58" fmla="*/ 1648006 w 2127689"/>
                  <a:gd name="connsiteY58" fmla="*/ 330297 h 1491638"/>
                  <a:gd name="connsiteX59" fmla="*/ 1627145 w 2127689"/>
                  <a:gd name="connsiteY59" fmla="*/ 347681 h 1491638"/>
                  <a:gd name="connsiteX60" fmla="*/ 1613238 w 2127689"/>
                  <a:gd name="connsiteY60" fmla="*/ 358111 h 1491638"/>
                  <a:gd name="connsiteX61" fmla="*/ 1602808 w 2127689"/>
                  <a:gd name="connsiteY61" fmla="*/ 368541 h 1491638"/>
                  <a:gd name="connsiteX62" fmla="*/ 1592377 w 2127689"/>
                  <a:gd name="connsiteY62" fmla="*/ 375495 h 1491638"/>
                  <a:gd name="connsiteX63" fmla="*/ 1581947 w 2127689"/>
                  <a:gd name="connsiteY63" fmla="*/ 385925 h 1491638"/>
                  <a:gd name="connsiteX64" fmla="*/ 1571516 w 2127689"/>
                  <a:gd name="connsiteY64" fmla="*/ 389402 h 1491638"/>
                  <a:gd name="connsiteX65" fmla="*/ 1561086 w 2127689"/>
                  <a:gd name="connsiteY65" fmla="*/ 396356 h 1491638"/>
                  <a:gd name="connsiteX66" fmla="*/ 1550656 w 2127689"/>
                  <a:gd name="connsiteY66" fmla="*/ 406786 h 1491638"/>
                  <a:gd name="connsiteX67" fmla="*/ 1540225 w 2127689"/>
                  <a:gd name="connsiteY67" fmla="*/ 410263 h 1491638"/>
                  <a:gd name="connsiteX68" fmla="*/ 1508934 w 2127689"/>
                  <a:gd name="connsiteY68" fmla="*/ 431124 h 1491638"/>
                  <a:gd name="connsiteX69" fmla="*/ 1498503 w 2127689"/>
                  <a:gd name="connsiteY69" fmla="*/ 438078 h 1491638"/>
                  <a:gd name="connsiteX70" fmla="*/ 1470689 w 2127689"/>
                  <a:gd name="connsiteY70" fmla="*/ 458938 h 1491638"/>
                  <a:gd name="connsiteX71" fmla="*/ 1439398 w 2127689"/>
                  <a:gd name="connsiteY71" fmla="*/ 479799 h 1491638"/>
                  <a:gd name="connsiteX72" fmla="*/ 1428967 w 2127689"/>
                  <a:gd name="connsiteY72" fmla="*/ 486753 h 1491638"/>
                  <a:gd name="connsiteX73" fmla="*/ 1408106 w 2127689"/>
                  <a:gd name="connsiteY73" fmla="*/ 518044 h 1491638"/>
                  <a:gd name="connsiteX74" fmla="*/ 1401153 w 2127689"/>
                  <a:gd name="connsiteY74" fmla="*/ 528474 h 1491638"/>
                  <a:gd name="connsiteX75" fmla="*/ 1394199 w 2127689"/>
                  <a:gd name="connsiteY75" fmla="*/ 542382 h 1491638"/>
                  <a:gd name="connsiteX76" fmla="*/ 1383769 w 2127689"/>
                  <a:gd name="connsiteY76" fmla="*/ 549335 h 1491638"/>
                  <a:gd name="connsiteX77" fmla="*/ 1369862 w 2127689"/>
                  <a:gd name="connsiteY77" fmla="*/ 570196 h 1491638"/>
                  <a:gd name="connsiteX78" fmla="*/ 1362908 w 2127689"/>
                  <a:gd name="connsiteY78" fmla="*/ 580627 h 1491638"/>
                  <a:gd name="connsiteX79" fmla="*/ 1352478 w 2127689"/>
                  <a:gd name="connsiteY79" fmla="*/ 584103 h 1491638"/>
                  <a:gd name="connsiteX80" fmla="*/ 1331617 w 2127689"/>
                  <a:gd name="connsiteY80" fmla="*/ 601487 h 1491638"/>
                  <a:gd name="connsiteX81" fmla="*/ 1321186 w 2127689"/>
                  <a:gd name="connsiteY81" fmla="*/ 604964 h 1491638"/>
                  <a:gd name="connsiteX82" fmla="*/ 1286418 w 2127689"/>
                  <a:gd name="connsiteY82" fmla="*/ 625825 h 1491638"/>
                  <a:gd name="connsiteX83" fmla="*/ 1272511 w 2127689"/>
                  <a:gd name="connsiteY83" fmla="*/ 629302 h 1491638"/>
                  <a:gd name="connsiteX84" fmla="*/ 1251650 w 2127689"/>
                  <a:gd name="connsiteY84" fmla="*/ 643209 h 1491638"/>
                  <a:gd name="connsiteX85" fmla="*/ 1241220 w 2127689"/>
                  <a:gd name="connsiteY85" fmla="*/ 650163 h 1491638"/>
                  <a:gd name="connsiteX86" fmla="*/ 1223836 w 2127689"/>
                  <a:gd name="connsiteY86" fmla="*/ 667547 h 1491638"/>
                  <a:gd name="connsiteX87" fmla="*/ 1216882 w 2127689"/>
                  <a:gd name="connsiteY87" fmla="*/ 677977 h 1491638"/>
                  <a:gd name="connsiteX88" fmla="*/ 1182114 w 2127689"/>
                  <a:gd name="connsiteY88" fmla="*/ 698838 h 1491638"/>
                  <a:gd name="connsiteX89" fmla="*/ 1161253 w 2127689"/>
                  <a:gd name="connsiteY89" fmla="*/ 712745 h 1491638"/>
                  <a:gd name="connsiteX90" fmla="*/ 1150823 w 2127689"/>
                  <a:gd name="connsiteY90" fmla="*/ 719699 h 1491638"/>
                  <a:gd name="connsiteX91" fmla="*/ 1136916 w 2127689"/>
                  <a:gd name="connsiteY91" fmla="*/ 740560 h 1491638"/>
                  <a:gd name="connsiteX92" fmla="*/ 1129962 w 2127689"/>
                  <a:gd name="connsiteY92" fmla="*/ 750990 h 1491638"/>
                  <a:gd name="connsiteX93" fmla="*/ 1126485 w 2127689"/>
                  <a:gd name="connsiteY93" fmla="*/ 761420 h 1491638"/>
                  <a:gd name="connsiteX94" fmla="*/ 1112578 w 2127689"/>
                  <a:gd name="connsiteY94" fmla="*/ 782281 h 1491638"/>
                  <a:gd name="connsiteX95" fmla="*/ 1102148 w 2127689"/>
                  <a:gd name="connsiteY95" fmla="*/ 803142 h 1491638"/>
                  <a:gd name="connsiteX96" fmla="*/ 1081287 w 2127689"/>
                  <a:gd name="connsiteY96" fmla="*/ 817049 h 1491638"/>
                  <a:gd name="connsiteX97" fmla="*/ 1070856 w 2127689"/>
                  <a:gd name="connsiteY97" fmla="*/ 824003 h 1491638"/>
                  <a:gd name="connsiteX98" fmla="*/ 1060426 w 2127689"/>
                  <a:gd name="connsiteY98" fmla="*/ 827480 h 1491638"/>
                  <a:gd name="connsiteX99" fmla="*/ 1049995 w 2127689"/>
                  <a:gd name="connsiteY99" fmla="*/ 834433 h 1491638"/>
                  <a:gd name="connsiteX100" fmla="*/ 1025658 w 2127689"/>
                  <a:gd name="connsiteY100" fmla="*/ 841387 h 1491638"/>
                  <a:gd name="connsiteX101" fmla="*/ 994367 w 2127689"/>
                  <a:gd name="connsiteY101" fmla="*/ 858771 h 1491638"/>
                  <a:gd name="connsiteX102" fmla="*/ 983936 w 2127689"/>
                  <a:gd name="connsiteY102" fmla="*/ 869201 h 1491638"/>
                  <a:gd name="connsiteX103" fmla="*/ 966552 w 2127689"/>
                  <a:gd name="connsiteY103" fmla="*/ 890062 h 1491638"/>
                  <a:gd name="connsiteX104" fmla="*/ 956122 w 2127689"/>
                  <a:gd name="connsiteY104" fmla="*/ 897016 h 1491638"/>
                  <a:gd name="connsiteX105" fmla="*/ 945691 w 2127689"/>
                  <a:gd name="connsiteY105" fmla="*/ 907446 h 1491638"/>
                  <a:gd name="connsiteX106" fmla="*/ 924830 w 2127689"/>
                  <a:gd name="connsiteY106" fmla="*/ 921354 h 1491638"/>
                  <a:gd name="connsiteX107" fmla="*/ 914400 w 2127689"/>
                  <a:gd name="connsiteY107" fmla="*/ 931784 h 1491638"/>
                  <a:gd name="connsiteX108" fmla="*/ 893539 w 2127689"/>
                  <a:gd name="connsiteY108" fmla="*/ 945691 h 1491638"/>
                  <a:gd name="connsiteX109" fmla="*/ 883109 w 2127689"/>
                  <a:gd name="connsiteY109" fmla="*/ 952645 h 1491638"/>
                  <a:gd name="connsiteX110" fmla="*/ 862248 w 2127689"/>
                  <a:gd name="connsiteY110" fmla="*/ 959598 h 1491638"/>
                  <a:gd name="connsiteX111" fmla="*/ 848341 w 2127689"/>
                  <a:gd name="connsiteY111" fmla="*/ 970029 h 1491638"/>
                  <a:gd name="connsiteX112" fmla="*/ 837910 w 2127689"/>
                  <a:gd name="connsiteY112" fmla="*/ 976982 h 1491638"/>
                  <a:gd name="connsiteX113" fmla="*/ 827480 w 2127689"/>
                  <a:gd name="connsiteY113" fmla="*/ 987413 h 1491638"/>
                  <a:gd name="connsiteX114" fmla="*/ 806619 w 2127689"/>
                  <a:gd name="connsiteY114" fmla="*/ 1001320 h 1491638"/>
                  <a:gd name="connsiteX115" fmla="*/ 796189 w 2127689"/>
                  <a:gd name="connsiteY115" fmla="*/ 1008274 h 1491638"/>
                  <a:gd name="connsiteX116" fmla="*/ 785758 w 2127689"/>
                  <a:gd name="connsiteY116" fmla="*/ 1015227 h 1491638"/>
                  <a:gd name="connsiteX117" fmla="*/ 775328 w 2127689"/>
                  <a:gd name="connsiteY117" fmla="*/ 1025658 h 1491638"/>
                  <a:gd name="connsiteX118" fmla="*/ 764897 w 2127689"/>
                  <a:gd name="connsiteY118" fmla="*/ 1029135 h 1491638"/>
                  <a:gd name="connsiteX119" fmla="*/ 733606 w 2127689"/>
                  <a:gd name="connsiteY119" fmla="*/ 1053472 h 1491638"/>
                  <a:gd name="connsiteX120" fmla="*/ 712745 w 2127689"/>
                  <a:gd name="connsiteY120" fmla="*/ 1067379 h 1491638"/>
                  <a:gd name="connsiteX121" fmla="*/ 684931 w 2127689"/>
                  <a:gd name="connsiteY121" fmla="*/ 1091717 h 1491638"/>
                  <a:gd name="connsiteX122" fmla="*/ 674500 w 2127689"/>
                  <a:gd name="connsiteY122" fmla="*/ 1102147 h 1491638"/>
                  <a:gd name="connsiteX123" fmla="*/ 667547 w 2127689"/>
                  <a:gd name="connsiteY123" fmla="*/ 1112578 h 1491638"/>
                  <a:gd name="connsiteX124" fmla="*/ 657116 w 2127689"/>
                  <a:gd name="connsiteY124" fmla="*/ 1116055 h 1491638"/>
                  <a:gd name="connsiteX125" fmla="*/ 636256 w 2127689"/>
                  <a:gd name="connsiteY125" fmla="*/ 1129962 h 1491638"/>
                  <a:gd name="connsiteX126" fmla="*/ 625825 w 2127689"/>
                  <a:gd name="connsiteY126" fmla="*/ 1136916 h 1491638"/>
                  <a:gd name="connsiteX127" fmla="*/ 601487 w 2127689"/>
                  <a:gd name="connsiteY127" fmla="*/ 1150823 h 1491638"/>
                  <a:gd name="connsiteX128" fmla="*/ 587580 w 2127689"/>
                  <a:gd name="connsiteY128" fmla="*/ 1154300 h 1491638"/>
                  <a:gd name="connsiteX129" fmla="*/ 573673 w 2127689"/>
                  <a:gd name="connsiteY129" fmla="*/ 1164730 h 1491638"/>
                  <a:gd name="connsiteX130" fmla="*/ 531951 w 2127689"/>
                  <a:gd name="connsiteY130" fmla="*/ 1185591 h 1491638"/>
                  <a:gd name="connsiteX131" fmla="*/ 500660 w 2127689"/>
                  <a:gd name="connsiteY131" fmla="*/ 1209928 h 1491638"/>
                  <a:gd name="connsiteX132" fmla="*/ 476322 w 2127689"/>
                  <a:gd name="connsiteY132" fmla="*/ 1230789 h 1491638"/>
                  <a:gd name="connsiteX133" fmla="*/ 455462 w 2127689"/>
                  <a:gd name="connsiteY133" fmla="*/ 1244697 h 1491638"/>
                  <a:gd name="connsiteX134" fmla="*/ 445031 w 2127689"/>
                  <a:gd name="connsiteY134" fmla="*/ 1248173 h 1491638"/>
                  <a:gd name="connsiteX135" fmla="*/ 413740 w 2127689"/>
                  <a:gd name="connsiteY135" fmla="*/ 1275988 h 1491638"/>
                  <a:gd name="connsiteX136" fmla="*/ 403310 w 2127689"/>
                  <a:gd name="connsiteY136" fmla="*/ 1286418 h 1491638"/>
                  <a:gd name="connsiteX137" fmla="*/ 392879 w 2127689"/>
                  <a:gd name="connsiteY137" fmla="*/ 1289895 h 1491638"/>
                  <a:gd name="connsiteX138" fmla="*/ 368541 w 2127689"/>
                  <a:gd name="connsiteY138" fmla="*/ 1300325 h 1491638"/>
                  <a:gd name="connsiteX139" fmla="*/ 347681 w 2127689"/>
                  <a:gd name="connsiteY139" fmla="*/ 1307279 h 1491638"/>
                  <a:gd name="connsiteX140" fmla="*/ 337250 w 2127689"/>
                  <a:gd name="connsiteY140" fmla="*/ 1310756 h 1491638"/>
                  <a:gd name="connsiteX141" fmla="*/ 302482 w 2127689"/>
                  <a:gd name="connsiteY141" fmla="*/ 1321186 h 1491638"/>
                  <a:gd name="connsiteX142" fmla="*/ 281621 w 2127689"/>
                  <a:gd name="connsiteY142" fmla="*/ 1328140 h 1491638"/>
                  <a:gd name="connsiteX143" fmla="*/ 271191 w 2127689"/>
                  <a:gd name="connsiteY143" fmla="*/ 1331617 h 1491638"/>
                  <a:gd name="connsiteX144" fmla="*/ 246853 w 2127689"/>
                  <a:gd name="connsiteY144" fmla="*/ 1345524 h 1491638"/>
                  <a:gd name="connsiteX145" fmla="*/ 222516 w 2127689"/>
                  <a:gd name="connsiteY145" fmla="*/ 1362908 h 1491638"/>
                  <a:gd name="connsiteX146" fmla="*/ 212085 w 2127689"/>
                  <a:gd name="connsiteY146" fmla="*/ 1366385 h 1491638"/>
                  <a:gd name="connsiteX147" fmla="*/ 191224 w 2127689"/>
                  <a:gd name="connsiteY147" fmla="*/ 1376815 h 1491638"/>
                  <a:gd name="connsiteX148" fmla="*/ 159933 w 2127689"/>
                  <a:gd name="connsiteY148" fmla="*/ 1390722 h 1491638"/>
                  <a:gd name="connsiteX149" fmla="*/ 139072 w 2127689"/>
                  <a:gd name="connsiteY149" fmla="*/ 1397676 h 1491638"/>
                  <a:gd name="connsiteX150" fmla="*/ 128642 w 2127689"/>
                  <a:gd name="connsiteY150" fmla="*/ 1401153 h 1491638"/>
                  <a:gd name="connsiteX151" fmla="*/ 97351 w 2127689"/>
                  <a:gd name="connsiteY151" fmla="*/ 1408106 h 1491638"/>
                  <a:gd name="connsiteX152" fmla="*/ 86920 w 2127689"/>
                  <a:gd name="connsiteY152" fmla="*/ 1411583 h 1491638"/>
                  <a:gd name="connsiteX153" fmla="*/ 55629 w 2127689"/>
                  <a:gd name="connsiteY153" fmla="*/ 1425490 h 1491638"/>
                  <a:gd name="connsiteX154" fmla="*/ 34768 w 2127689"/>
                  <a:gd name="connsiteY154" fmla="*/ 1432444 h 1491638"/>
                  <a:gd name="connsiteX155" fmla="*/ 24338 w 2127689"/>
                  <a:gd name="connsiteY155" fmla="*/ 1435921 h 1491638"/>
                  <a:gd name="connsiteX156" fmla="*/ 6954 w 2127689"/>
                  <a:gd name="connsiteY156" fmla="*/ 1439398 h 1491638"/>
                  <a:gd name="connsiteX157" fmla="*/ 0 w 2127689"/>
                  <a:gd name="connsiteY157" fmla="*/ 1467212 h 1491638"/>
                  <a:gd name="connsiteX158" fmla="*/ 3477 w 2127689"/>
                  <a:gd name="connsiteY158" fmla="*/ 1477643 h 1491638"/>
                  <a:gd name="connsiteX159" fmla="*/ 38245 w 2127689"/>
                  <a:gd name="connsiteY159" fmla="*/ 1460259 h 1491638"/>
                  <a:gd name="connsiteX0" fmla="*/ 38245 w 2127689"/>
                  <a:gd name="connsiteY0" fmla="*/ 1465873 h 1497252"/>
                  <a:gd name="connsiteX1" fmla="*/ 79967 w 2127689"/>
                  <a:gd name="connsiteY1" fmla="*/ 1472826 h 1497252"/>
                  <a:gd name="connsiteX2" fmla="*/ 125165 w 2127689"/>
                  <a:gd name="connsiteY2" fmla="*/ 1479780 h 1497252"/>
                  <a:gd name="connsiteX3" fmla="*/ 180794 w 2127689"/>
                  <a:gd name="connsiteY3" fmla="*/ 1483257 h 1497252"/>
                  <a:gd name="connsiteX4" fmla="*/ 799665 w 2127689"/>
                  <a:gd name="connsiteY4" fmla="*/ 1479780 h 1497252"/>
                  <a:gd name="connsiteX5" fmla="*/ 820526 w 2127689"/>
                  <a:gd name="connsiteY5" fmla="*/ 1476303 h 1497252"/>
                  <a:gd name="connsiteX6" fmla="*/ 844864 w 2127689"/>
                  <a:gd name="connsiteY6" fmla="*/ 1472826 h 1497252"/>
                  <a:gd name="connsiteX7" fmla="*/ 910923 w 2127689"/>
                  <a:gd name="connsiteY7" fmla="*/ 1469349 h 1497252"/>
                  <a:gd name="connsiteX8" fmla="*/ 1251650 w 2127689"/>
                  <a:gd name="connsiteY8" fmla="*/ 1472826 h 1497252"/>
                  <a:gd name="connsiteX9" fmla="*/ 1359431 w 2127689"/>
                  <a:gd name="connsiteY9" fmla="*/ 1479780 h 1497252"/>
                  <a:gd name="connsiteX10" fmla="*/ 1401153 w 2127689"/>
                  <a:gd name="connsiteY10" fmla="*/ 1486733 h 1497252"/>
                  <a:gd name="connsiteX11" fmla="*/ 1411583 w 2127689"/>
                  <a:gd name="connsiteY11" fmla="*/ 1490210 h 1497252"/>
                  <a:gd name="connsiteX12" fmla="*/ 1474166 w 2127689"/>
                  <a:gd name="connsiteY12" fmla="*/ 1486733 h 1497252"/>
                  <a:gd name="connsiteX13" fmla="*/ 1495027 w 2127689"/>
                  <a:gd name="connsiteY13" fmla="*/ 1479780 h 1497252"/>
                  <a:gd name="connsiteX14" fmla="*/ 1613238 w 2127689"/>
                  <a:gd name="connsiteY14" fmla="*/ 1476303 h 1497252"/>
                  <a:gd name="connsiteX15" fmla="*/ 1672344 w 2127689"/>
                  <a:gd name="connsiteY15" fmla="*/ 1476303 h 1497252"/>
                  <a:gd name="connsiteX16" fmla="*/ 1745357 w 2127689"/>
                  <a:gd name="connsiteY16" fmla="*/ 1479780 h 1497252"/>
                  <a:gd name="connsiteX17" fmla="*/ 1759264 w 2127689"/>
                  <a:gd name="connsiteY17" fmla="*/ 1483257 h 1497252"/>
                  <a:gd name="connsiteX18" fmla="*/ 1905290 w 2127689"/>
                  <a:gd name="connsiteY18" fmla="*/ 1490210 h 1497252"/>
                  <a:gd name="connsiteX19" fmla="*/ 2026978 w 2127689"/>
                  <a:gd name="connsiteY19" fmla="*/ 1490210 h 1497252"/>
                  <a:gd name="connsiteX20" fmla="*/ 2047839 w 2127689"/>
                  <a:gd name="connsiteY20" fmla="*/ 1483257 h 1497252"/>
                  <a:gd name="connsiteX21" fmla="*/ 2068700 w 2127689"/>
                  <a:gd name="connsiteY21" fmla="*/ 1479780 h 1497252"/>
                  <a:gd name="connsiteX22" fmla="*/ 2093037 w 2127689"/>
                  <a:gd name="connsiteY22" fmla="*/ 1476303 h 1497252"/>
                  <a:gd name="connsiteX23" fmla="*/ 2106944 w 2127689"/>
                  <a:gd name="connsiteY23" fmla="*/ 1472826 h 1497252"/>
                  <a:gd name="connsiteX24" fmla="*/ 2110421 w 2127689"/>
                  <a:gd name="connsiteY24" fmla="*/ 1333754 h 1497252"/>
                  <a:gd name="connsiteX25" fmla="*/ 2113898 w 2127689"/>
                  <a:gd name="connsiteY25" fmla="*/ 1312893 h 1497252"/>
                  <a:gd name="connsiteX26" fmla="*/ 2106944 w 2127689"/>
                  <a:gd name="connsiteY26" fmla="*/ 1027795 h 1497252"/>
                  <a:gd name="connsiteX27" fmla="*/ 2099991 w 2127689"/>
                  <a:gd name="connsiteY27" fmla="*/ 857431 h 1497252"/>
                  <a:gd name="connsiteX28" fmla="*/ 2093037 w 2127689"/>
                  <a:gd name="connsiteY28" fmla="*/ 798326 h 1497252"/>
                  <a:gd name="connsiteX29" fmla="*/ 2089560 w 2127689"/>
                  <a:gd name="connsiteY29" fmla="*/ 541042 h 1497252"/>
                  <a:gd name="connsiteX30" fmla="*/ 2086084 w 2127689"/>
                  <a:gd name="connsiteY30" fmla="*/ 527135 h 1497252"/>
                  <a:gd name="connsiteX31" fmla="*/ 2079130 w 2127689"/>
                  <a:gd name="connsiteY31" fmla="*/ 478460 h 1497252"/>
                  <a:gd name="connsiteX32" fmla="*/ 2075653 w 2127689"/>
                  <a:gd name="connsiteY32" fmla="*/ 454122 h 1497252"/>
                  <a:gd name="connsiteX33" fmla="*/ 2072176 w 2127689"/>
                  <a:gd name="connsiteY33" fmla="*/ 43859 h 1497252"/>
                  <a:gd name="connsiteX34" fmla="*/ 2068700 w 2127689"/>
                  <a:gd name="connsiteY34" fmla="*/ 26475 h 1497252"/>
                  <a:gd name="connsiteX35" fmla="*/ 2061746 w 2127689"/>
                  <a:gd name="connsiteY35" fmla="*/ 5614 h 1497252"/>
                  <a:gd name="connsiteX36" fmla="*/ 2044362 w 2127689"/>
                  <a:gd name="connsiteY36" fmla="*/ 9091 h 1497252"/>
                  <a:gd name="connsiteX37" fmla="*/ 2037408 w 2127689"/>
                  <a:gd name="connsiteY37" fmla="*/ 19521 h 1497252"/>
                  <a:gd name="connsiteX38" fmla="*/ 2006117 w 2127689"/>
                  <a:gd name="connsiteY38" fmla="*/ 47336 h 1497252"/>
                  <a:gd name="connsiteX39" fmla="*/ 1995687 w 2127689"/>
                  <a:gd name="connsiteY39" fmla="*/ 50812 h 1497252"/>
                  <a:gd name="connsiteX40" fmla="*/ 1985256 w 2127689"/>
                  <a:gd name="connsiteY40" fmla="*/ 57766 h 1497252"/>
                  <a:gd name="connsiteX41" fmla="*/ 1974826 w 2127689"/>
                  <a:gd name="connsiteY41" fmla="*/ 61243 h 1497252"/>
                  <a:gd name="connsiteX42" fmla="*/ 1964395 w 2127689"/>
                  <a:gd name="connsiteY42" fmla="*/ 71673 h 1497252"/>
                  <a:gd name="connsiteX43" fmla="*/ 1933104 w 2127689"/>
                  <a:gd name="connsiteY43" fmla="*/ 89057 h 1497252"/>
                  <a:gd name="connsiteX44" fmla="*/ 1908767 w 2127689"/>
                  <a:gd name="connsiteY44" fmla="*/ 99488 h 1497252"/>
                  <a:gd name="connsiteX45" fmla="*/ 1891383 w 2127689"/>
                  <a:gd name="connsiteY45" fmla="*/ 120349 h 1497252"/>
                  <a:gd name="connsiteX46" fmla="*/ 1873998 w 2127689"/>
                  <a:gd name="connsiteY46" fmla="*/ 141209 h 1497252"/>
                  <a:gd name="connsiteX47" fmla="*/ 1842707 w 2127689"/>
                  <a:gd name="connsiteY47" fmla="*/ 162070 h 1497252"/>
                  <a:gd name="connsiteX48" fmla="*/ 1832277 w 2127689"/>
                  <a:gd name="connsiteY48" fmla="*/ 169024 h 1497252"/>
                  <a:gd name="connsiteX49" fmla="*/ 1821846 w 2127689"/>
                  <a:gd name="connsiteY49" fmla="*/ 179454 h 1497252"/>
                  <a:gd name="connsiteX50" fmla="*/ 1811416 w 2127689"/>
                  <a:gd name="connsiteY50" fmla="*/ 182931 h 1497252"/>
                  <a:gd name="connsiteX51" fmla="*/ 1800986 w 2127689"/>
                  <a:gd name="connsiteY51" fmla="*/ 193361 h 1497252"/>
                  <a:gd name="connsiteX52" fmla="*/ 1769694 w 2127689"/>
                  <a:gd name="connsiteY52" fmla="*/ 221176 h 1497252"/>
                  <a:gd name="connsiteX53" fmla="*/ 1755787 w 2127689"/>
                  <a:gd name="connsiteY53" fmla="*/ 242037 h 1497252"/>
                  <a:gd name="connsiteX54" fmla="*/ 1724496 w 2127689"/>
                  <a:gd name="connsiteY54" fmla="*/ 262898 h 1497252"/>
                  <a:gd name="connsiteX55" fmla="*/ 1714065 w 2127689"/>
                  <a:gd name="connsiteY55" fmla="*/ 269851 h 1497252"/>
                  <a:gd name="connsiteX56" fmla="*/ 1693205 w 2127689"/>
                  <a:gd name="connsiteY56" fmla="*/ 287235 h 1497252"/>
                  <a:gd name="connsiteX57" fmla="*/ 1675821 w 2127689"/>
                  <a:gd name="connsiteY57" fmla="*/ 304619 h 1497252"/>
                  <a:gd name="connsiteX58" fmla="*/ 1648006 w 2127689"/>
                  <a:gd name="connsiteY58" fmla="*/ 335911 h 1497252"/>
                  <a:gd name="connsiteX59" fmla="*/ 1627145 w 2127689"/>
                  <a:gd name="connsiteY59" fmla="*/ 353295 h 1497252"/>
                  <a:gd name="connsiteX60" fmla="*/ 1613238 w 2127689"/>
                  <a:gd name="connsiteY60" fmla="*/ 363725 h 1497252"/>
                  <a:gd name="connsiteX61" fmla="*/ 1602808 w 2127689"/>
                  <a:gd name="connsiteY61" fmla="*/ 374155 h 1497252"/>
                  <a:gd name="connsiteX62" fmla="*/ 1592377 w 2127689"/>
                  <a:gd name="connsiteY62" fmla="*/ 381109 h 1497252"/>
                  <a:gd name="connsiteX63" fmla="*/ 1581947 w 2127689"/>
                  <a:gd name="connsiteY63" fmla="*/ 391539 h 1497252"/>
                  <a:gd name="connsiteX64" fmla="*/ 1571516 w 2127689"/>
                  <a:gd name="connsiteY64" fmla="*/ 395016 h 1497252"/>
                  <a:gd name="connsiteX65" fmla="*/ 1561086 w 2127689"/>
                  <a:gd name="connsiteY65" fmla="*/ 401970 h 1497252"/>
                  <a:gd name="connsiteX66" fmla="*/ 1550656 w 2127689"/>
                  <a:gd name="connsiteY66" fmla="*/ 412400 h 1497252"/>
                  <a:gd name="connsiteX67" fmla="*/ 1540225 w 2127689"/>
                  <a:gd name="connsiteY67" fmla="*/ 415877 h 1497252"/>
                  <a:gd name="connsiteX68" fmla="*/ 1508934 w 2127689"/>
                  <a:gd name="connsiteY68" fmla="*/ 436738 h 1497252"/>
                  <a:gd name="connsiteX69" fmla="*/ 1498503 w 2127689"/>
                  <a:gd name="connsiteY69" fmla="*/ 443692 h 1497252"/>
                  <a:gd name="connsiteX70" fmla="*/ 1470689 w 2127689"/>
                  <a:gd name="connsiteY70" fmla="*/ 464552 h 1497252"/>
                  <a:gd name="connsiteX71" fmla="*/ 1439398 w 2127689"/>
                  <a:gd name="connsiteY71" fmla="*/ 485413 h 1497252"/>
                  <a:gd name="connsiteX72" fmla="*/ 1428967 w 2127689"/>
                  <a:gd name="connsiteY72" fmla="*/ 492367 h 1497252"/>
                  <a:gd name="connsiteX73" fmla="*/ 1408106 w 2127689"/>
                  <a:gd name="connsiteY73" fmla="*/ 523658 h 1497252"/>
                  <a:gd name="connsiteX74" fmla="*/ 1401153 w 2127689"/>
                  <a:gd name="connsiteY74" fmla="*/ 534088 h 1497252"/>
                  <a:gd name="connsiteX75" fmla="*/ 1394199 w 2127689"/>
                  <a:gd name="connsiteY75" fmla="*/ 547996 h 1497252"/>
                  <a:gd name="connsiteX76" fmla="*/ 1383769 w 2127689"/>
                  <a:gd name="connsiteY76" fmla="*/ 554949 h 1497252"/>
                  <a:gd name="connsiteX77" fmla="*/ 1369862 w 2127689"/>
                  <a:gd name="connsiteY77" fmla="*/ 575810 h 1497252"/>
                  <a:gd name="connsiteX78" fmla="*/ 1362908 w 2127689"/>
                  <a:gd name="connsiteY78" fmla="*/ 586241 h 1497252"/>
                  <a:gd name="connsiteX79" fmla="*/ 1352478 w 2127689"/>
                  <a:gd name="connsiteY79" fmla="*/ 589717 h 1497252"/>
                  <a:gd name="connsiteX80" fmla="*/ 1331617 w 2127689"/>
                  <a:gd name="connsiteY80" fmla="*/ 607101 h 1497252"/>
                  <a:gd name="connsiteX81" fmla="*/ 1321186 w 2127689"/>
                  <a:gd name="connsiteY81" fmla="*/ 610578 h 1497252"/>
                  <a:gd name="connsiteX82" fmla="*/ 1286418 w 2127689"/>
                  <a:gd name="connsiteY82" fmla="*/ 631439 h 1497252"/>
                  <a:gd name="connsiteX83" fmla="*/ 1272511 w 2127689"/>
                  <a:gd name="connsiteY83" fmla="*/ 634916 h 1497252"/>
                  <a:gd name="connsiteX84" fmla="*/ 1251650 w 2127689"/>
                  <a:gd name="connsiteY84" fmla="*/ 648823 h 1497252"/>
                  <a:gd name="connsiteX85" fmla="*/ 1241220 w 2127689"/>
                  <a:gd name="connsiteY85" fmla="*/ 655777 h 1497252"/>
                  <a:gd name="connsiteX86" fmla="*/ 1223836 w 2127689"/>
                  <a:gd name="connsiteY86" fmla="*/ 673161 h 1497252"/>
                  <a:gd name="connsiteX87" fmla="*/ 1216882 w 2127689"/>
                  <a:gd name="connsiteY87" fmla="*/ 683591 h 1497252"/>
                  <a:gd name="connsiteX88" fmla="*/ 1182114 w 2127689"/>
                  <a:gd name="connsiteY88" fmla="*/ 704452 h 1497252"/>
                  <a:gd name="connsiteX89" fmla="*/ 1161253 w 2127689"/>
                  <a:gd name="connsiteY89" fmla="*/ 718359 h 1497252"/>
                  <a:gd name="connsiteX90" fmla="*/ 1150823 w 2127689"/>
                  <a:gd name="connsiteY90" fmla="*/ 725313 h 1497252"/>
                  <a:gd name="connsiteX91" fmla="*/ 1136916 w 2127689"/>
                  <a:gd name="connsiteY91" fmla="*/ 746174 h 1497252"/>
                  <a:gd name="connsiteX92" fmla="*/ 1129962 w 2127689"/>
                  <a:gd name="connsiteY92" fmla="*/ 756604 h 1497252"/>
                  <a:gd name="connsiteX93" fmla="*/ 1126485 w 2127689"/>
                  <a:gd name="connsiteY93" fmla="*/ 767034 h 1497252"/>
                  <a:gd name="connsiteX94" fmla="*/ 1112578 w 2127689"/>
                  <a:gd name="connsiteY94" fmla="*/ 787895 h 1497252"/>
                  <a:gd name="connsiteX95" fmla="*/ 1102148 w 2127689"/>
                  <a:gd name="connsiteY95" fmla="*/ 808756 h 1497252"/>
                  <a:gd name="connsiteX96" fmla="*/ 1081287 w 2127689"/>
                  <a:gd name="connsiteY96" fmla="*/ 822663 h 1497252"/>
                  <a:gd name="connsiteX97" fmla="*/ 1070856 w 2127689"/>
                  <a:gd name="connsiteY97" fmla="*/ 829617 h 1497252"/>
                  <a:gd name="connsiteX98" fmla="*/ 1060426 w 2127689"/>
                  <a:gd name="connsiteY98" fmla="*/ 833094 h 1497252"/>
                  <a:gd name="connsiteX99" fmla="*/ 1049995 w 2127689"/>
                  <a:gd name="connsiteY99" fmla="*/ 840047 h 1497252"/>
                  <a:gd name="connsiteX100" fmla="*/ 1025658 w 2127689"/>
                  <a:gd name="connsiteY100" fmla="*/ 847001 h 1497252"/>
                  <a:gd name="connsiteX101" fmla="*/ 994367 w 2127689"/>
                  <a:gd name="connsiteY101" fmla="*/ 864385 h 1497252"/>
                  <a:gd name="connsiteX102" fmla="*/ 983936 w 2127689"/>
                  <a:gd name="connsiteY102" fmla="*/ 874815 h 1497252"/>
                  <a:gd name="connsiteX103" fmla="*/ 966552 w 2127689"/>
                  <a:gd name="connsiteY103" fmla="*/ 895676 h 1497252"/>
                  <a:gd name="connsiteX104" fmla="*/ 956122 w 2127689"/>
                  <a:gd name="connsiteY104" fmla="*/ 902630 h 1497252"/>
                  <a:gd name="connsiteX105" fmla="*/ 945691 w 2127689"/>
                  <a:gd name="connsiteY105" fmla="*/ 913060 h 1497252"/>
                  <a:gd name="connsiteX106" fmla="*/ 924830 w 2127689"/>
                  <a:gd name="connsiteY106" fmla="*/ 926968 h 1497252"/>
                  <a:gd name="connsiteX107" fmla="*/ 914400 w 2127689"/>
                  <a:gd name="connsiteY107" fmla="*/ 937398 h 1497252"/>
                  <a:gd name="connsiteX108" fmla="*/ 893539 w 2127689"/>
                  <a:gd name="connsiteY108" fmla="*/ 951305 h 1497252"/>
                  <a:gd name="connsiteX109" fmla="*/ 883109 w 2127689"/>
                  <a:gd name="connsiteY109" fmla="*/ 958259 h 1497252"/>
                  <a:gd name="connsiteX110" fmla="*/ 862248 w 2127689"/>
                  <a:gd name="connsiteY110" fmla="*/ 965212 h 1497252"/>
                  <a:gd name="connsiteX111" fmla="*/ 848341 w 2127689"/>
                  <a:gd name="connsiteY111" fmla="*/ 975643 h 1497252"/>
                  <a:gd name="connsiteX112" fmla="*/ 837910 w 2127689"/>
                  <a:gd name="connsiteY112" fmla="*/ 982596 h 1497252"/>
                  <a:gd name="connsiteX113" fmla="*/ 827480 w 2127689"/>
                  <a:gd name="connsiteY113" fmla="*/ 993027 h 1497252"/>
                  <a:gd name="connsiteX114" fmla="*/ 806619 w 2127689"/>
                  <a:gd name="connsiteY114" fmla="*/ 1006934 h 1497252"/>
                  <a:gd name="connsiteX115" fmla="*/ 796189 w 2127689"/>
                  <a:gd name="connsiteY115" fmla="*/ 1013888 h 1497252"/>
                  <a:gd name="connsiteX116" fmla="*/ 785758 w 2127689"/>
                  <a:gd name="connsiteY116" fmla="*/ 1020841 h 1497252"/>
                  <a:gd name="connsiteX117" fmla="*/ 775328 w 2127689"/>
                  <a:gd name="connsiteY117" fmla="*/ 1031272 h 1497252"/>
                  <a:gd name="connsiteX118" fmla="*/ 764897 w 2127689"/>
                  <a:gd name="connsiteY118" fmla="*/ 1034749 h 1497252"/>
                  <a:gd name="connsiteX119" fmla="*/ 733606 w 2127689"/>
                  <a:gd name="connsiteY119" fmla="*/ 1059086 h 1497252"/>
                  <a:gd name="connsiteX120" fmla="*/ 712745 w 2127689"/>
                  <a:gd name="connsiteY120" fmla="*/ 1072993 h 1497252"/>
                  <a:gd name="connsiteX121" fmla="*/ 684931 w 2127689"/>
                  <a:gd name="connsiteY121" fmla="*/ 1097331 h 1497252"/>
                  <a:gd name="connsiteX122" fmla="*/ 674500 w 2127689"/>
                  <a:gd name="connsiteY122" fmla="*/ 1107761 h 1497252"/>
                  <a:gd name="connsiteX123" fmla="*/ 667547 w 2127689"/>
                  <a:gd name="connsiteY123" fmla="*/ 1118192 h 1497252"/>
                  <a:gd name="connsiteX124" fmla="*/ 657116 w 2127689"/>
                  <a:gd name="connsiteY124" fmla="*/ 1121669 h 1497252"/>
                  <a:gd name="connsiteX125" fmla="*/ 636256 w 2127689"/>
                  <a:gd name="connsiteY125" fmla="*/ 1135576 h 1497252"/>
                  <a:gd name="connsiteX126" fmla="*/ 625825 w 2127689"/>
                  <a:gd name="connsiteY126" fmla="*/ 1142530 h 1497252"/>
                  <a:gd name="connsiteX127" fmla="*/ 601487 w 2127689"/>
                  <a:gd name="connsiteY127" fmla="*/ 1156437 h 1497252"/>
                  <a:gd name="connsiteX128" fmla="*/ 587580 w 2127689"/>
                  <a:gd name="connsiteY128" fmla="*/ 1159914 h 1497252"/>
                  <a:gd name="connsiteX129" fmla="*/ 573673 w 2127689"/>
                  <a:gd name="connsiteY129" fmla="*/ 1170344 h 1497252"/>
                  <a:gd name="connsiteX130" fmla="*/ 531951 w 2127689"/>
                  <a:gd name="connsiteY130" fmla="*/ 1191205 h 1497252"/>
                  <a:gd name="connsiteX131" fmla="*/ 500660 w 2127689"/>
                  <a:gd name="connsiteY131" fmla="*/ 1215542 h 1497252"/>
                  <a:gd name="connsiteX132" fmla="*/ 476322 w 2127689"/>
                  <a:gd name="connsiteY132" fmla="*/ 1236403 h 1497252"/>
                  <a:gd name="connsiteX133" fmla="*/ 455462 w 2127689"/>
                  <a:gd name="connsiteY133" fmla="*/ 1250311 h 1497252"/>
                  <a:gd name="connsiteX134" fmla="*/ 445031 w 2127689"/>
                  <a:gd name="connsiteY134" fmla="*/ 1253787 h 1497252"/>
                  <a:gd name="connsiteX135" fmla="*/ 413740 w 2127689"/>
                  <a:gd name="connsiteY135" fmla="*/ 1281602 h 1497252"/>
                  <a:gd name="connsiteX136" fmla="*/ 403310 w 2127689"/>
                  <a:gd name="connsiteY136" fmla="*/ 1292032 h 1497252"/>
                  <a:gd name="connsiteX137" fmla="*/ 392879 w 2127689"/>
                  <a:gd name="connsiteY137" fmla="*/ 1295509 h 1497252"/>
                  <a:gd name="connsiteX138" fmla="*/ 368541 w 2127689"/>
                  <a:gd name="connsiteY138" fmla="*/ 1305939 h 1497252"/>
                  <a:gd name="connsiteX139" fmla="*/ 347681 w 2127689"/>
                  <a:gd name="connsiteY139" fmla="*/ 1312893 h 1497252"/>
                  <a:gd name="connsiteX140" fmla="*/ 337250 w 2127689"/>
                  <a:gd name="connsiteY140" fmla="*/ 1316370 h 1497252"/>
                  <a:gd name="connsiteX141" fmla="*/ 302482 w 2127689"/>
                  <a:gd name="connsiteY141" fmla="*/ 1326800 h 1497252"/>
                  <a:gd name="connsiteX142" fmla="*/ 281621 w 2127689"/>
                  <a:gd name="connsiteY142" fmla="*/ 1333754 h 1497252"/>
                  <a:gd name="connsiteX143" fmla="*/ 271191 w 2127689"/>
                  <a:gd name="connsiteY143" fmla="*/ 1337231 h 1497252"/>
                  <a:gd name="connsiteX144" fmla="*/ 246853 w 2127689"/>
                  <a:gd name="connsiteY144" fmla="*/ 1351138 h 1497252"/>
                  <a:gd name="connsiteX145" fmla="*/ 222516 w 2127689"/>
                  <a:gd name="connsiteY145" fmla="*/ 1368522 h 1497252"/>
                  <a:gd name="connsiteX146" fmla="*/ 212085 w 2127689"/>
                  <a:gd name="connsiteY146" fmla="*/ 1371999 h 1497252"/>
                  <a:gd name="connsiteX147" fmla="*/ 191224 w 2127689"/>
                  <a:gd name="connsiteY147" fmla="*/ 1382429 h 1497252"/>
                  <a:gd name="connsiteX148" fmla="*/ 159933 w 2127689"/>
                  <a:gd name="connsiteY148" fmla="*/ 1396336 h 1497252"/>
                  <a:gd name="connsiteX149" fmla="*/ 139072 w 2127689"/>
                  <a:gd name="connsiteY149" fmla="*/ 1403290 h 1497252"/>
                  <a:gd name="connsiteX150" fmla="*/ 128642 w 2127689"/>
                  <a:gd name="connsiteY150" fmla="*/ 1406767 h 1497252"/>
                  <a:gd name="connsiteX151" fmla="*/ 97351 w 2127689"/>
                  <a:gd name="connsiteY151" fmla="*/ 1413720 h 1497252"/>
                  <a:gd name="connsiteX152" fmla="*/ 86920 w 2127689"/>
                  <a:gd name="connsiteY152" fmla="*/ 1417197 h 1497252"/>
                  <a:gd name="connsiteX153" fmla="*/ 55629 w 2127689"/>
                  <a:gd name="connsiteY153" fmla="*/ 1431104 h 1497252"/>
                  <a:gd name="connsiteX154" fmla="*/ 34768 w 2127689"/>
                  <a:gd name="connsiteY154" fmla="*/ 1438058 h 1497252"/>
                  <a:gd name="connsiteX155" fmla="*/ 24338 w 2127689"/>
                  <a:gd name="connsiteY155" fmla="*/ 1441535 h 1497252"/>
                  <a:gd name="connsiteX156" fmla="*/ 6954 w 2127689"/>
                  <a:gd name="connsiteY156" fmla="*/ 1445012 h 1497252"/>
                  <a:gd name="connsiteX157" fmla="*/ 0 w 2127689"/>
                  <a:gd name="connsiteY157" fmla="*/ 1472826 h 1497252"/>
                  <a:gd name="connsiteX158" fmla="*/ 3477 w 2127689"/>
                  <a:gd name="connsiteY158" fmla="*/ 1483257 h 1497252"/>
                  <a:gd name="connsiteX159" fmla="*/ 38245 w 2127689"/>
                  <a:gd name="connsiteY159" fmla="*/ 1465873 h 1497252"/>
                  <a:gd name="connsiteX0" fmla="*/ 38245 w 2127689"/>
                  <a:gd name="connsiteY0" fmla="*/ 1465873 h 1497252"/>
                  <a:gd name="connsiteX1" fmla="*/ 79967 w 2127689"/>
                  <a:gd name="connsiteY1" fmla="*/ 1472826 h 1497252"/>
                  <a:gd name="connsiteX2" fmla="*/ 125165 w 2127689"/>
                  <a:gd name="connsiteY2" fmla="*/ 1479780 h 1497252"/>
                  <a:gd name="connsiteX3" fmla="*/ 180794 w 2127689"/>
                  <a:gd name="connsiteY3" fmla="*/ 1483257 h 1497252"/>
                  <a:gd name="connsiteX4" fmla="*/ 799665 w 2127689"/>
                  <a:gd name="connsiteY4" fmla="*/ 1479780 h 1497252"/>
                  <a:gd name="connsiteX5" fmla="*/ 820526 w 2127689"/>
                  <a:gd name="connsiteY5" fmla="*/ 1476303 h 1497252"/>
                  <a:gd name="connsiteX6" fmla="*/ 844864 w 2127689"/>
                  <a:gd name="connsiteY6" fmla="*/ 1472826 h 1497252"/>
                  <a:gd name="connsiteX7" fmla="*/ 910923 w 2127689"/>
                  <a:gd name="connsiteY7" fmla="*/ 1469349 h 1497252"/>
                  <a:gd name="connsiteX8" fmla="*/ 1251650 w 2127689"/>
                  <a:gd name="connsiteY8" fmla="*/ 1472826 h 1497252"/>
                  <a:gd name="connsiteX9" fmla="*/ 1359431 w 2127689"/>
                  <a:gd name="connsiteY9" fmla="*/ 1479780 h 1497252"/>
                  <a:gd name="connsiteX10" fmla="*/ 1401153 w 2127689"/>
                  <a:gd name="connsiteY10" fmla="*/ 1486733 h 1497252"/>
                  <a:gd name="connsiteX11" fmla="*/ 1411583 w 2127689"/>
                  <a:gd name="connsiteY11" fmla="*/ 1490210 h 1497252"/>
                  <a:gd name="connsiteX12" fmla="*/ 1474166 w 2127689"/>
                  <a:gd name="connsiteY12" fmla="*/ 1486733 h 1497252"/>
                  <a:gd name="connsiteX13" fmla="*/ 1495027 w 2127689"/>
                  <a:gd name="connsiteY13" fmla="*/ 1479780 h 1497252"/>
                  <a:gd name="connsiteX14" fmla="*/ 1613238 w 2127689"/>
                  <a:gd name="connsiteY14" fmla="*/ 1476303 h 1497252"/>
                  <a:gd name="connsiteX15" fmla="*/ 1672344 w 2127689"/>
                  <a:gd name="connsiteY15" fmla="*/ 1476303 h 1497252"/>
                  <a:gd name="connsiteX16" fmla="*/ 1745357 w 2127689"/>
                  <a:gd name="connsiteY16" fmla="*/ 1479780 h 1497252"/>
                  <a:gd name="connsiteX17" fmla="*/ 1759264 w 2127689"/>
                  <a:gd name="connsiteY17" fmla="*/ 1483257 h 1497252"/>
                  <a:gd name="connsiteX18" fmla="*/ 1905290 w 2127689"/>
                  <a:gd name="connsiteY18" fmla="*/ 1490210 h 1497252"/>
                  <a:gd name="connsiteX19" fmla="*/ 2026978 w 2127689"/>
                  <a:gd name="connsiteY19" fmla="*/ 1490210 h 1497252"/>
                  <a:gd name="connsiteX20" fmla="*/ 2047839 w 2127689"/>
                  <a:gd name="connsiteY20" fmla="*/ 1483257 h 1497252"/>
                  <a:gd name="connsiteX21" fmla="*/ 2068700 w 2127689"/>
                  <a:gd name="connsiteY21" fmla="*/ 1479780 h 1497252"/>
                  <a:gd name="connsiteX22" fmla="*/ 2093037 w 2127689"/>
                  <a:gd name="connsiteY22" fmla="*/ 1476303 h 1497252"/>
                  <a:gd name="connsiteX23" fmla="*/ 2106944 w 2127689"/>
                  <a:gd name="connsiteY23" fmla="*/ 1472826 h 1497252"/>
                  <a:gd name="connsiteX24" fmla="*/ 2110421 w 2127689"/>
                  <a:gd name="connsiteY24" fmla="*/ 1333754 h 1497252"/>
                  <a:gd name="connsiteX25" fmla="*/ 2113898 w 2127689"/>
                  <a:gd name="connsiteY25" fmla="*/ 1312893 h 1497252"/>
                  <a:gd name="connsiteX26" fmla="*/ 2106944 w 2127689"/>
                  <a:gd name="connsiteY26" fmla="*/ 1027795 h 1497252"/>
                  <a:gd name="connsiteX27" fmla="*/ 2099991 w 2127689"/>
                  <a:gd name="connsiteY27" fmla="*/ 857431 h 1497252"/>
                  <a:gd name="connsiteX28" fmla="*/ 2093037 w 2127689"/>
                  <a:gd name="connsiteY28" fmla="*/ 798326 h 1497252"/>
                  <a:gd name="connsiteX29" fmla="*/ 2089560 w 2127689"/>
                  <a:gd name="connsiteY29" fmla="*/ 541042 h 1497252"/>
                  <a:gd name="connsiteX30" fmla="*/ 2086084 w 2127689"/>
                  <a:gd name="connsiteY30" fmla="*/ 527135 h 1497252"/>
                  <a:gd name="connsiteX31" fmla="*/ 2079130 w 2127689"/>
                  <a:gd name="connsiteY31" fmla="*/ 478460 h 1497252"/>
                  <a:gd name="connsiteX32" fmla="*/ 2075653 w 2127689"/>
                  <a:gd name="connsiteY32" fmla="*/ 454122 h 1497252"/>
                  <a:gd name="connsiteX33" fmla="*/ 2072176 w 2127689"/>
                  <a:gd name="connsiteY33" fmla="*/ 43859 h 1497252"/>
                  <a:gd name="connsiteX34" fmla="*/ 2068700 w 2127689"/>
                  <a:gd name="connsiteY34" fmla="*/ 26475 h 1497252"/>
                  <a:gd name="connsiteX35" fmla="*/ 2061746 w 2127689"/>
                  <a:gd name="connsiteY35" fmla="*/ 5614 h 1497252"/>
                  <a:gd name="connsiteX36" fmla="*/ 2044362 w 2127689"/>
                  <a:gd name="connsiteY36" fmla="*/ 9091 h 1497252"/>
                  <a:gd name="connsiteX37" fmla="*/ 2037408 w 2127689"/>
                  <a:gd name="connsiteY37" fmla="*/ 19521 h 1497252"/>
                  <a:gd name="connsiteX38" fmla="*/ 2006117 w 2127689"/>
                  <a:gd name="connsiteY38" fmla="*/ 47336 h 1497252"/>
                  <a:gd name="connsiteX39" fmla="*/ 1995687 w 2127689"/>
                  <a:gd name="connsiteY39" fmla="*/ 50812 h 1497252"/>
                  <a:gd name="connsiteX40" fmla="*/ 1985256 w 2127689"/>
                  <a:gd name="connsiteY40" fmla="*/ 57766 h 1497252"/>
                  <a:gd name="connsiteX41" fmla="*/ 1974826 w 2127689"/>
                  <a:gd name="connsiteY41" fmla="*/ 61243 h 1497252"/>
                  <a:gd name="connsiteX42" fmla="*/ 1964395 w 2127689"/>
                  <a:gd name="connsiteY42" fmla="*/ 71673 h 1497252"/>
                  <a:gd name="connsiteX43" fmla="*/ 1933104 w 2127689"/>
                  <a:gd name="connsiteY43" fmla="*/ 89057 h 1497252"/>
                  <a:gd name="connsiteX44" fmla="*/ 1908767 w 2127689"/>
                  <a:gd name="connsiteY44" fmla="*/ 99488 h 1497252"/>
                  <a:gd name="connsiteX45" fmla="*/ 1891383 w 2127689"/>
                  <a:gd name="connsiteY45" fmla="*/ 120349 h 1497252"/>
                  <a:gd name="connsiteX46" fmla="*/ 1873998 w 2127689"/>
                  <a:gd name="connsiteY46" fmla="*/ 141209 h 1497252"/>
                  <a:gd name="connsiteX47" fmla="*/ 1842707 w 2127689"/>
                  <a:gd name="connsiteY47" fmla="*/ 162070 h 1497252"/>
                  <a:gd name="connsiteX48" fmla="*/ 1832277 w 2127689"/>
                  <a:gd name="connsiteY48" fmla="*/ 169024 h 1497252"/>
                  <a:gd name="connsiteX49" fmla="*/ 1821846 w 2127689"/>
                  <a:gd name="connsiteY49" fmla="*/ 179454 h 1497252"/>
                  <a:gd name="connsiteX50" fmla="*/ 1811416 w 2127689"/>
                  <a:gd name="connsiteY50" fmla="*/ 182931 h 1497252"/>
                  <a:gd name="connsiteX51" fmla="*/ 1800986 w 2127689"/>
                  <a:gd name="connsiteY51" fmla="*/ 193361 h 1497252"/>
                  <a:gd name="connsiteX52" fmla="*/ 1769694 w 2127689"/>
                  <a:gd name="connsiteY52" fmla="*/ 221176 h 1497252"/>
                  <a:gd name="connsiteX53" fmla="*/ 1755787 w 2127689"/>
                  <a:gd name="connsiteY53" fmla="*/ 242037 h 1497252"/>
                  <a:gd name="connsiteX54" fmla="*/ 1724496 w 2127689"/>
                  <a:gd name="connsiteY54" fmla="*/ 262898 h 1497252"/>
                  <a:gd name="connsiteX55" fmla="*/ 1714065 w 2127689"/>
                  <a:gd name="connsiteY55" fmla="*/ 269851 h 1497252"/>
                  <a:gd name="connsiteX56" fmla="*/ 1693205 w 2127689"/>
                  <a:gd name="connsiteY56" fmla="*/ 287235 h 1497252"/>
                  <a:gd name="connsiteX57" fmla="*/ 1675821 w 2127689"/>
                  <a:gd name="connsiteY57" fmla="*/ 304619 h 1497252"/>
                  <a:gd name="connsiteX58" fmla="*/ 1648006 w 2127689"/>
                  <a:gd name="connsiteY58" fmla="*/ 335911 h 1497252"/>
                  <a:gd name="connsiteX59" fmla="*/ 1627145 w 2127689"/>
                  <a:gd name="connsiteY59" fmla="*/ 353295 h 1497252"/>
                  <a:gd name="connsiteX60" fmla="*/ 1613238 w 2127689"/>
                  <a:gd name="connsiteY60" fmla="*/ 363725 h 1497252"/>
                  <a:gd name="connsiteX61" fmla="*/ 1602808 w 2127689"/>
                  <a:gd name="connsiteY61" fmla="*/ 374155 h 1497252"/>
                  <a:gd name="connsiteX62" fmla="*/ 1592377 w 2127689"/>
                  <a:gd name="connsiteY62" fmla="*/ 381109 h 1497252"/>
                  <a:gd name="connsiteX63" fmla="*/ 1581947 w 2127689"/>
                  <a:gd name="connsiteY63" fmla="*/ 391539 h 1497252"/>
                  <a:gd name="connsiteX64" fmla="*/ 1571516 w 2127689"/>
                  <a:gd name="connsiteY64" fmla="*/ 395016 h 1497252"/>
                  <a:gd name="connsiteX65" fmla="*/ 1561086 w 2127689"/>
                  <a:gd name="connsiteY65" fmla="*/ 401970 h 1497252"/>
                  <a:gd name="connsiteX66" fmla="*/ 1550656 w 2127689"/>
                  <a:gd name="connsiteY66" fmla="*/ 412400 h 1497252"/>
                  <a:gd name="connsiteX67" fmla="*/ 1540225 w 2127689"/>
                  <a:gd name="connsiteY67" fmla="*/ 415877 h 1497252"/>
                  <a:gd name="connsiteX68" fmla="*/ 1508934 w 2127689"/>
                  <a:gd name="connsiteY68" fmla="*/ 436738 h 1497252"/>
                  <a:gd name="connsiteX69" fmla="*/ 1498503 w 2127689"/>
                  <a:gd name="connsiteY69" fmla="*/ 443692 h 1497252"/>
                  <a:gd name="connsiteX70" fmla="*/ 1470689 w 2127689"/>
                  <a:gd name="connsiteY70" fmla="*/ 464552 h 1497252"/>
                  <a:gd name="connsiteX71" fmla="*/ 1439398 w 2127689"/>
                  <a:gd name="connsiteY71" fmla="*/ 485413 h 1497252"/>
                  <a:gd name="connsiteX72" fmla="*/ 1428967 w 2127689"/>
                  <a:gd name="connsiteY72" fmla="*/ 492367 h 1497252"/>
                  <a:gd name="connsiteX73" fmla="*/ 1408106 w 2127689"/>
                  <a:gd name="connsiteY73" fmla="*/ 523658 h 1497252"/>
                  <a:gd name="connsiteX74" fmla="*/ 1401153 w 2127689"/>
                  <a:gd name="connsiteY74" fmla="*/ 534088 h 1497252"/>
                  <a:gd name="connsiteX75" fmla="*/ 1394199 w 2127689"/>
                  <a:gd name="connsiteY75" fmla="*/ 547996 h 1497252"/>
                  <a:gd name="connsiteX76" fmla="*/ 1383769 w 2127689"/>
                  <a:gd name="connsiteY76" fmla="*/ 554949 h 1497252"/>
                  <a:gd name="connsiteX77" fmla="*/ 1369862 w 2127689"/>
                  <a:gd name="connsiteY77" fmla="*/ 575810 h 1497252"/>
                  <a:gd name="connsiteX78" fmla="*/ 1362908 w 2127689"/>
                  <a:gd name="connsiteY78" fmla="*/ 586241 h 1497252"/>
                  <a:gd name="connsiteX79" fmla="*/ 1352478 w 2127689"/>
                  <a:gd name="connsiteY79" fmla="*/ 589717 h 1497252"/>
                  <a:gd name="connsiteX80" fmla="*/ 1331617 w 2127689"/>
                  <a:gd name="connsiteY80" fmla="*/ 607101 h 1497252"/>
                  <a:gd name="connsiteX81" fmla="*/ 1321186 w 2127689"/>
                  <a:gd name="connsiteY81" fmla="*/ 610578 h 1497252"/>
                  <a:gd name="connsiteX82" fmla="*/ 1286418 w 2127689"/>
                  <a:gd name="connsiteY82" fmla="*/ 631439 h 1497252"/>
                  <a:gd name="connsiteX83" fmla="*/ 1272511 w 2127689"/>
                  <a:gd name="connsiteY83" fmla="*/ 634916 h 1497252"/>
                  <a:gd name="connsiteX84" fmla="*/ 1251650 w 2127689"/>
                  <a:gd name="connsiteY84" fmla="*/ 648823 h 1497252"/>
                  <a:gd name="connsiteX85" fmla="*/ 1241220 w 2127689"/>
                  <a:gd name="connsiteY85" fmla="*/ 655777 h 1497252"/>
                  <a:gd name="connsiteX86" fmla="*/ 1223836 w 2127689"/>
                  <a:gd name="connsiteY86" fmla="*/ 673161 h 1497252"/>
                  <a:gd name="connsiteX87" fmla="*/ 1216882 w 2127689"/>
                  <a:gd name="connsiteY87" fmla="*/ 683591 h 1497252"/>
                  <a:gd name="connsiteX88" fmla="*/ 1182114 w 2127689"/>
                  <a:gd name="connsiteY88" fmla="*/ 704452 h 1497252"/>
                  <a:gd name="connsiteX89" fmla="*/ 1161253 w 2127689"/>
                  <a:gd name="connsiteY89" fmla="*/ 718359 h 1497252"/>
                  <a:gd name="connsiteX90" fmla="*/ 1150823 w 2127689"/>
                  <a:gd name="connsiteY90" fmla="*/ 725313 h 1497252"/>
                  <a:gd name="connsiteX91" fmla="*/ 1136916 w 2127689"/>
                  <a:gd name="connsiteY91" fmla="*/ 746174 h 1497252"/>
                  <a:gd name="connsiteX92" fmla="*/ 1129962 w 2127689"/>
                  <a:gd name="connsiteY92" fmla="*/ 756604 h 1497252"/>
                  <a:gd name="connsiteX93" fmla="*/ 1126485 w 2127689"/>
                  <a:gd name="connsiteY93" fmla="*/ 767034 h 1497252"/>
                  <a:gd name="connsiteX94" fmla="*/ 1112578 w 2127689"/>
                  <a:gd name="connsiteY94" fmla="*/ 787895 h 1497252"/>
                  <a:gd name="connsiteX95" fmla="*/ 1102148 w 2127689"/>
                  <a:gd name="connsiteY95" fmla="*/ 808756 h 1497252"/>
                  <a:gd name="connsiteX96" fmla="*/ 1081287 w 2127689"/>
                  <a:gd name="connsiteY96" fmla="*/ 822663 h 1497252"/>
                  <a:gd name="connsiteX97" fmla="*/ 1070856 w 2127689"/>
                  <a:gd name="connsiteY97" fmla="*/ 829617 h 1497252"/>
                  <a:gd name="connsiteX98" fmla="*/ 1060426 w 2127689"/>
                  <a:gd name="connsiteY98" fmla="*/ 833094 h 1497252"/>
                  <a:gd name="connsiteX99" fmla="*/ 1049995 w 2127689"/>
                  <a:gd name="connsiteY99" fmla="*/ 840047 h 1497252"/>
                  <a:gd name="connsiteX100" fmla="*/ 1025658 w 2127689"/>
                  <a:gd name="connsiteY100" fmla="*/ 847001 h 1497252"/>
                  <a:gd name="connsiteX101" fmla="*/ 994367 w 2127689"/>
                  <a:gd name="connsiteY101" fmla="*/ 864385 h 1497252"/>
                  <a:gd name="connsiteX102" fmla="*/ 983936 w 2127689"/>
                  <a:gd name="connsiteY102" fmla="*/ 874815 h 1497252"/>
                  <a:gd name="connsiteX103" fmla="*/ 966552 w 2127689"/>
                  <a:gd name="connsiteY103" fmla="*/ 895676 h 1497252"/>
                  <a:gd name="connsiteX104" fmla="*/ 956122 w 2127689"/>
                  <a:gd name="connsiteY104" fmla="*/ 902630 h 1497252"/>
                  <a:gd name="connsiteX105" fmla="*/ 945691 w 2127689"/>
                  <a:gd name="connsiteY105" fmla="*/ 913060 h 1497252"/>
                  <a:gd name="connsiteX106" fmla="*/ 924830 w 2127689"/>
                  <a:gd name="connsiteY106" fmla="*/ 926968 h 1497252"/>
                  <a:gd name="connsiteX107" fmla="*/ 914400 w 2127689"/>
                  <a:gd name="connsiteY107" fmla="*/ 937398 h 1497252"/>
                  <a:gd name="connsiteX108" fmla="*/ 893539 w 2127689"/>
                  <a:gd name="connsiteY108" fmla="*/ 951305 h 1497252"/>
                  <a:gd name="connsiteX109" fmla="*/ 883109 w 2127689"/>
                  <a:gd name="connsiteY109" fmla="*/ 958259 h 1497252"/>
                  <a:gd name="connsiteX110" fmla="*/ 862248 w 2127689"/>
                  <a:gd name="connsiteY110" fmla="*/ 965212 h 1497252"/>
                  <a:gd name="connsiteX111" fmla="*/ 848341 w 2127689"/>
                  <a:gd name="connsiteY111" fmla="*/ 975643 h 1497252"/>
                  <a:gd name="connsiteX112" fmla="*/ 837910 w 2127689"/>
                  <a:gd name="connsiteY112" fmla="*/ 982596 h 1497252"/>
                  <a:gd name="connsiteX113" fmla="*/ 827480 w 2127689"/>
                  <a:gd name="connsiteY113" fmla="*/ 993027 h 1497252"/>
                  <a:gd name="connsiteX114" fmla="*/ 806619 w 2127689"/>
                  <a:gd name="connsiteY114" fmla="*/ 1006934 h 1497252"/>
                  <a:gd name="connsiteX115" fmla="*/ 796189 w 2127689"/>
                  <a:gd name="connsiteY115" fmla="*/ 1013888 h 1497252"/>
                  <a:gd name="connsiteX116" fmla="*/ 785758 w 2127689"/>
                  <a:gd name="connsiteY116" fmla="*/ 1020841 h 1497252"/>
                  <a:gd name="connsiteX117" fmla="*/ 775328 w 2127689"/>
                  <a:gd name="connsiteY117" fmla="*/ 1031272 h 1497252"/>
                  <a:gd name="connsiteX118" fmla="*/ 764897 w 2127689"/>
                  <a:gd name="connsiteY118" fmla="*/ 1034749 h 1497252"/>
                  <a:gd name="connsiteX119" fmla="*/ 733606 w 2127689"/>
                  <a:gd name="connsiteY119" fmla="*/ 1059086 h 1497252"/>
                  <a:gd name="connsiteX120" fmla="*/ 712745 w 2127689"/>
                  <a:gd name="connsiteY120" fmla="*/ 1072993 h 1497252"/>
                  <a:gd name="connsiteX121" fmla="*/ 684931 w 2127689"/>
                  <a:gd name="connsiteY121" fmla="*/ 1097331 h 1497252"/>
                  <a:gd name="connsiteX122" fmla="*/ 674500 w 2127689"/>
                  <a:gd name="connsiteY122" fmla="*/ 1107761 h 1497252"/>
                  <a:gd name="connsiteX123" fmla="*/ 667547 w 2127689"/>
                  <a:gd name="connsiteY123" fmla="*/ 1118192 h 1497252"/>
                  <a:gd name="connsiteX124" fmla="*/ 657116 w 2127689"/>
                  <a:gd name="connsiteY124" fmla="*/ 1121669 h 1497252"/>
                  <a:gd name="connsiteX125" fmla="*/ 636256 w 2127689"/>
                  <a:gd name="connsiteY125" fmla="*/ 1135576 h 1497252"/>
                  <a:gd name="connsiteX126" fmla="*/ 625825 w 2127689"/>
                  <a:gd name="connsiteY126" fmla="*/ 1142530 h 1497252"/>
                  <a:gd name="connsiteX127" fmla="*/ 601487 w 2127689"/>
                  <a:gd name="connsiteY127" fmla="*/ 1156437 h 1497252"/>
                  <a:gd name="connsiteX128" fmla="*/ 587580 w 2127689"/>
                  <a:gd name="connsiteY128" fmla="*/ 1159914 h 1497252"/>
                  <a:gd name="connsiteX129" fmla="*/ 573673 w 2127689"/>
                  <a:gd name="connsiteY129" fmla="*/ 1170344 h 1497252"/>
                  <a:gd name="connsiteX130" fmla="*/ 531951 w 2127689"/>
                  <a:gd name="connsiteY130" fmla="*/ 1191205 h 1497252"/>
                  <a:gd name="connsiteX131" fmla="*/ 500660 w 2127689"/>
                  <a:gd name="connsiteY131" fmla="*/ 1215542 h 1497252"/>
                  <a:gd name="connsiteX132" fmla="*/ 476322 w 2127689"/>
                  <a:gd name="connsiteY132" fmla="*/ 1236403 h 1497252"/>
                  <a:gd name="connsiteX133" fmla="*/ 455462 w 2127689"/>
                  <a:gd name="connsiteY133" fmla="*/ 1250311 h 1497252"/>
                  <a:gd name="connsiteX134" fmla="*/ 445031 w 2127689"/>
                  <a:gd name="connsiteY134" fmla="*/ 1253787 h 1497252"/>
                  <a:gd name="connsiteX135" fmla="*/ 413740 w 2127689"/>
                  <a:gd name="connsiteY135" fmla="*/ 1281602 h 1497252"/>
                  <a:gd name="connsiteX136" fmla="*/ 403310 w 2127689"/>
                  <a:gd name="connsiteY136" fmla="*/ 1292032 h 1497252"/>
                  <a:gd name="connsiteX137" fmla="*/ 392879 w 2127689"/>
                  <a:gd name="connsiteY137" fmla="*/ 1295509 h 1497252"/>
                  <a:gd name="connsiteX138" fmla="*/ 368541 w 2127689"/>
                  <a:gd name="connsiteY138" fmla="*/ 1305939 h 1497252"/>
                  <a:gd name="connsiteX139" fmla="*/ 347681 w 2127689"/>
                  <a:gd name="connsiteY139" fmla="*/ 1312893 h 1497252"/>
                  <a:gd name="connsiteX140" fmla="*/ 337250 w 2127689"/>
                  <a:gd name="connsiteY140" fmla="*/ 1316370 h 1497252"/>
                  <a:gd name="connsiteX141" fmla="*/ 302482 w 2127689"/>
                  <a:gd name="connsiteY141" fmla="*/ 1326800 h 1497252"/>
                  <a:gd name="connsiteX142" fmla="*/ 281621 w 2127689"/>
                  <a:gd name="connsiteY142" fmla="*/ 1333754 h 1497252"/>
                  <a:gd name="connsiteX143" fmla="*/ 271191 w 2127689"/>
                  <a:gd name="connsiteY143" fmla="*/ 1337231 h 1497252"/>
                  <a:gd name="connsiteX144" fmla="*/ 246853 w 2127689"/>
                  <a:gd name="connsiteY144" fmla="*/ 1351138 h 1497252"/>
                  <a:gd name="connsiteX145" fmla="*/ 222516 w 2127689"/>
                  <a:gd name="connsiteY145" fmla="*/ 1368522 h 1497252"/>
                  <a:gd name="connsiteX146" fmla="*/ 212085 w 2127689"/>
                  <a:gd name="connsiteY146" fmla="*/ 1371999 h 1497252"/>
                  <a:gd name="connsiteX147" fmla="*/ 191224 w 2127689"/>
                  <a:gd name="connsiteY147" fmla="*/ 1382429 h 1497252"/>
                  <a:gd name="connsiteX148" fmla="*/ 159933 w 2127689"/>
                  <a:gd name="connsiteY148" fmla="*/ 1396336 h 1497252"/>
                  <a:gd name="connsiteX149" fmla="*/ 139072 w 2127689"/>
                  <a:gd name="connsiteY149" fmla="*/ 1403290 h 1497252"/>
                  <a:gd name="connsiteX150" fmla="*/ 128642 w 2127689"/>
                  <a:gd name="connsiteY150" fmla="*/ 1406767 h 1497252"/>
                  <a:gd name="connsiteX151" fmla="*/ 97351 w 2127689"/>
                  <a:gd name="connsiteY151" fmla="*/ 1413720 h 1497252"/>
                  <a:gd name="connsiteX152" fmla="*/ 86920 w 2127689"/>
                  <a:gd name="connsiteY152" fmla="*/ 1417197 h 1497252"/>
                  <a:gd name="connsiteX153" fmla="*/ 55629 w 2127689"/>
                  <a:gd name="connsiteY153" fmla="*/ 1431104 h 1497252"/>
                  <a:gd name="connsiteX154" fmla="*/ 34768 w 2127689"/>
                  <a:gd name="connsiteY154" fmla="*/ 1438058 h 1497252"/>
                  <a:gd name="connsiteX155" fmla="*/ 24338 w 2127689"/>
                  <a:gd name="connsiteY155" fmla="*/ 1441535 h 1497252"/>
                  <a:gd name="connsiteX156" fmla="*/ 6954 w 2127689"/>
                  <a:gd name="connsiteY156" fmla="*/ 1445012 h 1497252"/>
                  <a:gd name="connsiteX157" fmla="*/ 0 w 2127689"/>
                  <a:gd name="connsiteY157" fmla="*/ 1472826 h 1497252"/>
                  <a:gd name="connsiteX158" fmla="*/ 3477 w 2127689"/>
                  <a:gd name="connsiteY158" fmla="*/ 1483257 h 1497252"/>
                  <a:gd name="connsiteX159" fmla="*/ 38245 w 2127689"/>
                  <a:gd name="connsiteY159" fmla="*/ 1465873 h 1497252"/>
                  <a:gd name="connsiteX0" fmla="*/ 38245 w 2127689"/>
                  <a:gd name="connsiteY0" fmla="*/ 1465873 h 1497252"/>
                  <a:gd name="connsiteX1" fmla="*/ 79967 w 2127689"/>
                  <a:gd name="connsiteY1" fmla="*/ 1472826 h 1497252"/>
                  <a:gd name="connsiteX2" fmla="*/ 125165 w 2127689"/>
                  <a:gd name="connsiteY2" fmla="*/ 1479780 h 1497252"/>
                  <a:gd name="connsiteX3" fmla="*/ 180794 w 2127689"/>
                  <a:gd name="connsiteY3" fmla="*/ 1483257 h 1497252"/>
                  <a:gd name="connsiteX4" fmla="*/ 799665 w 2127689"/>
                  <a:gd name="connsiteY4" fmla="*/ 1479780 h 1497252"/>
                  <a:gd name="connsiteX5" fmla="*/ 820526 w 2127689"/>
                  <a:gd name="connsiteY5" fmla="*/ 1476303 h 1497252"/>
                  <a:gd name="connsiteX6" fmla="*/ 844864 w 2127689"/>
                  <a:gd name="connsiteY6" fmla="*/ 1472826 h 1497252"/>
                  <a:gd name="connsiteX7" fmla="*/ 910923 w 2127689"/>
                  <a:gd name="connsiteY7" fmla="*/ 1469349 h 1497252"/>
                  <a:gd name="connsiteX8" fmla="*/ 1251650 w 2127689"/>
                  <a:gd name="connsiteY8" fmla="*/ 1472826 h 1497252"/>
                  <a:gd name="connsiteX9" fmla="*/ 1359431 w 2127689"/>
                  <a:gd name="connsiteY9" fmla="*/ 1479780 h 1497252"/>
                  <a:gd name="connsiteX10" fmla="*/ 1401153 w 2127689"/>
                  <a:gd name="connsiteY10" fmla="*/ 1486733 h 1497252"/>
                  <a:gd name="connsiteX11" fmla="*/ 1411583 w 2127689"/>
                  <a:gd name="connsiteY11" fmla="*/ 1490210 h 1497252"/>
                  <a:gd name="connsiteX12" fmla="*/ 1474166 w 2127689"/>
                  <a:gd name="connsiteY12" fmla="*/ 1486733 h 1497252"/>
                  <a:gd name="connsiteX13" fmla="*/ 1495027 w 2127689"/>
                  <a:gd name="connsiteY13" fmla="*/ 1479780 h 1497252"/>
                  <a:gd name="connsiteX14" fmla="*/ 1613238 w 2127689"/>
                  <a:gd name="connsiteY14" fmla="*/ 1476303 h 1497252"/>
                  <a:gd name="connsiteX15" fmla="*/ 1672344 w 2127689"/>
                  <a:gd name="connsiteY15" fmla="*/ 1476303 h 1497252"/>
                  <a:gd name="connsiteX16" fmla="*/ 1745357 w 2127689"/>
                  <a:gd name="connsiteY16" fmla="*/ 1479780 h 1497252"/>
                  <a:gd name="connsiteX17" fmla="*/ 1759264 w 2127689"/>
                  <a:gd name="connsiteY17" fmla="*/ 1483257 h 1497252"/>
                  <a:gd name="connsiteX18" fmla="*/ 1905290 w 2127689"/>
                  <a:gd name="connsiteY18" fmla="*/ 1490210 h 1497252"/>
                  <a:gd name="connsiteX19" fmla="*/ 2026978 w 2127689"/>
                  <a:gd name="connsiteY19" fmla="*/ 1490210 h 1497252"/>
                  <a:gd name="connsiteX20" fmla="*/ 2047839 w 2127689"/>
                  <a:gd name="connsiteY20" fmla="*/ 1483257 h 1497252"/>
                  <a:gd name="connsiteX21" fmla="*/ 2068700 w 2127689"/>
                  <a:gd name="connsiteY21" fmla="*/ 1479780 h 1497252"/>
                  <a:gd name="connsiteX22" fmla="*/ 2093037 w 2127689"/>
                  <a:gd name="connsiteY22" fmla="*/ 1476303 h 1497252"/>
                  <a:gd name="connsiteX23" fmla="*/ 2106944 w 2127689"/>
                  <a:gd name="connsiteY23" fmla="*/ 1472826 h 1497252"/>
                  <a:gd name="connsiteX24" fmla="*/ 2110421 w 2127689"/>
                  <a:gd name="connsiteY24" fmla="*/ 1333754 h 1497252"/>
                  <a:gd name="connsiteX25" fmla="*/ 2113898 w 2127689"/>
                  <a:gd name="connsiteY25" fmla="*/ 1312893 h 1497252"/>
                  <a:gd name="connsiteX26" fmla="*/ 2106944 w 2127689"/>
                  <a:gd name="connsiteY26" fmla="*/ 1027795 h 1497252"/>
                  <a:gd name="connsiteX27" fmla="*/ 2099991 w 2127689"/>
                  <a:gd name="connsiteY27" fmla="*/ 857431 h 1497252"/>
                  <a:gd name="connsiteX28" fmla="*/ 2093037 w 2127689"/>
                  <a:gd name="connsiteY28" fmla="*/ 798326 h 1497252"/>
                  <a:gd name="connsiteX29" fmla="*/ 2089560 w 2127689"/>
                  <a:gd name="connsiteY29" fmla="*/ 541042 h 1497252"/>
                  <a:gd name="connsiteX30" fmla="*/ 2086084 w 2127689"/>
                  <a:gd name="connsiteY30" fmla="*/ 527135 h 1497252"/>
                  <a:gd name="connsiteX31" fmla="*/ 2079130 w 2127689"/>
                  <a:gd name="connsiteY31" fmla="*/ 478460 h 1497252"/>
                  <a:gd name="connsiteX32" fmla="*/ 2075653 w 2127689"/>
                  <a:gd name="connsiteY32" fmla="*/ 454122 h 1497252"/>
                  <a:gd name="connsiteX33" fmla="*/ 2072176 w 2127689"/>
                  <a:gd name="connsiteY33" fmla="*/ 43859 h 1497252"/>
                  <a:gd name="connsiteX34" fmla="*/ 2068700 w 2127689"/>
                  <a:gd name="connsiteY34" fmla="*/ 26475 h 1497252"/>
                  <a:gd name="connsiteX35" fmla="*/ 2061746 w 2127689"/>
                  <a:gd name="connsiteY35" fmla="*/ 5614 h 1497252"/>
                  <a:gd name="connsiteX36" fmla="*/ 2044362 w 2127689"/>
                  <a:gd name="connsiteY36" fmla="*/ 9091 h 1497252"/>
                  <a:gd name="connsiteX37" fmla="*/ 2037408 w 2127689"/>
                  <a:gd name="connsiteY37" fmla="*/ 19521 h 1497252"/>
                  <a:gd name="connsiteX38" fmla="*/ 2006117 w 2127689"/>
                  <a:gd name="connsiteY38" fmla="*/ 47336 h 1497252"/>
                  <a:gd name="connsiteX39" fmla="*/ 1995687 w 2127689"/>
                  <a:gd name="connsiteY39" fmla="*/ 50812 h 1497252"/>
                  <a:gd name="connsiteX40" fmla="*/ 1985256 w 2127689"/>
                  <a:gd name="connsiteY40" fmla="*/ 57766 h 1497252"/>
                  <a:gd name="connsiteX41" fmla="*/ 1974826 w 2127689"/>
                  <a:gd name="connsiteY41" fmla="*/ 61243 h 1497252"/>
                  <a:gd name="connsiteX42" fmla="*/ 1964395 w 2127689"/>
                  <a:gd name="connsiteY42" fmla="*/ 71673 h 1497252"/>
                  <a:gd name="connsiteX43" fmla="*/ 1933104 w 2127689"/>
                  <a:gd name="connsiteY43" fmla="*/ 89057 h 1497252"/>
                  <a:gd name="connsiteX44" fmla="*/ 1908767 w 2127689"/>
                  <a:gd name="connsiteY44" fmla="*/ 99488 h 1497252"/>
                  <a:gd name="connsiteX45" fmla="*/ 1891383 w 2127689"/>
                  <a:gd name="connsiteY45" fmla="*/ 120349 h 1497252"/>
                  <a:gd name="connsiteX46" fmla="*/ 1873998 w 2127689"/>
                  <a:gd name="connsiteY46" fmla="*/ 141209 h 1497252"/>
                  <a:gd name="connsiteX47" fmla="*/ 1842707 w 2127689"/>
                  <a:gd name="connsiteY47" fmla="*/ 162070 h 1497252"/>
                  <a:gd name="connsiteX48" fmla="*/ 1832277 w 2127689"/>
                  <a:gd name="connsiteY48" fmla="*/ 169024 h 1497252"/>
                  <a:gd name="connsiteX49" fmla="*/ 1821846 w 2127689"/>
                  <a:gd name="connsiteY49" fmla="*/ 179454 h 1497252"/>
                  <a:gd name="connsiteX50" fmla="*/ 1811416 w 2127689"/>
                  <a:gd name="connsiteY50" fmla="*/ 182931 h 1497252"/>
                  <a:gd name="connsiteX51" fmla="*/ 1800986 w 2127689"/>
                  <a:gd name="connsiteY51" fmla="*/ 193361 h 1497252"/>
                  <a:gd name="connsiteX52" fmla="*/ 1769694 w 2127689"/>
                  <a:gd name="connsiteY52" fmla="*/ 221176 h 1497252"/>
                  <a:gd name="connsiteX53" fmla="*/ 1755787 w 2127689"/>
                  <a:gd name="connsiteY53" fmla="*/ 242037 h 1497252"/>
                  <a:gd name="connsiteX54" fmla="*/ 1724496 w 2127689"/>
                  <a:gd name="connsiteY54" fmla="*/ 262898 h 1497252"/>
                  <a:gd name="connsiteX55" fmla="*/ 1714065 w 2127689"/>
                  <a:gd name="connsiteY55" fmla="*/ 269851 h 1497252"/>
                  <a:gd name="connsiteX56" fmla="*/ 1693205 w 2127689"/>
                  <a:gd name="connsiteY56" fmla="*/ 287235 h 1497252"/>
                  <a:gd name="connsiteX57" fmla="*/ 1675821 w 2127689"/>
                  <a:gd name="connsiteY57" fmla="*/ 304619 h 1497252"/>
                  <a:gd name="connsiteX58" fmla="*/ 1648006 w 2127689"/>
                  <a:gd name="connsiteY58" fmla="*/ 335911 h 1497252"/>
                  <a:gd name="connsiteX59" fmla="*/ 1627145 w 2127689"/>
                  <a:gd name="connsiteY59" fmla="*/ 353295 h 1497252"/>
                  <a:gd name="connsiteX60" fmla="*/ 1613238 w 2127689"/>
                  <a:gd name="connsiteY60" fmla="*/ 363725 h 1497252"/>
                  <a:gd name="connsiteX61" fmla="*/ 1602808 w 2127689"/>
                  <a:gd name="connsiteY61" fmla="*/ 374155 h 1497252"/>
                  <a:gd name="connsiteX62" fmla="*/ 1592377 w 2127689"/>
                  <a:gd name="connsiteY62" fmla="*/ 381109 h 1497252"/>
                  <a:gd name="connsiteX63" fmla="*/ 1581947 w 2127689"/>
                  <a:gd name="connsiteY63" fmla="*/ 391539 h 1497252"/>
                  <a:gd name="connsiteX64" fmla="*/ 1571516 w 2127689"/>
                  <a:gd name="connsiteY64" fmla="*/ 395016 h 1497252"/>
                  <a:gd name="connsiteX65" fmla="*/ 1561086 w 2127689"/>
                  <a:gd name="connsiteY65" fmla="*/ 401970 h 1497252"/>
                  <a:gd name="connsiteX66" fmla="*/ 1550656 w 2127689"/>
                  <a:gd name="connsiteY66" fmla="*/ 412400 h 1497252"/>
                  <a:gd name="connsiteX67" fmla="*/ 1540225 w 2127689"/>
                  <a:gd name="connsiteY67" fmla="*/ 415877 h 1497252"/>
                  <a:gd name="connsiteX68" fmla="*/ 1508934 w 2127689"/>
                  <a:gd name="connsiteY68" fmla="*/ 436738 h 1497252"/>
                  <a:gd name="connsiteX69" fmla="*/ 1498503 w 2127689"/>
                  <a:gd name="connsiteY69" fmla="*/ 443692 h 1497252"/>
                  <a:gd name="connsiteX70" fmla="*/ 1470689 w 2127689"/>
                  <a:gd name="connsiteY70" fmla="*/ 464552 h 1497252"/>
                  <a:gd name="connsiteX71" fmla="*/ 1439398 w 2127689"/>
                  <a:gd name="connsiteY71" fmla="*/ 485413 h 1497252"/>
                  <a:gd name="connsiteX72" fmla="*/ 1428967 w 2127689"/>
                  <a:gd name="connsiteY72" fmla="*/ 492367 h 1497252"/>
                  <a:gd name="connsiteX73" fmla="*/ 1408106 w 2127689"/>
                  <a:gd name="connsiteY73" fmla="*/ 523658 h 1497252"/>
                  <a:gd name="connsiteX74" fmla="*/ 1401153 w 2127689"/>
                  <a:gd name="connsiteY74" fmla="*/ 534088 h 1497252"/>
                  <a:gd name="connsiteX75" fmla="*/ 1394199 w 2127689"/>
                  <a:gd name="connsiteY75" fmla="*/ 547996 h 1497252"/>
                  <a:gd name="connsiteX76" fmla="*/ 1383769 w 2127689"/>
                  <a:gd name="connsiteY76" fmla="*/ 554949 h 1497252"/>
                  <a:gd name="connsiteX77" fmla="*/ 1369862 w 2127689"/>
                  <a:gd name="connsiteY77" fmla="*/ 575810 h 1497252"/>
                  <a:gd name="connsiteX78" fmla="*/ 1362908 w 2127689"/>
                  <a:gd name="connsiteY78" fmla="*/ 586241 h 1497252"/>
                  <a:gd name="connsiteX79" fmla="*/ 1352478 w 2127689"/>
                  <a:gd name="connsiteY79" fmla="*/ 589717 h 1497252"/>
                  <a:gd name="connsiteX80" fmla="*/ 1331617 w 2127689"/>
                  <a:gd name="connsiteY80" fmla="*/ 607101 h 1497252"/>
                  <a:gd name="connsiteX81" fmla="*/ 1321186 w 2127689"/>
                  <a:gd name="connsiteY81" fmla="*/ 610578 h 1497252"/>
                  <a:gd name="connsiteX82" fmla="*/ 1286418 w 2127689"/>
                  <a:gd name="connsiteY82" fmla="*/ 631439 h 1497252"/>
                  <a:gd name="connsiteX83" fmla="*/ 1272511 w 2127689"/>
                  <a:gd name="connsiteY83" fmla="*/ 634916 h 1497252"/>
                  <a:gd name="connsiteX84" fmla="*/ 1251650 w 2127689"/>
                  <a:gd name="connsiteY84" fmla="*/ 648823 h 1497252"/>
                  <a:gd name="connsiteX85" fmla="*/ 1241220 w 2127689"/>
                  <a:gd name="connsiteY85" fmla="*/ 655777 h 1497252"/>
                  <a:gd name="connsiteX86" fmla="*/ 1223836 w 2127689"/>
                  <a:gd name="connsiteY86" fmla="*/ 673161 h 1497252"/>
                  <a:gd name="connsiteX87" fmla="*/ 1216882 w 2127689"/>
                  <a:gd name="connsiteY87" fmla="*/ 683591 h 1497252"/>
                  <a:gd name="connsiteX88" fmla="*/ 1182114 w 2127689"/>
                  <a:gd name="connsiteY88" fmla="*/ 704452 h 1497252"/>
                  <a:gd name="connsiteX89" fmla="*/ 1161253 w 2127689"/>
                  <a:gd name="connsiteY89" fmla="*/ 718359 h 1497252"/>
                  <a:gd name="connsiteX90" fmla="*/ 1150823 w 2127689"/>
                  <a:gd name="connsiteY90" fmla="*/ 725313 h 1497252"/>
                  <a:gd name="connsiteX91" fmla="*/ 1136916 w 2127689"/>
                  <a:gd name="connsiteY91" fmla="*/ 746174 h 1497252"/>
                  <a:gd name="connsiteX92" fmla="*/ 1129962 w 2127689"/>
                  <a:gd name="connsiteY92" fmla="*/ 756604 h 1497252"/>
                  <a:gd name="connsiteX93" fmla="*/ 1126485 w 2127689"/>
                  <a:gd name="connsiteY93" fmla="*/ 767034 h 1497252"/>
                  <a:gd name="connsiteX94" fmla="*/ 1112578 w 2127689"/>
                  <a:gd name="connsiteY94" fmla="*/ 787895 h 1497252"/>
                  <a:gd name="connsiteX95" fmla="*/ 1102148 w 2127689"/>
                  <a:gd name="connsiteY95" fmla="*/ 808756 h 1497252"/>
                  <a:gd name="connsiteX96" fmla="*/ 1081287 w 2127689"/>
                  <a:gd name="connsiteY96" fmla="*/ 822663 h 1497252"/>
                  <a:gd name="connsiteX97" fmla="*/ 1070856 w 2127689"/>
                  <a:gd name="connsiteY97" fmla="*/ 829617 h 1497252"/>
                  <a:gd name="connsiteX98" fmla="*/ 1060426 w 2127689"/>
                  <a:gd name="connsiteY98" fmla="*/ 833094 h 1497252"/>
                  <a:gd name="connsiteX99" fmla="*/ 1049995 w 2127689"/>
                  <a:gd name="connsiteY99" fmla="*/ 840047 h 1497252"/>
                  <a:gd name="connsiteX100" fmla="*/ 1025658 w 2127689"/>
                  <a:gd name="connsiteY100" fmla="*/ 847001 h 1497252"/>
                  <a:gd name="connsiteX101" fmla="*/ 994367 w 2127689"/>
                  <a:gd name="connsiteY101" fmla="*/ 864385 h 1497252"/>
                  <a:gd name="connsiteX102" fmla="*/ 983936 w 2127689"/>
                  <a:gd name="connsiteY102" fmla="*/ 874815 h 1497252"/>
                  <a:gd name="connsiteX103" fmla="*/ 966552 w 2127689"/>
                  <a:gd name="connsiteY103" fmla="*/ 895676 h 1497252"/>
                  <a:gd name="connsiteX104" fmla="*/ 956122 w 2127689"/>
                  <a:gd name="connsiteY104" fmla="*/ 902630 h 1497252"/>
                  <a:gd name="connsiteX105" fmla="*/ 945691 w 2127689"/>
                  <a:gd name="connsiteY105" fmla="*/ 913060 h 1497252"/>
                  <a:gd name="connsiteX106" fmla="*/ 924830 w 2127689"/>
                  <a:gd name="connsiteY106" fmla="*/ 926968 h 1497252"/>
                  <a:gd name="connsiteX107" fmla="*/ 914400 w 2127689"/>
                  <a:gd name="connsiteY107" fmla="*/ 937398 h 1497252"/>
                  <a:gd name="connsiteX108" fmla="*/ 893539 w 2127689"/>
                  <a:gd name="connsiteY108" fmla="*/ 951305 h 1497252"/>
                  <a:gd name="connsiteX109" fmla="*/ 883109 w 2127689"/>
                  <a:gd name="connsiteY109" fmla="*/ 958259 h 1497252"/>
                  <a:gd name="connsiteX110" fmla="*/ 862248 w 2127689"/>
                  <a:gd name="connsiteY110" fmla="*/ 965212 h 1497252"/>
                  <a:gd name="connsiteX111" fmla="*/ 848341 w 2127689"/>
                  <a:gd name="connsiteY111" fmla="*/ 975643 h 1497252"/>
                  <a:gd name="connsiteX112" fmla="*/ 837910 w 2127689"/>
                  <a:gd name="connsiteY112" fmla="*/ 982596 h 1497252"/>
                  <a:gd name="connsiteX113" fmla="*/ 827480 w 2127689"/>
                  <a:gd name="connsiteY113" fmla="*/ 993027 h 1497252"/>
                  <a:gd name="connsiteX114" fmla="*/ 806619 w 2127689"/>
                  <a:gd name="connsiteY114" fmla="*/ 1006934 h 1497252"/>
                  <a:gd name="connsiteX115" fmla="*/ 796189 w 2127689"/>
                  <a:gd name="connsiteY115" fmla="*/ 1013888 h 1497252"/>
                  <a:gd name="connsiteX116" fmla="*/ 785758 w 2127689"/>
                  <a:gd name="connsiteY116" fmla="*/ 1020841 h 1497252"/>
                  <a:gd name="connsiteX117" fmla="*/ 775328 w 2127689"/>
                  <a:gd name="connsiteY117" fmla="*/ 1031272 h 1497252"/>
                  <a:gd name="connsiteX118" fmla="*/ 764897 w 2127689"/>
                  <a:gd name="connsiteY118" fmla="*/ 1034749 h 1497252"/>
                  <a:gd name="connsiteX119" fmla="*/ 733606 w 2127689"/>
                  <a:gd name="connsiteY119" fmla="*/ 1059086 h 1497252"/>
                  <a:gd name="connsiteX120" fmla="*/ 712745 w 2127689"/>
                  <a:gd name="connsiteY120" fmla="*/ 1072993 h 1497252"/>
                  <a:gd name="connsiteX121" fmla="*/ 684931 w 2127689"/>
                  <a:gd name="connsiteY121" fmla="*/ 1097331 h 1497252"/>
                  <a:gd name="connsiteX122" fmla="*/ 674500 w 2127689"/>
                  <a:gd name="connsiteY122" fmla="*/ 1107761 h 1497252"/>
                  <a:gd name="connsiteX123" fmla="*/ 667547 w 2127689"/>
                  <a:gd name="connsiteY123" fmla="*/ 1118192 h 1497252"/>
                  <a:gd name="connsiteX124" fmla="*/ 657116 w 2127689"/>
                  <a:gd name="connsiteY124" fmla="*/ 1121669 h 1497252"/>
                  <a:gd name="connsiteX125" fmla="*/ 636256 w 2127689"/>
                  <a:gd name="connsiteY125" fmla="*/ 1135576 h 1497252"/>
                  <a:gd name="connsiteX126" fmla="*/ 625825 w 2127689"/>
                  <a:gd name="connsiteY126" fmla="*/ 1142530 h 1497252"/>
                  <a:gd name="connsiteX127" fmla="*/ 601487 w 2127689"/>
                  <a:gd name="connsiteY127" fmla="*/ 1156437 h 1497252"/>
                  <a:gd name="connsiteX128" fmla="*/ 587580 w 2127689"/>
                  <a:gd name="connsiteY128" fmla="*/ 1159914 h 1497252"/>
                  <a:gd name="connsiteX129" fmla="*/ 573673 w 2127689"/>
                  <a:gd name="connsiteY129" fmla="*/ 1170344 h 1497252"/>
                  <a:gd name="connsiteX130" fmla="*/ 531951 w 2127689"/>
                  <a:gd name="connsiteY130" fmla="*/ 1191205 h 1497252"/>
                  <a:gd name="connsiteX131" fmla="*/ 500660 w 2127689"/>
                  <a:gd name="connsiteY131" fmla="*/ 1215542 h 1497252"/>
                  <a:gd name="connsiteX132" fmla="*/ 476322 w 2127689"/>
                  <a:gd name="connsiteY132" fmla="*/ 1236403 h 1497252"/>
                  <a:gd name="connsiteX133" fmla="*/ 455462 w 2127689"/>
                  <a:gd name="connsiteY133" fmla="*/ 1250311 h 1497252"/>
                  <a:gd name="connsiteX134" fmla="*/ 445031 w 2127689"/>
                  <a:gd name="connsiteY134" fmla="*/ 1253787 h 1497252"/>
                  <a:gd name="connsiteX135" fmla="*/ 413740 w 2127689"/>
                  <a:gd name="connsiteY135" fmla="*/ 1281602 h 1497252"/>
                  <a:gd name="connsiteX136" fmla="*/ 403310 w 2127689"/>
                  <a:gd name="connsiteY136" fmla="*/ 1292032 h 1497252"/>
                  <a:gd name="connsiteX137" fmla="*/ 392879 w 2127689"/>
                  <a:gd name="connsiteY137" fmla="*/ 1295509 h 1497252"/>
                  <a:gd name="connsiteX138" fmla="*/ 368541 w 2127689"/>
                  <a:gd name="connsiteY138" fmla="*/ 1305939 h 1497252"/>
                  <a:gd name="connsiteX139" fmla="*/ 347681 w 2127689"/>
                  <a:gd name="connsiteY139" fmla="*/ 1312893 h 1497252"/>
                  <a:gd name="connsiteX140" fmla="*/ 337250 w 2127689"/>
                  <a:gd name="connsiteY140" fmla="*/ 1316370 h 1497252"/>
                  <a:gd name="connsiteX141" fmla="*/ 302482 w 2127689"/>
                  <a:gd name="connsiteY141" fmla="*/ 1326800 h 1497252"/>
                  <a:gd name="connsiteX142" fmla="*/ 281621 w 2127689"/>
                  <a:gd name="connsiteY142" fmla="*/ 1333754 h 1497252"/>
                  <a:gd name="connsiteX143" fmla="*/ 271191 w 2127689"/>
                  <a:gd name="connsiteY143" fmla="*/ 1337231 h 1497252"/>
                  <a:gd name="connsiteX144" fmla="*/ 246853 w 2127689"/>
                  <a:gd name="connsiteY144" fmla="*/ 1351138 h 1497252"/>
                  <a:gd name="connsiteX145" fmla="*/ 222516 w 2127689"/>
                  <a:gd name="connsiteY145" fmla="*/ 1368522 h 1497252"/>
                  <a:gd name="connsiteX146" fmla="*/ 212085 w 2127689"/>
                  <a:gd name="connsiteY146" fmla="*/ 1371999 h 1497252"/>
                  <a:gd name="connsiteX147" fmla="*/ 191224 w 2127689"/>
                  <a:gd name="connsiteY147" fmla="*/ 1382429 h 1497252"/>
                  <a:gd name="connsiteX148" fmla="*/ 159933 w 2127689"/>
                  <a:gd name="connsiteY148" fmla="*/ 1396336 h 1497252"/>
                  <a:gd name="connsiteX149" fmla="*/ 139072 w 2127689"/>
                  <a:gd name="connsiteY149" fmla="*/ 1403290 h 1497252"/>
                  <a:gd name="connsiteX150" fmla="*/ 128642 w 2127689"/>
                  <a:gd name="connsiteY150" fmla="*/ 1406767 h 1497252"/>
                  <a:gd name="connsiteX151" fmla="*/ 97351 w 2127689"/>
                  <a:gd name="connsiteY151" fmla="*/ 1413720 h 1497252"/>
                  <a:gd name="connsiteX152" fmla="*/ 86920 w 2127689"/>
                  <a:gd name="connsiteY152" fmla="*/ 1417197 h 1497252"/>
                  <a:gd name="connsiteX153" fmla="*/ 55629 w 2127689"/>
                  <a:gd name="connsiteY153" fmla="*/ 1431104 h 1497252"/>
                  <a:gd name="connsiteX154" fmla="*/ 34768 w 2127689"/>
                  <a:gd name="connsiteY154" fmla="*/ 1438058 h 1497252"/>
                  <a:gd name="connsiteX155" fmla="*/ 24338 w 2127689"/>
                  <a:gd name="connsiteY155" fmla="*/ 1441535 h 1497252"/>
                  <a:gd name="connsiteX156" fmla="*/ 6954 w 2127689"/>
                  <a:gd name="connsiteY156" fmla="*/ 1445012 h 1497252"/>
                  <a:gd name="connsiteX157" fmla="*/ 0 w 2127689"/>
                  <a:gd name="connsiteY157" fmla="*/ 1472826 h 1497252"/>
                  <a:gd name="connsiteX158" fmla="*/ 3477 w 2127689"/>
                  <a:gd name="connsiteY158" fmla="*/ 1483257 h 1497252"/>
                  <a:gd name="connsiteX159" fmla="*/ 38245 w 2127689"/>
                  <a:gd name="connsiteY159" fmla="*/ 1465873 h 1497252"/>
                  <a:gd name="connsiteX0" fmla="*/ 38245 w 2127689"/>
                  <a:gd name="connsiteY0" fmla="*/ 1465873 h 1497252"/>
                  <a:gd name="connsiteX1" fmla="*/ 79967 w 2127689"/>
                  <a:gd name="connsiteY1" fmla="*/ 1472826 h 1497252"/>
                  <a:gd name="connsiteX2" fmla="*/ 125165 w 2127689"/>
                  <a:gd name="connsiteY2" fmla="*/ 1479780 h 1497252"/>
                  <a:gd name="connsiteX3" fmla="*/ 180794 w 2127689"/>
                  <a:gd name="connsiteY3" fmla="*/ 1483257 h 1497252"/>
                  <a:gd name="connsiteX4" fmla="*/ 799665 w 2127689"/>
                  <a:gd name="connsiteY4" fmla="*/ 1479780 h 1497252"/>
                  <a:gd name="connsiteX5" fmla="*/ 820526 w 2127689"/>
                  <a:gd name="connsiteY5" fmla="*/ 1476303 h 1497252"/>
                  <a:gd name="connsiteX6" fmla="*/ 844864 w 2127689"/>
                  <a:gd name="connsiteY6" fmla="*/ 1472826 h 1497252"/>
                  <a:gd name="connsiteX7" fmla="*/ 910923 w 2127689"/>
                  <a:gd name="connsiteY7" fmla="*/ 1469349 h 1497252"/>
                  <a:gd name="connsiteX8" fmla="*/ 1251650 w 2127689"/>
                  <a:gd name="connsiteY8" fmla="*/ 1472826 h 1497252"/>
                  <a:gd name="connsiteX9" fmla="*/ 1359431 w 2127689"/>
                  <a:gd name="connsiteY9" fmla="*/ 1479780 h 1497252"/>
                  <a:gd name="connsiteX10" fmla="*/ 1401153 w 2127689"/>
                  <a:gd name="connsiteY10" fmla="*/ 1486733 h 1497252"/>
                  <a:gd name="connsiteX11" fmla="*/ 1411583 w 2127689"/>
                  <a:gd name="connsiteY11" fmla="*/ 1490210 h 1497252"/>
                  <a:gd name="connsiteX12" fmla="*/ 1474166 w 2127689"/>
                  <a:gd name="connsiteY12" fmla="*/ 1486733 h 1497252"/>
                  <a:gd name="connsiteX13" fmla="*/ 1495027 w 2127689"/>
                  <a:gd name="connsiteY13" fmla="*/ 1479780 h 1497252"/>
                  <a:gd name="connsiteX14" fmla="*/ 1613238 w 2127689"/>
                  <a:gd name="connsiteY14" fmla="*/ 1476303 h 1497252"/>
                  <a:gd name="connsiteX15" fmla="*/ 1672344 w 2127689"/>
                  <a:gd name="connsiteY15" fmla="*/ 1476303 h 1497252"/>
                  <a:gd name="connsiteX16" fmla="*/ 1745357 w 2127689"/>
                  <a:gd name="connsiteY16" fmla="*/ 1479780 h 1497252"/>
                  <a:gd name="connsiteX17" fmla="*/ 1759264 w 2127689"/>
                  <a:gd name="connsiteY17" fmla="*/ 1483257 h 1497252"/>
                  <a:gd name="connsiteX18" fmla="*/ 1905290 w 2127689"/>
                  <a:gd name="connsiteY18" fmla="*/ 1490210 h 1497252"/>
                  <a:gd name="connsiteX19" fmla="*/ 2026978 w 2127689"/>
                  <a:gd name="connsiteY19" fmla="*/ 1490210 h 1497252"/>
                  <a:gd name="connsiteX20" fmla="*/ 2047839 w 2127689"/>
                  <a:gd name="connsiteY20" fmla="*/ 1483257 h 1497252"/>
                  <a:gd name="connsiteX21" fmla="*/ 2068700 w 2127689"/>
                  <a:gd name="connsiteY21" fmla="*/ 1479780 h 1497252"/>
                  <a:gd name="connsiteX22" fmla="*/ 2093037 w 2127689"/>
                  <a:gd name="connsiteY22" fmla="*/ 1476303 h 1497252"/>
                  <a:gd name="connsiteX23" fmla="*/ 2106944 w 2127689"/>
                  <a:gd name="connsiteY23" fmla="*/ 1472826 h 1497252"/>
                  <a:gd name="connsiteX24" fmla="*/ 2110421 w 2127689"/>
                  <a:gd name="connsiteY24" fmla="*/ 1333754 h 1497252"/>
                  <a:gd name="connsiteX25" fmla="*/ 2113898 w 2127689"/>
                  <a:gd name="connsiteY25" fmla="*/ 1312893 h 1497252"/>
                  <a:gd name="connsiteX26" fmla="*/ 2106944 w 2127689"/>
                  <a:gd name="connsiteY26" fmla="*/ 1027795 h 1497252"/>
                  <a:gd name="connsiteX27" fmla="*/ 2099991 w 2127689"/>
                  <a:gd name="connsiteY27" fmla="*/ 857431 h 1497252"/>
                  <a:gd name="connsiteX28" fmla="*/ 2093037 w 2127689"/>
                  <a:gd name="connsiteY28" fmla="*/ 798326 h 1497252"/>
                  <a:gd name="connsiteX29" fmla="*/ 2089560 w 2127689"/>
                  <a:gd name="connsiteY29" fmla="*/ 541042 h 1497252"/>
                  <a:gd name="connsiteX30" fmla="*/ 2086084 w 2127689"/>
                  <a:gd name="connsiteY30" fmla="*/ 527135 h 1497252"/>
                  <a:gd name="connsiteX31" fmla="*/ 2079130 w 2127689"/>
                  <a:gd name="connsiteY31" fmla="*/ 478460 h 1497252"/>
                  <a:gd name="connsiteX32" fmla="*/ 2075653 w 2127689"/>
                  <a:gd name="connsiteY32" fmla="*/ 454122 h 1497252"/>
                  <a:gd name="connsiteX33" fmla="*/ 2072176 w 2127689"/>
                  <a:gd name="connsiteY33" fmla="*/ 43859 h 1497252"/>
                  <a:gd name="connsiteX34" fmla="*/ 2068700 w 2127689"/>
                  <a:gd name="connsiteY34" fmla="*/ 26475 h 1497252"/>
                  <a:gd name="connsiteX35" fmla="*/ 2061746 w 2127689"/>
                  <a:gd name="connsiteY35" fmla="*/ 5614 h 1497252"/>
                  <a:gd name="connsiteX36" fmla="*/ 2044362 w 2127689"/>
                  <a:gd name="connsiteY36" fmla="*/ 9091 h 1497252"/>
                  <a:gd name="connsiteX37" fmla="*/ 2037408 w 2127689"/>
                  <a:gd name="connsiteY37" fmla="*/ 19521 h 1497252"/>
                  <a:gd name="connsiteX38" fmla="*/ 2006117 w 2127689"/>
                  <a:gd name="connsiteY38" fmla="*/ 47336 h 1497252"/>
                  <a:gd name="connsiteX39" fmla="*/ 1995687 w 2127689"/>
                  <a:gd name="connsiteY39" fmla="*/ 50812 h 1497252"/>
                  <a:gd name="connsiteX40" fmla="*/ 1985256 w 2127689"/>
                  <a:gd name="connsiteY40" fmla="*/ 57766 h 1497252"/>
                  <a:gd name="connsiteX41" fmla="*/ 1974826 w 2127689"/>
                  <a:gd name="connsiteY41" fmla="*/ 61243 h 1497252"/>
                  <a:gd name="connsiteX42" fmla="*/ 1964395 w 2127689"/>
                  <a:gd name="connsiteY42" fmla="*/ 71673 h 1497252"/>
                  <a:gd name="connsiteX43" fmla="*/ 1933104 w 2127689"/>
                  <a:gd name="connsiteY43" fmla="*/ 89057 h 1497252"/>
                  <a:gd name="connsiteX44" fmla="*/ 1908767 w 2127689"/>
                  <a:gd name="connsiteY44" fmla="*/ 99488 h 1497252"/>
                  <a:gd name="connsiteX45" fmla="*/ 1891383 w 2127689"/>
                  <a:gd name="connsiteY45" fmla="*/ 120349 h 1497252"/>
                  <a:gd name="connsiteX46" fmla="*/ 1873998 w 2127689"/>
                  <a:gd name="connsiteY46" fmla="*/ 141209 h 1497252"/>
                  <a:gd name="connsiteX47" fmla="*/ 1842707 w 2127689"/>
                  <a:gd name="connsiteY47" fmla="*/ 162070 h 1497252"/>
                  <a:gd name="connsiteX48" fmla="*/ 1832277 w 2127689"/>
                  <a:gd name="connsiteY48" fmla="*/ 169024 h 1497252"/>
                  <a:gd name="connsiteX49" fmla="*/ 1821846 w 2127689"/>
                  <a:gd name="connsiteY49" fmla="*/ 179454 h 1497252"/>
                  <a:gd name="connsiteX50" fmla="*/ 1811416 w 2127689"/>
                  <a:gd name="connsiteY50" fmla="*/ 182931 h 1497252"/>
                  <a:gd name="connsiteX51" fmla="*/ 1800986 w 2127689"/>
                  <a:gd name="connsiteY51" fmla="*/ 193361 h 1497252"/>
                  <a:gd name="connsiteX52" fmla="*/ 1769694 w 2127689"/>
                  <a:gd name="connsiteY52" fmla="*/ 221176 h 1497252"/>
                  <a:gd name="connsiteX53" fmla="*/ 1755787 w 2127689"/>
                  <a:gd name="connsiteY53" fmla="*/ 242037 h 1497252"/>
                  <a:gd name="connsiteX54" fmla="*/ 1724496 w 2127689"/>
                  <a:gd name="connsiteY54" fmla="*/ 262898 h 1497252"/>
                  <a:gd name="connsiteX55" fmla="*/ 1714065 w 2127689"/>
                  <a:gd name="connsiteY55" fmla="*/ 269851 h 1497252"/>
                  <a:gd name="connsiteX56" fmla="*/ 1693205 w 2127689"/>
                  <a:gd name="connsiteY56" fmla="*/ 287235 h 1497252"/>
                  <a:gd name="connsiteX57" fmla="*/ 1675821 w 2127689"/>
                  <a:gd name="connsiteY57" fmla="*/ 304619 h 1497252"/>
                  <a:gd name="connsiteX58" fmla="*/ 1648006 w 2127689"/>
                  <a:gd name="connsiteY58" fmla="*/ 335911 h 1497252"/>
                  <a:gd name="connsiteX59" fmla="*/ 1627145 w 2127689"/>
                  <a:gd name="connsiteY59" fmla="*/ 353295 h 1497252"/>
                  <a:gd name="connsiteX60" fmla="*/ 1613238 w 2127689"/>
                  <a:gd name="connsiteY60" fmla="*/ 363725 h 1497252"/>
                  <a:gd name="connsiteX61" fmla="*/ 1602808 w 2127689"/>
                  <a:gd name="connsiteY61" fmla="*/ 374155 h 1497252"/>
                  <a:gd name="connsiteX62" fmla="*/ 1592377 w 2127689"/>
                  <a:gd name="connsiteY62" fmla="*/ 381109 h 1497252"/>
                  <a:gd name="connsiteX63" fmla="*/ 1581947 w 2127689"/>
                  <a:gd name="connsiteY63" fmla="*/ 391539 h 1497252"/>
                  <a:gd name="connsiteX64" fmla="*/ 1571516 w 2127689"/>
                  <a:gd name="connsiteY64" fmla="*/ 395016 h 1497252"/>
                  <a:gd name="connsiteX65" fmla="*/ 1561086 w 2127689"/>
                  <a:gd name="connsiteY65" fmla="*/ 401970 h 1497252"/>
                  <a:gd name="connsiteX66" fmla="*/ 1550656 w 2127689"/>
                  <a:gd name="connsiteY66" fmla="*/ 412400 h 1497252"/>
                  <a:gd name="connsiteX67" fmla="*/ 1540225 w 2127689"/>
                  <a:gd name="connsiteY67" fmla="*/ 415877 h 1497252"/>
                  <a:gd name="connsiteX68" fmla="*/ 1508934 w 2127689"/>
                  <a:gd name="connsiteY68" fmla="*/ 436738 h 1497252"/>
                  <a:gd name="connsiteX69" fmla="*/ 1498503 w 2127689"/>
                  <a:gd name="connsiteY69" fmla="*/ 443692 h 1497252"/>
                  <a:gd name="connsiteX70" fmla="*/ 1470689 w 2127689"/>
                  <a:gd name="connsiteY70" fmla="*/ 464552 h 1497252"/>
                  <a:gd name="connsiteX71" fmla="*/ 1439398 w 2127689"/>
                  <a:gd name="connsiteY71" fmla="*/ 485413 h 1497252"/>
                  <a:gd name="connsiteX72" fmla="*/ 1428967 w 2127689"/>
                  <a:gd name="connsiteY72" fmla="*/ 492367 h 1497252"/>
                  <a:gd name="connsiteX73" fmla="*/ 1408106 w 2127689"/>
                  <a:gd name="connsiteY73" fmla="*/ 523658 h 1497252"/>
                  <a:gd name="connsiteX74" fmla="*/ 1401153 w 2127689"/>
                  <a:gd name="connsiteY74" fmla="*/ 534088 h 1497252"/>
                  <a:gd name="connsiteX75" fmla="*/ 1394199 w 2127689"/>
                  <a:gd name="connsiteY75" fmla="*/ 547996 h 1497252"/>
                  <a:gd name="connsiteX76" fmla="*/ 1383769 w 2127689"/>
                  <a:gd name="connsiteY76" fmla="*/ 554949 h 1497252"/>
                  <a:gd name="connsiteX77" fmla="*/ 1369862 w 2127689"/>
                  <a:gd name="connsiteY77" fmla="*/ 575810 h 1497252"/>
                  <a:gd name="connsiteX78" fmla="*/ 1362908 w 2127689"/>
                  <a:gd name="connsiteY78" fmla="*/ 586241 h 1497252"/>
                  <a:gd name="connsiteX79" fmla="*/ 1352478 w 2127689"/>
                  <a:gd name="connsiteY79" fmla="*/ 589717 h 1497252"/>
                  <a:gd name="connsiteX80" fmla="*/ 1331617 w 2127689"/>
                  <a:gd name="connsiteY80" fmla="*/ 607101 h 1497252"/>
                  <a:gd name="connsiteX81" fmla="*/ 1321186 w 2127689"/>
                  <a:gd name="connsiteY81" fmla="*/ 610578 h 1497252"/>
                  <a:gd name="connsiteX82" fmla="*/ 1286418 w 2127689"/>
                  <a:gd name="connsiteY82" fmla="*/ 631439 h 1497252"/>
                  <a:gd name="connsiteX83" fmla="*/ 1272511 w 2127689"/>
                  <a:gd name="connsiteY83" fmla="*/ 634916 h 1497252"/>
                  <a:gd name="connsiteX84" fmla="*/ 1251650 w 2127689"/>
                  <a:gd name="connsiteY84" fmla="*/ 648823 h 1497252"/>
                  <a:gd name="connsiteX85" fmla="*/ 1241220 w 2127689"/>
                  <a:gd name="connsiteY85" fmla="*/ 655777 h 1497252"/>
                  <a:gd name="connsiteX86" fmla="*/ 1223836 w 2127689"/>
                  <a:gd name="connsiteY86" fmla="*/ 673161 h 1497252"/>
                  <a:gd name="connsiteX87" fmla="*/ 1216882 w 2127689"/>
                  <a:gd name="connsiteY87" fmla="*/ 683591 h 1497252"/>
                  <a:gd name="connsiteX88" fmla="*/ 1182114 w 2127689"/>
                  <a:gd name="connsiteY88" fmla="*/ 704452 h 1497252"/>
                  <a:gd name="connsiteX89" fmla="*/ 1161253 w 2127689"/>
                  <a:gd name="connsiteY89" fmla="*/ 718359 h 1497252"/>
                  <a:gd name="connsiteX90" fmla="*/ 1150823 w 2127689"/>
                  <a:gd name="connsiteY90" fmla="*/ 725313 h 1497252"/>
                  <a:gd name="connsiteX91" fmla="*/ 1136916 w 2127689"/>
                  <a:gd name="connsiteY91" fmla="*/ 746174 h 1497252"/>
                  <a:gd name="connsiteX92" fmla="*/ 1129962 w 2127689"/>
                  <a:gd name="connsiteY92" fmla="*/ 756604 h 1497252"/>
                  <a:gd name="connsiteX93" fmla="*/ 1126485 w 2127689"/>
                  <a:gd name="connsiteY93" fmla="*/ 767034 h 1497252"/>
                  <a:gd name="connsiteX94" fmla="*/ 1112578 w 2127689"/>
                  <a:gd name="connsiteY94" fmla="*/ 787895 h 1497252"/>
                  <a:gd name="connsiteX95" fmla="*/ 1102148 w 2127689"/>
                  <a:gd name="connsiteY95" fmla="*/ 808756 h 1497252"/>
                  <a:gd name="connsiteX96" fmla="*/ 1081287 w 2127689"/>
                  <a:gd name="connsiteY96" fmla="*/ 822663 h 1497252"/>
                  <a:gd name="connsiteX97" fmla="*/ 1070856 w 2127689"/>
                  <a:gd name="connsiteY97" fmla="*/ 829617 h 1497252"/>
                  <a:gd name="connsiteX98" fmla="*/ 1060426 w 2127689"/>
                  <a:gd name="connsiteY98" fmla="*/ 833094 h 1497252"/>
                  <a:gd name="connsiteX99" fmla="*/ 1049995 w 2127689"/>
                  <a:gd name="connsiteY99" fmla="*/ 840047 h 1497252"/>
                  <a:gd name="connsiteX100" fmla="*/ 1025658 w 2127689"/>
                  <a:gd name="connsiteY100" fmla="*/ 847001 h 1497252"/>
                  <a:gd name="connsiteX101" fmla="*/ 994367 w 2127689"/>
                  <a:gd name="connsiteY101" fmla="*/ 864385 h 1497252"/>
                  <a:gd name="connsiteX102" fmla="*/ 983936 w 2127689"/>
                  <a:gd name="connsiteY102" fmla="*/ 874815 h 1497252"/>
                  <a:gd name="connsiteX103" fmla="*/ 966552 w 2127689"/>
                  <a:gd name="connsiteY103" fmla="*/ 895676 h 1497252"/>
                  <a:gd name="connsiteX104" fmla="*/ 956122 w 2127689"/>
                  <a:gd name="connsiteY104" fmla="*/ 902630 h 1497252"/>
                  <a:gd name="connsiteX105" fmla="*/ 945691 w 2127689"/>
                  <a:gd name="connsiteY105" fmla="*/ 913060 h 1497252"/>
                  <a:gd name="connsiteX106" fmla="*/ 924830 w 2127689"/>
                  <a:gd name="connsiteY106" fmla="*/ 926968 h 1497252"/>
                  <a:gd name="connsiteX107" fmla="*/ 914400 w 2127689"/>
                  <a:gd name="connsiteY107" fmla="*/ 937398 h 1497252"/>
                  <a:gd name="connsiteX108" fmla="*/ 893539 w 2127689"/>
                  <a:gd name="connsiteY108" fmla="*/ 951305 h 1497252"/>
                  <a:gd name="connsiteX109" fmla="*/ 883109 w 2127689"/>
                  <a:gd name="connsiteY109" fmla="*/ 958259 h 1497252"/>
                  <a:gd name="connsiteX110" fmla="*/ 862248 w 2127689"/>
                  <a:gd name="connsiteY110" fmla="*/ 965212 h 1497252"/>
                  <a:gd name="connsiteX111" fmla="*/ 848341 w 2127689"/>
                  <a:gd name="connsiteY111" fmla="*/ 975643 h 1497252"/>
                  <a:gd name="connsiteX112" fmla="*/ 837910 w 2127689"/>
                  <a:gd name="connsiteY112" fmla="*/ 982596 h 1497252"/>
                  <a:gd name="connsiteX113" fmla="*/ 827480 w 2127689"/>
                  <a:gd name="connsiteY113" fmla="*/ 993027 h 1497252"/>
                  <a:gd name="connsiteX114" fmla="*/ 806619 w 2127689"/>
                  <a:gd name="connsiteY114" fmla="*/ 1006934 h 1497252"/>
                  <a:gd name="connsiteX115" fmla="*/ 796189 w 2127689"/>
                  <a:gd name="connsiteY115" fmla="*/ 1013888 h 1497252"/>
                  <a:gd name="connsiteX116" fmla="*/ 785758 w 2127689"/>
                  <a:gd name="connsiteY116" fmla="*/ 1020841 h 1497252"/>
                  <a:gd name="connsiteX117" fmla="*/ 775328 w 2127689"/>
                  <a:gd name="connsiteY117" fmla="*/ 1031272 h 1497252"/>
                  <a:gd name="connsiteX118" fmla="*/ 764897 w 2127689"/>
                  <a:gd name="connsiteY118" fmla="*/ 1034749 h 1497252"/>
                  <a:gd name="connsiteX119" fmla="*/ 733606 w 2127689"/>
                  <a:gd name="connsiteY119" fmla="*/ 1059086 h 1497252"/>
                  <a:gd name="connsiteX120" fmla="*/ 712745 w 2127689"/>
                  <a:gd name="connsiteY120" fmla="*/ 1072993 h 1497252"/>
                  <a:gd name="connsiteX121" fmla="*/ 684931 w 2127689"/>
                  <a:gd name="connsiteY121" fmla="*/ 1097331 h 1497252"/>
                  <a:gd name="connsiteX122" fmla="*/ 674500 w 2127689"/>
                  <a:gd name="connsiteY122" fmla="*/ 1107761 h 1497252"/>
                  <a:gd name="connsiteX123" fmla="*/ 667547 w 2127689"/>
                  <a:gd name="connsiteY123" fmla="*/ 1118192 h 1497252"/>
                  <a:gd name="connsiteX124" fmla="*/ 657116 w 2127689"/>
                  <a:gd name="connsiteY124" fmla="*/ 1121669 h 1497252"/>
                  <a:gd name="connsiteX125" fmla="*/ 636256 w 2127689"/>
                  <a:gd name="connsiteY125" fmla="*/ 1135576 h 1497252"/>
                  <a:gd name="connsiteX126" fmla="*/ 625825 w 2127689"/>
                  <a:gd name="connsiteY126" fmla="*/ 1142530 h 1497252"/>
                  <a:gd name="connsiteX127" fmla="*/ 601487 w 2127689"/>
                  <a:gd name="connsiteY127" fmla="*/ 1156437 h 1497252"/>
                  <a:gd name="connsiteX128" fmla="*/ 587580 w 2127689"/>
                  <a:gd name="connsiteY128" fmla="*/ 1159914 h 1497252"/>
                  <a:gd name="connsiteX129" fmla="*/ 573673 w 2127689"/>
                  <a:gd name="connsiteY129" fmla="*/ 1170344 h 1497252"/>
                  <a:gd name="connsiteX130" fmla="*/ 531951 w 2127689"/>
                  <a:gd name="connsiteY130" fmla="*/ 1191205 h 1497252"/>
                  <a:gd name="connsiteX131" fmla="*/ 500660 w 2127689"/>
                  <a:gd name="connsiteY131" fmla="*/ 1215542 h 1497252"/>
                  <a:gd name="connsiteX132" fmla="*/ 476322 w 2127689"/>
                  <a:gd name="connsiteY132" fmla="*/ 1236403 h 1497252"/>
                  <a:gd name="connsiteX133" fmla="*/ 455462 w 2127689"/>
                  <a:gd name="connsiteY133" fmla="*/ 1250311 h 1497252"/>
                  <a:gd name="connsiteX134" fmla="*/ 445031 w 2127689"/>
                  <a:gd name="connsiteY134" fmla="*/ 1253787 h 1497252"/>
                  <a:gd name="connsiteX135" fmla="*/ 413740 w 2127689"/>
                  <a:gd name="connsiteY135" fmla="*/ 1281602 h 1497252"/>
                  <a:gd name="connsiteX136" fmla="*/ 403310 w 2127689"/>
                  <a:gd name="connsiteY136" fmla="*/ 1292032 h 1497252"/>
                  <a:gd name="connsiteX137" fmla="*/ 392879 w 2127689"/>
                  <a:gd name="connsiteY137" fmla="*/ 1295509 h 1497252"/>
                  <a:gd name="connsiteX138" fmla="*/ 368541 w 2127689"/>
                  <a:gd name="connsiteY138" fmla="*/ 1305939 h 1497252"/>
                  <a:gd name="connsiteX139" fmla="*/ 347681 w 2127689"/>
                  <a:gd name="connsiteY139" fmla="*/ 1312893 h 1497252"/>
                  <a:gd name="connsiteX140" fmla="*/ 337250 w 2127689"/>
                  <a:gd name="connsiteY140" fmla="*/ 1316370 h 1497252"/>
                  <a:gd name="connsiteX141" fmla="*/ 302482 w 2127689"/>
                  <a:gd name="connsiteY141" fmla="*/ 1326800 h 1497252"/>
                  <a:gd name="connsiteX142" fmla="*/ 281621 w 2127689"/>
                  <a:gd name="connsiteY142" fmla="*/ 1333754 h 1497252"/>
                  <a:gd name="connsiteX143" fmla="*/ 271191 w 2127689"/>
                  <a:gd name="connsiteY143" fmla="*/ 1337231 h 1497252"/>
                  <a:gd name="connsiteX144" fmla="*/ 246853 w 2127689"/>
                  <a:gd name="connsiteY144" fmla="*/ 1351138 h 1497252"/>
                  <a:gd name="connsiteX145" fmla="*/ 222516 w 2127689"/>
                  <a:gd name="connsiteY145" fmla="*/ 1368522 h 1497252"/>
                  <a:gd name="connsiteX146" fmla="*/ 212085 w 2127689"/>
                  <a:gd name="connsiteY146" fmla="*/ 1371999 h 1497252"/>
                  <a:gd name="connsiteX147" fmla="*/ 191224 w 2127689"/>
                  <a:gd name="connsiteY147" fmla="*/ 1382429 h 1497252"/>
                  <a:gd name="connsiteX148" fmla="*/ 159933 w 2127689"/>
                  <a:gd name="connsiteY148" fmla="*/ 1396336 h 1497252"/>
                  <a:gd name="connsiteX149" fmla="*/ 139072 w 2127689"/>
                  <a:gd name="connsiteY149" fmla="*/ 1403290 h 1497252"/>
                  <a:gd name="connsiteX150" fmla="*/ 128642 w 2127689"/>
                  <a:gd name="connsiteY150" fmla="*/ 1406767 h 1497252"/>
                  <a:gd name="connsiteX151" fmla="*/ 97351 w 2127689"/>
                  <a:gd name="connsiteY151" fmla="*/ 1413720 h 1497252"/>
                  <a:gd name="connsiteX152" fmla="*/ 86920 w 2127689"/>
                  <a:gd name="connsiteY152" fmla="*/ 1417197 h 1497252"/>
                  <a:gd name="connsiteX153" fmla="*/ 55629 w 2127689"/>
                  <a:gd name="connsiteY153" fmla="*/ 1431104 h 1497252"/>
                  <a:gd name="connsiteX154" fmla="*/ 34768 w 2127689"/>
                  <a:gd name="connsiteY154" fmla="*/ 1438058 h 1497252"/>
                  <a:gd name="connsiteX155" fmla="*/ 24338 w 2127689"/>
                  <a:gd name="connsiteY155" fmla="*/ 1441535 h 1497252"/>
                  <a:gd name="connsiteX156" fmla="*/ 6954 w 2127689"/>
                  <a:gd name="connsiteY156" fmla="*/ 1445012 h 1497252"/>
                  <a:gd name="connsiteX157" fmla="*/ 0 w 2127689"/>
                  <a:gd name="connsiteY157" fmla="*/ 1472826 h 1497252"/>
                  <a:gd name="connsiteX158" fmla="*/ 3477 w 2127689"/>
                  <a:gd name="connsiteY158" fmla="*/ 1483257 h 1497252"/>
                  <a:gd name="connsiteX159" fmla="*/ 38245 w 2127689"/>
                  <a:gd name="connsiteY159" fmla="*/ 1465873 h 1497252"/>
                  <a:gd name="connsiteX0" fmla="*/ 38245 w 2127689"/>
                  <a:gd name="connsiteY0" fmla="*/ 1465873 h 1497252"/>
                  <a:gd name="connsiteX1" fmla="*/ 79967 w 2127689"/>
                  <a:gd name="connsiteY1" fmla="*/ 1472826 h 1497252"/>
                  <a:gd name="connsiteX2" fmla="*/ 125165 w 2127689"/>
                  <a:gd name="connsiteY2" fmla="*/ 1479780 h 1497252"/>
                  <a:gd name="connsiteX3" fmla="*/ 180794 w 2127689"/>
                  <a:gd name="connsiteY3" fmla="*/ 1483257 h 1497252"/>
                  <a:gd name="connsiteX4" fmla="*/ 799665 w 2127689"/>
                  <a:gd name="connsiteY4" fmla="*/ 1479780 h 1497252"/>
                  <a:gd name="connsiteX5" fmla="*/ 820526 w 2127689"/>
                  <a:gd name="connsiteY5" fmla="*/ 1476303 h 1497252"/>
                  <a:gd name="connsiteX6" fmla="*/ 844864 w 2127689"/>
                  <a:gd name="connsiteY6" fmla="*/ 1472826 h 1497252"/>
                  <a:gd name="connsiteX7" fmla="*/ 910923 w 2127689"/>
                  <a:gd name="connsiteY7" fmla="*/ 1469349 h 1497252"/>
                  <a:gd name="connsiteX8" fmla="*/ 1251650 w 2127689"/>
                  <a:gd name="connsiteY8" fmla="*/ 1472826 h 1497252"/>
                  <a:gd name="connsiteX9" fmla="*/ 1359431 w 2127689"/>
                  <a:gd name="connsiteY9" fmla="*/ 1479780 h 1497252"/>
                  <a:gd name="connsiteX10" fmla="*/ 1401153 w 2127689"/>
                  <a:gd name="connsiteY10" fmla="*/ 1486733 h 1497252"/>
                  <a:gd name="connsiteX11" fmla="*/ 1411583 w 2127689"/>
                  <a:gd name="connsiteY11" fmla="*/ 1490210 h 1497252"/>
                  <a:gd name="connsiteX12" fmla="*/ 1474166 w 2127689"/>
                  <a:gd name="connsiteY12" fmla="*/ 1486733 h 1497252"/>
                  <a:gd name="connsiteX13" fmla="*/ 1495027 w 2127689"/>
                  <a:gd name="connsiteY13" fmla="*/ 1479780 h 1497252"/>
                  <a:gd name="connsiteX14" fmla="*/ 1613238 w 2127689"/>
                  <a:gd name="connsiteY14" fmla="*/ 1476303 h 1497252"/>
                  <a:gd name="connsiteX15" fmla="*/ 1672344 w 2127689"/>
                  <a:gd name="connsiteY15" fmla="*/ 1476303 h 1497252"/>
                  <a:gd name="connsiteX16" fmla="*/ 1745357 w 2127689"/>
                  <a:gd name="connsiteY16" fmla="*/ 1479780 h 1497252"/>
                  <a:gd name="connsiteX17" fmla="*/ 1759264 w 2127689"/>
                  <a:gd name="connsiteY17" fmla="*/ 1483257 h 1497252"/>
                  <a:gd name="connsiteX18" fmla="*/ 1905290 w 2127689"/>
                  <a:gd name="connsiteY18" fmla="*/ 1490210 h 1497252"/>
                  <a:gd name="connsiteX19" fmla="*/ 2026978 w 2127689"/>
                  <a:gd name="connsiteY19" fmla="*/ 1490210 h 1497252"/>
                  <a:gd name="connsiteX20" fmla="*/ 2047839 w 2127689"/>
                  <a:gd name="connsiteY20" fmla="*/ 1483257 h 1497252"/>
                  <a:gd name="connsiteX21" fmla="*/ 2068700 w 2127689"/>
                  <a:gd name="connsiteY21" fmla="*/ 1479780 h 1497252"/>
                  <a:gd name="connsiteX22" fmla="*/ 2093037 w 2127689"/>
                  <a:gd name="connsiteY22" fmla="*/ 1476303 h 1497252"/>
                  <a:gd name="connsiteX23" fmla="*/ 2106944 w 2127689"/>
                  <a:gd name="connsiteY23" fmla="*/ 1472826 h 1497252"/>
                  <a:gd name="connsiteX24" fmla="*/ 2110421 w 2127689"/>
                  <a:gd name="connsiteY24" fmla="*/ 1333754 h 1497252"/>
                  <a:gd name="connsiteX25" fmla="*/ 2113898 w 2127689"/>
                  <a:gd name="connsiteY25" fmla="*/ 1312893 h 1497252"/>
                  <a:gd name="connsiteX26" fmla="*/ 2106944 w 2127689"/>
                  <a:gd name="connsiteY26" fmla="*/ 1027795 h 1497252"/>
                  <a:gd name="connsiteX27" fmla="*/ 2099991 w 2127689"/>
                  <a:gd name="connsiteY27" fmla="*/ 857431 h 1497252"/>
                  <a:gd name="connsiteX28" fmla="*/ 2093037 w 2127689"/>
                  <a:gd name="connsiteY28" fmla="*/ 798326 h 1497252"/>
                  <a:gd name="connsiteX29" fmla="*/ 2089560 w 2127689"/>
                  <a:gd name="connsiteY29" fmla="*/ 541042 h 1497252"/>
                  <a:gd name="connsiteX30" fmla="*/ 2086084 w 2127689"/>
                  <a:gd name="connsiteY30" fmla="*/ 527135 h 1497252"/>
                  <a:gd name="connsiteX31" fmla="*/ 2079130 w 2127689"/>
                  <a:gd name="connsiteY31" fmla="*/ 478460 h 1497252"/>
                  <a:gd name="connsiteX32" fmla="*/ 2075653 w 2127689"/>
                  <a:gd name="connsiteY32" fmla="*/ 454122 h 1497252"/>
                  <a:gd name="connsiteX33" fmla="*/ 2072176 w 2127689"/>
                  <a:gd name="connsiteY33" fmla="*/ 43859 h 1497252"/>
                  <a:gd name="connsiteX34" fmla="*/ 2068700 w 2127689"/>
                  <a:gd name="connsiteY34" fmla="*/ 26475 h 1497252"/>
                  <a:gd name="connsiteX35" fmla="*/ 2061746 w 2127689"/>
                  <a:gd name="connsiteY35" fmla="*/ 5614 h 1497252"/>
                  <a:gd name="connsiteX36" fmla="*/ 2044362 w 2127689"/>
                  <a:gd name="connsiteY36" fmla="*/ 9091 h 1497252"/>
                  <a:gd name="connsiteX37" fmla="*/ 2037408 w 2127689"/>
                  <a:gd name="connsiteY37" fmla="*/ 19521 h 1497252"/>
                  <a:gd name="connsiteX38" fmla="*/ 2006117 w 2127689"/>
                  <a:gd name="connsiteY38" fmla="*/ 47336 h 1497252"/>
                  <a:gd name="connsiteX39" fmla="*/ 1995687 w 2127689"/>
                  <a:gd name="connsiteY39" fmla="*/ 50812 h 1497252"/>
                  <a:gd name="connsiteX40" fmla="*/ 1985256 w 2127689"/>
                  <a:gd name="connsiteY40" fmla="*/ 57766 h 1497252"/>
                  <a:gd name="connsiteX41" fmla="*/ 1974826 w 2127689"/>
                  <a:gd name="connsiteY41" fmla="*/ 61243 h 1497252"/>
                  <a:gd name="connsiteX42" fmla="*/ 1964395 w 2127689"/>
                  <a:gd name="connsiteY42" fmla="*/ 71673 h 1497252"/>
                  <a:gd name="connsiteX43" fmla="*/ 1933104 w 2127689"/>
                  <a:gd name="connsiteY43" fmla="*/ 89057 h 1497252"/>
                  <a:gd name="connsiteX44" fmla="*/ 1908767 w 2127689"/>
                  <a:gd name="connsiteY44" fmla="*/ 99488 h 1497252"/>
                  <a:gd name="connsiteX45" fmla="*/ 1891383 w 2127689"/>
                  <a:gd name="connsiteY45" fmla="*/ 120349 h 1497252"/>
                  <a:gd name="connsiteX46" fmla="*/ 1873998 w 2127689"/>
                  <a:gd name="connsiteY46" fmla="*/ 141209 h 1497252"/>
                  <a:gd name="connsiteX47" fmla="*/ 1842707 w 2127689"/>
                  <a:gd name="connsiteY47" fmla="*/ 162070 h 1497252"/>
                  <a:gd name="connsiteX48" fmla="*/ 1832277 w 2127689"/>
                  <a:gd name="connsiteY48" fmla="*/ 169024 h 1497252"/>
                  <a:gd name="connsiteX49" fmla="*/ 1821846 w 2127689"/>
                  <a:gd name="connsiteY49" fmla="*/ 179454 h 1497252"/>
                  <a:gd name="connsiteX50" fmla="*/ 1811416 w 2127689"/>
                  <a:gd name="connsiteY50" fmla="*/ 182931 h 1497252"/>
                  <a:gd name="connsiteX51" fmla="*/ 1800986 w 2127689"/>
                  <a:gd name="connsiteY51" fmla="*/ 193361 h 1497252"/>
                  <a:gd name="connsiteX52" fmla="*/ 1769694 w 2127689"/>
                  <a:gd name="connsiteY52" fmla="*/ 221176 h 1497252"/>
                  <a:gd name="connsiteX53" fmla="*/ 1755787 w 2127689"/>
                  <a:gd name="connsiteY53" fmla="*/ 242037 h 1497252"/>
                  <a:gd name="connsiteX54" fmla="*/ 1724496 w 2127689"/>
                  <a:gd name="connsiteY54" fmla="*/ 262898 h 1497252"/>
                  <a:gd name="connsiteX55" fmla="*/ 1714065 w 2127689"/>
                  <a:gd name="connsiteY55" fmla="*/ 269851 h 1497252"/>
                  <a:gd name="connsiteX56" fmla="*/ 1693205 w 2127689"/>
                  <a:gd name="connsiteY56" fmla="*/ 287235 h 1497252"/>
                  <a:gd name="connsiteX57" fmla="*/ 1675821 w 2127689"/>
                  <a:gd name="connsiteY57" fmla="*/ 304619 h 1497252"/>
                  <a:gd name="connsiteX58" fmla="*/ 1648006 w 2127689"/>
                  <a:gd name="connsiteY58" fmla="*/ 335911 h 1497252"/>
                  <a:gd name="connsiteX59" fmla="*/ 1627145 w 2127689"/>
                  <a:gd name="connsiteY59" fmla="*/ 353295 h 1497252"/>
                  <a:gd name="connsiteX60" fmla="*/ 1613238 w 2127689"/>
                  <a:gd name="connsiteY60" fmla="*/ 363725 h 1497252"/>
                  <a:gd name="connsiteX61" fmla="*/ 1602808 w 2127689"/>
                  <a:gd name="connsiteY61" fmla="*/ 374155 h 1497252"/>
                  <a:gd name="connsiteX62" fmla="*/ 1592377 w 2127689"/>
                  <a:gd name="connsiteY62" fmla="*/ 381109 h 1497252"/>
                  <a:gd name="connsiteX63" fmla="*/ 1581947 w 2127689"/>
                  <a:gd name="connsiteY63" fmla="*/ 391539 h 1497252"/>
                  <a:gd name="connsiteX64" fmla="*/ 1571516 w 2127689"/>
                  <a:gd name="connsiteY64" fmla="*/ 395016 h 1497252"/>
                  <a:gd name="connsiteX65" fmla="*/ 1561086 w 2127689"/>
                  <a:gd name="connsiteY65" fmla="*/ 401970 h 1497252"/>
                  <a:gd name="connsiteX66" fmla="*/ 1550656 w 2127689"/>
                  <a:gd name="connsiteY66" fmla="*/ 412400 h 1497252"/>
                  <a:gd name="connsiteX67" fmla="*/ 1540225 w 2127689"/>
                  <a:gd name="connsiteY67" fmla="*/ 415877 h 1497252"/>
                  <a:gd name="connsiteX68" fmla="*/ 1508934 w 2127689"/>
                  <a:gd name="connsiteY68" fmla="*/ 436738 h 1497252"/>
                  <a:gd name="connsiteX69" fmla="*/ 1498503 w 2127689"/>
                  <a:gd name="connsiteY69" fmla="*/ 443692 h 1497252"/>
                  <a:gd name="connsiteX70" fmla="*/ 1470689 w 2127689"/>
                  <a:gd name="connsiteY70" fmla="*/ 464552 h 1497252"/>
                  <a:gd name="connsiteX71" fmla="*/ 1439398 w 2127689"/>
                  <a:gd name="connsiteY71" fmla="*/ 485413 h 1497252"/>
                  <a:gd name="connsiteX72" fmla="*/ 1428967 w 2127689"/>
                  <a:gd name="connsiteY72" fmla="*/ 492367 h 1497252"/>
                  <a:gd name="connsiteX73" fmla="*/ 1408106 w 2127689"/>
                  <a:gd name="connsiteY73" fmla="*/ 523658 h 1497252"/>
                  <a:gd name="connsiteX74" fmla="*/ 1401153 w 2127689"/>
                  <a:gd name="connsiteY74" fmla="*/ 534088 h 1497252"/>
                  <a:gd name="connsiteX75" fmla="*/ 1394199 w 2127689"/>
                  <a:gd name="connsiteY75" fmla="*/ 547996 h 1497252"/>
                  <a:gd name="connsiteX76" fmla="*/ 1383769 w 2127689"/>
                  <a:gd name="connsiteY76" fmla="*/ 554949 h 1497252"/>
                  <a:gd name="connsiteX77" fmla="*/ 1369862 w 2127689"/>
                  <a:gd name="connsiteY77" fmla="*/ 575810 h 1497252"/>
                  <a:gd name="connsiteX78" fmla="*/ 1362908 w 2127689"/>
                  <a:gd name="connsiteY78" fmla="*/ 586241 h 1497252"/>
                  <a:gd name="connsiteX79" fmla="*/ 1352478 w 2127689"/>
                  <a:gd name="connsiteY79" fmla="*/ 589717 h 1497252"/>
                  <a:gd name="connsiteX80" fmla="*/ 1331617 w 2127689"/>
                  <a:gd name="connsiteY80" fmla="*/ 607101 h 1497252"/>
                  <a:gd name="connsiteX81" fmla="*/ 1321186 w 2127689"/>
                  <a:gd name="connsiteY81" fmla="*/ 610578 h 1497252"/>
                  <a:gd name="connsiteX82" fmla="*/ 1286418 w 2127689"/>
                  <a:gd name="connsiteY82" fmla="*/ 631439 h 1497252"/>
                  <a:gd name="connsiteX83" fmla="*/ 1272511 w 2127689"/>
                  <a:gd name="connsiteY83" fmla="*/ 634916 h 1497252"/>
                  <a:gd name="connsiteX84" fmla="*/ 1251650 w 2127689"/>
                  <a:gd name="connsiteY84" fmla="*/ 648823 h 1497252"/>
                  <a:gd name="connsiteX85" fmla="*/ 1241220 w 2127689"/>
                  <a:gd name="connsiteY85" fmla="*/ 655777 h 1497252"/>
                  <a:gd name="connsiteX86" fmla="*/ 1223836 w 2127689"/>
                  <a:gd name="connsiteY86" fmla="*/ 673161 h 1497252"/>
                  <a:gd name="connsiteX87" fmla="*/ 1216882 w 2127689"/>
                  <a:gd name="connsiteY87" fmla="*/ 683591 h 1497252"/>
                  <a:gd name="connsiteX88" fmla="*/ 1182114 w 2127689"/>
                  <a:gd name="connsiteY88" fmla="*/ 704452 h 1497252"/>
                  <a:gd name="connsiteX89" fmla="*/ 1161253 w 2127689"/>
                  <a:gd name="connsiteY89" fmla="*/ 718359 h 1497252"/>
                  <a:gd name="connsiteX90" fmla="*/ 1150823 w 2127689"/>
                  <a:gd name="connsiteY90" fmla="*/ 725313 h 1497252"/>
                  <a:gd name="connsiteX91" fmla="*/ 1136916 w 2127689"/>
                  <a:gd name="connsiteY91" fmla="*/ 746174 h 1497252"/>
                  <a:gd name="connsiteX92" fmla="*/ 1129962 w 2127689"/>
                  <a:gd name="connsiteY92" fmla="*/ 756604 h 1497252"/>
                  <a:gd name="connsiteX93" fmla="*/ 1126485 w 2127689"/>
                  <a:gd name="connsiteY93" fmla="*/ 767034 h 1497252"/>
                  <a:gd name="connsiteX94" fmla="*/ 1112578 w 2127689"/>
                  <a:gd name="connsiteY94" fmla="*/ 787895 h 1497252"/>
                  <a:gd name="connsiteX95" fmla="*/ 1102148 w 2127689"/>
                  <a:gd name="connsiteY95" fmla="*/ 808756 h 1497252"/>
                  <a:gd name="connsiteX96" fmla="*/ 1081287 w 2127689"/>
                  <a:gd name="connsiteY96" fmla="*/ 822663 h 1497252"/>
                  <a:gd name="connsiteX97" fmla="*/ 1070856 w 2127689"/>
                  <a:gd name="connsiteY97" fmla="*/ 829617 h 1497252"/>
                  <a:gd name="connsiteX98" fmla="*/ 1060426 w 2127689"/>
                  <a:gd name="connsiteY98" fmla="*/ 833094 h 1497252"/>
                  <a:gd name="connsiteX99" fmla="*/ 1049995 w 2127689"/>
                  <a:gd name="connsiteY99" fmla="*/ 840047 h 1497252"/>
                  <a:gd name="connsiteX100" fmla="*/ 1025658 w 2127689"/>
                  <a:gd name="connsiteY100" fmla="*/ 847001 h 1497252"/>
                  <a:gd name="connsiteX101" fmla="*/ 994367 w 2127689"/>
                  <a:gd name="connsiteY101" fmla="*/ 864385 h 1497252"/>
                  <a:gd name="connsiteX102" fmla="*/ 983936 w 2127689"/>
                  <a:gd name="connsiteY102" fmla="*/ 874815 h 1497252"/>
                  <a:gd name="connsiteX103" fmla="*/ 966552 w 2127689"/>
                  <a:gd name="connsiteY103" fmla="*/ 895676 h 1497252"/>
                  <a:gd name="connsiteX104" fmla="*/ 956122 w 2127689"/>
                  <a:gd name="connsiteY104" fmla="*/ 902630 h 1497252"/>
                  <a:gd name="connsiteX105" fmla="*/ 945691 w 2127689"/>
                  <a:gd name="connsiteY105" fmla="*/ 913060 h 1497252"/>
                  <a:gd name="connsiteX106" fmla="*/ 924830 w 2127689"/>
                  <a:gd name="connsiteY106" fmla="*/ 926968 h 1497252"/>
                  <a:gd name="connsiteX107" fmla="*/ 914400 w 2127689"/>
                  <a:gd name="connsiteY107" fmla="*/ 937398 h 1497252"/>
                  <a:gd name="connsiteX108" fmla="*/ 893539 w 2127689"/>
                  <a:gd name="connsiteY108" fmla="*/ 951305 h 1497252"/>
                  <a:gd name="connsiteX109" fmla="*/ 883109 w 2127689"/>
                  <a:gd name="connsiteY109" fmla="*/ 958259 h 1497252"/>
                  <a:gd name="connsiteX110" fmla="*/ 862248 w 2127689"/>
                  <a:gd name="connsiteY110" fmla="*/ 965212 h 1497252"/>
                  <a:gd name="connsiteX111" fmla="*/ 848341 w 2127689"/>
                  <a:gd name="connsiteY111" fmla="*/ 975643 h 1497252"/>
                  <a:gd name="connsiteX112" fmla="*/ 837910 w 2127689"/>
                  <a:gd name="connsiteY112" fmla="*/ 982596 h 1497252"/>
                  <a:gd name="connsiteX113" fmla="*/ 827480 w 2127689"/>
                  <a:gd name="connsiteY113" fmla="*/ 993027 h 1497252"/>
                  <a:gd name="connsiteX114" fmla="*/ 806619 w 2127689"/>
                  <a:gd name="connsiteY114" fmla="*/ 1006934 h 1497252"/>
                  <a:gd name="connsiteX115" fmla="*/ 796189 w 2127689"/>
                  <a:gd name="connsiteY115" fmla="*/ 1013888 h 1497252"/>
                  <a:gd name="connsiteX116" fmla="*/ 785758 w 2127689"/>
                  <a:gd name="connsiteY116" fmla="*/ 1020841 h 1497252"/>
                  <a:gd name="connsiteX117" fmla="*/ 775328 w 2127689"/>
                  <a:gd name="connsiteY117" fmla="*/ 1031272 h 1497252"/>
                  <a:gd name="connsiteX118" fmla="*/ 764897 w 2127689"/>
                  <a:gd name="connsiteY118" fmla="*/ 1034749 h 1497252"/>
                  <a:gd name="connsiteX119" fmla="*/ 733606 w 2127689"/>
                  <a:gd name="connsiteY119" fmla="*/ 1059086 h 1497252"/>
                  <a:gd name="connsiteX120" fmla="*/ 712745 w 2127689"/>
                  <a:gd name="connsiteY120" fmla="*/ 1072993 h 1497252"/>
                  <a:gd name="connsiteX121" fmla="*/ 684931 w 2127689"/>
                  <a:gd name="connsiteY121" fmla="*/ 1097331 h 1497252"/>
                  <a:gd name="connsiteX122" fmla="*/ 674500 w 2127689"/>
                  <a:gd name="connsiteY122" fmla="*/ 1107761 h 1497252"/>
                  <a:gd name="connsiteX123" fmla="*/ 667547 w 2127689"/>
                  <a:gd name="connsiteY123" fmla="*/ 1118192 h 1497252"/>
                  <a:gd name="connsiteX124" fmla="*/ 657116 w 2127689"/>
                  <a:gd name="connsiteY124" fmla="*/ 1121669 h 1497252"/>
                  <a:gd name="connsiteX125" fmla="*/ 636256 w 2127689"/>
                  <a:gd name="connsiteY125" fmla="*/ 1135576 h 1497252"/>
                  <a:gd name="connsiteX126" fmla="*/ 625825 w 2127689"/>
                  <a:gd name="connsiteY126" fmla="*/ 1142530 h 1497252"/>
                  <a:gd name="connsiteX127" fmla="*/ 601487 w 2127689"/>
                  <a:gd name="connsiteY127" fmla="*/ 1156437 h 1497252"/>
                  <a:gd name="connsiteX128" fmla="*/ 587580 w 2127689"/>
                  <a:gd name="connsiteY128" fmla="*/ 1159914 h 1497252"/>
                  <a:gd name="connsiteX129" fmla="*/ 573673 w 2127689"/>
                  <a:gd name="connsiteY129" fmla="*/ 1170344 h 1497252"/>
                  <a:gd name="connsiteX130" fmla="*/ 531951 w 2127689"/>
                  <a:gd name="connsiteY130" fmla="*/ 1191205 h 1497252"/>
                  <a:gd name="connsiteX131" fmla="*/ 500660 w 2127689"/>
                  <a:gd name="connsiteY131" fmla="*/ 1215542 h 1497252"/>
                  <a:gd name="connsiteX132" fmla="*/ 476322 w 2127689"/>
                  <a:gd name="connsiteY132" fmla="*/ 1236403 h 1497252"/>
                  <a:gd name="connsiteX133" fmla="*/ 455462 w 2127689"/>
                  <a:gd name="connsiteY133" fmla="*/ 1250311 h 1497252"/>
                  <a:gd name="connsiteX134" fmla="*/ 445031 w 2127689"/>
                  <a:gd name="connsiteY134" fmla="*/ 1253787 h 1497252"/>
                  <a:gd name="connsiteX135" fmla="*/ 413740 w 2127689"/>
                  <a:gd name="connsiteY135" fmla="*/ 1281602 h 1497252"/>
                  <a:gd name="connsiteX136" fmla="*/ 403310 w 2127689"/>
                  <a:gd name="connsiteY136" fmla="*/ 1292032 h 1497252"/>
                  <a:gd name="connsiteX137" fmla="*/ 392879 w 2127689"/>
                  <a:gd name="connsiteY137" fmla="*/ 1295509 h 1497252"/>
                  <a:gd name="connsiteX138" fmla="*/ 368541 w 2127689"/>
                  <a:gd name="connsiteY138" fmla="*/ 1305939 h 1497252"/>
                  <a:gd name="connsiteX139" fmla="*/ 347681 w 2127689"/>
                  <a:gd name="connsiteY139" fmla="*/ 1312893 h 1497252"/>
                  <a:gd name="connsiteX140" fmla="*/ 337250 w 2127689"/>
                  <a:gd name="connsiteY140" fmla="*/ 1316370 h 1497252"/>
                  <a:gd name="connsiteX141" fmla="*/ 302482 w 2127689"/>
                  <a:gd name="connsiteY141" fmla="*/ 1326800 h 1497252"/>
                  <a:gd name="connsiteX142" fmla="*/ 281621 w 2127689"/>
                  <a:gd name="connsiteY142" fmla="*/ 1333754 h 1497252"/>
                  <a:gd name="connsiteX143" fmla="*/ 271191 w 2127689"/>
                  <a:gd name="connsiteY143" fmla="*/ 1337231 h 1497252"/>
                  <a:gd name="connsiteX144" fmla="*/ 246853 w 2127689"/>
                  <a:gd name="connsiteY144" fmla="*/ 1351138 h 1497252"/>
                  <a:gd name="connsiteX145" fmla="*/ 222516 w 2127689"/>
                  <a:gd name="connsiteY145" fmla="*/ 1368522 h 1497252"/>
                  <a:gd name="connsiteX146" fmla="*/ 212085 w 2127689"/>
                  <a:gd name="connsiteY146" fmla="*/ 1371999 h 1497252"/>
                  <a:gd name="connsiteX147" fmla="*/ 191224 w 2127689"/>
                  <a:gd name="connsiteY147" fmla="*/ 1382429 h 1497252"/>
                  <a:gd name="connsiteX148" fmla="*/ 159933 w 2127689"/>
                  <a:gd name="connsiteY148" fmla="*/ 1396336 h 1497252"/>
                  <a:gd name="connsiteX149" fmla="*/ 139072 w 2127689"/>
                  <a:gd name="connsiteY149" fmla="*/ 1403290 h 1497252"/>
                  <a:gd name="connsiteX150" fmla="*/ 128642 w 2127689"/>
                  <a:gd name="connsiteY150" fmla="*/ 1406767 h 1497252"/>
                  <a:gd name="connsiteX151" fmla="*/ 97351 w 2127689"/>
                  <a:gd name="connsiteY151" fmla="*/ 1413720 h 1497252"/>
                  <a:gd name="connsiteX152" fmla="*/ 86920 w 2127689"/>
                  <a:gd name="connsiteY152" fmla="*/ 1417197 h 1497252"/>
                  <a:gd name="connsiteX153" fmla="*/ 55629 w 2127689"/>
                  <a:gd name="connsiteY153" fmla="*/ 1431104 h 1497252"/>
                  <a:gd name="connsiteX154" fmla="*/ 34768 w 2127689"/>
                  <a:gd name="connsiteY154" fmla="*/ 1438058 h 1497252"/>
                  <a:gd name="connsiteX155" fmla="*/ 24338 w 2127689"/>
                  <a:gd name="connsiteY155" fmla="*/ 1441535 h 1497252"/>
                  <a:gd name="connsiteX156" fmla="*/ 6954 w 2127689"/>
                  <a:gd name="connsiteY156" fmla="*/ 1445012 h 1497252"/>
                  <a:gd name="connsiteX157" fmla="*/ 0 w 2127689"/>
                  <a:gd name="connsiteY157" fmla="*/ 1472826 h 1497252"/>
                  <a:gd name="connsiteX158" fmla="*/ 3477 w 2127689"/>
                  <a:gd name="connsiteY158" fmla="*/ 1483257 h 1497252"/>
                  <a:gd name="connsiteX159" fmla="*/ 38245 w 2127689"/>
                  <a:gd name="connsiteY159" fmla="*/ 1465873 h 1497252"/>
                  <a:gd name="connsiteX0" fmla="*/ 38245 w 2127689"/>
                  <a:gd name="connsiteY0" fmla="*/ 1465873 h 1497252"/>
                  <a:gd name="connsiteX1" fmla="*/ 79967 w 2127689"/>
                  <a:gd name="connsiteY1" fmla="*/ 1472826 h 1497252"/>
                  <a:gd name="connsiteX2" fmla="*/ 125165 w 2127689"/>
                  <a:gd name="connsiteY2" fmla="*/ 1479780 h 1497252"/>
                  <a:gd name="connsiteX3" fmla="*/ 180794 w 2127689"/>
                  <a:gd name="connsiteY3" fmla="*/ 1483257 h 1497252"/>
                  <a:gd name="connsiteX4" fmla="*/ 799665 w 2127689"/>
                  <a:gd name="connsiteY4" fmla="*/ 1479780 h 1497252"/>
                  <a:gd name="connsiteX5" fmla="*/ 820526 w 2127689"/>
                  <a:gd name="connsiteY5" fmla="*/ 1476303 h 1497252"/>
                  <a:gd name="connsiteX6" fmla="*/ 844864 w 2127689"/>
                  <a:gd name="connsiteY6" fmla="*/ 1472826 h 1497252"/>
                  <a:gd name="connsiteX7" fmla="*/ 910923 w 2127689"/>
                  <a:gd name="connsiteY7" fmla="*/ 1469349 h 1497252"/>
                  <a:gd name="connsiteX8" fmla="*/ 1251650 w 2127689"/>
                  <a:gd name="connsiteY8" fmla="*/ 1472826 h 1497252"/>
                  <a:gd name="connsiteX9" fmla="*/ 1359431 w 2127689"/>
                  <a:gd name="connsiteY9" fmla="*/ 1479780 h 1497252"/>
                  <a:gd name="connsiteX10" fmla="*/ 1401153 w 2127689"/>
                  <a:gd name="connsiteY10" fmla="*/ 1486733 h 1497252"/>
                  <a:gd name="connsiteX11" fmla="*/ 1411583 w 2127689"/>
                  <a:gd name="connsiteY11" fmla="*/ 1490210 h 1497252"/>
                  <a:gd name="connsiteX12" fmla="*/ 1474166 w 2127689"/>
                  <a:gd name="connsiteY12" fmla="*/ 1486733 h 1497252"/>
                  <a:gd name="connsiteX13" fmla="*/ 1495027 w 2127689"/>
                  <a:gd name="connsiteY13" fmla="*/ 1479780 h 1497252"/>
                  <a:gd name="connsiteX14" fmla="*/ 1613238 w 2127689"/>
                  <a:gd name="connsiteY14" fmla="*/ 1476303 h 1497252"/>
                  <a:gd name="connsiteX15" fmla="*/ 1672344 w 2127689"/>
                  <a:gd name="connsiteY15" fmla="*/ 1476303 h 1497252"/>
                  <a:gd name="connsiteX16" fmla="*/ 1745357 w 2127689"/>
                  <a:gd name="connsiteY16" fmla="*/ 1479780 h 1497252"/>
                  <a:gd name="connsiteX17" fmla="*/ 1759264 w 2127689"/>
                  <a:gd name="connsiteY17" fmla="*/ 1483257 h 1497252"/>
                  <a:gd name="connsiteX18" fmla="*/ 1905290 w 2127689"/>
                  <a:gd name="connsiteY18" fmla="*/ 1490210 h 1497252"/>
                  <a:gd name="connsiteX19" fmla="*/ 2026978 w 2127689"/>
                  <a:gd name="connsiteY19" fmla="*/ 1490210 h 1497252"/>
                  <a:gd name="connsiteX20" fmla="*/ 2047839 w 2127689"/>
                  <a:gd name="connsiteY20" fmla="*/ 1483257 h 1497252"/>
                  <a:gd name="connsiteX21" fmla="*/ 2068700 w 2127689"/>
                  <a:gd name="connsiteY21" fmla="*/ 1479780 h 1497252"/>
                  <a:gd name="connsiteX22" fmla="*/ 2093037 w 2127689"/>
                  <a:gd name="connsiteY22" fmla="*/ 1476303 h 1497252"/>
                  <a:gd name="connsiteX23" fmla="*/ 2106944 w 2127689"/>
                  <a:gd name="connsiteY23" fmla="*/ 1472826 h 1497252"/>
                  <a:gd name="connsiteX24" fmla="*/ 2110421 w 2127689"/>
                  <a:gd name="connsiteY24" fmla="*/ 1333754 h 1497252"/>
                  <a:gd name="connsiteX25" fmla="*/ 2113898 w 2127689"/>
                  <a:gd name="connsiteY25" fmla="*/ 1312893 h 1497252"/>
                  <a:gd name="connsiteX26" fmla="*/ 2106944 w 2127689"/>
                  <a:gd name="connsiteY26" fmla="*/ 1027795 h 1497252"/>
                  <a:gd name="connsiteX27" fmla="*/ 2099991 w 2127689"/>
                  <a:gd name="connsiteY27" fmla="*/ 857431 h 1497252"/>
                  <a:gd name="connsiteX28" fmla="*/ 2093037 w 2127689"/>
                  <a:gd name="connsiteY28" fmla="*/ 798326 h 1497252"/>
                  <a:gd name="connsiteX29" fmla="*/ 2089560 w 2127689"/>
                  <a:gd name="connsiteY29" fmla="*/ 541042 h 1497252"/>
                  <a:gd name="connsiteX30" fmla="*/ 2086084 w 2127689"/>
                  <a:gd name="connsiteY30" fmla="*/ 527135 h 1497252"/>
                  <a:gd name="connsiteX31" fmla="*/ 2079130 w 2127689"/>
                  <a:gd name="connsiteY31" fmla="*/ 478460 h 1497252"/>
                  <a:gd name="connsiteX32" fmla="*/ 2075653 w 2127689"/>
                  <a:gd name="connsiteY32" fmla="*/ 454122 h 1497252"/>
                  <a:gd name="connsiteX33" fmla="*/ 2072176 w 2127689"/>
                  <a:gd name="connsiteY33" fmla="*/ 43859 h 1497252"/>
                  <a:gd name="connsiteX34" fmla="*/ 2068700 w 2127689"/>
                  <a:gd name="connsiteY34" fmla="*/ 26475 h 1497252"/>
                  <a:gd name="connsiteX35" fmla="*/ 2061746 w 2127689"/>
                  <a:gd name="connsiteY35" fmla="*/ 5614 h 1497252"/>
                  <a:gd name="connsiteX36" fmla="*/ 2044362 w 2127689"/>
                  <a:gd name="connsiteY36" fmla="*/ 9091 h 1497252"/>
                  <a:gd name="connsiteX37" fmla="*/ 2037408 w 2127689"/>
                  <a:gd name="connsiteY37" fmla="*/ 19521 h 1497252"/>
                  <a:gd name="connsiteX38" fmla="*/ 2006117 w 2127689"/>
                  <a:gd name="connsiteY38" fmla="*/ 47336 h 1497252"/>
                  <a:gd name="connsiteX39" fmla="*/ 1995687 w 2127689"/>
                  <a:gd name="connsiteY39" fmla="*/ 50812 h 1497252"/>
                  <a:gd name="connsiteX40" fmla="*/ 1985256 w 2127689"/>
                  <a:gd name="connsiteY40" fmla="*/ 57766 h 1497252"/>
                  <a:gd name="connsiteX41" fmla="*/ 1974826 w 2127689"/>
                  <a:gd name="connsiteY41" fmla="*/ 61243 h 1497252"/>
                  <a:gd name="connsiteX42" fmla="*/ 1964395 w 2127689"/>
                  <a:gd name="connsiteY42" fmla="*/ 71673 h 1497252"/>
                  <a:gd name="connsiteX43" fmla="*/ 1933104 w 2127689"/>
                  <a:gd name="connsiteY43" fmla="*/ 89057 h 1497252"/>
                  <a:gd name="connsiteX44" fmla="*/ 1908767 w 2127689"/>
                  <a:gd name="connsiteY44" fmla="*/ 99488 h 1497252"/>
                  <a:gd name="connsiteX45" fmla="*/ 1891383 w 2127689"/>
                  <a:gd name="connsiteY45" fmla="*/ 120349 h 1497252"/>
                  <a:gd name="connsiteX46" fmla="*/ 1873998 w 2127689"/>
                  <a:gd name="connsiteY46" fmla="*/ 141209 h 1497252"/>
                  <a:gd name="connsiteX47" fmla="*/ 1842707 w 2127689"/>
                  <a:gd name="connsiteY47" fmla="*/ 162070 h 1497252"/>
                  <a:gd name="connsiteX48" fmla="*/ 1832277 w 2127689"/>
                  <a:gd name="connsiteY48" fmla="*/ 169024 h 1497252"/>
                  <a:gd name="connsiteX49" fmla="*/ 1821846 w 2127689"/>
                  <a:gd name="connsiteY49" fmla="*/ 179454 h 1497252"/>
                  <a:gd name="connsiteX50" fmla="*/ 1811416 w 2127689"/>
                  <a:gd name="connsiteY50" fmla="*/ 182931 h 1497252"/>
                  <a:gd name="connsiteX51" fmla="*/ 1800986 w 2127689"/>
                  <a:gd name="connsiteY51" fmla="*/ 193361 h 1497252"/>
                  <a:gd name="connsiteX52" fmla="*/ 1769694 w 2127689"/>
                  <a:gd name="connsiteY52" fmla="*/ 221176 h 1497252"/>
                  <a:gd name="connsiteX53" fmla="*/ 1755787 w 2127689"/>
                  <a:gd name="connsiteY53" fmla="*/ 242037 h 1497252"/>
                  <a:gd name="connsiteX54" fmla="*/ 1724496 w 2127689"/>
                  <a:gd name="connsiteY54" fmla="*/ 262898 h 1497252"/>
                  <a:gd name="connsiteX55" fmla="*/ 1714065 w 2127689"/>
                  <a:gd name="connsiteY55" fmla="*/ 269851 h 1497252"/>
                  <a:gd name="connsiteX56" fmla="*/ 1693205 w 2127689"/>
                  <a:gd name="connsiteY56" fmla="*/ 287235 h 1497252"/>
                  <a:gd name="connsiteX57" fmla="*/ 1675821 w 2127689"/>
                  <a:gd name="connsiteY57" fmla="*/ 304619 h 1497252"/>
                  <a:gd name="connsiteX58" fmla="*/ 1648006 w 2127689"/>
                  <a:gd name="connsiteY58" fmla="*/ 335911 h 1497252"/>
                  <a:gd name="connsiteX59" fmla="*/ 1627145 w 2127689"/>
                  <a:gd name="connsiteY59" fmla="*/ 353295 h 1497252"/>
                  <a:gd name="connsiteX60" fmla="*/ 1613238 w 2127689"/>
                  <a:gd name="connsiteY60" fmla="*/ 363725 h 1497252"/>
                  <a:gd name="connsiteX61" fmla="*/ 1602808 w 2127689"/>
                  <a:gd name="connsiteY61" fmla="*/ 374155 h 1497252"/>
                  <a:gd name="connsiteX62" fmla="*/ 1592377 w 2127689"/>
                  <a:gd name="connsiteY62" fmla="*/ 381109 h 1497252"/>
                  <a:gd name="connsiteX63" fmla="*/ 1581947 w 2127689"/>
                  <a:gd name="connsiteY63" fmla="*/ 391539 h 1497252"/>
                  <a:gd name="connsiteX64" fmla="*/ 1571516 w 2127689"/>
                  <a:gd name="connsiteY64" fmla="*/ 395016 h 1497252"/>
                  <a:gd name="connsiteX65" fmla="*/ 1561086 w 2127689"/>
                  <a:gd name="connsiteY65" fmla="*/ 401970 h 1497252"/>
                  <a:gd name="connsiteX66" fmla="*/ 1550656 w 2127689"/>
                  <a:gd name="connsiteY66" fmla="*/ 412400 h 1497252"/>
                  <a:gd name="connsiteX67" fmla="*/ 1540225 w 2127689"/>
                  <a:gd name="connsiteY67" fmla="*/ 415877 h 1497252"/>
                  <a:gd name="connsiteX68" fmla="*/ 1508934 w 2127689"/>
                  <a:gd name="connsiteY68" fmla="*/ 436738 h 1497252"/>
                  <a:gd name="connsiteX69" fmla="*/ 1498503 w 2127689"/>
                  <a:gd name="connsiteY69" fmla="*/ 443692 h 1497252"/>
                  <a:gd name="connsiteX70" fmla="*/ 1470689 w 2127689"/>
                  <a:gd name="connsiteY70" fmla="*/ 464552 h 1497252"/>
                  <a:gd name="connsiteX71" fmla="*/ 1439398 w 2127689"/>
                  <a:gd name="connsiteY71" fmla="*/ 485413 h 1497252"/>
                  <a:gd name="connsiteX72" fmla="*/ 1428967 w 2127689"/>
                  <a:gd name="connsiteY72" fmla="*/ 492367 h 1497252"/>
                  <a:gd name="connsiteX73" fmla="*/ 1408106 w 2127689"/>
                  <a:gd name="connsiteY73" fmla="*/ 523658 h 1497252"/>
                  <a:gd name="connsiteX74" fmla="*/ 1401153 w 2127689"/>
                  <a:gd name="connsiteY74" fmla="*/ 534088 h 1497252"/>
                  <a:gd name="connsiteX75" fmla="*/ 1394199 w 2127689"/>
                  <a:gd name="connsiteY75" fmla="*/ 547996 h 1497252"/>
                  <a:gd name="connsiteX76" fmla="*/ 1383769 w 2127689"/>
                  <a:gd name="connsiteY76" fmla="*/ 554949 h 1497252"/>
                  <a:gd name="connsiteX77" fmla="*/ 1369862 w 2127689"/>
                  <a:gd name="connsiteY77" fmla="*/ 575810 h 1497252"/>
                  <a:gd name="connsiteX78" fmla="*/ 1362908 w 2127689"/>
                  <a:gd name="connsiteY78" fmla="*/ 586241 h 1497252"/>
                  <a:gd name="connsiteX79" fmla="*/ 1352478 w 2127689"/>
                  <a:gd name="connsiteY79" fmla="*/ 589717 h 1497252"/>
                  <a:gd name="connsiteX80" fmla="*/ 1331617 w 2127689"/>
                  <a:gd name="connsiteY80" fmla="*/ 607101 h 1497252"/>
                  <a:gd name="connsiteX81" fmla="*/ 1321186 w 2127689"/>
                  <a:gd name="connsiteY81" fmla="*/ 610578 h 1497252"/>
                  <a:gd name="connsiteX82" fmla="*/ 1286418 w 2127689"/>
                  <a:gd name="connsiteY82" fmla="*/ 631439 h 1497252"/>
                  <a:gd name="connsiteX83" fmla="*/ 1272511 w 2127689"/>
                  <a:gd name="connsiteY83" fmla="*/ 634916 h 1497252"/>
                  <a:gd name="connsiteX84" fmla="*/ 1251650 w 2127689"/>
                  <a:gd name="connsiteY84" fmla="*/ 648823 h 1497252"/>
                  <a:gd name="connsiteX85" fmla="*/ 1241220 w 2127689"/>
                  <a:gd name="connsiteY85" fmla="*/ 655777 h 1497252"/>
                  <a:gd name="connsiteX86" fmla="*/ 1223836 w 2127689"/>
                  <a:gd name="connsiteY86" fmla="*/ 673161 h 1497252"/>
                  <a:gd name="connsiteX87" fmla="*/ 1216882 w 2127689"/>
                  <a:gd name="connsiteY87" fmla="*/ 683591 h 1497252"/>
                  <a:gd name="connsiteX88" fmla="*/ 1182114 w 2127689"/>
                  <a:gd name="connsiteY88" fmla="*/ 704452 h 1497252"/>
                  <a:gd name="connsiteX89" fmla="*/ 1161253 w 2127689"/>
                  <a:gd name="connsiteY89" fmla="*/ 718359 h 1497252"/>
                  <a:gd name="connsiteX90" fmla="*/ 1150823 w 2127689"/>
                  <a:gd name="connsiteY90" fmla="*/ 725313 h 1497252"/>
                  <a:gd name="connsiteX91" fmla="*/ 1136916 w 2127689"/>
                  <a:gd name="connsiteY91" fmla="*/ 746174 h 1497252"/>
                  <a:gd name="connsiteX92" fmla="*/ 1129962 w 2127689"/>
                  <a:gd name="connsiteY92" fmla="*/ 756604 h 1497252"/>
                  <a:gd name="connsiteX93" fmla="*/ 1126485 w 2127689"/>
                  <a:gd name="connsiteY93" fmla="*/ 767034 h 1497252"/>
                  <a:gd name="connsiteX94" fmla="*/ 1112578 w 2127689"/>
                  <a:gd name="connsiteY94" fmla="*/ 787895 h 1497252"/>
                  <a:gd name="connsiteX95" fmla="*/ 1102148 w 2127689"/>
                  <a:gd name="connsiteY95" fmla="*/ 808756 h 1497252"/>
                  <a:gd name="connsiteX96" fmla="*/ 1081287 w 2127689"/>
                  <a:gd name="connsiteY96" fmla="*/ 822663 h 1497252"/>
                  <a:gd name="connsiteX97" fmla="*/ 1070856 w 2127689"/>
                  <a:gd name="connsiteY97" fmla="*/ 829617 h 1497252"/>
                  <a:gd name="connsiteX98" fmla="*/ 1060426 w 2127689"/>
                  <a:gd name="connsiteY98" fmla="*/ 833094 h 1497252"/>
                  <a:gd name="connsiteX99" fmla="*/ 1049995 w 2127689"/>
                  <a:gd name="connsiteY99" fmla="*/ 840047 h 1497252"/>
                  <a:gd name="connsiteX100" fmla="*/ 1025658 w 2127689"/>
                  <a:gd name="connsiteY100" fmla="*/ 847001 h 1497252"/>
                  <a:gd name="connsiteX101" fmla="*/ 994367 w 2127689"/>
                  <a:gd name="connsiteY101" fmla="*/ 864385 h 1497252"/>
                  <a:gd name="connsiteX102" fmla="*/ 983936 w 2127689"/>
                  <a:gd name="connsiteY102" fmla="*/ 874815 h 1497252"/>
                  <a:gd name="connsiteX103" fmla="*/ 966552 w 2127689"/>
                  <a:gd name="connsiteY103" fmla="*/ 895676 h 1497252"/>
                  <a:gd name="connsiteX104" fmla="*/ 956122 w 2127689"/>
                  <a:gd name="connsiteY104" fmla="*/ 902630 h 1497252"/>
                  <a:gd name="connsiteX105" fmla="*/ 945691 w 2127689"/>
                  <a:gd name="connsiteY105" fmla="*/ 913060 h 1497252"/>
                  <a:gd name="connsiteX106" fmla="*/ 924830 w 2127689"/>
                  <a:gd name="connsiteY106" fmla="*/ 926968 h 1497252"/>
                  <a:gd name="connsiteX107" fmla="*/ 914400 w 2127689"/>
                  <a:gd name="connsiteY107" fmla="*/ 937398 h 1497252"/>
                  <a:gd name="connsiteX108" fmla="*/ 893539 w 2127689"/>
                  <a:gd name="connsiteY108" fmla="*/ 951305 h 1497252"/>
                  <a:gd name="connsiteX109" fmla="*/ 883109 w 2127689"/>
                  <a:gd name="connsiteY109" fmla="*/ 958259 h 1497252"/>
                  <a:gd name="connsiteX110" fmla="*/ 862248 w 2127689"/>
                  <a:gd name="connsiteY110" fmla="*/ 965212 h 1497252"/>
                  <a:gd name="connsiteX111" fmla="*/ 848341 w 2127689"/>
                  <a:gd name="connsiteY111" fmla="*/ 975643 h 1497252"/>
                  <a:gd name="connsiteX112" fmla="*/ 837910 w 2127689"/>
                  <a:gd name="connsiteY112" fmla="*/ 982596 h 1497252"/>
                  <a:gd name="connsiteX113" fmla="*/ 827480 w 2127689"/>
                  <a:gd name="connsiteY113" fmla="*/ 993027 h 1497252"/>
                  <a:gd name="connsiteX114" fmla="*/ 806619 w 2127689"/>
                  <a:gd name="connsiteY114" fmla="*/ 1006934 h 1497252"/>
                  <a:gd name="connsiteX115" fmla="*/ 796189 w 2127689"/>
                  <a:gd name="connsiteY115" fmla="*/ 1013888 h 1497252"/>
                  <a:gd name="connsiteX116" fmla="*/ 785758 w 2127689"/>
                  <a:gd name="connsiteY116" fmla="*/ 1020841 h 1497252"/>
                  <a:gd name="connsiteX117" fmla="*/ 775328 w 2127689"/>
                  <a:gd name="connsiteY117" fmla="*/ 1031272 h 1497252"/>
                  <a:gd name="connsiteX118" fmla="*/ 764897 w 2127689"/>
                  <a:gd name="connsiteY118" fmla="*/ 1034749 h 1497252"/>
                  <a:gd name="connsiteX119" fmla="*/ 733606 w 2127689"/>
                  <a:gd name="connsiteY119" fmla="*/ 1059086 h 1497252"/>
                  <a:gd name="connsiteX120" fmla="*/ 712745 w 2127689"/>
                  <a:gd name="connsiteY120" fmla="*/ 1072993 h 1497252"/>
                  <a:gd name="connsiteX121" fmla="*/ 684931 w 2127689"/>
                  <a:gd name="connsiteY121" fmla="*/ 1097331 h 1497252"/>
                  <a:gd name="connsiteX122" fmla="*/ 674500 w 2127689"/>
                  <a:gd name="connsiteY122" fmla="*/ 1107761 h 1497252"/>
                  <a:gd name="connsiteX123" fmla="*/ 667547 w 2127689"/>
                  <a:gd name="connsiteY123" fmla="*/ 1118192 h 1497252"/>
                  <a:gd name="connsiteX124" fmla="*/ 657116 w 2127689"/>
                  <a:gd name="connsiteY124" fmla="*/ 1121669 h 1497252"/>
                  <a:gd name="connsiteX125" fmla="*/ 636256 w 2127689"/>
                  <a:gd name="connsiteY125" fmla="*/ 1135576 h 1497252"/>
                  <a:gd name="connsiteX126" fmla="*/ 625825 w 2127689"/>
                  <a:gd name="connsiteY126" fmla="*/ 1142530 h 1497252"/>
                  <a:gd name="connsiteX127" fmla="*/ 601487 w 2127689"/>
                  <a:gd name="connsiteY127" fmla="*/ 1156437 h 1497252"/>
                  <a:gd name="connsiteX128" fmla="*/ 587580 w 2127689"/>
                  <a:gd name="connsiteY128" fmla="*/ 1159914 h 1497252"/>
                  <a:gd name="connsiteX129" fmla="*/ 573673 w 2127689"/>
                  <a:gd name="connsiteY129" fmla="*/ 1170344 h 1497252"/>
                  <a:gd name="connsiteX130" fmla="*/ 531951 w 2127689"/>
                  <a:gd name="connsiteY130" fmla="*/ 1191205 h 1497252"/>
                  <a:gd name="connsiteX131" fmla="*/ 500660 w 2127689"/>
                  <a:gd name="connsiteY131" fmla="*/ 1215542 h 1497252"/>
                  <a:gd name="connsiteX132" fmla="*/ 476322 w 2127689"/>
                  <a:gd name="connsiteY132" fmla="*/ 1236403 h 1497252"/>
                  <a:gd name="connsiteX133" fmla="*/ 455462 w 2127689"/>
                  <a:gd name="connsiteY133" fmla="*/ 1250311 h 1497252"/>
                  <a:gd name="connsiteX134" fmla="*/ 445031 w 2127689"/>
                  <a:gd name="connsiteY134" fmla="*/ 1253787 h 1497252"/>
                  <a:gd name="connsiteX135" fmla="*/ 413740 w 2127689"/>
                  <a:gd name="connsiteY135" fmla="*/ 1281602 h 1497252"/>
                  <a:gd name="connsiteX136" fmla="*/ 403310 w 2127689"/>
                  <a:gd name="connsiteY136" fmla="*/ 1292032 h 1497252"/>
                  <a:gd name="connsiteX137" fmla="*/ 392879 w 2127689"/>
                  <a:gd name="connsiteY137" fmla="*/ 1295509 h 1497252"/>
                  <a:gd name="connsiteX138" fmla="*/ 368541 w 2127689"/>
                  <a:gd name="connsiteY138" fmla="*/ 1305939 h 1497252"/>
                  <a:gd name="connsiteX139" fmla="*/ 347681 w 2127689"/>
                  <a:gd name="connsiteY139" fmla="*/ 1312893 h 1497252"/>
                  <a:gd name="connsiteX140" fmla="*/ 337250 w 2127689"/>
                  <a:gd name="connsiteY140" fmla="*/ 1316370 h 1497252"/>
                  <a:gd name="connsiteX141" fmla="*/ 302482 w 2127689"/>
                  <a:gd name="connsiteY141" fmla="*/ 1326800 h 1497252"/>
                  <a:gd name="connsiteX142" fmla="*/ 281621 w 2127689"/>
                  <a:gd name="connsiteY142" fmla="*/ 1333754 h 1497252"/>
                  <a:gd name="connsiteX143" fmla="*/ 271191 w 2127689"/>
                  <a:gd name="connsiteY143" fmla="*/ 1337231 h 1497252"/>
                  <a:gd name="connsiteX144" fmla="*/ 246853 w 2127689"/>
                  <a:gd name="connsiteY144" fmla="*/ 1351138 h 1497252"/>
                  <a:gd name="connsiteX145" fmla="*/ 222516 w 2127689"/>
                  <a:gd name="connsiteY145" fmla="*/ 1368522 h 1497252"/>
                  <a:gd name="connsiteX146" fmla="*/ 212085 w 2127689"/>
                  <a:gd name="connsiteY146" fmla="*/ 1371999 h 1497252"/>
                  <a:gd name="connsiteX147" fmla="*/ 191224 w 2127689"/>
                  <a:gd name="connsiteY147" fmla="*/ 1382429 h 1497252"/>
                  <a:gd name="connsiteX148" fmla="*/ 159933 w 2127689"/>
                  <a:gd name="connsiteY148" fmla="*/ 1396336 h 1497252"/>
                  <a:gd name="connsiteX149" fmla="*/ 139072 w 2127689"/>
                  <a:gd name="connsiteY149" fmla="*/ 1403290 h 1497252"/>
                  <a:gd name="connsiteX150" fmla="*/ 128642 w 2127689"/>
                  <a:gd name="connsiteY150" fmla="*/ 1406767 h 1497252"/>
                  <a:gd name="connsiteX151" fmla="*/ 97351 w 2127689"/>
                  <a:gd name="connsiteY151" fmla="*/ 1413720 h 1497252"/>
                  <a:gd name="connsiteX152" fmla="*/ 86920 w 2127689"/>
                  <a:gd name="connsiteY152" fmla="*/ 1417197 h 1497252"/>
                  <a:gd name="connsiteX153" fmla="*/ 55629 w 2127689"/>
                  <a:gd name="connsiteY153" fmla="*/ 1431104 h 1497252"/>
                  <a:gd name="connsiteX154" fmla="*/ 34768 w 2127689"/>
                  <a:gd name="connsiteY154" fmla="*/ 1438058 h 1497252"/>
                  <a:gd name="connsiteX155" fmla="*/ 24338 w 2127689"/>
                  <a:gd name="connsiteY155" fmla="*/ 1441535 h 1497252"/>
                  <a:gd name="connsiteX156" fmla="*/ 6954 w 2127689"/>
                  <a:gd name="connsiteY156" fmla="*/ 1445012 h 1497252"/>
                  <a:gd name="connsiteX157" fmla="*/ 0 w 2127689"/>
                  <a:gd name="connsiteY157" fmla="*/ 1472826 h 1497252"/>
                  <a:gd name="connsiteX158" fmla="*/ 3477 w 2127689"/>
                  <a:gd name="connsiteY158" fmla="*/ 1483257 h 1497252"/>
                  <a:gd name="connsiteX159" fmla="*/ 38245 w 2127689"/>
                  <a:gd name="connsiteY159" fmla="*/ 1465873 h 1497252"/>
                  <a:gd name="connsiteX0" fmla="*/ 38245 w 2127689"/>
                  <a:gd name="connsiteY0" fmla="*/ 1479979 h 1511358"/>
                  <a:gd name="connsiteX1" fmla="*/ 79967 w 2127689"/>
                  <a:gd name="connsiteY1" fmla="*/ 1486932 h 1511358"/>
                  <a:gd name="connsiteX2" fmla="*/ 125165 w 2127689"/>
                  <a:gd name="connsiteY2" fmla="*/ 1493886 h 1511358"/>
                  <a:gd name="connsiteX3" fmla="*/ 180794 w 2127689"/>
                  <a:gd name="connsiteY3" fmla="*/ 1497363 h 1511358"/>
                  <a:gd name="connsiteX4" fmla="*/ 799665 w 2127689"/>
                  <a:gd name="connsiteY4" fmla="*/ 1493886 h 1511358"/>
                  <a:gd name="connsiteX5" fmla="*/ 820526 w 2127689"/>
                  <a:gd name="connsiteY5" fmla="*/ 1490409 h 1511358"/>
                  <a:gd name="connsiteX6" fmla="*/ 844864 w 2127689"/>
                  <a:gd name="connsiteY6" fmla="*/ 1486932 h 1511358"/>
                  <a:gd name="connsiteX7" fmla="*/ 910923 w 2127689"/>
                  <a:gd name="connsiteY7" fmla="*/ 1483455 h 1511358"/>
                  <a:gd name="connsiteX8" fmla="*/ 1251650 w 2127689"/>
                  <a:gd name="connsiteY8" fmla="*/ 1486932 h 1511358"/>
                  <a:gd name="connsiteX9" fmla="*/ 1359431 w 2127689"/>
                  <a:gd name="connsiteY9" fmla="*/ 1493886 h 1511358"/>
                  <a:gd name="connsiteX10" fmla="*/ 1401153 w 2127689"/>
                  <a:gd name="connsiteY10" fmla="*/ 1500839 h 1511358"/>
                  <a:gd name="connsiteX11" fmla="*/ 1411583 w 2127689"/>
                  <a:gd name="connsiteY11" fmla="*/ 1504316 h 1511358"/>
                  <a:gd name="connsiteX12" fmla="*/ 1474166 w 2127689"/>
                  <a:gd name="connsiteY12" fmla="*/ 1500839 h 1511358"/>
                  <a:gd name="connsiteX13" fmla="*/ 1495027 w 2127689"/>
                  <a:gd name="connsiteY13" fmla="*/ 1493886 h 1511358"/>
                  <a:gd name="connsiteX14" fmla="*/ 1613238 w 2127689"/>
                  <a:gd name="connsiteY14" fmla="*/ 1490409 h 1511358"/>
                  <a:gd name="connsiteX15" fmla="*/ 1672344 w 2127689"/>
                  <a:gd name="connsiteY15" fmla="*/ 1490409 h 1511358"/>
                  <a:gd name="connsiteX16" fmla="*/ 1745357 w 2127689"/>
                  <a:gd name="connsiteY16" fmla="*/ 1493886 h 1511358"/>
                  <a:gd name="connsiteX17" fmla="*/ 1759264 w 2127689"/>
                  <a:gd name="connsiteY17" fmla="*/ 1497363 h 1511358"/>
                  <a:gd name="connsiteX18" fmla="*/ 1905290 w 2127689"/>
                  <a:gd name="connsiteY18" fmla="*/ 1504316 h 1511358"/>
                  <a:gd name="connsiteX19" fmla="*/ 2026978 w 2127689"/>
                  <a:gd name="connsiteY19" fmla="*/ 1504316 h 1511358"/>
                  <a:gd name="connsiteX20" fmla="*/ 2047839 w 2127689"/>
                  <a:gd name="connsiteY20" fmla="*/ 1497363 h 1511358"/>
                  <a:gd name="connsiteX21" fmla="*/ 2068700 w 2127689"/>
                  <a:gd name="connsiteY21" fmla="*/ 1493886 h 1511358"/>
                  <a:gd name="connsiteX22" fmla="*/ 2093037 w 2127689"/>
                  <a:gd name="connsiteY22" fmla="*/ 1490409 h 1511358"/>
                  <a:gd name="connsiteX23" fmla="*/ 2106944 w 2127689"/>
                  <a:gd name="connsiteY23" fmla="*/ 1486932 h 1511358"/>
                  <a:gd name="connsiteX24" fmla="*/ 2110421 w 2127689"/>
                  <a:gd name="connsiteY24" fmla="*/ 1347860 h 1511358"/>
                  <a:gd name="connsiteX25" fmla="*/ 2113898 w 2127689"/>
                  <a:gd name="connsiteY25" fmla="*/ 1326999 h 1511358"/>
                  <a:gd name="connsiteX26" fmla="*/ 2106944 w 2127689"/>
                  <a:gd name="connsiteY26" fmla="*/ 1041901 h 1511358"/>
                  <a:gd name="connsiteX27" fmla="*/ 2099991 w 2127689"/>
                  <a:gd name="connsiteY27" fmla="*/ 871537 h 1511358"/>
                  <a:gd name="connsiteX28" fmla="*/ 2093037 w 2127689"/>
                  <a:gd name="connsiteY28" fmla="*/ 812432 h 1511358"/>
                  <a:gd name="connsiteX29" fmla="*/ 2089560 w 2127689"/>
                  <a:gd name="connsiteY29" fmla="*/ 555148 h 1511358"/>
                  <a:gd name="connsiteX30" fmla="*/ 2086084 w 2127689"/>
                  <a:gd name="connsiteY30" fmla="*/ 541241 h 1511358"/>
                  <a:gd name="connsiteX31" fmla="*/ 2079130 w 2127689"/>
                  <a:gd name="connsiteY31" fmla="*/ 492566 h 1511358"/>
                  <a:gd name="connsiteX32" fmla="*/ 2075653 w 2127689"/>
                  <a:gd name="connsiteY32" fmla="*/ 468228 h 1511358"/>
                  <a:gd name="connsiteX33" fmla="*/ 2072176 w 2127689"/>
                  <a:gd name="connsiteY33" fmla="*/ 57965 h 1511358"/>
                  <a:gd name="connsiteX34" fmla="*/ 2068700 w 2127689"/>
                  <a:gd name="connsiteY34" fmla="*/ 40581 h 1511358"/>
                  <a:gd name="connsiteX35" fmla="*/ 2061746 w 2127689"/>
                  <a:gd name="connsiteY35" fmla="*/ 19720 h 1511358"/>
                  <a:gd name="connsiteX36" fmla="*/ 2044362 w 2127689"/>
                  <a:gd name="connsiteY36" fmla="*/ 23197 h 1511358"/>
                  <a:gd name="connsiteX37" fmla="*/ 2037408 w 2127689"/>
                  <a:gd name="connsiteY37" fmla="*/ 33627 h 1511358"/>
                  <a:gd name="connsiteX38" fmla="*/ 2006117 w 2127689"/>
                  <a:gd name="connsiteY38" fmla="*/ 5813 h 1511358"/>
                  <a:gd name="connsiteX39" fmla="*/ 1995687 w 2127689"/>
                  <a:gd name="connsiteY39" fmla="*/ 64918 h 1511358"/>
                  <a:gd name="connsiteX40" fmla="*/ 1985256 w 2127689"/>
                  <a:gd name="connsiteY40" fmla="*/ 71872 h 1511358"/>
                  <a:gd name="connsiteX41" fmla="*/ 1974826 w 2127689"/>
                  <a:gd name="connsiteY41" fmla="*/ 75349 h 1511358"/>
                  <a:gd name="connsiteX42" fmla="*/ 1964395 w 2127689"/>
                  <a:gd name="connsiteY42" fmla="*/ 85779 h 1511358"/>
                  <a:gd name="connsiteX43" fmla="*/ 1933104 w 2127689"/>
                  <a:gd name="connsiteY43" fmla="*/ 103163 h 1511358"/>
                  <a:gd name="connsiteX44" fmla="*/ 1908767 w 2127689"/>
                  <a:gd name="connsiteY44" fmla="*/ 113594 h 1511358"/>
                  <a:gd name="connsiteX45" fmla="*/ 1891383 w 2127689"/>
                  <a:gd name="connsiteY45" fmla="*/ 134455 h 1511358"/>
                  <a:gd name="connsiteX46" fmla="*/ 1873998 w 2127689"/>
                  <a:gd name="connsiteY46" fmla="*/ 155315 h 1511358"/>
                  <a:gd name="connsiteX47" fmla="*/ 1842707 w 2127689"/>
                  <a:gd name="connsiteY47" fmla="*/ 176176 h 1511358"/>
                  <a:gd name="connsiteX48" fmla="*/ 1832277 w 2127689"/>
                  <a:gd name="connsiteY48" fmla="*/ 183130 h 1511358"/>
                  <a:gd name="connsiteX49" fmla="*/ 1821846 w 2127689"/>
                  <a:gd name="connsiteY49" fmla="*/ 193560 h 1511358"/>
                  <a:gd name="connsiteX50" fmla="*/ 1811416 w 2127689"/>
                  <a:gd name="connsiteY50" fmla="*/ 197037 h 1511358"/>
                  <a:gd name="connsiteX51" fmla="*/ 1800986 w 2127689"/>
                  <a:gd name="connsiteY51" fmla="*/ 207467 h 1511358"/>
                  <a:gd name="connsiteX52" fmla="*/ 1769694 w 2127689"/>
                  <a:gd name="connsiteY52" fmla="*/ 235282 h 1511358"/>
                  <a:gd name="connsiteX53" fmla="*/ 1755787 w 2127689"/>
                  <a:gd name="connsiteY53" fmla="*/ 256143 h 1511358"/>
                  <a:gd name="connsiteX54" fmla="*/ 1724496 w 2127689"/>
                  <a:gd name="connsiteY54" fmla="*/ 277004 h 1511358"/>
                  <a:gd name="connsiteX55" fmla="*/ 1714065 w 2127689"/>
                  <a:gd name="connsiteY55" fmla="*/ 283957 h 1511358"/>
                  <a:gd name="connsiteX56" fmla="*/ 1693205 w 2127689"/>
                  <a:gd name="connsiteY56" fmla="*/ 301341 h 1511358"/>
                  <a:gd name="connsiteX57" fmla="*/ 1675821 w 2127689"/>
                  <a:gd name="connsiteY57" fmla="*/ 318725 h 1511358"/>
                  <a:gd name="connsiteX58" fmla="*/ 1648006 w 2127689"/>
                  <a:gd name="connsiteY58" fmla="*/ 350017 h 1511358"/>
                  <a:gd name="connsiteX59" fmla="*/ 1627145 w 2127689"/>
                  <a:gd name="connsiteY59" fmla="*/ 367401 h 1511358"/>
                  <a:gd name="connsiteX60" fmla="*/ 1613238 w 2127689"/>
                  <a:gd name="connsiteY60" fmla="*/ 377831 h 1511358"/>
                  <a:gd name="connsiteX61" fmla="*/ 1602808 w 2127689"/>
                  <a:gd name="connsiteY61" fmla="*/ 388261 h 1511358"/>
                  <a:gd name="connsiteX62" fmla="*/ 1592377 w 2127689"/>
                  <a:gd name="connsiteY62" fmla="*/ 395215 h 1511358"/>
                  <a:gd name="connsiteX63" fmla="*/ 1581947 w 2127689"/>
                  <a:gd name="connsiteY63" fmla="*/ 405645 h 1511358"/>
                  <a:gd name="connsiteX64" fmla="*/ 1571516 w 2127689"/>
                  <a:gd name="connsiteY64" fmla="*/ 409122 h 1511358"/>
                  <a:gd name="connsiteX65" fmla="*/ 1561086 w 2127689"/>
                  <a:gd name="connsiteY65" fmla="*/ 416076 h 1511358"/>
                  <a:gd name="connsiteX66" fmla="*/ 1550656 w 2127689"/>
                  <a:gd name="connsiteY66" fmla="*/ 426506 h 1511358"/>
                  <a:gd name="connsiteX67" fmla="*/ 1540225 w 2127689"/>
                  <a:gd name="connsiteY67" fmla="*/ 429983 h 1511358"/>
                  <a:gd name="connsiteX68" fmla="*/ 1508934 w 2127689"/>
                  <a:gd name="connsiteY68" fmla="*/ 450844 h 1511358"/>
                  <a:gd name="connsiteX69" fmla="*/ 1498503 w 2127689"/>
                  <a:gd name="connsiteY69" fmla="*/ 457798 h 1511358"/>
                  <a:gd name="connsiteX70" fmla="*/ 1470689 w 2127689"/>
                  <a:gd name="connsiteY70" fmla="*/ 478658 h 1511358"/>
                  <a:gd name="connsiteX71" fmla="*/ 1439398 w 2127689"/>
                  <a:gd name="connsiteY71" fmla="*/ 499519 h 1511358"/>
                  <a:gd name="connsiteX72" fmla="*/ 1428967 w 2127689"/>
                  <a:gd name="connsiteY72" fmla="*/ 506473 h 1511358"/>
                  <a:gd name="connsiteX73" fmla="*/ 1408106 w 2127689"/>
                  <a:gd name="connsiteY73" fmla="*/ 537764 h 1511358"/>
                  <a:gd name="connsiteX74" fmla="*/ 1401153 w 2127689"/>
                  <a:gd name="connsiteY74" fmla="*/ 548194 h 1511358"/>
                  <a:gd name="connsiteX75" fmla="*/ 1394199 w 2127689"/>
                  <a:gd name="connsiteY75" fmla="*/ 562102 h 1511358"/>
                  <a:gd name="connsiteX76" fmla="*/ 1383769 w 2127689"/>
                  <a:gd name="connsiteY76" fmla="*/ 569055 h 1511358"/>
                  <a:gd name="connsiteX77" fmla="*/ 1369862 w 2127689"/>
                  <a:gd name="connsiteY77" fmla="*/ 589916 h 1511358"/>
                  <a:gd name="connsiteX78" fmla="*/ 1362908 w 2127689"/>
                  <a:gd name="connsiteY78" fmla="*/ 600347 h 1511358"/>
                  <a:gd name="connsiteX79" fmla="*/ 1352478 w 2127689"/>
                  <a:gd name="connsiteY79" fmla="*/ 603823 h 1511358"/>
                  <a:gd name="connsiteX80" fmla="*/ 1331617 w 2127689"/>
                  <a:gd name="connsiteY80" fmla="*/ 621207 h 1511358"/>
                  <a:gd name="connsiteX81" fmla="*/ 1321186 w 2127689"/>
                  <a:gd name="connsiteY81" fmla="*/ 624684 h 1511358"/>
                  <a:gd name="connsiteX82" fmla="*/ 1286418 w 2127689"/>
                  <a:gd name="connsiteY82" fmla="*/ 645545 h 1511358"/>
                  <a:gd name="connsiteX83" fmla="*/ 1272511 w 2127689"/>
                  <a:gd name="connsiteY83" fmla="*/ 649022 h 1511358"/>
                  <a:gd name="connsiteX84" fmla="*/ 1251650 w 2127689"/>
                  <a:gd name="connsiteY84" fmla="*/ 662929 h 1511358"/>
                  <a:gd name="connsiteX85" fmla="*/ 1241220 w 2127689"/>
                  <a:gd name="connsiteY85" fmla="*/ 669883 h 1511358"/>
                  <a:gd name="connsiteX86" fmla="*/ 1223836 w 2127689"/>
                  <a:gd name="connsiteY86" fmla="*/ 687267 h 1511358"/>
                  <a:gd name="connsiteX87" fmla="*/ 1216882 w 2127689"/>
                  <a:gd name="connsiteY87" fmla="*/ 697697 h 1511358"/>
                  <a:gd name="connsiteX88" fmla="*/ 1182114 w 2127689"/>
                  <a:gd name="connsiteY88" fmla="*/ 718558 h 1511358"/>
                  <a:gd name="connsiteX89" fmla="*/ 1161253 w 2127689"/>
                  <a:gd name="connsiteY89" fmla="*/ 732465 h 1511358"/>
                  <a:gd name="connsiteX90" fmla="*/ 1150823 w 2127689"/>
                  <a:gd name="connsiteY90" fmla="*/ 739419 h 1511358"/>
                  <a:gd name="connsiteX91" fmla="*/ 1136916 w 2127689"/>
                  <a:gd name="connsiteY91" fmla="*/ 760280 h 1511358"/>
                  <a:gd name="connsiteX92" fmla="*/ 1129962 w 2127689"/>
                  <a:gd name="connsiteY92" fmla="*/ 770710 h 1511358"/>
                  <a:gd name="connsiteX93" fmla="*/ 1126485 w 2127689"/>
                  <a:gd name="connsiteY93" fmla="*/ 781140 h 1511358"/>
                  <a:gd name="connsiteX94" fmla="*/ 1112578 w 2127689"/>
                  <a:gd name="connsiteY94" fmla="*/ 802001 h 1511358"/>
                  <a:gd name="connsiteX95" fmla="*/ 1102148 w 2127689"/>
                  <a:gd name="connsiteY95" fmla="*/ 822862 h 1511358"/>
                  <a:gd name="connsiteX96" fmla="*/ 1081287 w 2127689"/>
                  <a:gd name="connsiteY96" fmla="*/ 836769 h 1511358"/>
                  <a:gd name="connsiteX97" fmla="*/ 1070856 w 2127689"/>
                  <a:gd name="connsiteY97" fmla="*/ 843723 h 1511358"/>
                  <a:gd name="connsiteX98" fmla="*/ 1060426 w 2127689"/>
                  <a:gd name="connsiteY98" fmla="*/ 847200 h 1511358"/>
                  <a:gd name="connsiteX99" fmla="*/ 1049995 w 2127689"/>
                  <a:gd name="connsiteY99" fmla="*/ 854153 h 1511358"/>
                  <a:gd name="connsiteX100" fmla="*/ 1025658 w 2127689"/>
                  <a:gd name="connsiteY100" fmla="*/ 861107 h 1511358"/>
                  <a:gd name="connsiteX101" fmla="*/ 994367 w 2127689"/>
                  <a:gd name="connsiteY101" fmla="*/ 878491 h 1511358"/>
                  <a:gd name="connsiteX102" fmla="*/ 983936 w 2127689"/>
                  <a:gd name="connsiteY102" fmla="*/ 888921 h 1511358"/>
                  <a:gd name="connsiteX103" fmla="*/ 966552 w 2127689"/>
                  <a:gd name="connsiteY103" fmla="*/ 909782 h 1511358"/>
                  <a:gd name="connsiteX104" fmla="*/ 956122 w 2127689"/>
                  <a:gd name="connsiteY104" fmla="*/ 916736 h 1511358"/>
                  <a:gd name="connsiteX105" fmla="*/ 945691 w 2127689"/>
                  <a:gd name="connsiteY105" fmla="*/ 927166 h 1511358"/>
                  <a:gd name="connsiteX106" fmla="*/ 924830 w 2127689"/>
                  <a:gd name="connsiteY106" fmla="*/ 941074 h 1511358"/>
                  <a:gd name="connsiteX107" fmla="*/ 914400 w 2127689"/>
                  <a:gd name="connsiteY107" fmla="*/ 951504 h 1511358"/>
                  <a:gd name="connsiteX108" fmla="*/ 893539 w 2127689"/>
                  <a:gd name="connsiteY108" fmla="*/ 965411 h 1511358"/>
                  <a:gd name="connsiteX109" fmla="*/ 883109 w 2127689"/>
                  <a:gd name="connsiteY109" fmla="*/ 972365 h 1511358"/>
                  <a:gd name="connsiteX110" fmla="*/ 862248 w 2127689"/>
                  <a:gd name="connsiteY110" fmla="*/ 979318 h 1511358"/>
                  <a:gd name="connsiteX111" fmla="*/ 848341 w 2127689"/>
                  <a:gd name="connsiteY111" fmla="*/ 989749 h 1511358"/>
                  <a:gd name="connsiteX112" fmla="*/ 837910 w 2127689"/>
                  <a:gd name="connsiteY112" fmla="*/ 996702 h 1511358"/>
                  <a:gd name="connsiteX113" fmla="*/ 827480 w 2127689"/>
                  <a:gd name="connsiteY113" fmla="*/ 1007133 h 1511358"/>
                  <a:gd name="connsiteX114" fmla="*/ 806619 w 2127689"/>
                  <a:gd name="connsiteY114" fmla="*/ 1021040 h 1511358"/>
                  <a:gd name="connsiteX115" fmla="*/ 796189 w 2127689"/>
                  <a:gd name="connsiteY115" fmla="*/ 1027994 h 1511358"/>
                  <a:gd name="connsiteX116" fmla="*/ 785758 w 2127689"/>
                  <a:gd name="connsiteY116" fmla="*/ 1034947 h 1511358"/>
                  <a:gd name="connsiteX117" fmla="*/ 775328 w 2127689"/>
                  <a:gd name="connsiteY117" fmla="*/ 1045378 h 1511358"/>
                  <a:gd name="connsiteX118" fmla="*/ 764897 w 2127689"/>
                  <a:gd name="connsiteY118" fmla="*/ 1048855 h 1511358"/>
                  <a:gd name="connsiteX119" fmla="*/ 733606 w 2127689"/>
                  <a:gd name="connsiteY119" fmla="*/ 1073192 h 1511358"/>
                  <a:gd name="connsiteX120" fmla="*/ 712745 w 2127689"/>
                  <a:gd name="connsiteY120" fmla="*/ 1087099 h 1511358"/>
                  <a:gd name="connsiteX121" fmla="*/ 684931 w 2127689"/>
                  <a:gd name="connsiteY121" fmla="*/ 1111437 h 1511358"/>
                  <a:gd name="connsiteX122" fmla="*/ 674500 w 2127689"/>
                  <a:gd name="connsiteY122" fmla="*/ 1121867 h 1511358"/>
                  <a:gd name="connsiteX123" fmla="*/ 667547 w 2127689"/>
                  <a:gd name="connsiteY123" fmla="*/ 1132298 h 1511358"/>
                  <a:gd name="connsiteX124" fmla="*/ 657116 w 2127689"/>
                  <a:gd name="connsiteY124" fmla="*/ 1135775 h 1511358"/>
                  <a:gd name="connsiteX125" fmla="*/ 636256 w 2127689"/>
                  <a:gd name="connsiteY125" fmla="*/ 1149682 h 1511358"/>
                  <a:gd name="connsiteX126" fmla="*/ 625825 w 2127689"/>
                  <a:gd name="connsiteY126" fmla="*/ 1156636 h 1511358"/>
                  <a:gd name="connsiteX127" fmla="*/ 601487 w 2127689"/>
                  <a:gd name="connsiteY127" fmla="*/ 1170543 h 1511358"/>
                  <a:gd name="connsiteX128" fmla="*/ 587580 w 2127689"/>
                  <a:gd name="connsiteY128" fmla="*/ 1174020 h 1511358"/>
                  <a:gd name="connsiteX129" fmla="*/ 573673 w 2127689"/>
                  <a:gd name="connsiteY129" fmla="*/ 1184450 h 1511358"/>
                  <a:gd name="connsiteX130" fmla="*/ 531951 w 2127689"/>
                  <a:gd name="connsiteY130" fmla="*/ 1205311 h 1511358"/>
                  <a:gd name="connsiteX131" fmla="*/ 500660 w 2127689"/>
                  <a:gd name="connsiteY131" fmla="*/ 1229648 h 1511358"/>
                  <a:gd name="connsiteX132" fmla="*/ 476322 w 2127689"/>
                  <a:gd name="connsiteY132" fmla="*/ 1250509 h 1511358"/>
                  <a:gd name="connsiteX133" fmla="*/ 455462 w 2127689"/>
                  <a:gd name="connsiteY133" fmla="*/ 1264417 h 1511358"/>
                  <a:gd name="connsiteX134" fmla="*/ 445031 w 2127689"/>
                  <a:gd name="connsiteY134" fmla="*/ 1267893 h 1511358"/>
                  <a:gd name="connsiteX135" fmla="*/ 413740 w 2127689"/>
                  <a:gd name="connsiteY135" fmla="*/ 1295708 h 1511358"/>
                  <a:gd name="connsiteX136" fmla="*/ 403310 w 2127689"/>
                  <a:gd name="connsiteY136" fmla="*/ 1306138 h 1511358"/>
                  <a:gd name="connsiteX137" fmla="*/ 392879 w 2127689"/>
                  <a:gd name="connsiteY137" fmla="*/ 1309615 h 1511358"/>
                  <a:gd name="connsiteX138" fmla="*/ 368541 w 2127689"/>
                  <a:gd name="connsiteY138" fmla="*/ 1320045 h 1511358"/>
                  <a:gd name="connsiteX139" fmla="*/ 347681 w 2127689"/>
                  <a:gd name="connsiteY139" fmla="*/ 1326999 h 1511358"/>
                  <a:gd name="connsiteX140" fmla="*/ 337250 w 2127689"/>
                  <a:gd name="connsiteY140" fmla="*/ 1330476 h 1511358"/>
                  <a:gd name="connsiteX141" fmla="*/ 302482 w 2127689"/>
                  <a:gd name="connsiteY141" fmla="*/ 1340906 h 1511358"/>
                  <a:gd name="connsiteX142" fmla="*/ 281621 w 2127689"/>
                  <a:gd name="connsiteY142" fmla="*/ 1347860 h 1511358"/>
                  <a:gd name="connsiteX143" fmla="*/ 271191 w 2127689"/>
                  <a:gd name="connsiteY143" fmla="*/ 1351337 h 1511358"/>
                  <a:gd name="connsiteX144" fmla="*/ 246853 w 2127689"/>
                  <a:gd name="connsiteY144" fmla="*/ 1365244 h 1511358"/>
                  <a:gd name="connsiteX145" fmla="*/ 222516 w 2127689"/>
                  <a:gd name="connsiteY145" fmla="*/ 1382628 h 1511358"/>
                  <a:gd name="connsiteX146" fmla="*/ 212085 w 2127689"/>
                  <a:gd name="connsiteY146" fmla="*/ 1386105 h 1511358"/>
                  <a:gd name="connsiteX147" fmla="*/ 191224 w 2127689"/>
                  <a:gd name="connsiteY147" fmla="*/ 1396535 h 1511358"/>
                  <a:gd name="connsiteX148" fmla="*/ 159933 w 2127689"/>
                  <a:gd name="connsiteY148" fmla="*/ 1410442 h 1511358"/>
                  <a:gd name="connsiteX149" fmla="*/ 139072 w 2127689"/>
                  <a:gd name="connsiteY149" fmla="*/ 1417396 h 1511358"/>
                  <a:gd name="connsiteX150" fmla="*/ 128642 w 2127689"/>
                  <a:gd name="connsiteY150" fmla="*/ 1420873 h 1511358"/>
                  <a:gd name="connsiteX151" fmla="*/ 97351 w 2127689"/>
                  <a:gd name="connsiteY151" fmla="*/ 1427826 h 1511358"/>
                  <a:gd name="connsiteX152" fmla="*/ 86920 w 2127689"/>
                  <a:gd name="connsiteY152" fmla="*/ 1431303 h 1511358"/>
                  <a:gd name="connsiteX153" fmla="*/ 55629 w 2127689"/>
                  <a:gd name="connsiteY153" fmla="*/ 1445210 h 1511358"/>
                  <a:gd name="connsiteX154" fmla="*/ 34768 w 2127689"/>
                  <a:gd name="connsiteY154" fmla="*/ 1452164 h 1511358"/>
                  <a:gd name="connsiteX155" fmla="*/ 24338 w 2127689"/>
                  <a:gd name="connsiteY155" fmla="*/ 1455641 h 1511358"/>
                  <a:gd name="connsiteX156" fmla="*/ 6954 w 2127689"/>
                  <a:gd name="connsiteY156" fmla="*/ 1459118 h 1511358"/>
                  <a:gd name="connsiteX157" fmla="*/ 0 w 2127689"/>
                  <a:gd name="connsiteY157" fmla="*/ 1486932 h 1511358"/>
                  <a:gd name="connsiteX158" fmla="*/ 3477 w 2127689"/>
                  <a:gd name="connsiteY158" fmla="*/ 1497363 h 1511358"/>
                  <a:gd name="connsiteX159" fmla="*/ 38245 w 2127689"/>
                  <a:gd name="connsiteY159" fmla="*/ 1479979 h 1511358"/>
                  <a:gd name="connsiteX0" fmla="*/ 38245 w 2127689"/>
                  <a:gd name="connsiteY0" fmla="*/ 1474166 h 1505545"/>
                  <a:gd name="connsiteX1" fmla="*/ 79967 w 2127689"/>
                  <a:gd name="connsiteY1" fmla="*/ 1481119 h 1505545"/>
                  <a:gd name="connsiteX2" fmla="*/ 125165 w 2127689"/>
                  <a:gd name="connsiteY2" fmla="*/ 1488073 h 1505545"/>
                  <a:gd name="connsiteX3" fmla="*/ 180794 w 2127689"/>
                  <a:gd name="connsiteY3" fmla="*/ 1491550 h 1505545"/>
                  <a:gd name="connsiteX4" fmla="*/ 799665 w 2127689"/>
                  <a:gd name="connsiteY4" fmla="*/ 1488073 h 1505545"/>
                  <a:gd name="connsiteX5" fmla="*/ 820526 w 2127689"/>
                  <a:gd name="connsiteY5" fmla="*/ 1484596 h 1505545"/>
                  <a:gd name="connsiteX6" fmla="*/ 844864 w 2127689"/>
                  <a:gd name="connsiteY6" fmla="*/ 1481119 h 1505545"/>
                  <a:gd name="connsiteX7" fmla="*/ 910923 w 2127689"/>
                  <a:gd name="connsiteY7" fmla="*/ 1477642 h 1505545"/>
                  <a:gd name="connsiteX8" fmla="*/ 1251650 w 2127689"/>
                  <a:gd name="connsiteY8" fmla="*/ 1481119 h 1505545"/>
                  <a:gd name="connsiteX9" fmla="*/ 1359431 w 2127689"/>
                  <a:gd name="connsiteY9" fmla="*/ 1488073 h 1505545"/>
                  <a:gd name="connsiteX10" fmla="*/ 1401153 w 2127689"/>
                  <a:gd name="connsiteY10" fmla="*/ 1495026 h 1505545"/>
                  <a:gd name="connsiteX11" fmla="*/ 1411583 w 2127689"/>
                  <a:gd name="connsiteY11" fmla="*/ 1498503 h 1505545"/>
                  <a:gd name="connsiteX12" fmla="*/ 1474166 w 2127689"/>
                  <a:gd name="connsiteY12" fmla="*/ 1495026 h 1505545"/>
                  <a:gd name="connsiteX13" fmla="*/ 1495027 w 2127689"/>
                  <a:gd name="connsiteY13" fmla="*/ 1488073 h 1505545"/>
                  <a:gd name="connsiteX14" fmla="*/ 1613238 w 2127689"/>
                  <a:gd name="connsiteY14" fmla="*/ 1484596 h 1505545"/>
                  <a:gd name="connsiteX15" fmla="*/ 1672344 w 2127689"/>
                  <a:gd name="connsiteY15" fmla="*/ 1484596 h 1505545"/>
                  <a:gd name="connsiteX16" fmla="*/ 1745357 w 2127689"/>
                  <a:gd name="connsiteY16" fmla="*/ 1488073 h 1505545"/>
                  <a:gd name="connsiteX17" fmla="*/ 1759264 w 2127689"/>
                  <a:gd name="connsiteY17" fmla="*/ 1491550 h 1505545"/>
                  <a:gd name="connsiteX18" fmla="*/ 1905290 w 2127689"/>
                  <a:gd name="connsiteY18" fmla="*/ 1498503 h 1505545"/>
                  <a:gd name="connsiteX19" fmla="*/ 2026978 w 2127689"/>
                  <a:gd name="connsiteY19" fmla="*/ 1498503 h 1505545"/>
                  <a:gd name="connsiteX20" fmla="*/ 2047839 w 2127689"/>
                  <a:gd name="connsiteY20" fmla="*/ 1491550 h 1505545"/>
                  <a:gd name="connsiteX21" fmla="*/ 2068700 w 2127689"/>
                  <a:gd name="connsiteY21" fmla="*/ 1488073 h 1505545"/>
                  <a:gd name="connsiteX22" fmla="*/ 2093037 w 2127689"/>
                  <a:gd name="connsiteY22" fmla="*/ 1484596 h 1505545"/>
                  <a:gd name="connsiteX23" fmla="*/ 2106944 w 2127689"/>
                  <a:gd name="connsiteY23" fmla="*/ 1481119 h 1505545"/>
                  <a:gd name="connsiteX24" fmla="*/ 2110421 w 2127689"/>
                  <a:gd name="connsiteY24" fmla="*/ 1342047 h 1505545"/>
                  <a:gd name="connsiteX25" fmla="*/ 2113898 w 2127689"/>
                  <a:gd name="connsiteY25" fmla="*/ 1321186 h 1505545"/>
                  <a:gd name="connsiteX26" fmla="*/ 2106944 w 2127689"/>
                  <a:gd name="connsiteY26" fmla="*/ 1036088 h 1505545"/>
                  <a:gd name="connsiteX27" fmla="*/ 2099991 w 2127689"/>
                  <a:gd name="connsiteY27" fmla="*/ 865724 h 1505545"/>
                  <a:gd name="connsiteX28" fmla="*/ 2093037 w 2127689"/>
                  <a:gd name="connsiteY28" fmla="*/ 806619 h 1505545"/>
                  <a:gd name="connsiteX29" fmla="*/ 2089560 w 2127689"/>
                  <a:gd name="connsiteY29" fmla="*/ 549335 h 1505545"/>
                  <a:gd name="connsiteX30" fmla="*/ 2086084 w 2127689"/>
                  <a:gd name="connsiteY30" fmla="*/ 535428 h 1505545"/>
                  <a:gd name="connsiteX31" fmla="*/ 2079130 w 2127689"/>
                  <a:gd name="connsiteY31" fmla="*/ 486753 h 1505545"/>
                  <a:gd name="connsiteX32" fmla="*/ 2075653 w 2127689"/>
                  <a:gd name="connsiteY32" fmla="*/ 462415 h 1505545"/>
                  <a:gd name="connsiteX33" fmla="*/ 2072176 w 2127689"/>
                  <a:gd name="connsiteY33" fmla="*/ 52152 h 1505545"/>
                  <a:gd name="connsiteX34" fmla="*/ 2068700 w 2127689"/>
                  <a:gd name="connsiteY34" fmla="*/ 34768 h 1505545"/>
                  <a:gd name="connsiteX35" fmla="*/ 2061746 w 2127689"/>
                  <a:gd name="connsiteY35" fmla="*/ 13907 h 1505545"/>
                  <a:gd name="connsiteX36" fmla="*/ 2044362 w 2127689"/>
                  <a:gd name="connsiteY36" fmla="*/ 17384 h 1505545"/>
                  <a:gd name="connsiteX37" fmla="*/ 2037408 w 2127689"/>
                  <a:gd name="connsiteY37" fmla="*/ 27814 h 1505545"/>
                  <a:gd name="connsiteX38" fmla="*/ 2006117 w 2127689"/>
                  <a:gd name="connsiteY38" fmla="*/ 0 h 1505545"/>
                  <a:gd name="connsiteX39" fmla="*/ 1995687 w 2127689"/>
                  <a:gd name="connsiteY39" fmla="*/ 59105 h 1505545"/>
                  <a:gd name="connsiteX40" fmla="*/ 1985256 w 2127689"/>
                  <a:gd name="connsiteY40" fmla="*/ 66059 h 1505545"/>
                  <a:gd name="connsiteX41" fmla="*/ 1974826 w 2127689"/>
                  <a:gd name="connsiteY41" fmla="*/ 69536 h 1505545"/>
                  <a:gd name="connsiteX42" fmla="*/ 1964395 w 2127689"/>
                  <a:gd name="connsiteY42" fmla="*/ 79966 h 1505545"/>
                  <a:gd name="connsiteX43" fmla="*/ 1933104 w 2127689"/>
                  <a:gd name="connsiteY43" fmla="*/ 97350 h 1505545"/>
                  <a:gd name="connsiteX44" fmla="*/ 1908767 w 2127689"/>
                  <a:gd name="connsiteY44" fmla="*/ 107781 h 1505545"/>
                  <a:gd name="connsiteX45" fmla="*/ 1891383 w 2127689"/>
                  <a:gd name="connsiteY45" fmla="*/ 128642 h 1505545"/>
                  <a:gd name="connsiteX46" fmla="*/ 1873998 w 2127689"/>
                  <a:gd name="connsiteY46" fmla="*/ 149502 h 1505545"/>
                  <a:gd name="connsiteX47" fmla="*/ 1842707 w 2127689"/>
                  <a:gd name="connsiteY47" fmla="*/ 170363 h 1505545"/>
                  <a:gd name="connsiteX48" fmla="*/ 1832277 w 2127689"/>
                  <a:gd name="connsiteY48" fmla="*/ 177317 h 1505545"/>
                  <a:gd name="connsiteX49" fmla="*/ 1821846 w 2127689"/>
                  <a:gd name="connsiteY49" fmla="*/ 187747 h 1505545"/>
                  <a:gd name="connsiteX50" fmla="*/ 1811416 w 2127689"/>
                  <a:gd name="connsiteY50" fmla="*/ 191224 h 1505545"/>
                  <a:gd name="connsiteX51" fmla="*/ 1800986 w 2127689"/>
                  <a:gd name="connsiteY51" fmla="*/ 201654 h 1505545"/>
                  <a:gd name="connsiteX52" fmla="*/ 1769694 w 2127689"/>
                  <a:gd name="connsiteY52" fmla="*/ 229469 h 1505545"/>
                  <a:gd name="connsiteX53" fmla="*/ 1755787 w 2127689"/>
                  <a:gd name="connsiteY53" fmla="*/ 250330 h 1505545"/>
                  <a:gd name="connsiteX54" fmla="*/ 1724496 w 2127689"/>
                  <a:gd name="connsiteY54" fmla="*/ 271191 h 1505545"/>
                  <a:gd name="connsiteX55" fmla="*/ 1714065 w 2127689"/>
                  <a:gd name="connsiteY55" fmla="*/ 278144 h 1505545"/>
                  <a:gd name="connsiteX56" fmla="*/ 1693205 w 2127689"/>
                  <a:gd name="connsiteY56" fmla="*/ 295528 h 1505545"/>
                  <a:gd name="connsiteX57" fmla="*/ 1675821 w 2127689"/>
                  <a:gd name="connsiteY57" fmla="*/ 312912 h 1505545"/>
                  <a:gd name="connsiteX58" fmla="*/ 1648006 w 2127689"/>
                  <a:gd name="connsiteY58" fmla="*/ 344204 h 1505545"/>
                  <a:gd name="connsiteX59" fmla="*/ 1627145 w 2127689"/>
                  <a:gd name="connsiteY59" fmla="*/ 361588 h 1505545"/>
                  <a:gd name="connsiteX60" fmla="*/ 1613238 w 2127689"/>
                  <a:gd name="connsiteY60" fmla="*/ 372018 h 1505545"/>
                  <a:gd name="connsiteX61" fmla="*/ 1602808 w 2127689"/>
                  <a:gd name="connsiteY61" fmla="*/ 382448 h 1505545"/>
                  <a:gd name="connsiteX62" fmla="*/ 1592377 w 2127689"/>
                  <a:gd name="connsiteY62" fmla="*/ 389402 h 1505545"/>
                  <a:gd name="connsiteX63" fmla="*/ 1581947 w 2127689"/>
                  <a:gd name="connsiteY63" fmla="*/ 399832 h 1505545"/>
                  <a:gd name="connsiteX64" fmla="*/ 1571516 w 2127689"/>
                  <a:gd name="connsiteY64" fmla="*/ 403309 h 1505545"/>
                  <a:gd name="connsiteX65" fmla="*/ 1561086 w 2127689"/>
                  <a:gd name="connsiteY65" fmla="*/ 410263 h 1505545"/>
                  <a:gd name="connsiteX66" fmla="*/ 1550656 w 2127689"/>
                  <a:gd name="connsiteY66" fmla="*/ 420693 h 1505545"/>
                  <a:gd name="connsiteX67" fmla="*/ 1540225 w 2127689"/>
                  <a:gd name="connsiteY67" fmla="*/ 424170 h 1505545"/>
                  <a:gd name="connsiteX68" fmla="*/ 1508934 w 2127689"/>
                  <a:gd name="connsiteY68" fmla="*/ 445031 h 1505545"/>
                  <a:gd name="connsiteX69" fmla="*/ 1498503 w 2127689"/>
                  <a:gd name="connsiteY69" fmla="*/ 451985 h 1505545"/>
                  <a:gd name="connsiteX70" fmla="*/ 1470689 w 2127689"/>
                  <a:gd name="connsiteY70" fmla="*/ 472845 h 1505545"/>
                  <a:gd name="connsiteX71" fmla="*/ 1439398 w 2127689"/>
                  <a:gd name="connsiteY71" fmla="*/ 493706 h 1505545"/>
                  <a:gd name="connsiteX72" fmla="*/ 1428967 w 2127689"/>
                  <a:gd name="connsiteY72" fmla="*/ 500660 h 1505545"/>
                  <a:gd name="connsiteX73" fmla="*/ 1408106 w 2127689"/>
                  <a:gd name="connsiteY73" fmla="*/ 531951 h 1505545"/>
                  <a:gd name="connsiteX74" fmla="*/ 1401153 w 2127689"/>
                  <a:gd name="connsiteY74" fmla="*/ 542381 h 1505545"/>
                  <a:gd name="connsiteX75" fmla="*/ 1394199 w 2127689"/>
                  <a:gd name="connsiteY75" fmla="*/ 556289 h 1505545"/>
                  <a:gd name="connsiteX76" fmla="*/ 1383769 w 2127689"/>
                  <a:gd name="connsiteY76" fmla="*/ 563242 h 1505545"/>
                  <a:gd name="connsiteX77" fmla="*/ 1369862 w 2127689"/>
                  <a:gd name="connsiteY77" fmla="*/ 584103 h 1505545"/>
                  <a:gd name="connsiteX78" fmla="*/ 1362908 w 2127689"/>
                  <a:gd name="connsiteY78" fmla="*/ 594534 h 1505545"/>
                  <a:gd name="connsiteX79" fmla="*/ 1352478 w 2127689"/>
                  <a:gd name="connsiteY79" fmla="*/ 598010 h 1505545"/>
                  <a:gd name="connsiteX80" fmla="*/ 1331617 w 2127689"/>
                  <a:gd name="connsiteY80" fmla="*/ 615394 h 1505545"/>
                  <a:gd name="connsiteX81" fmla="*/ 1321186 w 2127689"/>
                  <a:gd name="connsiteY81" fmla="*/ 618871 h 1505545"/>
                  <a:gd name="connsiteX82" fmla="*/ 1286418 w 2127689"/>
                  <a:gd name="connsiteY82" fmla="*/ 639732 h 1505545"/>
                  <a:gd name="connsiteX83" fmla="*/ 1272511 w 2127689"/>
                  <a:gd name="connsiteY83" fmla="*/ 643209 h 1505545"/>
                  <a:gd name="connsiteX84" fmla="*/ 1251650 w 2127689"/>
                  <a:gd name="connsiteY84" fmla="*/ 657116 h 1505545"/>
                  <a:gd name="connsiteX85" fmla="*/ 1241220 w 2127689"/>
                  <a:gd name="connsiteY85" fmla="*/ 664070 h 1505545"/>
                  <a:gd name="connsiteX86" fmla="*/ 1223836 w 2127689"/>
                  <a:gd name="connsiteY86" fmla="*/ 681454 h 1505545"/>
                  <a:gd name="connsiteX87" fmla="*/ 1216882 w 2127689"/>
                  <a:gd name="connsiteY87" fmla="*/ 691884 h 1505545"/>
                  <a:gd name="connsiteX88" fmla="*/ 1182114 w 2127689"/>
                  <a:gd name="connsiteY88" fmla="*/ 712745 h 1505545"/>
                  <a:gd name="connsiteX89" fmla="*/ 1161253 w 2127689"/>
                  <a:gd name="connsiteY89" fmla="*/ 726652 h 1505545"/>
                  <a:gd name="connsiteX90" fmla="*/ 1150823 w 2127689"/>
                  <a:gd name="connsiteY90" fmla="*/ 733606 h 1505545"/>
                  <a:gd name="connsiteX91" fmla="*/ 1136916 w 2127689"/>
                  <a:gd name="connsiteY91" fmla="*/ 754467 h 1505545"/>
                  <a:gd name="connsiteX92" fmla="*/ 1129962 w 2127689"/>
                  <a:gd name="connsiteY92" fmla="*/ 764897 h 1505545"/>
                  <a:gd name="connsiteX93" fmla="*/ 1126485 w 2127689"/>
                  <a:gd name="connsiteY93" fmla="*/ 775327 h 1505545"/>
                  <a:gd name="connsiteX94" fmla="*/ 1112578 w 2127689"/>
                  <a:gd name="connsiteY94" fmla="*/ 796188 h 1505545"/>
                  <a:gd name="connsiteX95" fmla="*/ 1102148 w 2127689"/>
                  <a:gd name="connsiteY95" fmla="*/ 817049 h 1505545"/>
                  <a:gd name="connsiteX96" fmla="*/ 1081287 w 2127689"/>
                  <a:gd name="connsiteY96" fmla="*/ 830956 h 1505545"/>
                  <a:gd name="connsiteX97" fmla="*/ 1070856 w 2127689"/>
                  <a:gd name="connsiteY97" fmla="*/ 837910 h 1505545"/>
                  <a:gd name="connsiteX98" fmla="*/ 1060426 w 2127689"/>
                  <a:gd name="connsiteY98" fmla="*/ 841387 h 1505545"/>
                  <a:gd name="connsiteX99" fmla="*/ 1049995 w 2127689"/>
                  <a:gd name="connsiteY99" fmla="*/ 848340 h 1505545"/>
                  <a:gd name="connsiteX100" fmla="*/ 1025658 w 2127689"/>
                  <a:gd name="connsiteY100" fmla="*/ 855294 h 1505545"/>
                  <a:gd name="connsiteX101" fmla="*/ 994367 w 2127689"/>
                  <a:gd name="connsiteY101" fmla="*/ 872678 h 1505545"/>
                  <a:gd name="connsiteX102" fmla="*/ 983936 w 2127689"/>
                  <a:gd name="connsiteY102" fmla="*/ 883108 h 1505545"/>
                  <a:gd name="connsiteX103" fmla="*/ 966552 w 2127689"/>
                  <a:gd name="connsiteY103" fmla="*/ 903969 h 1505545"/>
                  <a:gd name="connsiteX104" fmla="*/ 956122 w 2127689"/>
                  <a:gd name="connsiteY104" fmla="*/ 910923 h 1505545"/>
                  <a:gd name="connsiteX105" fmla="*/ 945691 w 2127689"/>
                  <a:gd name="connsiteY105" fmla="*/ 921353 h 1505545"/>
                  <a:gd name="connsiteX106" fmla="*/ 924830 w 2127689"/>
                  <a:gd name="connsiteY106" fmla="*/ 935261 h 1505545"/>
                  <a:gd name="connsiteX107" fmla="*/ 914400 w 2127689"/>
                  <a:gd name="connsiteY107" fmla="*/ 945691 h 1505545"/>
                  <a:gd name="connsiteX108" fmla="*/ 893539 w 2127689"/>
                  <a:gd name="connsiteY108" fmla="*/ 959598 h 1505545"/>
                  <a:gd name="connsiteX109" fmla="*/ 883109 w 2127689"/>
                  <a:gd name="connsiteY109" fmla="*/ 966552 h 1505545"/>
                  <a:gd name="connsiteX110" fmla="*/ 862248 w 2127689"/>
                  <a:gd name="connsiteY110" fmla="*/ 973505 h 1505545"/>
                  <a:gd name="connsiteX111" fmla="*/ 848341 w 2127689"/>
                  <a:gd name="connsiteY111" fmla="*/ 983936 h 1505545"/>
                  <a:gd name="connsiteX112" fmla="*/ 837910 w 2127689"/>
                  <a:gd name="connsiteY112" fmla="*/ 990889 h 1505545"/>
                  <a:gd name="connsiteX113" fmla="*/ 827480 w 2127689"/>
                  <a:gd name="connsiteY113" fmla="*/ 1001320 h 1505545"/>
                  <a:gd name="connsiteX114" fmla="*/ 806619 w 2127689"/>
                  <a:gd name="connsiteY114" fmla="*/ 1015227 h 1505545"/>
                  <a:gd name="connsiteX115" fmla="*/ 796189 w 2127689"/>
                  <a:gd name="connsiteY115" fmla="*/ 1022181 h 1505545"/>
                  <a:gd name="connsiteX116" fmla="*/ 785758 w 2127689"/>
                  <a:gd name="connsiteY116" fmla="*/ 1029134 h 1505545"/>
                  <a:gd name="connsiteX117" fmla="*/ 775328 w 2127689"/>
                  <a:gd name="connsiteY117" fmla="*/ 1039565 h 1505545"/>
                  <a:gd name="connsiteX118" fmla="*/ 764897 w 2127689"/>
                  <a:gd name="connsiteY118" fmla="*/ 1043042 h 1505545"/>
                  <a:gd name="connsiteX119" fmla="*/ 733606 w 2127689"/>
                  <a:gd name="connsiteY119" fmla="*/ 1067379 h 1505545"/>
                  <a:gd name="connsiteX120" fmla="*/ 712745 w 2127689"/>
                  <a:gd name="connsiteY120" fmla="*/ 1081286 h 1505545"/>
                  <a:gd name="connsiteX121" fmla="*/ 684931 w 2127689"/>
                  <a:gd name="connsiteY121" fmla="*/ 1105624 h 1505545"/>
                  <a:gd name="connsiteX122" fmla="*/ 674500 w 2127689"/>
                  <a:gd name="connsiteY122" fmla="*/ 1116054 h 1505545"/>
                  <a:gd name="connsiteX123" fmla="*/ 667547 w 2127689"/>
                  <a:gd name="connsiteY123" fmla="*/ 1126485 h 1505545"/>
                  <a:gd name="connsiteX124" fmla="*/ 657116 w 2127689"/>
                  <a:gd name="connsiteY124" fmla="*/ 1129962 h 1505545"/>
                  <a:gd name="connsiteX125" fmla="*/ 636256 w 2127689"/>
                  <a:gd name="connsiteY125" fmla="*/ 1143869 h 1505545"/>
                  <a:gd name="connsiteX126" fmla="*/ 625825 w 2127689"/>
                  <a:gd name="connsiteY126" fmla="*/ 1150823 h 1505545"/>
                  <a:gd name="connsiteX127" fmla="*/ 601487 w 2127689"/>
                  <a:gd name="connsiteY127" fmla="*/ 1164730 h 1505545"/>
                  <a:gd name="connsiteX128" fmla="*/ 587580 w 2127689"/>
                  <a:gd name="connsiteY128" fmla="*/ 1168207 h 1505545"/>
                  <a:gd name="connsiteX129" fmla="*/ 573673 w 2127689"/>
                  <a:gd name="connsiteY129" fmla="*/ 1178637 h 1505545"/>
                  <a:gd name="connsiteX130" fmla="*/ 531951 w 2127689"/>
                  <a:gd name="connsiteY130" fmla="*/ 1199498 h 1505545"/>
                  <a:gd name="connsiteX131" fmla="*/ 500660 w 2127689"/>
                  <a:gd name="connsiteY131" fmla="*/ 1223835 h 1505545"/>
                  <a:gd name="connsiteX132" fmla="*/ 476322 w 2127689"/>
                  <a:gd name="connsiteY132" fmla="*/ 1244696 h 1505545"/>
                  <a:gd name="connsiteX133" fmla="*/ 455462 w 2127689"/>
                  <a:gd name="connsiteY133" fmla="*/ 1258604 h 1505545"/>
                  <a:gd name="connsiteX134" fmla="*/ 445031 w 2127689"/>
                  <a:gd name="connsiteY134" fmla="*/ 1262080 h 1505545"/>
                  <a:gd name="connsiteX135" fmla="*/ 413740 w 2127689"/>
                  <a:gd name="connsiteY135" fmla="*/ 1289895 h 1505545"/>
                  <a:gd name="connsiteX136" fmla="*/ 403310 w 2127689"/>
                  <a:gd name="connsiteY136" fmla="*/ 1300325 h 1505545"/>
                  <a:gd name="connsiteX137" fmla="*/ 392879 w 2127689"/>
                  <a:gd name="connsiteY137" fmla="*/ 1303802 h 1505545"/>
                  <a:gd name="connsiteX138" fmla="*/ 368541 w 2127689"/>
                  <a:gd name="connsiteY138" fmla="*/ 1314232 h 1505545"/>
                  <a:gd name="connsiteX139" fmla="*/ 347681 w 2127689"/>
                  <a:gd name="connsiteY139" fmla="*/ 1321186 h 1505545"/>
                  <a:gd name="connsiteX140" fmla="*/ 337250 w 2127689"/>
                  <a:gd name="connsiteY140" fmla="*/ 1324663 h 1505545"/>
                  <a:gd name="connsiteX141" fmla="*/ 302482 w 2127689"/>
                  <a:gd name="connsiteY141" fmla="*/ 1335093 h 1505545"/>
                  <a:gd name="connsiteX142" fmla="*/ 281621 w 2127689"/>
                  <a:gd name="connsiteY142" fmla="*/ 1342047 h 1505545"/>
                  <a:gd name="connsiteX143" fmla="*/ 271191 w 2127689"/>
                  <a:gd name="connsiteY143" fmla="*/ 1345524 h 1505545"/>
                  <a:gd name="connsiteX144" fmla="*/ 246853 w 2127689"/>
                  <a:gd name="connsiteY144" fmla="*/ 1359431 h 1505545"/>
                  <a:gd name="connsiteX145" fmla="*/ 222516 w 2127689"/>
                  <a:gd name="connsiteY145" fmla="*/ 1376815 h 1505545"/>
                  <a:gd name="connsiteX146" fmla="*/ 212085 w 2127689"/>
                  <a:gd name="connsiteY146" fmla="*/ 1380292 h 1505545"/>
                  <a:gd name="connsiteX147" fmla="*/ 191224 w 2127689"/>
                  <a:gd name="connsiteY147" fmla="*/ 1390722 h 1505545"/>
                  <a:gd name="connsiteX148" fmla="*/ 159933 w 2127689"/>
                  <a:gd name="connsiteY148" fmla="*/ 1404629 h 1505545"/>
                  <a:gd name="connsiteX149" fmla="*/ 139072 w 2127689"/>
                  <a:gd name="connsiteY149" fmla="*/ 1411583 h 1505545"/>
                  <a:gd name="connsiteX150" fmla="*/ 128642 w 2127689"/>
                  <a:gd name="connsiteY150" fmla="*/ 1415060 h 1505545"/>
                  <a:gd name="connsiteX151" fmla="*/ 97351 w 2127689"/>
                  <a:gd name="connsiteY151" fmla="*/ 1422013 h 1505545"/>
                  <a:gd name="connsiteX152" fmla="*/ 86920 w 2127689"/>
                  <a:gd name="connsiteY152" fmla="*/ 1425490 h 1505545"/>
                  <a:gd name="connsiteX153" fmla="*/ 55629 w 2127689"/>
                  <a:gd name="connsiteY153" fmla="*/ 1439397 h 1505545"/>
                  <a:gd name="connsiteX154" fmla="*/ 34768 w 2127689"/>
                  <a:gd name="connsiteY154" fmla="*/ 1446351 h 1505545"/>
                  <a:gd name="connsiteX155" fmla="*/ 24338 w 2127689"/>
                  <a:gd name="connsiteY155" fmla="*/ 1449828 h 1505545"/>
                  <a:gd name="connsiteX156" fmla="*/ 6954 w 2127689"/>
                  <a:gd name="connsiteY156" fmla="*/ 1453305 h 1505545"/>
                  <a:gd name="connsiteX157" fmla="*/ 0 w 2127689"/>
                  <a:gd name="connsiteY157" fmla="*/ 1481119 h 1505545"/>
                  <a:gd name="connsiteX158" fmla="*/ 3477 w 2127689"/>
                  <a:gd name="connsiteY158" fmla="*/ 1491550 h 1505545"/>
                  <a:gd name="connsiteX159" fmla="*/ 38245 w 2127689"/>
                  <a:gd name="connsiteY159" fmla="*/ 1474166 h 1505545"/>
                  <a:gd name="connsiteX0" fmla="*/ 38245 w 2127689"/>
                  <a:gd name="connsiteY0" fmla="*/ 1474166 h 1505545"/>
                  <a:gd name="connsiteX1" fmla="*/ 79967 w 2127689"/>
                  <a:gd name="connsiteY1" fmla="*/ 1481119 h 1505545"/>
                  <a:gd name="connsiteX2" fmla="*/ 125165 w 2127689"/>
                  <a:gd name="connsiteY2" fmla="*/ 1488073 h 1505545"/>
                  <a:gd name="connsiteX3" fmla="*/ 180794 w 2127689"/>
                  <a:gd name="connsiteY3" fmla="*/ 1491550 h 1505545"/>
                  <a:gd name="connsiteX4" fmla="*/ 799665 w 2127689"/>
                  <a:gd name="connsiteY4" fmla="*/ 1488073 h 1505545"/>
                  <a:gd name="connsiteX5" fmla="*/ 820526 w 2127689"/>
                  <a:gd name="connsiteY5" fmla="*/ 1484596 h 1505545"/>
                  <a:gd name="connsiteX6" fmla="*/ 844864 w 2127689"/>
                  <a:gd name="connsiteY6" fmla="*/ 1481119 h 1505545"/>
                  <a:gd name="connsiteX7" fmla="*/ 910923 w 2127689"/>
                  <a:gd name="connsiteY7" fmla="*/ 1477642 h 1505545"/>
                  <a:gd name="connsiteX8" fmla="*/ 1251650 w 2127689"/>
                  <a:gd name="connsiteY8" fmla="*/ 1481119 h 1505545"/>
                  <a:gd name="connsiteX9" fmla="*/ 1359431 w 2127689"/>
                  <a:gd name="connsiteY9" fmla="*/ 1488073 h 1505545"/>
                  <a:gd name="connsiteX10" fmla="*/ 1401153 w 2127689"/>
                  <a:gd name="connsiteY10" fmla="*/ 1495026 h 1505545"/>
                  <a:gd name="connsiteX11" fmla="*/ 1411583 w 2127689"/>
                  <a:gd name="connsiteY11" fmla="*/ 1498503 h 1505545"/>
                  <a:gd name="connsiteX12" fmla="*/ 1474166 w 2127689"/>
                  <a:gd name="connsiteY12" fmla="*/ 1495026 h 1505545"/>
                  <a:gd name="connsiteX13" fmla="*/ 1495027 w 2127689"/>
                  <a:gd name="connsiteY13" fmla="*/ 1488073 h 1505545"/>
                  <a:gd name="connsiteX14" fmla="*/ 1613238 w 2127689"/>
                  <a:gd name="connsiteY14" fmla="*/ 1484596 h 1505545"/>
                  <a:gd name="connsiteX15" fmla="*/ 1672344 w 2127689"/>
                  <a:gd name="connsiteY15" fmla="*/ 1484596 h 1505545"/>
                  <a:gd name="connsiteX16" fmla="*/ 1745357 w 2127689"/>
                  <a:gd name="connsiteY16" fmla="*/ 1488073 h 1505545"/>
                  <a:gd name="connsiteX17" fmla="*/ 1759264 w 2127689"/>
                  <a:gd name="connsiteY17" fmla="*/ 1491550 h 1505545"/>
                  <a:gd name="connsiteX18" fmla="*/ 1905290 w 2127689"/>
                  <a:gd name="connsiteY18" fmla="*/ 1498503 h 1505545"/>
                  <a:gd name="connsiteX19" fmla="*/ 2026978 w 2127689"/>
                  <a:gd name="connsiteY19" fmla="*/ 1498503 h 1505545"/>
                  <a:gd name="connsiteX20" fmla="*/ 2047839 w 2127689"/>
                  <a:gd name="connsiteY20" fmla="*/ 1491550 h 1505545"/>
                  <a:gd name="connsiteX21" fmla="*/ 2068700 w 2127689"/>
                  <a:gd name="connsiteY21" fmla="*/ 1488073 h 1505545"/>
                  <a:gd name="connsiteX22" fmla="*/ 2093037 w 2127689"/>
                  <a:gd name="connsiteY22" fmla="*/ 1484596 h 1505545"/>
                  <a:gd name="connsiteX23" fmla="*/ 2106944 w 2127689"/>
                  <a:gd name="connsiteY23" fmla="*/ 1481119 h 1505545"/>
                  <a:gd name="connsiteX24" fmla="*/ 2110421 w 2127689"/>
                  <a:gd name="connsiteY24" fmla="*/ 1342047 h 1505545"/>
                  <a:gd name="connsiteX25" fmla="*/ 2113898 w 2127689"/>
                  <a:gd name="connsiteY25" fmla="*/ 1321186 h 1505545"/>
                  <a:gd name="connsiteX26" fmla="*/ 2106944 w 2127689"/>
                  <a:gd name="connsiteY26" fmla="*/ 1036088 h 1505545"/>
                  <a:gd name="connsiteX27" fmla="*/ 2099991 w 2127689"/>
                  <a:gd name="connsiteY27" fmla="*/ 865724 h 1505545"/>
                  <a:gd name="connsiteX28" fmla="*/ 2093037 w 2127689"/>
                  <a:gd name="connsiteY28" fmla="*/ 806619 h 1505545"/>
                  <a:gd name="connsiteX29" fmla="*/ 2089560 w 2127689"/>
                  <a:gd name="connsiteY29" fmla="*/ 549335 h 1505545"/>
                  <a:gd name="connsiteX30" fmla="*/ 2086084 w 2127689"/>
                  <a:gd name="connsiteY30" fmla="*/ 535428 h 1505545"/>
                  <a:gd name="connsiteX31" fmla="*/ 2079130 w 2127689"/>
                  <a:gd name="connsiteY31" fmla="*/ 486753 h 1505545"/>
                  <a:gd name="connsiteX32" fmla="*/ 2075653 w 2127689"/>
                  <a:gd name="connsiteY32" fmla="*/ 462415 h 1505545"/>
                  <a:gd name="connsiteX33" fmla="*/ 2072176 w 2127689"/>
                  <a:gd name="connsiteY33" fmla="*/ 52152 h 1505545"/>
                  <a:gd name="connsiteX34" fmla="*/ 2068700 w 2127689"/>
                  <a:gd name="connsiteY34" fmla="*/ 34768 h 1505545"/>
                  <a:gd name="connsiteX35" fmla="*/ 2061746 w 2127689"/>
                  <a:gd name="connsiteY35" fmla="*/ 13907 h 1505545"/>
                  <a:gd name="connsiteX36" fmla="*/ 2044362 w 2127689"/>
                  <a:gd name="connsiteY36" fmla="*/ 17384 h 1505545"/>
                  <a:gd name="connsiteX37" fmla="*/ 2037408 w 2127689"/>
                  <a:gd name="connsiteY37" fmla="*/ 27814 h 1505545"/>
                  <a:gd name="connsiteX38" fmla="*/ 2006117 w 2127689"/>
                  <a:gd name="connsiteY38" fmla="*/ 0 h 1505545"/>
                  <a:gd name="connsiteX39" fmla="*/ 1995687 w 2127689"/>
                  <a:gd name="connsiteY39" fmla="*/ 59105 h 1505545"/>
                  <a:gd name="connsiteX40" fmla="*/ 1985256 w 2127689"/>
                  <a:gd name="connsiteY40" fmla="*/ 66059 h 1505545"/>
                  <a:gd name="connsiteX41" fmla="*/ 1974826 w 2127689"/>
                  <a:gd name="connsiteY41" fmla="*/ 69536 h 1505545"/>
                  <a:gd name="connsiteX42" fmla="*/ 1964395 w 2127689"/>
                  <a:gd name="connsiteY42" fmla="*/ 79966 h 1505545"/>
                  <a:gd name="connsiteX43" fmla="*/ 1933104 w 2127689"/>
                  <a:gd name="connsiteY43" fmla="*/ 97350 h 1505545"/>
                  <a:gd name="connsiteX44" fmla="*/ 1908767 w 2127689"/>
                  <a:gd name="connsiteY44" fmla="*/ 107781 h 1505545"/>
                  <a:gd name="connsiteX45" fmla="*/ 1891383 w 2127689"/>
                  <a:gd name="connsiteY45" fmla="*/ 128642 h 1505545"/>
                  <a:gd name="connsiteX46" fmla="*/ 1873998 w 2127689"/>
                  <a:gd name="connsiteY46" fmla="*/ 149502 h 1505545"/>
                  <a:gd name="connsiteX47" fmla="*/ 1842707 w 2127689"/>
                  <a:gd name="connsiteY47" fmla="*/ 170363 h 1505545"/>
                  <a:gd name="connsiteX48" fmla="*/ 1832277 w 2127689"/>
                  <a:gd name="connsiteY48" fmla="*/ 177317 h 1505545"/>
                  <a:gd name="connsiteX49" fmla="*/ 1821846 w 2127689"/>
                  <a:gd name="connsiteY49" fmla="*/ 187747 h 1505545"/>
                  <a:gd name="connsiteX50" fmla="*/ 1811416 w 2127689"/>
                  <a:gd name="connsiteY50" fmla="*/ 191224 h 1505545"/>
                  <a:gd name="connsiteX51" fmla="*/ 1800986 w 2127689"/>
                  <a:gd name="connsiteY51" fmla="*/ 201654 h 1505545"/>
                  <a:gd name="connsiteX52" fmla="*/ 1769694 w 2127689"/>
                  <a:gd name="connsiteY52" fmla="*/ 229469 h 1505545"/>
                  <a:gd name="connsiteX53" fmla="*/ 1755787 w 2127689"/>
                  <a:gd name="connsiteY53" fmla="*/ 250330 h 1505545"/>
                  <a:gd name="connsiteX54" fmla="*/ 1724496 w 2127689"/>
                  <a:gd name="connsiteY54" fmla="*/ 271191 h 1505545"/>
                  <a:gd name="connsiteX55" fmla="*/ 1714065 w 2127689"/>
                  <a:gd name="connsiteY55" fmla="*/ 278144 h 1505545"/>
                  <a:gd name="connsiteX56" fmla="*/ 1693205 w 2127689"/>
                  <a:gd name="connsiteY56" fmla="*/ 295528 h 1505545"/>
                  <a:gd name="connsiteX57" fmla="*/ 1675821 w 2127689"/>
                  <a:gd name="connsiteY57" fmla="*/ 312912 h 1505545"/>
                  <a:gd name="connsiteX58" fmla="*/ 1648006 w 2127689"/>
                  <a:gd name="connsiteY58" fmla="*/ 344204 h 1505545"/>
                  <a:gd name="connsiteX59" fmla="*/ 1627145 w 2127689"/>
                  <a:gd name="connsiteY59" fmla="*/ 361588 h 1505545"/>
                  <a:gd name="connsiteX60" fmla="*/ 1613238 w 2127689"/>
                  <a:gd name="connsiteY60" fmla="*/ 372018 h 1505545"/>
                  <a:gd name="connsiteX61" fmla="*/ 1602808 w 2127689"/>
                  <a:gd name="connsiteY61" fmla="*/ 382448 h 1505545"/>
                  <a:gd name="connsiteX62" fmla="*/ 1592377 w 2127689"/>
                  <a:gd name="connsiteY62" fmla="*/ 389402 h 1505545"/>
                  <a:gd name="connsiteX63" fmla="*/ 1581947 w 2127689"/>
                  <a:gd name="connsiteY63" fmla="*/ 399832 h 1505545"/>
                  <a:gd name="connsiteX64" fmla="*/ 1571516 w 2127689"/>
                  <a:gd name="connsiteY64" fmla="*/ 403309 h 1505545"/>
                  <a:gd name="connsiteX65" fmla="*/ 1561086 w 2127689"/>
                  <a:gd name="connsiteY65" fmla="*/ 410263 h 1505545"/>
                  <a:gd name="connsiteX66" fmla="*/ 1550656 w 2127689"/>
                  <a:gd name="connsiteY66" fmla="*/ 420693 h 1505545"/>
                  <a:gd name="connsiteX67" fmla="*/ 1540225 w 2127689"/>
                  <a:gd name="connsiteY67" fmla="*/ 424170 h 1505545"/>
                  <a:gd name="connsiteX68" fmla="*/ 1508934 w 2127689"/>
                  <a:gd name="connsiteY68" fmla="*/ 445031 h 1505545"/>
                  <a:gd name="connsiteX69" fmla="*/ 1498503 w 2127689"/>
                  <a:gd name="connsiteY69" fmla="*/ 451985 h 1505545"/>
                  <a:gd name="connsiteX70" fmla="*/ 1470689 w 2127689"/>
                  <a:gd name="connsiteY70" fmla="*/ 472845 h 1505545"/>
                  <a:gd name="connsiteX71" fmla="*/ 1439398 w 2127689"/>
                  <a:gd name="connsiteY71" fmla="*/ 493706 h 1505545"/>
                  <a:gd name="connsiteX72" fmla="*/ 1428967 w 2127689"/>
                  <a:gd name="connsiteY72" fmla="*/ 500660 h 1505545"/>
                  <a:gd name="connsiteX73" fmla="*/ 1408106 w 2127689"/>
                  <a:gd name="connsiteY73" fmla="*/ 531951 h 1505545"/>
                  <a:gd name="connsiteX74" fmla="*/ 1401153 w 2127689"/>
                  <a:gd name="connsiteY74" fmla="*/ 542381 h 1505545"/>
                  <a:gd name="connsiteX75" fmla="*/ 1394199 w 2127689"/>
                  <a:gd name="connsiteY75" fmla="*/ 556289 h 1505545"/>
                  <a:gd name="connsiteX76" fmla="*/ 1383769 w 2127689"/>
                  <a:gd name="connsiteY76" fmla="*/ 563242 h 1505545"/>
                  <a:gd name="connsiteX77" fmla="*/ 1369862 w 2127689"/>
                  <a:gd name="connsiteY77" fmla="*/ 584103 h 1505545"/>
                  <a:gd name="connsiteX78" fmla="*/ 1362908 w 2127689"/>
                  <a:gd name="connsiteY78" fmla="*/ 594534 h 1505545"/>
                  <a:gd name="connsiteX79" fmla="*/ 1352478 w 2127689"/>
                  <a:gd name="connsiteY79" fmla="*/ 598010 h 1505545"/>
                  <a:gd name="connsiteX80" fmla="*/ 1331617 w 2127689"/>
                  <a:gd name="connsiteY80" fmla="*/ 615394 h 1505545"/>
                  <a:gd name="connsiteX81" fmla="*/ 1321186 w 2127689"/>
                  <a:gd name="connsiteY81" fmla="*/ 618871 h 1505545"/>
                  <a:gd name="connsiteX82" fmla="*/ 1286418 w 2127689"/>
                  <a:gd name="connsiteY82" fmla="*/ 639732 h 1505545"/>
                  <a:gd name="connsiteX83" fmla="*/ 1272511 w 2127689"/>
                  <a:gd name="connsiteY83" fmla="*/ 643209 h 1505545"/>
                  <a:gd name="connsiteX84" fmla="*/ 1251650 w 2127689"/>
                  <a:gd name="connsiteY84" fmla="*/ 657116 h 1505545"/>
                  <a:gd name="connsiteX85" fmla="*/ 1241220 w 2127689"/>
                  <a:gd name="connsiteY85" fmla="*/ 664070 h 1505545"/>
                  <a:gd name="connsiteX86" fmla="*/ 1223836 w 2127689"/>
                  <a:gd name="connsiteY86" fmla="*/ 681454 h 1505545"/>
                  <a:gd name="connsiteX87" fmla="*/ 1216882 w 2127689"/>
                  <a:gd name="connsiteY87" fmla="*/ 691884 h 1505545"/>
                  <a:gd name="connsiteX88" fmla="*/ 1182114 w 2127689"/>
                  <a:gd name="connsiteY88" fmla="*/ 712745 h 1505545"/>
                  <a:gd name="connsiteX89" fmla="*/ 1161253 w 2127689"/>
                  <a:gd name="connsiteY89" fmla="*/ 726652 h 1505545"/>
                  <a:gd name="connsiteX90" fmla="*/ 1150823 w 2127689"/>
                  <a:gd name="connsiteY90" fmla="*/ 733606 h 1505545"/>
                  <a:gd name="connsiteX91" fmla="*/ 1136916 w 2127689"/>
                  <a:gd name="connsiteY91" fmla="*/ 754467 h 1505545"/>
                  <a:gd name="connsiteX92" fmla="*/ 1129962 w 2127689"/>
                  <a:gd name="connsiteY92" fmla="*/ 764897 h 1505545"/>
                  <a:gd name="connsiteX93" fmla="*/ 1126485 w 2127689"/>
                  <a:gd name="connsiteY93" fmla="*/ 775327 h 1505545"/>
                  <a:gd name="connsiteX94" fmla="*/ 1112578 w 2127689"/>
                  <a:gd name="connsiteY94" fmla="*/ 796188 h 1505545"/>
                  <a:gd name="connsiteX95" fmla="*/ 1102148 w 2127689"/>
                  <a:gd name="connsiteY95" fmla="*/ 817049 h 1505545"/>
                  <a:gd name="connsiteX96" fmla="*/ 1081287 w 2127689"/>
                  <a:gd name="connsiteY96" fmla="*/ 830956 h 1505545"/>
                  <a:gd name="connsiteX97" fmla="*/ 1070856 w 2127689"/>
                  <a:gd name="connsiteY97" fmla="*/ 837910 h 1505545"/>
                  <a:gd name="connsiteX98" fmla="*/ 1060426 w 2127689"/>
                  <a:gd name="connsiteY98" fmla="*/ 841387 h 1505545"/>
                  <a:gd name="connsiteX99" fmla="*/ 1049995 w 2127689"/>
                  <a:gd name="connsiteY99" fmla="*/ 848340 h 1505545"/>
                  <a:gd name="connsiteX100" fmla="*/ 1025658 w 2127689"/>
                  <a:gd name="connsiteY100" fmla="*/ 855294 h 1505545"/>
                  <a:gd name="connsiteX101" fmla="*/ 994367 w 2127689"/>
                  <a:gd name="connsiteY101" fmla="*/ 872678 h 1505545"/>
                  <a:gd name="connsiteX102" fmla="*/ 983936 w 2127689"/>
                  <a:gd name="connsiteY102" fmla="*/ 883108 h 1505545"/>
                  <a:gd name="connsiteX103" fmla="*/ 966552 w 2127689"/>
                  <a:gd name="connsiteY103" fmla="*/ 903969 h 1505545"/>
                  <a:gd name="connsiteX104" fmla="*/ 956122 w 2127689"/>
                  <a:gd name="connsiteY104" fmla="*/ 910923 h 1505545"/>
                  <a:gd name="connsiteX105" fmla="*/ 945691 w 2127689"/>
                  <a:gd name="connsiteY105" fmla="*/ 921353 h 1505545"/>
                  <a:gd name="connsiteX106" fmla="*/ 924830 w 2127689"/>
                  <a:gd name="connsiteY106" fmla="*/ 935261 h 1505545"/>
                  <a:gd name="connsiteX107" fmla="*/ 914400 w 2127689"/>
                  <a:gd name="connsiteY107" fmla="*/ 945691 h 1505545"/>
                  <a:gd name="connsiteX108" fmla="*/ 893539 w 2127689"/>
                  <a:gd name="connsiteY108" fmla="*/ 959598 h 1505545"/>
                  <a:gd name="connsiteX109" fmla="*/ 883109 w 2127689"/>
                  <a:gd name="connsiteY109" fmla="*/ 966552 h 1505545"/>
                  <a:gd name="connsiteX110" fmla="*/ 862248 w 2127689"/>
                  <a:gd name="connsiteY110" fmla="*/ 973505 h 1505545"/>
                  <a:gd name="connsiteX111" fmla="*/ 848341 w 2127689"/>
                  <a:gd name="connsiteY111" fmla="*/ 983936 h 1505545"/>
                  <a:gd name="connsiteX112" fmla="*/ 837910 w 2127689"/>
                  <a:gd name="connsiteY112" fmla="*/ 990889 h 1505545"/>
                  <a:gd name="connsiteX113" fmla="*/ 827480 w 2127689"/>
                  <a:gd name="connsiteY113" fmla="*/ 1001320 h 1505545"/>
                  <a:gd name="connsiteX114" fmla="*/ 806619 w 2127689"/>
                  <a:gd name="connsiteY114" fmla="*/ 1015227 h 1505545"/>
                  <a:gd name="connsiteX115" fmla="*/ 796189 w 2127689"/>
                  <a:gd name="connsiteY115" fmla="*/ 1022181 h 1505545"/>
                  <a:gd name="connsiteX116" fmla="*/ 785758 w 2127689"/>
                  <a:gd name="connsiteY116" fmla="*/ 1029134 h 1505545"/>
                  <a:gd name="connsiteX117" fmla="*/ 775328 w 2127689"/>
                  <a:gd name="connsiteY117" fmla="*/ 1039565 h 1505545"/>
                  <a:gd name="connsiteX118" fmla="*/ 764897 w 2127689"/>
                  <a:gd name="connsiteY118" fmla="*/ 1043042 h 1505545"/>
                  <a:gd name="connsiteX119" fmla="*/ 733606 w 2127689"/>
                  <a:gd name="connsiteY119" fmla="*/ 1067379 h 1505545"/>
                  <a:gd name="connsiteX120" fmla="*/ 712745 w 2127689"/>
                  <a:gd name="connsiteY120" fmla="*/ 1081286 h 1505545"/>
                  <a:gd name="connsiteX121" fmla="*/ 684931 w 2127689"/>
                  <a:gd name="connsiteY121" fmla="*/ 1105624 h 1505545"/>
                  <a:gd name="connsiteX122" fmla="*/ 674500 w 2127689"/>
                  <a:gd name="connsiteY122" fmla="*/ 1116054 h 1505545"/>
                  <a:gd name="connsiteX123" fmla="*/ 667547 w 2127689"/>
                  <a:gd name="connsiteY123" fmla="*/ 1126485 h 1505545"/>
                  <a:gd name="connsiteX124" fmla="*/ 657116 w 2127689"/>
                  <a:gd name="connsiteY124" fmla="*/ 1129962 h 1505545"/>
                  <a:gd name="connsiteX125" fmla="*/ 636256 w 2127689"/>
                  <a:gd name="connsiteY125" fmla="*/ 1143869 h 1505545"/>
                  <a:gd name="connsiteX126" fmla="*/ 625825 w 2127689"/>
                  <a:gd name="connsiteY126" fmla="*/ 1150823 h 1505545"/>
                  <a:gd name="connsiteX127" fmla="*/ 601487 w 2127689"/>
                  <a:gd name="connsiteY127" fmla="*/ 1164730 h 1505545"/>
                  <a:gd name="connsiteX128" fmla="*/ 587580 w 2127689"/>
                  <a:gd name="connsiteY128" fmla="*/ 1168207 h 1505545"/>
                  <a:gd name="connsiteX129" fmla="*/ 573673 w 2127689"/>
                  <a:gd name="connsiteY129" fmla="*/ 1178637 h 1505545"/>
                  <a:gd name="connsiteX130" fmla="*/ 531951 w 2127689"/>
                  <a:gd name="connsiteY130" fmla="*/ 1199498 h 1505545"/>
                  <a:gd name="connsiteX131" fmla="*/ 500660 w 2127689"/>
                  <a:gd name="connsiteY131" fmla="*/ 1223835 h 1505545"/>
                  <a:gd name="connsiteX132" fmla="*/ 476322 w 2127689"/>
                  <a:gd name="connsiteY132" fmla="*/ 1244696 h 1505545"/>
                  <a:gd name="connsiteX133" fmla="*/ 455462 w 2127689"/>
                  <a:gd name="connsiteY133" fmla="*/ 1258604 h 1505545"/>
                  <a:gd name="connsiteX134" fmla="*/ 445031 w 2127689"/>
                  <a:gd name="connsiteY134" fmla="*/ 1262080 h 1505545"/>
                  <a:gd name="connsiteX135" fmla="*/ 413740 w 2127689"/>
                  <a:gd name="connsiteY135" fmla="*/ 1289895 h 1505545"/>
                  <a:gd name="connsiteX136" fmla="*/ 403310 w 2127689"/>
                  <a:gd name="connsiteY136" fmla="*/ 1300325 h 1505545"/>
                  <a:gd name="connsiteX137" fmla="*/ 392879 w 2127689"/>
                  <a:gd name="connsiteY137" fmla="*/ 1303802 h 1505545"/>
                  <a:gd name="connsiteX138" fmla="*/ 368541 w 2127689"/>
                  <a:gd name="connsiteY138" fmla="*/ 1314232 h 1505545"/>
                  <a:gd name="connsiteX139" fmla="*/ 347681 w 2127689"/>
                  <a:gd name="connsiteY139" fmla="*/ 1321186 h 1505545"/>
                  <a:gd name="connsiteX140" fmla="*/ 337250 w 2127689"/>
                  <a:gd name="connsiteY140" fmla="*/ 1324663 h 1505545"/>
                  <a:gd name="connsiteX141" fmla="*/ 302482 w 2127689"/>
                  <a:gd name="connsiteY141" fmla="*/ 1335093 h 1505545"/>
                  <a:gd name="connsiteX142" fmla="*/ 281621 w 2127689"/>
                  <a:gd name="connsiteY142" fmla="*/ 1342047 h 1505545"/>
                  <a:gd name="connsiteX143" fmla="*/ 271191 w 2127689"/>
                  <a:gd name="connsiteY143" fmla="*/ 1345524 h 1505545"/>
                  <a:gd name="connsiteX144" fmla="*/ 246853 w 2127689"/>
                  <a:gd name="connsiteY144" fmla="*/ 1359431 h 1505545"/>
                  <a:gd name="connsiteX145" fmla="*/ 222516 w 2127689"/>
                  <a:gd name="connsiteY145" fmla="*/ 1376815 h 1505545"/>
                  <a:gd name="connsiteX146" fmla="*/ 212085 w 2127689"/>
                  <a:gd name="connsiteY146" fmla="*/ 1380292 h 1505545"/>
                  <a:gd name="connsiteX147" fmla="*/ 191224 w 2127689"/>
                  <a:gd name="connsiteY147" fmla="*/ 1390722 h 1505545"/>
                  <a:gd name="connsiteX148" fmla="*/ 159933 w 2127689"/>
                  <a:gd name="connsiteY148" fmla="*/ 1404629 h 1505545"/>
                  <a:gd name="connsiteX149" fmla="*/ 139072 w 2127689"/>
                  <a:gd name="connsiteY149" fmla="*/ 1411583 h 1505545"/>
                  <a:gd name="connsiteX150" fmla="*/ 128642 w 2127689"/>
                  <a:gd name="connsiteY150" fmla="*/ 1415060 h 1505545"/>
                  <a:gd name="connsiteX151" fmla="*/ 97351 w 2127689"/>
                  <a:gd name="connsiteY151" fmla="*/ 1422013 h 1505545"/>
                  <a:gd name="connsiteX152" fmla="*/ 86920 w 2127689"/>
                  <a:gd name="connsiteY152" fmla="*/ 1425490 h 1505545"/>
                  <a:gd name="connsiteX153" fmla="*/ 55629 w 2127689"/>
                  <a:gd name="connsiteY153" fmla="*/ 1439397 h 1505545"/>
                  <a:gd name="connsiteX154" fmla="*/ 34768 w 2127689"/>
                  <a:gd name="connsiteY154" fmla="*/ 1446351 h 1505545"/>
                  <a:gd name="connsiteX155" fmla="*/ 24338 w 2127689"/>
                  <a:gd name="connsiteY155" fmla="*/ 1449828 h 1505545"/>
                  <a:gd name="connsiteX156" fmla="*/ 6954 w 2127689"/>
                  <a:gd name="connsiteY156" fmla="*/ 1453305 h 1505545"/>
                  <a:gd name="connsiteX157" fmla="*/ 0 w 2127689"/>
                  <a:gd name="connsiteY157" fmla="*/ 1481119 h 1505545"/>
                  <a:gd name="connsiteX158" fmla="*/ 3477 w 2127689"/>
                  <a:gd name="connsiteY158" fmla="*/ 1491550 h 1505545"/>
                  <a:gd name="connsiteX159" fmla="*/ 38245 w 2127689"/>
                  <a:gd name="connsiteY159" fmla="*/ 1474166 h 1505545"/>
                  <a:gd name="connsiteX0" fmla="*/ 38245 w 2127689"/>
                  <a:gd name="connsiteY0" fmla="*/ 1474166 h 1505545"/>
                  <a:gd name="connsiteX1" fmla="*/ 79967 w 2127689"/>
                  <a:gd name="connsiteY1" fmla="*/ 1481119 h 1505545"/>
                  <a:gd name="connsiteX2" fmla="*/ 125165 w 2127689"/>
                  <a:gd name="connsiteY2" fmla="*/ 1488073 h 1505545"/>
                  <a:gd name="connsiteX3" fmla="*/ 180794 w 2127689"/>
                  <a:gd name="connsiteY3" fmla="*/ 1491550 h 1505545"/>
                  <a:gd name="connsiteX4" fmla="*/ 799665 w 2127689"/>
                  <a:gd name="connsiteY4" fmla="*/ 1488073 h 1505545"/>
                  <a:gd name="connsiteX5" fmla="*/ 820526 w 2127689"/>
                  <a:gd name="connsiteY5" fmla="*/ 1484596 h 1505545"/>
                  <a:gd name="connsiteX6" fmla="*/ 844864 w 2127689"/>
                  <a:gd name="connsiteY6" fmla="*/ 1481119 h 1505545"/>
                  <a:gd name="connsiteX7" fmla="*/ 910923 w 2127689"/>
                  <a:gd name="connsiteY7" fmla="*/ 1477642 h 1505545"/>
                  <a:gd name="connsiteX8" fmla="*/ 1251650 w 2127689"/>
                  <a:gd name="connsiteY8" fmla="*/ 1481119 h 1505545"/>
                  <a:gd name="connsiteX9" fmla="*/ 1359431 w 2127689"/>
                  <a:gd name="connsiteY9" fmla="*/ 1488073 h 1505545"/>
                  <a:gd name="connsiteX10" fmla="*/ 1401153 w 2127689"/>
                  <a:gd name="connsiteY10" fmla="*/ 1495026 h 1505545"/>
                  <a:gd name="connsiteX11" fmla="*/ 1411583 w 2127689"/>
                  <a:gd name="connsiteY11" fmla="*/ 1498503 h 1505545"/>
                  <a:gd name="connsiteX12" fmla="*/ 1474166 w 2127689"/>
                  <a:gd name="connsiteY12" fmla="*/ 1495026 h 1505545"/>
                  <a:gd name="connsiteX13" fmla="*/ 1495027 w 2127689"/>
                  <a:gd name="connsiteY13" fmla="*/ 1488073 h 1505545"/>
                  <a:gd name="connsiteX14" fmla="*/ 1613238 w 2127689"/>
                  <a:gd name="connsiteY14" fmla="*/ 1484596 h 1505545"/>
                  <a:gd name="connsiteX15" fmla="*/ 1672344 w 2127689"/>
                  <a:gd name="connsiteY15" fmla="*/ 1484596 h 1505545"/>
                  <a:gd name="connsiteX16" fmla="*/ 1745357 w 2127689"/>
                  <a:gd name="connsiteY16" fmla="*/ 1488073 h 1505545"/>
                  <a:gd name="connsiteX17" fmla="*/ 1759264 w 2127689"/>
                  <a:gd name="connsiteY17" fmla="*/ 1491550 h 1505545"/>
                  <a:gd name="connsiteX18" fmla="*/ 1905290 w 2127689"/>
                  <a:gd name="connsiteY18" fmla="*/ 1498503 h 1505545"/>
                  <a:gd name="connsiteX19" fmla="*/ 2026978 w 2127689"/>
                  <a:gd name="connsiteY19" fmla="*/ 1498503 h 1505545"/>
                  <a:gd name="connsiteX20" fmla="*/ 2047839 w 2127689"/>
                  <a:gd name="connsiteY20" fmla="*/ 1491550 h 1505545"/>
                  <a:gd name="connsiteX21" fmla="*/ 2068700 w 2127689"/>
                  <a:gd name="connsiteY21" fmla="*/ 1488073 h 1505545"/>
                  <a:gd name="connsiteX22" fmla="*/ 2093037 w 2127689"/>
                  <a:gd name="connsiteY22" fmla="*/ 1484596 h 1505545"/>
                  <a:gd name="connsiteX23" fmla="*/ 2106944 w 2127689"/>
                  <a:gd name="connsiteY23" fmla="*/ 1481119 h 1505545"/>
                  <a:gd name="connsiteX24" fmla="*/ 2110421 w 2127689"/>
                  <a:gd name="connsiteY24" fmla="*/ 1342047 h 1505545"/>
                  <a:gd name="connsiteX25" fmla="*/ 2113898 w 2127689"/>
                  <a:gd name="connsiteY25" fmla="*/ 1321186 h 1505545"/>
                  <a:gd name="connsiteX26" fmla="*/ 2106944 w 2127689"/>
                  <a:gd name="connsiteY26" fmla="*/ 1036088 h 1505545"/>
                  <a:gd name="connsiteX27" fmla="*/ 2099991 w 2127689"/>
                  <a:gd name="connsiteY27" fmla="*/ 865724 h 1505545"/>
                  <a:gd name="connsiteX28" fmla="*/ 2093037 w 2127689"/>
                  <a:gd name="connsiteY28" fmla="*/ 806619 h 1505545"/>
                  <a:gd name="connsiteX29" fmla="*/ 2089560 w 2127689"/>
                  <a:gd name="connsiteY29" fmla="*/ 549335 h 1505545"/>
                  <a:gd name="connsiteX30" fmla="*/ 2086084 w 2127689"/>
                  <a:gd name="connsiteY30" fmla="*/ 535428 h 1505545"/>
                  <a:gd name="connsiteX31" fmla="*/ 2079130 w 2127689"/>
                  <a:gd name="connsiteY31" fmla="*/ 486753 h 1505545"/>
                  <a:gd name="connsiteX32" fmla="*/ 2075653 w 2127689"/>
                  <a:gd name="connsiteY32" fmla="*/ 462415 h 1505545"/>
                  <a:gd name="connsiteX33" fmla="*/ 2072176 w 2127689"/>
                  <a:gd name="connsiteY33" fmla="*/ 52152 h 1505545"/>
                  <a:gd name="connsiteX34" fmla="*/ 2068700 w 2127689"/>
                  <a:gd name="connsiteY34" fmla="*/ 34768 h 1505545"/>
                  <a:gd name="connsiteX35" fmla="*/ 2061746 w 2127689"/>
                  <a:gd name="connsiteY35" fmla="*/ 13907 h 1505545"/>
                  <a:gd name="connsiteX36" fmla="*/ 2044362 w 2127689"/>
                  <a:gd name="connsiteY36" fmla="*/ 17384 h 1505545"/>
                  <a:gd name="connsiteX37" fmla="*/ 2037408 w 2127689"/>
                  <a:gd name="connsiteY37" fmla="*/ 27814 h 1505545"/>
                  <a:gd name="connsiteX38" fmla="*/ 2006117 w 2127689"/>
                  <a:gd name="connsiteY38" fmla="*/ 0 h 1505545"/>
                  <a:gd name="connsiteX39" fmla="*/ 1995687 w 2127689"/>
                  <a:gd name="connsiteY39" fmla="*/ 59105 h 1505545"/>
                  <a:gd name="connsiteX40" fmla="*/ 1985256 w 2127689"/>
                  <a:gd name="connsiteY40" fmla="*/ 66059 h 1505545"/>
                  <a:gd name="connsiteX41" fmla="*/ 1974826 w 2127689"/>
                  <a:gd name="connsiteY41" fmla="*/ 69536 h 1505545"/>
                  <a:gd name="connsiteX42" fmla="*/ 1964395 w 2127689"/>
                  <a:gd name="connsiteY42" fmla="*/ 79966 h 1505545"/>
                  <a:gd name="connsiteX43" fmla="*/ 1933104 w 2127689"/>
                  <a:gd name="connsiteY43" fmla="*/ 97350 h 1505545"/>
                  <a:gd name="connsiteX44" fmla="*/ 1908767 w 2127689"/>
                  <a:gd name="connsiteY44" fmla="*/ 107781 h 1505545"/>
                  <a:gd name="connsiteX45" fmla="*/ 1891383 w 2127689"/>
                  <a:gd name="connsiteY45" fmla="*/ 128642 h 1505545"/>
                  <a:gd name="connsiteX46" fmla="*/ 1873998 w 2127689"/>
                  <a:gd name="connsiteY46" fmla="*/ 149502 h 1505545"/>
                  <a:gd name="connsiteX47" fmla="*/ 1842707 w 2127689"/>
                  <a:gd name="connsiteY47" fmla="*/ 170363 h 1505545"/>
                  <a:gd name="connsiteX48" fmla="*/ 1832277 w 2127689"/>
                  <a:gd name="connsiteY48" fmla="*/ 177317 h 1505545"/>
                  <a:gd name="connsiteX49" fmla="*/ 1821846 w 2127689"/>
                  <a:gd name="connsiteY49" fmla="*/ 187747 h 1505545"/>
                  <a:gd name="connsiteX50" fmla="*/ 1811416 w 2127689"/>
                  <a:gd name="connsiteY50" fmla="*/ 191224 h 1505545"/>
                  <a:gd name="connsiteX51" fmla="*/ 1800986 w 2127689"/>
                  <a:gd name="connsiteY51" fmla="*/ 201654 h 1505545"/>
                  <a:gd name="connsiteX52" fmla="*/ 1769694 w 2127689"/>
                  <a:gd name="connsiteY52" fmla="*/ 229469 h 1505545"/>
                  <a:gd name="connsiteX53" fmla="*/ 1755787 w 2127689"/>
                  <a:gd name="connsiteY53" fmla="*/ 250330 h 1505545"/>
                  <a:gd name="connsiteX54" fmla="*/ 1724496 w 2127689"/>
                  <a:gd name="connsiteY54" fmla="*/ 271191 h 1505545"/>
                  <a:gd name="connsiteX55" fmla="*/ 1714065 w 2127689"/>
                  <a:gd name="connsiteY55" fmla="*/ 278144 h 1505545"/>
                  <a:gd name="connsiteX56" fmla="*/ 1693205 w 2127689"/>
                  <a:gd name="connsiteY56" fmla="*/ 295528 h 1505545"/>
                  <a:gd name="connsiteX57" fmla="*/ 1675821 w 2127689"/>
                  <a:gd name="connsiteY57" fmla="*/ 312912 h 1505545"/>
                  <a:gd name="connsiteX58" fmla="*/ 1648006 w 2127689"/>
                  <a:gd name="connsiteY58" fmla="*/ 344204 h 1505545"/>
                  <a:gd name="connsiteX59" fmla="*/ 1627145 w 2127689"/>
                  <a:gd name="connsiteY59" fmla="*/ 361588 h 1505545"/>
                  <a:gd name="connsiteX60" fmla="*/ 1613238 w 2127689"/>
                  <a:gd name="connsiteY60" fmla="*/ 372018 h 1505545"/>
                  <a:gd name="connsiteX61" fmla="*/ 1602808 w 2127689"/>
                  <a:gd name="connsiteY61" fmla="*/ 382448 h 1505545"/>
                  <a:gd name="connsiteX62" fmla="*/ 1592377 w 2127689"/>
                  <a:gd name="connsiteY62" fmla="*/ 389402 h 1505545"/>
                  <a:gd name="connsiteX63" fmla="*/ 1581947 w 2127689"/>
                  <a:gd name="connsiteY63" fmla="*/ 399832 h 1505545"/>
                  <a:gd name="connsiteX64" fmla="*/ 1571516 w 2127689"/>
                  <a:gd name="connsiteY64" fmla="*/ 403309 h 1505545"/>
                  <a:gd name="connsiteX65" fmla="*/ 1561086 w 2127689"/>
                  <a:gd name="connsiteY65" fmla="*/ 410263 h 1505545"/>
                  <a:gd name="connsiteX66" fmla="*/ 1550656 w 2127689"/>
                  <a:gd name="connsiteY66" fmla="*/ 420693 h 1505545"/>
                  <a:gd name="connsiteX67" fmla="*/ 1540225 w 2127689"/>
                  <a:gd name="connsiteY67" fmla="*/ 424170 h 1505545"/>
                  <a:gd name="connsiteX68" fmla="*/ 1508934 w 2127689"/>
                  <a:gd name="connsiteY68" fmla="*/ 445031 h 1505545"/>
                  <a:gd name="connsiteX69" fmla="*/ 1498503 w 2127689"/>
                  <a:gd name="connsiteY69" fmla="*/ 451985 h 1505545"/>
                  <a:gd name="connsiteX70" fmla="*/ 1470689 w 2127689"/>
                  <a:gd name="connsiteY70" fmla="*/ 472845 h 1505545"/>
                  <a:gd name="connsiteX71" fmla="*/ 1439398 w 2127689"/>
                  <a:gd name="connsiteY71" fmla="*/ 493706 h 1505545"/>
                  <a:gd name="connsiteX72" fmla="*/ 1428967 w 2127689"/>
                  <a:gd name="connsiteY72" fmla="*/ 500660 h 1505545"/>
                  <a:gd name="connsiteX73" fmla="*/ 1408106 w 2127689"/>
                  <a:gd name="connsiteY73" fmla="*/ 531951 h 1505545"/>
                  <a:gd name="connsiteX74" fmla="*/ 1401153 w 2127689"/>
                  <a:gd name="connsiteY74" fmla="*/ 542381 h 1505545"/>
                  <a:gd name="connsiteX75" fmla="*/ 1394199 w 2127689"/>
                  <a:gd name="connsiteY75" fmla="*/ 556289 h 1505545"/>
                  <a:gd name="connsiteX76" fmla="*/ 1383769 w 2127689"/>
                  <a:gd name="connsiteY76" fmla="*/ 563242 h 1505545"/>
                  <a:gd name="connsiteX77" fmla="*/ 1369862 w 2127689"/>
                  <a:gd name="connsiteY77" fmla="*/ 584103 h 1505545"/>
                  <a:gd name="connsiteX78" fmla="*/ 1362908 w 2127689"/>
                  <a:gd name="connsiteY78" fmla="*/ 594534 h 1505545"/>
                  <a:gd name="connsiteX79" fmla="*/ 1352478 w 2127689"/>
                  <a:gd name="connsiteY79" fmla="*/ 598010 h 1505545"/>
                  <a:gd name="connsiteX80" fmla="*/ 1331617 w 2127689"/>
                  <a:gd name="connsiteY80" fmla="*/ 615394 h 1505545"/>
                  <a:gd name="connsiteX81" fmla="*/ 1321186 w 2127689"/>
                  <a:gd name="connsiteY81" fmla="*/ 618871 h 1505545"/>
                  <a:gd name="connsiteX82" fmla="*/ 1286418 w 2127689"/>
                  <a:gd name="connsiteY82" fmla="*/ 639732 h 1505545"/>
                  <a:gd name="connsiteX83" fmla="*/ 1272511 w 2127689"/>
                  <a:gd name="connsiteY83" fmla="*/ 643209 h 1505545"/>
                  <a:gd name="connsiteX84" fmla="*/ 1251650 w 2127689"/>
                  <a:gd name="connsiteY84" fmla="*/ 657116 h 1505545"/>
                  <a:gd name="connsiteX85" fmla="*/ 1241220 w 2127689"/>
                  <a:gd name="connsiteY85" fmla="*/ 664070 h 1505545"/>
                  <a:gd name="connsiteX86" fmla="*/ 1223836 w 2127689"/>
                  <a:gd name="connsiteY86" fmla="*/ 681454 h 1505545"/>
                  <a:gd name="connsiteX87" fmla="*/ 1216882 w 2127689"/>
                  <a:gd name="connsiteY87" fmla="*/ 691884 h 1505545"/>
                  <a:gd name="connsiteX88" fmla="*/ 1182114 w 2127689"/>
                  <a:gd name="connsiteY88" fmla="*/ 712745 h 1505545"/>
                  <a:gd name="connsiteX89" fmla="*/ 1161253 w 2127689"/>
                  <a:gd name="connsiteY89" fmla="*/ 726652 h 1505545"/>
                  <a:gd name="connsiteX90" fmla="*/ 1150823 w 2127689"/>
                  <a:gd name="connsiteY90" fmla="*/ 733606 h 1505545"/>
                  <a:gd name="connsiteX91" fmla="*/ 1136916 w 2127689"/>
                  <a:gd name="connsiteY91" fmla="*/ 754467 h 1505545"/>
                  <a:gd name="connsiteX92" fmla="*/ 1129962 w 2127689"/>
                  <a:gd name="connsiteY92" fmla="*/ 764897 h 1505545"/>
                  <a:gd name="connsiteX93" fmla="*/ 1126485 w 2127689"/>
                  <a:gd name="connsiteY93" fmla="*/ 775327 h 1505545"/>
                  <a:gd name="connsiteX94" fmla="*/ 1112578 w 2127689"/>
                  <a:gd name="connsiteY94" fmla="*/ 796188 h 1505545"/>
                  <a:gd name="connsiteX95" fmla="*/ 1102148 w 2127689"/>
                  <a:gd name="connsiteY95" fmla="*/ 817049 h 1505545"/>
                  <a:gd name="connsiteX96" fmla="*/ 1081287 w 2127689"/>
                  <a:gd name="connsiteY96" fmla="*/ 830956 h 1505545"/>
                  <a:gd name="connsiteX97" fmla="*/ 1070856 w 2127689"/>
                  <a:gd name="connsiteY97" fmla="*/ 837910 h 1505545"/>
                  <a:gd name="connsiteX98" fmla="*/ 1060426 w 2127689"/>
                  <a:gd name="connsiteY98" fmla="*/ 841387 h 1505545"/>
                  <a:gd name="connsiteX99" fmla="*/ 1049995 w 2127689"/>
                  <a:gd name="connsiteY99" fmla="*/ 848340 h 1505545"/>
                  <a:gd name="connsiteX100" fmla="*/ 1025658 w 2127689"/>
                  <a:gd name="connsiteY100" fmla="*/ 855294 h 1505545"/>
                  <a:gd name="connsiteX101" fmla="*/ 994367 w 2127689"/>
                  <a:gd name="connsiteY101" fmla="*/ 872678 h 1505545"/>
                  <a:gd name="connsiteX102" fmla="*/ 983936 w 2127689"/>
                  <a:gd name="connsiteY102" fmla="*/ 883108 h 1505545"/>
                  <a:gd name="connsiteX103" fmla="*/ 966552 w 2127689"/>
                  <a:gd name="connsiteY103" fmla="*/ 903969 h 1505545"/>
                  <a:gd name="connsiteX104" fmla="*/ 956122 w 2127689"/>
                  <a:gd name="connsiteY104" fmla="*/ 910923 h 1505545"/>
                  <a:gd name="connsiteX105" fmla="*/ 945691 w 2127689"/>
                  <a:gd name="connsiteY105" fmla="*/ 921353 h 1505545"/>
                  <a:gd name="connsiteX106" fmla="*/ 924830 w 2127689"/>
                  <a:gd name="connsiteY106" fmla="*/ 935261 h 1505545"/>
                  <a:gd name="connsiteX107" fmla="*/ 914400 w 2127689"/>
                  <a:gd name="connsiteY107" fmla="*/ 945691 h 1505545"/>
                  <a:gd name="connsiteX108" fmla="*/ 893539 w 2127689"/>
                  <a:gd name="connsiteY108" fmla="*/ 959598 h 1505545"/>
                  <a:gd name="connsiteX109" fmla="*/ 883109 w 2127689"/>
                  <a:gd name="connsiteY109" fmla="*/ 966552 h 1505545"/>
                  <a:gd name="connsiteX110" fmla="*/ 862248 w 2127689"/>
                  <a:gd name="connsiteY110" fmla="*/ 973505 h 1505545"/>
                  <a:gd name="connsiteX111" fmla="*/ 848341 w 2127689"/>
                  <a:gd name="connsiteY111" fmla="*/ 983936 h 1505545"/>
                  <a:gd name="connsiteX112" fmla="*/ 837910 w 2127689"/>
                  <a:gd name="connsiteY112" fmla="*/ 990889 h 1505545"/>
                  <a:gd name="connsiteX113" fmla="*/ 827480 w 2127689"/>
                  <a:gd name="connsiteY113" fmla="*/ 1001320 h 1505545"/>
                  <a:gd name="connsiteX114" fmla="*/ 806619 w 2127689"/>
                  <a:gd name="connsiteY114" fmla="*/ 1015227 h 1505545"/>
                  <a:gd name="connsiteX115" fmla="*/ 796189 w 2127689"/>
                  <a:gd name="connsiteY115" fmla="*/ 1022181 h 1505545"/>
                  <a:gd name="connsiteX116" fmla="*/ 785758 w 2127689"/>
                  <a:gd name="connsiteY116" fmla="*/ 1029134 h 1505545"/>
                  <a:gd name="connsiteX117" fmla="*/ 775328 w 2127689"/>
                  <a:gd name="connsiteY117" fmla="*/ 1039565 h 1505545"/>
                  <a:gd name="connsiteX118" fmla="*/ 764897 w 2127689"/>
                  <a:gd name="connsiteY118" fmla="*/ 1043042 h 1505545"/>
                  <a:gd name="connsiteX119" fmla="*/ 733606 w 2127689"/>
                  <a:gd name="connsiteY119" fmla="*/ 1067379 h 1505545"/>
                  <a:gd name="connsiteX120" fmla="*/ 712745 w 2127689"/>
                  <a:gd name="connsiteY120" fmla="*/ 1081286 h 1505545"/>
                  <a:gd name="connsiteX121" fmla="*/ 684931 w 2127689"/>
                  <a:gd name="connsiteY121" fmla="*/ 1105624 h 1505545"/>
                  <a:gd name="connsiteX122" fmla="*/ 674500 w 2127689"/>
                  <a:gd name="connsiteY122" fmla="*/ 1116054 h 1505545"/>
                  <a:gd name="connsiteX123" fmla="*/ 667547 w 2127689"/>
                  <a:gd name="connsiteY123" fmla="*/ 1126485 h 1505545"/>
                  <a:gd name="connsiteX124" fmla="*/ 657116 w 2127689"/>
                  <a:gd name="connsiteY124" fmla="*/ 1129962 h 1505545"/>
                  <a:gd name="connsiteX125" fmla="*/ 636256 w 2127689"/>
                  <a:gd name="connsiteY125" fmla="*/ 1143869 h 1505545"/>
                  <a:gd name="connsiteX126" fmla="*/ 625825 w 2127689"/>
                  <a:gd name="connsiteY126" fmla="*/ 1150823 h 1505545"/>
                  <a:gd name="connsiteX127" fmla="*/ 601487 w 2127689"/>
                  <a:gd name="connsiteY127" fmla="*/ 1164730 h 1505545"/>
                  <a:gd name="connsiteX128" fmla="*/ 587580 w 2127689"/>
                  <a:gd name="connsiteY128" fmla="*/ 1168207 h 1505545"/>
                  <a:gd name="connsiteX129" fmla="*/ 573673 w 2127689"/>
                  <a:gd name="connsiteY129" fmla="*/ 1178637 h 1505545"/>
                  <a:gd name="connsiteX130" fmla="*/ 531951 w 2127689"/>
                  <a:gd name="connsiteY130" fmla="*/ 1199498 h 1505545"/>
                  <a:gd name="connsiteX131" fmla="*/ 500660 w 2127689"/>
                  <a:gd name="connsiteY131" fmla="*/ 1223835 h 1505545"/>
                  <a:gd name="connsiteX132" fmla="*/ 476322 w 2127689"/>
                  <a:gd name="connsiteY132" fmla="*/ 1244696 h 1505545"/>
                  <a:gd name="connsiteX133" fmla="*/ 455462 w 2127689"/>
                  <a:gd name="connsiteY133" fmla="*/ 1258604 h 1505545"/>
                  <a:gd name="connsiteX134" fmla="*/ 445031 w 2127689"/>
                  <a:gd name="connsiteY134" fmla="*/ 1262080 h 1505545"/>
                  <a:gd name="connsiteX135" fmla="*/ 413740 w 2127689"/>
                  <a:gd name="connsiteY135" fmla="*/ 1289895 h 1505545"/>
                  <a:gd name="connsiteX136" fmla="*/ 403310 w 2127689"/>
                  <a:gd name="connsiteY136" fmla="*/ 1300325 h 1505545"/>
                  <a:gd name="connsiteX137" fmla="*/ 392879 w 2127689"/>
                  <a:gd name="connsiteY137" fmla="*/ 1303802 h 1505545"/>
                  <a:gd name="connsiteX138" fmla="*/ 368541 w 2127689"/>
                  <a:gd name="connsiteY138" fmla="*/ 1314232 h 1505545"/>
                  <a:gd name="connsiteX139" fmla="*/ 347681 w 2127689"/>
                  <a:gd name="connsiteY139" fmla="*/ 1321186 h 1505545"/>
                  <a:gd name="connsiteX140" fmla="*/ 337250 w 2127689"/>
                  <a:gd name="connsiteY140" fmla="*/ 1324663 h 1505545"/>
                  <a:gd name="connsiteX141" fmla="*/ 302482 w 2127689"/>
                  <a:gd name="connsiteY141" fmla="*/ 1335093 h 1505545"/>
                  <a:gd name="connsiteX142" fmla="*/ 281621 w 2127689"/>
                  <a:gd name="connsiteY142" fmla="*/ 1342047 h 1505545"/>
                  <a:gd name="connsiteX143" fmla="*/ 271191 w 2127689"/>
                  <a:gd name="connsiteY143" fmla="*/ 1345524 h 1505545"/>
                  <a:gd name="connsiteX144" fmla="*/ 246853 w 2127689"/>
                  <a:gd name="connsiteY144" fmla="*/ 1359431 h 1505545"/>
                  <a:gd name="connsiteX145" fmla="*/ 222516 w 2127689"/>
                  <a:gd name="connsiteY145" fmla="*/ 1376815 h 1505545"/>
                  <a:gd name="connsiteX146" fmla="*/ 212085 w 2127689"/>
                  <a:gd name="connsiteY146" fmla="*/ 1380292 h 1505545"/>
                  <a:gd name="connsiteX147" fmla="*/ 191224 w 2127689"/>
                  <a:gd name="connsiteY147" fmla="*/ 1390722 h 1505545"/>
                  <a:gd name="connsiteX148" fmla="*/ 159933 w 2127689"/>
                  <a:gd name="connsiteY148" fmla="*/ 1404629 h 1505545"/>
                  <a:gd name="connsiteX149" fmla="*/ 139072 w 2127689"/>
                  <a:gd name="connsiteY149" fmla="*/ 1411583 h 1505545"/>
                  <a:gd name="connsiteX150" fmla="*/ 128642 w 2127689"/>
                  <a:gd name="connsiteY150" fmla="*/ 1415060 h 1505545"/>
                  <a:gd name="connsiteX151" fmla="*/ 97351 w 2127689"/>
                  <a:gd name="connsiteY151" fmla="*/ 1422013 h 1505545"/>
                  <a:gd name="connsiteX152" fmla="*/ 86920 w 2127689"/>
                  <a:gd name="connsiteY152" fmla="*/ 1425490 h 1505545"/>
                  <a:gd name="connsiteX153" fmla="*/ 55629 w 2127689"/>
                  <a:gd name="connsiteY153" fmla="*/ 1439397 h 1505545"/>
                  <a:gd name="connsiteX154" fmla="*/ 34768 w 2127689"/>
                  <a:gd name="connsiteY154" fmla="*/ 1446351 h 1505545"/>
                  <a:gd name="connsiteX155" fmla="*/ 24338 w 2127689"/>
                  <a:gd name="connsiteY155" fmla="*/ 1449828 h 1505545"/>
                  <a:gd name="connsiteX156" fmla="*/ 6954 w 2127689"/>
                  <a:gd name="connsiteY156" fmla="*/ 1453305 h 1505545"/>
                  <a:gd name="connsiteX157" fmla="*/ 0 w 2127689"/>
                  <a:gd name="connsiteY157" fmla="*/ 1481119 h 1505545"/>
                  <a:gd name="connsiteX158" fmla="*/ 3477 w 2127689"/>
                  <a:gd name="connsiteY158" fmla="*/ 1491550 h 1505545"/>
                  <a:gd name="connsiteX159" fmla="*/ 38245 w 2127689"/>
                  <a:gd name="connsiteY159" fmla="*/ 1474166 h 1505545"/>
                  <a:gd name="connsiteX0" fmla="*/ 38245 w 2127689"/>
                  <a:gd name="connsiteY0" fmla="*/ 1474166 h 1505545"/>
                  <a:gd name="connsiteX1" fmla="*/ 79967 w 2127689"/>
                  <a:gd name="connsiteY1" fmla="*/ 1481119 h 1505545"/>
                  <a:gd name="connsiteX2" fmla="*/ 125165 w 2127689"/>
                  <a:gd name="connsiteY2" fmla="*/ 1488073 h 1505545"/>
                  <a:gd name="connsiteX3" fmla="*/ 180794 w 2127689"/>
                  <a:gd name="connsiteY3" fmla="*/ 1491550 h 1505545"/>
                  <a:gd name="connsiteX4" fmla="*/ 799665 w 2127689"/>
                  <a:gd name="connsiteY4" fmla="*/ 1488073 h 1505545"/>
                  <a:gd name="connsiteX5" fmla="*/ 820526 w 2127689"/>
                  <a:gd name="connsiteY5" fmla="*/ 1484596 h 1505545"/>
                  <a:gd name="connsiteX6" fmla="*/ 844864 w 2127689"/>
                  <a:gd name="connsiteY6" fmla="*/ 1481119 h 1505545"/>
                  <a:gd name="connsiteX7" fmla="*/ 910923 w 2127689"/>
                  <a:gd name="connsiteY7" fmla="*/ 1477642 h 1505545"/>
                  <a:gd name="connsiteX8" fmla="*/ 1251650 w 2127689"/>
                  <a:gd name="connsiteY8" fmla="*/ 1481119 h 1505545"/>
                  <a:gd name="connsiteX9" fmla="*/ 1359431 w 2127689"/>
                  <a:gd name="connsiteY9" fmla="*/ 1488073 h 1505545"/>
                  <a:gd name="connsiteX10" fmla="*/ 1401153 w 2127689"/>
                  <a:gd name="connsiteY10" fmla="*/ 1495026 h 1505545"/>
                  <a:gd name="connsiteX11" fmla="*/ 1411583 w 2127689"/>
                  <a:gd name="connsiteY11" fmla="*/ 1498503 h 1505545"/>
                  <a:gd name="connsiteX12" fmla="*/ 1474166 w 2127689"/>
                  <a:gd name="connsiteY12" fmla="*/ 1495026 h 1505545"/>
                  <a:gd name="connsiteX13" fmla="*/ 1495027 w 2127689"/>
                  <a:gd name="connsiteY13" fmla="*/ 1488073 h 1505545"/>
                  <a:gd name="connsiteX14" fmla="*/ 1613238 w 2127689"/>
                  <a:gd name="connsiteY14" fmla="*/ 1484596 h 1505545"/>
                  <a:gd name="connsiteX15" fmla="*/ 1672344 w 2127689"/>
                  <a:gd name="connsiteY15" fmla="*/ 1484596 h 1505545"/>
                  <a:gd name="connsiteX16" fmla="*/ 1745357 w 2127689"/>
                  <a:gd name="connsiteY16" fmla="*/ 1488073 h 1505545"/>
                  <a:gd name="connsiteX17" fmla="*/ 1759264 w 2127689"/>
                  <a:gd name="connsiteY17" fmla="*/ 1491550 h 1505545"/>
                  <a:gd name="connsiteX18" fmla="*/ 1905290 w 2127689"/>
                  <a:gd name="connsiteY18" fmla="*/ 1498503 h 1505545"/>
                  <a:gd name="connsiteX19" fmla="*/ 2026978 w 2127689"/>
                  <a:gd name="connsiteY19" fmla="*/ 1498503 h 1505545"/>
                  <a:gd name="connsiteX20" fmla="*/ 2047839 w 2127689"/>
                  <a:gd name="connsiteY20" fmla="*/ 1491550 h 1505545"/>
                  <a:gd name="connsiteX21" fmla="*/ 2068700 w 2127689"/>
                  <a:gd name="connsiteY21" fmla="*/ 1488073 h 1505545"/>
                  <a:gd name="connsiteX22" fmla="*/ 2093037 w 2127689"/>
                  <a:gd name="connsiteY22" fmla="*/ 1484596 h 1505545"/>
                  <a:gd name="connsiteX23" fmla="*/ 2106944 w 2127689"/>
                  <a:gd name="connsiteY23" fmla="*/ 1481119 h 1505545"/>
                  <a:gd name="connsiteX24" fmla="*/ 2110421 w 2127689"/>
                  <a:gd name="connsiteY24" fmla="*/ 1342047 h 1505545"/>
                  <a:gd name="connsiteX25" fmla="*/ 2113898 w 2127689"/>
                  <a:gd name="connsiteY25" fmla="*/ 1321186 h 1505545"/>
                  <a:gd name="connsiteX26" fmla="*/ 2106944 w 2127689"/>
                  <a:gd name="connsiteY26" fmla="*/ 1036088 h 1505545"/>
                  <a:gd name="connsiteX27" fmla="*/ 2099991 w 2127689"/>
                  <a:gd name="connsiteY27" fmla="*/ 865724 h 1505545"/>
                  <a:gd name="connsiteX28" fmla="*/ 2093037 w 2127689"/>
                  <a:gd name="connsiteY28" fmla="*/ 806619 h 1505545"/>
                  <a:gd name="connsiteX29" fmla="*/ 2089560 w 2127689"/>
                  <a:gd name="connsiteY29" fmla="*/ 549335 h 1505545"/>
                  <a:gd name="connsiteX30" fmla="*/ 2086084 w 2127689"/>
                  <a:gd name="connsiteY30" fmla="*/ 535428 h 1505545"/>
                  <a:gd name="connsiteX31" fmla="*/ 2079130 w 2127689"/>
                  <a:gd name="connsiteY31" fmla="*/ 486753 h 1505545"/>
                  <a:gd name="connsiteX32" fmla="*/ 2075653 w 2127689"/>
                  <a:gd name="connsiteY32" fmla="*/ 462415 h 1505545"/>
                  <a:gd name="connsiteX33" fmla="*/ 2072176 w 2127689"/>
                  <a:gd name="connsiteY33" fmla="*/ 52152 h 1505545"/>
                  <a:gd name="connsiteX34" fmla="*/ 2068700 w 2127689"/>
                  <a:gd name="connsiteY34" fmla="*/ 34768 h 1505545"/>
                  <a:gd name="connsiteX35" fmla="*/ 2061746 w 2127689"/>
                  <a:gd name="connsiteY35" fmla="*/ 13907 h 1505545"/>
                  <a:gd name="connsiteX36" fmla="*/ 2044362 w 2127689"/>
                  <a:gd name="connsiteY36" fmla="*/ 17384 h 1505545"/>
                  <a:gd name="connsiteX37" fmla="*/ 2037408 w 2127689"/>
                  <a:gd name="connsiteY37" fmla="*/ 27814 h 1505545"/>
                  <a:gd name="connsiteX38" fmla="*/ 2006117 w 2127689"/>
                  <a:gd name="connsiteY38" fmla="*/ 0 h 1505545"/>
                  <a:gd name="connsiteX39" fmla="*/ 1995687 w 2127689"/>
                  <a:gd name="connsiteY39" fmla="*/ 59105 h 1505545"/>
                  <a:gd name="connsiteX40" fmla="*/ 1985256 w 2127689"/>
                  <a:gd name="connsiteY40" fmla="*/ 66059 h 1505545"/>
                  <a:gd name="connsiteX41" fmla="*/ 1974826 w 2127689"/>
                  <a:gd name="connsiteY41" fmla="*/ 69536 h 1505545"/>
                  <a:gd name="connsiteX42" fmla="*/ 1964395 w 2127689"/>
                  <a:gd name="connsiteY42" fmla="*/ 79966 h 1505545"/>
                  <a:gd name="connsiteX43" fmla="*/ 1933104 w 2127689"/>
                  <a:gd name="connsiteY43" fmla="*/ 97350 h 1505545"/>
                  <a:gd name="connsiteX44" fmla="*/ 1908767 w 2127689"/>
                  <a:gd name="connsiteY44" fmla="*/ 107781 h 1505545"/>
                  <a:gd name="connsiteX45" fmla="*/ 1891383 w 2127689"/>
                  <a:gd name="connsiteY45" fmla="*/ 128642 h 1505545"/>
                  <a:gd name="connsiteX46" fmla="*/ 1873998 w 2127689"/>
                  <a:gd name="connsiteY46" fmla="*/ 149502 h 1505545"/>
                  <a:gd name="connsiteX47" fmla="*/ 1842707 w 2127689"/>
                  <a:gd name="connsiteY47" fmla="*/ 170363 h 1505545"/>
                  <a:gd name="connsiteX48" fmla="*/ 1832277 w 2127689"/>
                  <a:gd name="connsiteY48" fmla="*/ 177317 h 1505545"/>
                  <a:gd name="connsiteX49" fmla="*/ 1821846 w 2127689"/>
                  <a:gd name="connsiteY49" fmla="*/ 187747 h 1505545"/>
                  <a:gd name="connsiteX50" fmla="*/ 1811416 w 2127689"/>
                  <a:gd name="connsiteY50" fmla="*/ 191224 h 1505545"/>
                  <a:gd name="connsiteX51" fmla="*/ 1800986 w 2127689"/>
                  <a:gd name="connsiteY51" fmla="*/ 201654 h 1505545"/>
                  <a:gd name="connsiteX52" fmla="*/ 1769694 w 2127689"/>
                  <a:gd name="connsiteY52" fmla="*/ 229469 h 1505545"/>
                  <a:gd name="connsiteX53" fmla="*/ 1755787 w 2127689"/>
                  <a:gd name="connsiteY53" fmla="*/ 250330 h 1505545"/>
                  <a:gd name="connsiteX54" fmla="*/ 1724496 w 2127689"/>
                  <a:gd name="connsiteY54" fmla="*/ 271191 h 1505545"/>
                  <a:gd name="connsiteX55" fmla="*/ 1714065 w 2127689"/>
                  <a:gd name="connsiteY55" fmla="*/ 278144 h 1505545"/>
                  <a:gd name="connsiteX56" fmla="*/ 1693205 w 2127689"/>
                  <a:gd name="connsiteY56" fmla="*/ 295528 h 1505545"/>
                  <a:gd name="connsiteX57" fmla="*/ 1675821 w 2127689"/>
                  <a:gd name="connsiteY57" fmla="*/ 312912 h 1505545"/>
                  <a:gd name="connsiteX58" fmla="*/ 1671836 w 2127689"/>
                  <a:gd name="connsiteY58" fmla="*/ 313240 h 1505545"/>
                  <a:gd name="connsiteX59" fmla="*/ 1648006 w 2127689"/>
                  <a:gd name="connsiteY59" fmla="*/ 344204 h 1505545"/>
                  <a:gd name="connsiteX60" fmla="*/ 1627145 w 2127689"/>
                  <a:gd name="connsiteY60" fmla="*/ 361588 h 1505545"/>
                  <a:gd name="connsiteX61" fmla="*/ 1613238 w 2127689"/>
                  <a:gd name="connsiteY61" fmla="*/ 372018 h 1505545"/>
                  <a:gd name="connsiteX62" fmla="*/ 1602808 w 2127689"/>
                  <a:gd name="connsiteY62" fmla="*/ 382448 h 1505545"/>
                  <a:gd name="connsiteX63" fmla="*/ 1592377 w 2127689"/>
                  <a:gd name="connsiteY63" fmla="*/ 389402 h 1505545"/>
                  <a:gd name="connsiteX64" fmla="*/ 1581947 w 2127689"/>
                  <a:gd name="connsiteY64" fmla="*/ 399832 h 1505545"/>
                  <a:gd name="connsiteX65" fmla="*/ 1571516 w 2127689"/>
                  <a:gd name="connsiteY65" fmla="*/ 403309 h 1505545"/>
                  <a:gd name="connsiteX66" fmla="*/ 1561086 w 2127689"/>
                  <a:gd name="connsiteY66" fmla="*/ 410263 h 1505545"/>
                  <a:gd name="connsiteX67" fmla="*/ 1550656 w 2127689"/>
                  <a:gd name="connsiteY67" fmla="*/ 420693 h 1505545"/>
                  <a:gd name="connsiteX68" fmla="*/ 1540225 w 2127689"/>
                  <a:gd name="connsiteY68" fmla="*/ 424170 h 1505545"/>
                  <a:gd name="connsiteX69" fmla="*/ 1508934 w 2127689"/>
                  <a:gd name="connsiteY69" fmla="*/ 445031 h 1505545"/>
                  <a:gd name="connsiteX70" fmla="*/ 1498503 w 2127689"/>
                  <a:gd name="connsiteY70" fmla="*/ 451985 h 1505545"/>
                  <a:gd name="connsiteX71" fmla="*/ 1470689 w 2127689"/>
                  <a:gd name="connsiteY71" fmla="*/ 472845 h 1505545"/>
                  <a:gd name="connsiteX72" fmla="*/ 1439398 w 2127689"/>
                  <a:gd name="connsiteY72" fmla="*/ 493706 h 1505545"/>
                  <a:gd name="connsiteX73" fmla="*/ 1428967 w 2127689"/>
                  <a:gd name="connsiteY73" fmla="*/ 500660 h 1505545"/>
                  <a:gd name="connsiteX74" fmla="*/ 1408106 w 2127689"/>
                  <a:gd name="connsiteY74" fmla="*/ 531951 h 1505545"/>
                  <a:gd name="connsiteX75" fmla="*/ 1401153 w 2127689"/>
                  <a:gd name="connsiteY75" fmla="*/ 542381 h 1505545"/>
                  <a:gd name="connsiteX76" fmla="*/ 1394199 w 2127689"/>
                  <a:gd name="connsiteY76" fmla="*/ 556289 h 1505545"/>
                  <a:gd name="connsiteX77" fmla="*/ 1383769 w 2127689"/>
                  <a:gd name="connsiteY77" fmla="*/ 563242 h 1505545"/>
                  <a:gd name="connsiteX78" fmla="*/ 1369862 w 2127689"/>
                  <a:gd name="connsiteY78" fmla="*/ 584103 h 1505545"/>
                  <a:gd name="connsiteX79" fmla="*/ 1362908 w 2127689"/>
                  <a:gd name="connsiteY79" fmla="*/ 594534 h 1505545"/>
                  <a:gd name="connsiteX80" fmla="*/ 1352478 w 2127689"/>
                  <a:gd name="connsiteY80" fmla="*/ 598010 h 1505545"/>
                  <a:gd name="connsiteX81" fmla="*/ 1331617 w 2127689"/>
                  <a:gd name="connsiteY81" fmla="*/ 615394 h 1505545"/>
                  <a:gd name="connsiteX82" fmla="*/ 1321186 w 2127689"/>
                  <a:gd name="connsiteY82" fmla="*/ 618871 h 1505545"/>
                  <a:gd name="connsiteX83" fmla="*/ 1286418 w 2127689"/>
                  <a:gd name="connsiteY83" fmla="*/ 639732 h 1505545"/>
                  <a:gd name="connsiteX84" fmla="*/ 1272511 w 2127689"/>
                  <a:gd name="connsiteY84" fmla="*/ 643209 h 1505545"/>
                  <a:gd name="connsiteX85" fmla="*/ 1251650 w 2127689"/>
                  <a:gd name="connsiteY85" fmla="*/ 657116 h 1505545"/>
                  <a:gd name="connsiteX86" fmla="*/ 1241220 w 2127689"/>
                  <a:gd name="connsiteY86" fmla="*/ 664070 h 1505545"/>
                  <a:gd name="connsiteX87" fmla="*/ 1223836 w 2127689"/>
                  <a:gd name="connsiteY87" fmla="*/ 681454 h 1505545"/>
                  <a:gd name="connsiteX88" fmla="*/ 1216882 w 2127689"/>
                  <a:gd name="connsiteY88" fmla="*/ 691884 h 1505545"/>
                  <a:gd name="connsiteX89" fmla="*/ 1182114 w 2127689"/>
                  <a:gd name="connsiteY89" fmla="*/ 712745 h 1505545"/>
                  <a:gd name="connsiteX90" fmla="*/ 1161253 w 2127689"/>
                  <a:gd name="connsiteY90" fmla="*/ 726652 h 1505545"/>
                  <a:gd name="connsiteX91" fmla="*/ 1150823 w 2127689"/>
                  <a:gd name="connsiteY91" fmla="*/ 733606 h 1505545"/>
                  <a:gd name="connsiteX92" fmla="*/ 1136916 w 2127689"/>
                  <a:gd name="connsiteY92" fmla="*/ 754467 h 1505545"/>
                  <a:gd name="connsiteX93" fmla="*/ 1129962 w 2127689"/>
                  <a:gd name="connsiteY93" fmla="*/ 764897 h 1505545"/>
                  <a:gd name="connsiteX94" fmla="*/ 1126485 w 2127689"/>
                  <a:gd name="connsiteY94" fmla="*/ 775327 h 1505545"/>
                  <a:gd name="connsiteX95" fmla="*/ 1112578 w 2127689"/>
                  <a:gd name="connsiteY95" fmla="*/ 796188 h 1505545"/>
                  <a:gd name="connsiteX96" fmla="*/ 1102148 w 2127689"/>
                  <a:gd name="connsiteY96" fmla="*/ 817049 h 1505545"/>
                  <a:gd name="connsiteX97" fmla="*/ 1081287 w 2127689"/>
                  <a:gd name="connsiteY97" fmla="*/ 830956 h 1505545"/>
                  <a:gd name="connsiteX98" fmla="*/ 1070856 w 2127689"/>
                  <a:gd name="connsiteY98" fmla="*/ 837910 h 1505545"/>
                  <a:gd name="connsiteX99" fmla="*/ 1060426 w 2127689"/>
                  <a:gd name="connsiteY99" fmla="*/ 841387 h 1505545"/>
                  <a:gd name="connsiteX100" fmla="*/ 1049995 w 2127689"/>
                  <a:gd name="connsiteY100" fmla="*/ 848340 h 1505545"/>
                  <a:gd name="connsiteX101" fmla="*/ 1025658 w 2127689"/>
                  <a:gd name="connsiteY101" fmla="*/ 855294 h 1505545"/>
                  <a:gd name="connsiteX102" fmla="*/ 994367 w 2127689"/>
                  <a:gd name="connsiteY102" fmla="*/ 872678 h 1505545"/>
                  <a:gd name="connsiteX103" fmla="*/ 983936 w 2127689"/>
                  <a:gd name="connsiteY103" fmla="*/ 883108 h 1505545"/>
                  <a:gd name="connsiteX104" fmla="*/ 966552 w 2127689"/>
                  <a:gd name="connsiteY104" fmla="*/ 903969 h 1505545"/>
                  <a:gd name="connsiteX105" fmla="*/ 956122 w 2127689"/>
                  <a:gd name="connsiteY105" fmla="*/ 910923 h 1505545"/>
                  <a:gd name="connsiteX106" fmla="*/ 945691 w 2127689"/>
                  <a:gd name="connsiteY106" fmla="*/ 921353 h 1505545"/>
                  <a:gd name="connsiteX107" fmla="*/ 924830 w 2127689"/>
                  <a:gd name="connsiteY107" fmla="*/ 935261 h 1505545"/>
                  <a:gd name="connsiteX108" fmla="*/ 914400 w 2127689"/>
                  <a:gd name="connsiteY108" fmla="*/ 945691 h 1505545"/>
                  <a:gd name="connsiteX109" fmla="*/ 893539 w 2127689"/>
                  <a:gd name="connsiteY109" fmla="*/ 959598 h 1505545"/>
                  <a:gd name="connsiteX110" fmla="*/ 883109 w 2127689"/>
                  <a:gd name="connsiteY110" fmla="*/ 966552 h 1505545"/>
                  <a:gd name="connsiteX111" fmla="*/ 862248 w 2127689"/>
                  <a:gd name="connsiteY111" fmla="*/ 973505 h 1505545"/>
                  <a:gd name="connsiteX112" fmla="*/ 848341 w 2127689"/>
                  <a:gd name="connsiteY112" fmla="*/ 983936 h 1505545"/>
                  <a:gd name="connsiteX113" fmla="*/ 837910 w 2127689"/>
                  <a:gd name="connsiteY113" fmla="*/ 990889 h 1505545"/>
                  <a:gd name="connsiteX114" fmla="*/ 827480 w 2127689"/>
                  <a:gd name="connsiteY114" fmla="*/ 1001320 h 1505545"/>
                  <a:gd name="connsiteX115" fmla="*/ 806619 w 2127689"/>
                  <a:gd name="connsiteY115" fmla="*/ 1015227 h 1505545"/>
                  <a:gd name="connsiteX116" fmla="*/ 796189 w 2127689"/>
                  <a:gd name="connsiteY116" fmla="*/ 1022181 h 1505545"/>
                  <a:gd name="connsiteX117" fmla="*/ 785758 w 2127689"/>
                  <a:gd name="connsiteY117" fmla="*/ 1029134 h 1505545"/>
                  <a:gd name="connsiteX118" fmla="*/ 775328 w 2127689"/>
                  <a:gd name="connsiteY118" fmla="*/ 1039565 h 1505545"/>
                  <a:gd name="connsiteX119" fmla="*/ 764897 w 2127689"/>
                  <a:gd name="connsiteY119" fmla="*/ 1043042 h 1505545"/>
                  <a:gd name="connsiteX120" fmla="*/ 733606 w 2127689"/>
                  <a:gd name="connsiteY120" fmla="*/ 1067379 h 1505545"/>
                  <a:gd name="connsiteX121" fmla="*/ 712745 w 2127689"/>
                  <a:gd name="connsiteY121" fmla="*/ 1081286 h 1505545"/>
                  <a:gd name="connsiteX122" fmla="*/ 684931 w 2127689"/>
                  <a:gd name="connsiteY122" fmla="*/ 1105624 h 1505545"/>
                  <a:gd name="connsiteX123" fmla="*/ 674500 w 2127689"/>
                  <a:gd name="connsiteY123" fmla="*/ 1116054 h 1505545"/>
                  <a:gd name="connsiteX124" fmla="*/ 667547 w 2127689"/>
                  <a:gd name="connsiteY124" fmla="*/ 1126485 h 1505545"/>
                  <a:gd name="connsiteX125" fmla="*/ 657116 w 2127689"/>
                  <a:gd name="connsiteY125" fmla="*/ 1129962 h 1505545"/>
                  <a:gd name="connsiteX126" fmla="*/ 636256 w 2127689"/>
                  <a:gd name="connsiteY126" fmla="*/ 1143869 h 1505545"/>
                  <a:gd name="connsiteX127" fmla="*/ 625825 w 2127689"/>
                  <a:gd name="connsiteY127" fmla="*/ 1150823 h 1505545"/>
                  <a:gd name="connsiteX128" fmla="*/ 601487 w 2127689"/>
                  <a:gd name="connsiteY128" fmla="*/ 1164730 h 1505545"/>
                  <a:gd name="connsiteX129" fmla="*/ 587580 w 2127689"/>
                  <a:gd name="connsiteY129" fmla="*/ 1168207 h 1505545"/>
                  <a:gd name="connsiteX130" fmla="*/ 573673 w 2127689"/>
                  <a:gd name="connsiteY130" fmla="*/ 1178637 h 1505545"/>
                  <a:gd name="connsiteX131" fmla="*/ 531951 w 2127689"/>
                  <a:gd name="connsiteY131" fmla="*/ 1199498 h 1505545"/>
                  <a:gd name="connsiteX132" fmla="*/ 500660 w 2127689"/>
                  <a:gd name="connsiteY132" fmla="*/ 1223835 h 1505545"/>
                  <a:gd name="connsiteX133" fmla="*/ 476322 w 2127689"/>
                  <a:gd name="connsiteY133" fmla="*/ 1244696 h 1505545"/>
                  <a:gd name="connsiteX134" fmla="*/ 455462 w 2127689"/>
                  <a:gd name="connsiteY134" fmla="*/ 1258604 h 1505545"/>
                  <a:gd name="connsiteX135" fmla="*/ 445031 w 2127689"/>
                  <a:gd name="connsiteY135" fmla="*/ 1262080 h 1505545"/>
                  <a:gd name="connsiteX136" fmla="*/ 413740 w 2127689"/>
                  <a:gd name="connsiteY136" fmla="*/ 1289895 h 1505545"/>
                  <a:gd name="connsiteX137" fmla="*/ 403310 w 2127689"/>
                  <a:gd name="connsiteY137" fmla="*/ 1300325 h 1505545"/>
                  <a:gd name="connsiteX138" fmla="*/ 392879 w 2127689"/>
                  <a:gd name="connsiteY138" fmla="*/ 1303802 h 1505545"/>
                  <a:gd name="connsiteX139" fmla="*/ 368541 w 2127689"/>
                  <a:gd name="connsiteY139" fmla="*/ 1314232 h 1505545"/>
                  <a:gd name="connsiteX140" fmla="*/ 347681 w 2127689"/>
                  <a:gd name="connsiteY140" fmla="*/ 1321186 h 1505545"/>
                  <a:gd name="connsiteX141" fmla="*/ 337250 w 2127689"/>
                  <a:gd name="connsiteY141" fmla="*/ 1324663 h 1505545"/>
                  <a:gd name="connsiteX142" fmla="*/ 302482 w 2127689"/>
                  <a:gd name="connsiteY142" fmla="*/ 1335093 h 1505545"/>
                  <a:gd name="connsiteX143" fmla="*/ 281621 w 2127689"/>
                  <a:gd name="connsiteY143" fmla="*/ 1342047 h 1505545"/>
                  <a:gd name="connsiteX144" fmla="*/ 271191 w 2127689"/>
                  <a:gd name="connsiteY144" fmla="*/ 1345524 h 1505545"/>
                  <a:gd name="connsiteX145" fmla="*/ 246853 w 2127689"/>
                  <a:gd name="connsiteY145" fmla="*/ 1359431 h 1505545"/>
                  <a:gd name="connsiteX146" fmla="*/ 222516 w 2127689"/>
                  <a:gd name="connsiteY146" fmla="*/ 1376815 h 1505545"/>
                  <a:gd name="connsiteX147" fmla="*/ 212085 w 2127689"/>
                  <a:gd name="connsiteY147" fmla="*/ 1380292 h 1505545"/>
                  <a:gd name="connsiteX148" fmla="*/ 191224 w 2127689"/>
                  <a:gd name="connsiteY148" fmla="*/ 1390722 h 1505545"/>
                  <a:gd name="connsiteX149" fmla="*/ 159933 w 2127689"/>
                  <a:gd name="connsiteY149" fmla="*/ 1404629 h 1505545"/>
                  <a:gd name="connsiteX150" fmla="*/ 139072 w 2127689"/>
                  <a:gd name="connsiteY150" fmla="*/ 1411583 h 1505545"/>
                  <a:gd name="connsiteX151" fmla="*/ 128642 w 2127689"/>
                  <a:gd name="connsiteY151" fmla="*/ 1415060 h 1505545"/>
                  <a:gd name="connsiteX152" fmla="*/ 97351 w 2127689"/>
                  <a:gd name="connsiteY152" fmla="*/ 1422013 h 1505545"/>
                  <a:gd name="connsiteX153" fmla="*/ 86920 w 2127689"/>
                  <a:gd name="connsiteY153" fmla="*/ 1425490 h 1505545"/>
                  <a:gd name="connsiteX154" fmla="*/ 55629 w 2127689"/>
                  <a:gd name="connsiteY154" fmla="*/ 1439397 h 1505545"/>
                  <a:gd name="connsiteX155" fmla="*/ 34768 w 2127689"/>
                  <a:gd name="connsiteY155" fmla="*/ 1446351 h 1505545"/>
                  <a:gd name="connsiteX156" fmla="*/ 24338 w 2127689"/>
                  <a:gd name="connsiteY156" fmla="*/ 1449828 h 1505545"/>
                  <a:gd name="connsiteX157" fmla="*/ 6954 w 2127689"/>
                  <a:gd name="connsiteY157" fmla="*/ 1453305 h 1505545"/>
                  <a:gd name="connsiteX158" fmla="*/ 0 w 2127689"/>
                  <a:gd name="connsiteY158" fmla="*/ 1481119 h 1505545"/>
                  <a:gd name="connsiteX159" fmla="*/ 3477 w 2127689"/>
                  <a:gd name="connsiteY159" fmla="*/ 1491550 h 1505545"/>
                  <a:gd name="connsiteX160" fmla="*/ 38245 w 2127689"/>
                  <a:gd name="connsiteY160" fmla="*/ 1474166 h 1505545"/>
                  <a:gd name="connsiteX0" fmla="*/ 38245 w 2127689"/>
                  <a:gd name="connsiteY0" fmla="*/ 1474166 h 1505545"/>
                  <a:gd name="connsiteX1" fmla="*/ 79967 w 2127689"/>
                  <a:gd name="connsiteY1" fmla="*/ 1481119 h 1505545"/>
                  <a:gd name="connsiteX2" fmla="*/ 125165 w 2127689"/>
                  <a:gd name="connsiteY2" fmla="*/ 1488073 h 1505545"/>
                  <a:gd name="connsiteX3" fmla="*/ 180794 w 2127689"/>
                  <a:gd name="connsiteY3" fmla="*/ 1491550 h 1505545"/>
                  <a:gd name="connsiteX4" fmla="*/ 799665 w 2127689"/>
                  <a:gd name="connsiteY4" fmla="*/ 1488073 h 1505545"/>
                  <a:gd name="connsiteX5" fmla="*/ 820526 w 2127689"/>
                  <a:gd name="connsiteY5" fmla="*/ 1484596 h 1505545"/>
                  <a:gd name="connsiteX6" fmla="*/ 844864 w 2127689"/>
                  <a:gd name="connsiteY6" fmla="*/ 1481119 h 1505545"/>
                  <a:gd name="connsiteX7" fmla="*/ 910923 w 2127689"/>
                  <a:gd name="connsiteY7" fmla="*/ 1477642 h 1505545"/>
                  <a:gd name="connsiteX8" fmla="*/ 1251650 w 2127689"/>
                  <a:gd name="connsiteY8" fmla="*/ 1481119 h 1505545"/>
                  <a:gd name="connsiteX9" fmla="*/ 1359431 w 2127689"/>
                  <a:gd name="connsiteY9" fmla="*/ 1488073 h 1505545"/>
                  <a:gd name="connsiteX10" fmla="*/ 1401153 w 2127689"/>
                  <a:gd name="connsiteY10" fmla="*/ 1495026 h 1505545"/>
                  <a:gd name="connsiteX11" fmla="*/ 1411583 w 2127689"/>
                  <a:gd name="connsiteY11" fmla="*/ 1498503 h 1505545"/>
                  <a:gd name="connsiteX12" fmla="*/ 1474166 w 2127689"/>
                  <a:gd name="connsiteY12" fmla="*/ 1495026 h 1505545"/>
                  <a:gd name="connsiteX13" fmla="*/ 1495027 w 2127689"/>
                  <a:gd name="connsiteY13" fmla="*/ 1488073 h 1505545"/>
                  <a:gd name="connsiteX14" fmla="*/ 1613238 w 2127689"/>
                  <a:gd name="connsiteY14" fmla="*/ 1484596 h 1505545"/>
                  <a:gd name="connsiteX15" fmla="*/ 1672344 w 2127689"/>
                  <a:gd name="connsiteY15" fmla="*/ 1484596 h 1505545"/>
                  <a:gd name="connsiteX16" fmla="*/ 1745357 w 2127689"/>
                  <a:gd name="connsiteY16" fmla="*/ 1488073 h 1505545"/>
                  <a:gd name="connsiteX17" fmla="*/ 1759264 w 2127689"/>
                  <a:gd name="connsiteY17" fmla="*/ 1491550 h 1505545"/>
                  <a:gd name="connsiteX18" fmla="*/ 1905290 w 2127689"/>
                  <a:gd name="connsiteY18" fmla="*/ 1498503 h 1505545"/>
                  <a:gd name="connsiteX19" fmla="*/ 2026978 w 2127689"/>
                  <a:gd name="connsiteY19" fmla="*/ 1498503 h 1505545"/>
                  <a:gd name="connsiteX20" fmla="*/ 2047839 w 2127689"/>
                  <a:gd name="connsiteY20" fmla="*/ 1491550 h 1505545"/>
                  <a:gd name="connsiteX21" fmla="*/ 2068700 w 2127689"/>
                  <a:gd name="connsiteY21" fmla="*/ 1488073 h 1505545"/>
                  <a:gd name="connsiteX22" fmla="*/ 2093037 w 2127689"/>
                  <a:gd name="connsiteY22" fmla="*/ 1484596 h 1505545"/>
                  <a:gd name="connsiteX23" fmla="*/ 2106944 w 2127689"/>
                  <a:gd name="connsiteY23" fmla="*/ 1481119 h 1505545"/>
                  <a:gd name="connsiteX24" fmla="*/ 2110421 w 2127689"/>
                  <a:gd name="connsiteY24" fmla="*/ 1342047 h 1505545"/>
                  <a:gd name="connsiteX25" fmla="*/ 2113898 w 2127689"/>
                  <a:gd name="connsiteY25" fmla="*/ 1321186 h 1505545"/>
                  <a:gd name="connsiteX26" fmla="*/ 2106944 w 2127689"/>
                  <a:gd name="connsiteY26" fmla="*/ 1036088 h 1505545"/>
                  <a:gd name="connsiteX27" fmla="*/ 2099991 w 2127689"/>
                  <a:gd name="connsiteY27" fmla="*/ 865724 h 1505545"/>
                  <a:gd name="connsiteX28" fmla="*/ 2093037 w 2127689"/>
                  <a:gd name="connsiteY28" fmla="*/ 806619 h 1505545"/>
                  <a:gd name="connsiteX29" fmla="*/ 2089560 w 2127689"/>
                  <a:gd name="connsiteY29" fmla="*/ 549335 h 1505545"/>
                  <a:gd name="connsiteX30" fmla="*/ 2086084 w 2127689"/>
                  <a:gd name="connsiteY30" fmla="*/ 535428 h 1505545"/>
                  <a:gd name="connsiteX31" fmla="*/ 2079130 w 2127689"/>
                  <a:gd name="connsiteY31" fmla="*/ 486753 h 1505545"/>
                  <a:gd name="connsiteX32" fmla="*/ 2075653 w 2127689"/>
                  <a:gd name="connsiteY32" fmla="*/ 462415 h 1505545"/>
                  <a:gd name="connsiteX33" fmla="*/ 2072176 w 2127689"/>
                  <a:gd name="connsiteY33" fmla="*/ 52152 h 1505545"/>
                  <a:gd name="connsiteX34" fmla="*/ 2068700 w 2127689"/>
                  <a:gd name="connsiteY34" fmla="*/ 34768 h 1505545"/>
                  <a:gd name="connsiteX35" fmla="*/ 2061746 w 2127689"/>
                  <a:gd name="connsiteY35" fmla="*/ 13907 h 1505545"/>
                  <a:gd name="connsiteX36" fmla="*/ 2044362 w 2127689"/>
                  <a:gd name="connsiteY36" fmla="*/ 17384 h 1505545"/>
                  <a:gd name="connsiteX37" fmla="*/ 2037408 w 2127689"/>
                  <a:gd name="connsiteY37" fmla="*/ 27814 h 1505545"/>
                  <a:gd name="connsiteX38" fmla="*/ 2006117 w 2127689"/>
                  <a:gd name="connsiteY38" fmla="*/ 0 h 1505545"/>
                  <a:gd name="connsiteX39" fmla="*/ 1995687 w 2127689"/>
                  <a:gd name="connsiteY39" fmla="*/ 59105 h 1505545"/>
                  <a:gd name="connsiteX40" fmla="*/ 1985256 w 2127689"/>
                  <a:gd name="connsiteY40" fmla="*/ 66059 h 1505545"/>
                  <a:gd name="connsiteX41" fmla="*/ 1974826 w 2127689"/>
                  <a:gd name="connsiteY41" fmla="*/ 69536 h 1505545"/>
                  <a:gd name="connsiteX42" fmla="*/ 1964395 w 2127689"/>
                  <a:gd name="connsiteY42" fmla="*/ 79966 h 1505545"/>
                  <a:gd name="connsiteX43" fmla="*/ 1933104 w 2127689"/>
                  <a:gd name="connsiteY43" fmla="*/ 97350 h 1505545"/>
                  <a:gd name="connsiteX44" fmla="*/ 1908767 w 2127689"/>
                  <a:gd name="connsiteY44" fmla="*/ 107781 h 1505545"/>
                  <a:gd name="connsiteX45" fmla="*/ 1891383 w 2127689"/>
                  <a:gd name="connsiteY45" fmla="*/ 128642 h 1505545"/>
                  <a:gd name="connsiteX46" fmla="*/ 1873998 w 2127689"/>
                  <a:gd name="connsiteY46" fmla="*/ 149502 h 1505545"/>
                  <a:gd name="connsiteX47" fmla="*/ 1842707 w 2127689"/>
                  <a:gd name="connsiteY47" fmla="*/ 170363 h 1505545"/>
                  <a:gd name="connsiteX48" fmla="*/ 1832277 w 2127689"/>
                  <a:gd name="connsiteY48" fmla="*/ 177317 h 1505545"/>
                  <a:gd name="connsiteX49" fmla="*/ 1821846 w 2127689"/>
                  <a:gd name="connsiteY49" fmla="*/ 187747 h 1505545"/>
                  <a:gd name="connsiteX50" fmla="*/ 1811416 w 2127689"/>
                  <a:gd name="connsiteY50" fmla="*/ 191224 h 1505545"/>
                  <a:gd name="connsiteX51" fmla="*/ 1800986 w 2127689"/>
                  <a:gd name="connsiteY51" fmla="*/ 201654 h 1505545"/>
                  <a:gd name="connsiteX52" fmla="*/ 1769694 w 2127689"/>
                  <a:gd name="connsiteY52" fmla="*/ 229469 h 1505545"/>
                  <a:gd name="connsiteX53" fmla="*/ 1755787 w 2127689"/>
                  <a:gd name="connsiteY53" fmla="*/ 250330 h 1505545"/>
                  <a:gd name="connsiteX54" fmla="*/ 1724496 w 2127689"/>
                  <a:gd name="connsiteY54" fmla="*/ 271191 h 1505545"/>
                  <a:gd name="connsiteX55" fmla="*/ 1714065 w 2127689"/>
                  <a:gd name="connsiteY55" fmla="*/ 278144 h 1505545"/>
                  <a:gd name="connsiteX56" fmla="*/ 1693205 w 2127689"/>
                  <a:gd name="connsiteY56" fmla="*/ 295528 h 1505545"/>
                  <a:gd name="connsiteX57" fmla="*/ 1675821 w 2127689"/>
                  <a:gd name="connsiteY57" fmla="*/ 312912 h 1505545"/>
                  <a:gd name="connsiteX58" fmla="*/ 1671836 w 2127689"/>
                  <a:gd name="connsiteY58" fmla="*/ 313240 h 1505545"/>
                  <a:gd name="connsiteX59" fmla="*/ 1648006 w 2127689"/>
                  <a:gd name="connsiteY59" fmla="*/ 310143 h 1505545"/>
                  <a:gd name="connsiteX60" fmla="*/ 1627145 w 2127689"/>
                  <a:gd name="connsiteY60" fmla="*/ 361588 h 1505545"/>
                  <a:gd name="connsiteX61" fmla="*/ 1613238 w 2127689"/>
                  <a:gd name="connsiteY61" fmla="*/ 372018 h 1505545"/>
                  <a:gd name="connsiteX62" fmla="*/ 1602808 w 2127689"/>
                  <a:gd name="connsiteY62" fmla="*/ 382448 h 1505545"/>
                  <a:gd name="connsiteX63" fmla="*/ 1592377 w 2127689"/>
                  <a:gd name="connsiteY63" fmla="*/ 389402 h 1505545"/>
                  <a:gd name="connsiteX64" fmla="*/ 1581947 w 2127689"/>
                  <a:gd name="connsiteY64" fmla="*/ 399832 h 1505545"/>
                  <a:gd name="connsiteX65" fmla="*/ 1571516 w 2127689"/>
                  <a:gd name="connsiteY65" fmla="*/ 403309 h 1505545"/>
                  <a:gd name="connsiteX66" fmla="*/ 1561086 w 2127689"/>
                  <a:gd name="connsiteY66" fmla="*/ 410263 h 1505545"/>
                  <a:gd name="connsiteX67" fmla="*/ 1550656 w 2127689"/>
                  <a:gd name="connsiteY67" fmla="*/ 420693 h 1505545"/>
                  <a:gd name="connsiteX68" fmla="*/ 1540225 w 2127689"/>
                  <a:gd name="connsiteY68" fmla="*/ 424170 h 1505545"/>
                  <a:gd name="connsiteX69" fmla="*/ 1508934 w 2127689"/>
                  <a:gd name="connsiteY69" fmla="*/ 445031 h 1505545"/>
                  <a:gd name="connsiteX70" fmla="*/ 1498503 w 2127689"/>
                  <a:gd name="connsiteY70" fmla="*/ 451985 h 1505545"/>
                  <a:gd name="connsiteX71" fmla="*/ 1470689 w 2127689"/>
                  <a:gd name="connsiteY71" fmla="*/ 472845 h 1505545"/>
                  <a:gd name="connsiteX72" fmla="*/ 1439398 w 2127689"/>
                  <a:gd name="connsiteY72" fmla="*/ 493706 h 1505545"/>
                  <a:gd name="connsiteX73" fmla="*/ 1428967 w 2127689"/>
                  <a:gd name="connsiteY73" fmla="*/ 500660 h 1505545"/>
                  <a:gd name="connsiteX74" fmla="*/ 1408106 w 2127689"/>
                  <a:gd name="connsiteY74" fmla="*/ 531951 h 1505545"/>
                  <a:gd name="connsiteX75" fmla="*/ 1401153 w 2127689"/>
                  <a:gd name="connsiteY75" fmla="*/ 542381 h 1505545"/>
                  <a:gd name="connsiteX76" fmla="*/ 1394199 w 2127689"/>
                  <a:gd name="connsiteY76" fmla="*/ 556289 h 1505545"/>
                  <a:gd name="connsiteX77" fmla="*/ 1383769 w 2127689"/>
                  <a:gd name="connsiteY77" fmla="*/ 563242 h 1505545"/>
                  <a:gd name="connsiteX78" fmla="*/ 1369862 w 2127689"/>
                  <a:gd name="connsiteY78" fmla="*/ 584103 h 1505545"/>
                  <a:gd name="connsiteX79" fmla="*/ 1362908 w 2127689"/>
                  <a:gd name="connsiteY79" fmla="*/ 594534 h 1505545"/>
                  <a:gd name="connsiteX80" fmla="*/ 1352478 w 2127689"/>
                  <a:gd name="connsiteY80" fmla="*/ 598010 h 1505545"/>
                  <a:gd name="connsiteX81" fmla="*/ 1331617 w 2127689"/>
                  <a:gd name="connsiteY81" fmla="*/ 615394 h 1505545"/>
                  <a:gd name="connsiteX82" fmla="*/ 1321186 w 2127689"/>
                  <a:gd name="connsiteY82" fmla="*/ 618871 h 1505545"/>
                  <a:gd name="connsiteX83" fmla="*/ 1286418 w 2127689"/>
                  <a:gd name="connsiteY83" fmla="*/ 639732 h 1505545"/>
                  <a:gd name="connsiteX84" fmla="*/ 1272511 w 2127689"/>
                  <a:gd name="connsiteY84" fmla="*/ 643209 h 1505545"/>
                  <a:gd name="connsiteX85" fmla="*/ 1251650 w 2127689"/>
                  <a:gd name="connsiteY85" fmla="*/ 657116 h 1505545"/>
                  <a:gd name="connsiteX86" fmla="*/ 1241220 w 2127689"/>
                  <a:gd name="connsiteY86" fmla="*/ 664070 h 1505545"/>
                  <a:gd name="connsiteX87" fmla="*/ 1223836 w 2127689"/>
                  <a:gd name="connsiteY87" fmla="*/ 681454 h 1505545"/>
                  <a:gd name="connsiteX88" fmla="*/ 1216882 w 2127689"/>
                  <a:gd name="connsiteY88" fmla="*/ 691884 h 1505545"/>
                  <a:gd name="connsiteX89" fmla="*/ 1182114 w 2127689"/>
                  <a:gd name="connsiteY89" fmla="*/ 712745 h 1505545"/>
                  <a:gd name="connsiteX90" fmla="*/ 1161253 w 2127689"/>
                  <a:gd name="connsiteY90" fmla="*/ 726652 h 1505545"/>
                  <a:gd name="connsiteX91" fmla="*/ 1150823 w 2127689"/>
                  <a:gd name="connsiteY91" fmla="*/ 733606 h 1505545"/>
                  <a:gd name="connsiteX92" fmla="*/ 1136916 w 2127689"/>
                  <a:gd name="connsiteY92" fmla="*/ 754467 h 1505545"/>
                  <a:gd name="connsiteX93" fmla="*/ 1129962 w 2127689"/>
                  <a:gd name="connsiteY93" fmla="*/ 764897 h 1505545"/>
                  <a:gd name="connsiteX94" fmla="*/ 1126485 w 2127689"/>
                  <a:gd name="connsiteY94" fmla="*/ 775327 h 1505545"/>
                  <a:gd name="connsiteX95" fmla="*/ 1112578 w 2127689"/>
                  <a:gd name="connsiteY95" fmla="*/ 796188 h 1505545"/>
                  <a:gd name="connsiteX96" fmla="*/ 1102148 w 2127689"/>
                  <a:gd name="connsiteY96" fmla="*/ 817049 h 1505545"/>
                  <a:gd name="connsiteX97" fmla="*/ 1081287 w 2127689"/>
                  <a:gd name="connsiteY97" fmla="*/ 830956 h 1505545"/>
                  <a:gd name="connsiteX98" fmla="*/ 1070856 w 2127689"/>
                  <a:gd name="connsiteY98" fmla="*/ 837910 h 1505545"/>
                  <a:gd name="connsiteX99" fmla="*/ 1060426 w 2127689"/>
                  <a:gd name="connsiteY99" fmla="*/ 841387 h 1505545"/>
                  <a:gd name="connsiteX100" fmla="*/ 1049995 w 2127689"/>
                  <a:gd name="connsiteY100" fmla="*/ 848340 h 1505545"/>
                  <a:gd name="connsiteX101" fmla="*/ 1025658 w 2127689"/>
                  <a:gd name="connsiteY101" fmla="*/ 855294 h 1505545"/>
                  <a:gd name="connsiteX102" fmla="*/ 994367 w 2127689"/>
                  <a:gd name="connsiteY102" fmla="*/ 872678 h 1505545"/>
                  <a:gd name="connsiteX103" fmla="*/ 983936 w 2127689"/>
                  <a:gd name="connsiteY103" fmla="*/ 883108 h 1505545"/>
                  <a:gd name="connsiteX104" fmla="*/ 966552 w 2127689"/>
                  <a:gd name="connsiteY104" fmla="*/ 903969 h 1505545"/>
                  <a:gd name="connsiteX105" fmla="*/ 956122 w 2127689"/>
                  <a:gd name="connsiteY105" fmla="*/ 910923 h 1505545"/>
                  <a:gd name="connsiteX106" fmla="*/ 945691 w 2127689"/>
                  <a:gd name="connsiteY106" fmla="*/ 921353 h 1505545"/>
                  <a:gd name="connsiteX107" fmla="*/ 924830 w 2127689"/>
                  <a:gd name="connsiteY107" fmla="*/ 935261 h 1505545"/>
                  <a:gd name="connsiteX108" fmla="*/ 914400 w 2127689"/>
                  <a:gd name="connsiteY108" fmla="*/ 945691 h 1505545"/>
                  <a:gd name="connsiteX109" fmla="*/ 893539 w 2127689"/>
                  <a:gd name="connsiteY109" fmla="*/ 959598 h 1505545"/>
                  <a:gd name="connsiteX110" fmla="*/ 883109 w 2127689"/>
                  <a:gd name="connsiteY110" fmla="*/ 966552 h 1505545"/>
                  <a:gd name="connsiteX111" fmla="*/ 862248 w 2127689"/>
                  <a:gd name="connsiteY111" fmla="*/ 973505 h 1505545"/>
                  <a:gd name="connsiteX112" fmla="*/ 848341 w 2127689"/>
                  <a:gd name="connsiteY112" fmla="*/ 983936 h 1505545"/>
                  <a:gd name="connsiteX113" fmla="*/ 837910 w 2127689"/>
                  <a:gd name="connsiteY113" fmla="*/ 990889 h 1505545"/>
                  <a:gd name="connsiteX114" fmla="*/ 827480 w 2127689"/>
                  <a:gd name="connsiteY114" fmla="*/ 1001320 h 1505545"/>
                  <a:gd name="connsiteX115" fmla="*/ 806619 w 2127689"/>
                  <a:gd name="connsiteY115" fmla="*/ 1015227 h 1505545"/>
                  <a:gd name="connsiteX116" fmla="*/ 796189 w 2127689"/>
                  <a:gd name="connsiteY116" fmla="*/ 1022181 h 1505545"/>
                  <a:gd name="connsiteX117" fmla="*/ 785758 w 2127689"/>
                  <a:gd name="connsiteY117" fmla="*/ 1029134 h 1505545"/>
                  <a:gd name="connsiteX118" fmla="*/ 775328 w 2127689"/>
                  <a:gd name="connsiteY118" fmla="*/ 1039565 h 1505545"/>
                  <a:gd name="connsiteX119" fmla="*/ 764897 w 2127689"/>
                  <a:gd name="connsiteY119" fmla="*/ 1043042 h 1505545"/>
                  <a:gd name="connsiteX120" fmla="*/ 733606 w 2127689"/>
                  <a:gd name="connsiteY120" fmla="*/ 1067379 h 1505545"/>
                  <a:gd name="connsiteX121" fmla="*/ 712745 w 2127689"/>
                  <a:gd name="connsiteY121" fmla="*/ 1081286 h 1505545"/>
                  <a:gd name="connsiteX122" fmla="*/ 684931 w 2127689"/>
                  <a:gd name="connsiteY122" fmla="*/ 1105624 h 1505545"/>
                  <a:gd name="connsiteX123" fmla="*/ 674500 w 2127689"/>
                  <a:gd name="connsiteY123" fmla="*/ 1116054 h 1505545"/>
                  <a:gd name="connsiteX124" fmla="*/ 667547 w 2127689"/>
                  <a:gd name="connsiteY124" fmla="*/ 1126485 h 1505545"/>
                  <a:gd name="connsiteX125" fmla="*/ 657116 w 2127689"/>
                  <a:gd name="connsiteY125" fmla="*/ 1129962 h 1505545"/>
                  <a:gd name="connsiteX126" fmla="*/ 636256 w 2127689"/>
                  <a:gd name="connsiteY126" fmla="*/ 1143869 h 1505545"/>
                  <a:gd name="connsiteX127" fmla="*/ 625825 w 2127689"/>
                  <a:gd name="connsiteY127" fmla="*/ 1150823 h 1505545"/>
                  <a:gd name="connsiteX128" fmla="*/ 601487 w 2127689"/>
                  <a:gd name="connsiteY128" fmla="*/ 1164730 h 1505545"/>
                  <a:gd name="connsiteX129" fmla="*/ 587580 w 2127689"/>
                  <a:gd name="connsiteY129" fmla="*/ 1168207 h 1505545"/>
                  <a:gd name="connsiteX130" fmla="*/ 573673 w 2127689"/>
                  <a:gd name="connsiteY130" fmla="*/ 1178637 h 1505545"/>
                  <a:gd name="connsiteX131" fmla="*/ 531951 w 2127689"/>
                  <a:gd name="connsiteY131" fmla="*/ 1199498 h 1505545"/>
                  <a:gd name="connsiteX132" fmla="*/ 500660 w 2127689"/>
                  <a:gd name="connsiteY132" fmla="*/ 1223835 h 1505545"/>
                  <a:gd name="connsiteX133" fmla="*/ 476322 w 2127689"/>
                  <a:gd name="connsiteY133" fmla="*/ 1244696 h 1505545"/>
                  <a:gd name="connsiteX134" fmla="*/ 455462 w 2127689"/>
                  <a:gd name="connsiteY134" fmla="*/ 1258604 h 1505545"/>
                  <a:gd name="connsiteX135" fmla="*/ 445031 w 2127689"/>
                  <a:gd name="connsiteY135" fmla="*/ 1262080 h 1505545"/>
                  <a:gd name="connsiteX136" fmla="*/ 413740 w 2127689"/>
                  <a:gd name="connsiteY136" fmla="*/ 1289895 h 1505545"/>
                  <a:gd name="connsiteX137" fmla="*/ 403310 w 2127689"/>
                  <a:gd name="connsiteY137" fmla="*/ 1300325 h 1505545"/>
                  <a:gd name="connsiteX138" fmla="*/ 392879 w 2127689"/>
                  <a:gd name="connsiteY138" fmla="*/ 1303802 h 1505545"/>
                  <a:gd name="connsiteX139" fmla="*/ 368541 w 2127689"/>
                  <a:gd name="connsiteY139" fmla="*/ 1314232 h 1505545"/>
                  <a:gd name="connsiteX140" fmla="*/ 347681 w 2127689"/>
                  <a:gd name="connsiteY140" fmla="*/ 1321186 h 1505545"/>
                  <a:gd name="connsiteX141" fmla="*/ 337250 w 2127689"/>
                  <a:gd name="connsiteY141" fmla="*/ 1324663 h 1505545"/>
                  <a:gd name="connsiteX142" fmla="*/ 302482 w 2127689"/>
                  <a:gd name="connsiteY142" fmla="*/ 1335093 h 1505545"/>
                  <a:gd name="connsiteX143" fmla="*/ 281621 w 2127689"/>
                  <a:gd name="connsiteY143" fmla="*/ 1342047 h 1505545"/>
                  <a:gd name="connsiteX144" fmla="*/ 271191 w 2127689"/>
                  <a:gd name="connsiteY144" fmla="*/ 1345524 h 1505545"/>
                  <a:gd name="connsiteX145" fmla="*/ 246853 w 2127689"/>
                  <a:gd name="connsiteY145" fmla="*/ 1359431 h 1505545"/>
                  <a:gd name="connsiteX146" fmla="*/ 222516 w 2127689"/>
                  <a:gd name="connsiteY146" fmla="*/ 1376815 h 1505545"/>
                  <a:gd name="connsiteX147" fmla="*/ 212085 w 2127689"/>
                  <a:gd name="connsiteY147" fmla="*/ 1380292 h 1505545"/>
                  <a:gd name="connsiteX148" fmla="*/ 191224 w 2127689"/>
                  <a:gd name="connsiteY148" fmla="*/ 1390722 h 1505545"/>
                  <a:gd name="connsiteX149" fmla="*/ 159933 w 2127689"/>
                  <a:gd name="connsiteY149" fmla="*/ 1404629 h 1505545"/>
                  <a:gd name="connsiteX150" fmla="*/ 139072 w 2127689"/>
                  <a:gd name="connsiteY150" fmla="*/ 1411583 h 1505545"/>
                  <a:gd name="connsiteX151" fmla="*/ 128642 w 2127689"/>
                  <a:gd name="connsiteY151" fmla="*/ 1415060 h 1505545"/>
                  <a:gd name="connsiteX152" fmla="*/ 97351 w 2127689"/>
                  <a:gd name="connsiteY152" fmla="*/ 1422013 h 1505545"/>
                  <a:gd name="connsiteX153" fmla="*/ 86920 w 2127689"/>
                  <a:gd name="connsiteY153" fmla="*/ 1425490 h 1505545"/>
                  <a:gd name="connsiteX154" fmla="*/ 55629 w 2127689"/>
                  <a:gd name="connsiteY154" fmla="*/ 1439397 h 1505545"/>
                  <a:gd name="connsiteX155" fmla="*/ 34768 w 2127689"/>
                  <a:gd name="connsiteY155" fmla="*/ 1446351 h 1505545"/>
                  <a:gd name="connsiteX156" fmla="*/ 24338 w 2127689"/>
                  <a:gd name="connsiteY156" fmla="*/ 1449828 h 1505545"/>
                  <a:gd name="connsiteX157" fmla="*/ 6954 w 2127689"/>
                  <a:gd name="connsiteY157" fmla="*/ 1453305 h 1505545"/>
                  <a:gd name="connsiteX158" fmla="*/ 0 w 2127689"/>
                  <a:gd name="connsiteY158" fmla="*/ 1481119 h 1505545"/>
                  <a:gd name="connsiteX159" fmla="*/ 3477 w 2127689"/>
                  <a:gd name="connsiteY159" fmla="*/ 1491550 h 1505545"/>
                  <a:gd name="connsiteX160" fmla="*/ 38245 w 2127689"/>
                  <a:gd name="connsiteY160" fmla="*/ 1474166 h 1505545"/>
                  <a:gd name="connsiteX0" fmla="*/ 38245 w 2127689"/>
                  <a:gd name="connsiteY0" fmla="*/ 1474166 h 1505545"/>
                  <a:gd name="connsiteX1" fmla="*/ 79967 w 2127689"/>
                  <a:gd name="connsiteY1" fmla="*/ 1481119 h 1505545"/>
                  <a:gd name="connsiteX2" fmla="*/ 125165 w 2127689"/>
                  <a:gd name="connsiteY2" fmla="*/ 1488073 h 1505545"/>
                  <a:gd name="connsiteX3" fmla="*/ 180794 w 2127689"/>
                  <a:gd name="connsiteY3" fmla="*/ 1491550 h 1505545"/>
                  <a:gd name="connsiteX4" fmla="*/ 799665 w 2127689"/>
                  <a:gd name="connsiteY4" fmla="*/ 1488073 h 1505545"/>
                  <a:gd name="connsiteX5" fmla="*/ 820526 w 2127689"/>
                  <a:gd name="connsiteY5" fmla="*/ 1484596 h 1505545"/>
                  <a:gd name="connsiteX6" fmla="*/ 844864 w 2127689"/>
                  <a:gd name="connsiteY6" fmla="*/ 1481119 h 1505545"/>
                  <a:gd name="connsiteX7" fmla="*/ 910923 w 2127689"/>
                  <a:gd name="connsiteY7" fmla="*/ 1477642 h 1505545"/>
                  <a:gd name="connsiteX8" fmla="*/ 1251650 w 2127689"/>
                  <a:gd name="connsiteY8" fmla="*/ 1481119 h 1505545"/>
                  <a:gd name="connsiteX9" fmla="*/ 1359431 w 2127689"/>
                  <a:gd name="connsiteY9" fmla="*/ 1488073 h 1505545"/>
                  <a:gd name="connsiteX10" fmla="*/ 1401153 w 2127689"/>
                  <a:gd name="connsiteY10" fmla="*/ 1495026 h 1505545"/>
                  <a:gd name="connsiteX11" fmla="*/ 1411583 w 2127689"/>
                  <a:gd name="connsiteY11" fmla="*/ 1498503 h 1505545"/>
                  <a:gd name="connsiteX12" fmla="*/ 1474166 w 2127689"/>
                  <a:gd name="connsiteY12" fmla="*/ 1495026 h 1505545"/>
                  <a:gd name="connsiteX13" fmla="*/ 1495027 w 2127689"/>
                  <a:gd name="connsiteY13" fmla="*/ 1488073 h 1505545"/>
                  <a:gd name="connsiteX14" fmla="*/ 1613238 w 2127689"/>
                  <a:gd name="connsiteY14" fmla="*/ 1484596 h 1505545"/>
                  <a:gd name="connsiteX15" fmla="*/ 1672344 w 2127689"/>
                  <a:gd name="connsiteY15" fmla="*/ 1484596 h 1505545"/>
                  <a:gd name="connsiteX16" fmla="*/ 1745357 w 2127689"/>
                  <a:gd name="connsiteY16" fmla="*/ 1488073 h 1505545"/>
                  <a:gd name="connsiteX17" fmla="*/ 1759264 w 2127689"/>
                  <a:gd name="connsiteY17" fmla="*/ 1491550 h 1505545"/>
                  <a:gd name="connsiteX18" fmla="*/ 1905290 w 2127689"/>
                  <a:gd name="connsiteY18" fmla="*/ 1498503 h 1505545"/>
                  <a:gd name="connsiteX19" fmla="*/ 2026978 w 2127689"/>
                  <a:gd name="connsiteY19" fmla="*/ 1498503 h 1505545"/>
                  <a:gd name="connsiteX20" fmla="*/ 2047839 w 2127689"/>
                  <a:gd name="connsiteY20" fmla="*/ 1491550 h 1505545"/>
                  <a:gd name="connsiteX21" fmla="*/ 2068700 w 2127689"/>
                  <a:gd name="connsiteY21" fmla="*/ 1488073 h 1505545"/>
                  <a:gd name="connsiteX22" fmla="*/ 2093037 w 2127689"/>
                  <a:gd name="connsiteY22" fmla="*/ 1484596 h 1505545"/>
                  <a:gd name="connsiteX23" fmla="*/ 2106944 w 2127689"/>
                  <a:gd name="connsiteY23" fmla="*/ 1481119 h 1505545"/>
                  <a:gd name="connsiteX24" fmla="*/ 2110421 w 2127689"/>
                  <a:gd name="connsiteY24" fmla="*/ 1342047 h 1505545"/>
                  <a:gd name="connsiteX25" fmla="*/ 2113898 w 2127689"/>
                  <a:gd name="connsiteY25" fmla="*/ 1321186 h 1505545"/>
                  <a:gd name="connsiteX26" fmla="*/ 2106944 w 2127689"/>
                  <a:gd name="connsiteY26" fmla="*/ 1036088 h 1505545"/>
                  <a:gd name="connsiteX27" fmla="*/ 2099991 w 2127689"/>
                  <a:gd name="connsiteY27" fmla="*/ 865724 h 1505545"/>
                  <a:gd name="connsiteX28" fmla="*/ 2093037 w 2127689"/>
                  <a:gd name="connsiteY28" fmla="*/ 806619 h 1505545"/>
                  <a:gd name="connsiteX29" fmla="*/ 2089560 w 2127689"/>
                  <a:gd name="connsiteY29" fmla="*/ 549335 h 1505545"/>
                  <a:gd name="connsiteX30" fmla="*/ 2086084 w 2127689"/>
                  <a:gd name="connsiteY30" fmla="*/ 535428 h 1505545"/>
                  <a:gd name="connsiteX31" fmla="*/ 2079130 w 2127689"/>
                  <a:gd name="connsiteY31" fmla="*/ 486753 h 1505545"/>
                  <a:gd name="connsiteX32" fmla="*/ 2075653 w 2127689"/>
                  <a:gd name="connsiteY32" fmla="*/ 462415 h 1505545"/>
                  <a:gd name="connsiteX33" fmla="*/ 2072176 w 2127689"/>
                  <a:gd name="connsiteY33" fmla="*/ 52152 h 1505545"/>
                  <a:gd name="connsiteX34" fmla="*/ 2068700 w 2127689"/>
                  <a:gd name="connsiteY34" fmla="*/ 34768 h 1505545"/>
                  <a:gd name="connsiteX35" fmla="*/ 2061746 w 2127689"/>
                  <a:gd name="connsiteY35" fmla="*/ 13907 h 1505545"/>
                  <a:gd name="connsiteX36" fmla="*/ 2044362 w 2127689"/>
                  <a:gd name="connsiteY36" fmla="*/ 17384 h 1505545"/>
                  <a:gd name="connsiteX37" fmla="*/ 2037408 w 2127689"/>
                  <a:gd name="connsiteY37" fmla="*/ 27814 h 1505545"/>
                  <a:gd name="connsiteX38" fmla="*/ 2006117 w 2127689"/>
                  <a:gd name="connsiteY38" fmla="*/ 0 h 1505545"/>
                  <a:gd name="connsiteX39" fmla="*/ 1995687 w 2127689"/>
                  <a:gd name="connsiteY39" fmla="*/ 59105 h 1505545"/>
                  <a:gd name="connsiteX40" fmla="*/ 1985256 w 2127689"/>
                  <a:gd name="connsiteY40" fmla="*/ 66059 h 1505545"/>
                  <a:gd name="connsiteX41" fmla="*/ 1974826 w 2127689"/>
                  <a:gd name="connsiteY41" fmla="*/ 69536 h 1505545"/>
                  <a:gd name="connsiteX42" fmla="*/ 1927714 w 2127689"/>
                  <a:gd name="connsiteY42" fmla="*/ 79966 h 1505545"/>
                  <a:gd name="connsiteX43" fmla="*/ 1933104 w 2127689"/>
                  <a:gd name="connsiteY43" fmla="*/ 97350 h 1505545"/>
                  <a:gd name="connsiteX44" fmla="*/ 1908767 w 2127689"/>
                  <a:gd name="connsiteY44" fmla="*/ 107781 h 1505545"/>
                  <a:gd name="connsiteX45" fmla="*/ 1891383 w 2127689"/>
                  <a:gd name="connsiteY45" fmla="*/ 128642 h 1505545"/>
                  <a:gd name="connsiteX46" fmla="*/ 1873998 w 2127689"/>
                  <a:gd name="connsiteY46" fmla="*/ 149502 h 1505545"/>
                  <a:gd name="connsiteX47" fmla="*/ 1842707 w 2127689"/>
                  <a:gd name="connsiteY47" fmla="*/ 170363 h 1505545"/>
                  <a:gd name="connsiteX48" fmla="*/ 1832277 w 2127689"/>
                  <a:gd name="connsiteY48" fmla="*/ 177317 h 1505545"/>
                  <a:gd name="connsiteX49" fmla="*/ 1821846 w 2127689"/>
                  <a:gd name="connsiteY49" fmla="*/ 187747 h 1505545"/>
                  <a:gd name="connsiteX50" fmla="*/ 1811416 w 2127689"/>
                  <a:gd name="connsiteY50" fmla="*/ 191224 h 1505545"/>
                  <a:gd name="connsiteX51" fmla="*/ 1800986 w 2127689"/>
                  <a:gd name="connsiteY51" fmla="*/ 201654 h 1505545"/>
                  <a:gd name="connsiteX52" fmla="*/ 1769694 w 2127689"/>
                  <a:gd name="connsiteY52" fmla="*/ 229469 h 1505545"/>
                  <a:gd name="connsiteX53" fmla="*/ 1755787 w 2127689"/>
                  <a:gd name="connsiteY53" fmla="*/ 250330 h 1505545"/>
                  <a:gd name="connsiteX54" fmla="*/ 1724496 w 2127689"/>
                  <a:gd name="connsiteY54" fmla="*/ 271191 h 1505545"/>
                  <a:gd name="connsiteX55" fmla="*/ 1714065 w 2127689"/>
                  <a:gd name="connsiteY55" fmla="*/ 278144 h 1505545"/>
                  <a:gd name="connsiteX56" fmla="*/ 1693205 w 2127689"/>
                  <a:gd name="connsiteY56" fmla="*/ 295528 h 1505545"/>
                  <a:gd name="connsiteX57" fmla="*/ 1675821 w 2127689"/>
                  <a:gd name="connsiteY57" fmla="*/ 312912 h 1505545"/>
                  <a:gd name="connsiteX58" fmla="*/ 1671836 w 2127689"/>
                  <a:gd name="connsiteY58" fmla="*/ 313240 h 1505545"/>
                  <a:gd name="connsiteX59" fmla="*/ 1648006 w 2127689"/>
                  <a:gd name="connsiteY59" fmla="*/ 310143 h 1505545"/>
                  <a:gd name="connsiteX60" fmla="*/ 1627145 w 2127689"/>
                  <a:gd name="connsiteY60" fmla="*/ 361588 h 1505545"/>
                  <a:gd name="connsiteX61" fmla="*/ 1613238 w 2127689"/>
                  <a:gd name="connsiteY61" fmla="*/ 372018 h 1505545"/>
                  <a:gd name="connsiteX62" fmla="*/ 1602808 w 2127689"/>
                  <a:gd name="connsiteY62" fmla="*/ 382448 h 1505545"/>
                  <a:gd name="connsiteX63" fmla="*/ 1592377 w 2127689"/>
                  <a:gd name="connsiteY63" fmla="*/ 389402 h 1505545"/>
                  <a:gd name="connsiteX64" fmla="*/ 1581947 w 2127689"/>
                  <a:gd name="connsiteY64" fmla="*/ 399832 h 1505545"/>
                  <a:gd name="connsiteX65" fmla="*/ 1571516 w 2127689"/>
                  <a:gd name="connsiteY65" fmla="*/ 403309 h 1505545"/>
                  <a:gd name="connsiteX66" fmla="*/ 1561086 w 2127689"/>
                  <a:gd name="connsiteY66" fmla="*/ 410263 h 1505545"/>
                  <a:gd name="connsiteX67" fmla="*/ 1550656 w 2127689"/>
                  <a:gd name="connsiteY67" fmla="*/ 420693 h 1505545"/>
                  <a:gd name="connsiteX68" fmla="*/ 1540225 w 2127689"/>
                  <a:gd name="connsiteY68" fmla="*/ 424170 h 1505545"/>
                  <a:gd name="connsiteX69" fmla="*/ 1508934 w 2127689"/>
                  <a:gd name="connsiteY69" fmla="*/ 445031 h 1505545"/>
                  <a:gd name="connsiteX70" fmla="*/ 1498503 w 2127689"/>
                  <a:gd name="connsiteY70" fmla="*/ 451985 h 1505545"/>
                  <a:gd name="connsiteX71" fmla="*/ 1470689 w 2127689"/>
                  <a:gd name="connsiteY71" fmla="*/ 472845 h 1505545"/>
                  <a:gd name="connsiteX72" fmla="*/ 1439398 w 2127689"/>
                  <a:gd name="connsiteY72" fmla="*/ 493706 h 1505545"/>
                  <a:gd name="connsiteX73" fmla="*/ 1428967 w 2127689"/>
                  <a:gd name="connsiteY73" fmla="*/ 500660 h 1505545"/>
                  <a:gd name="connsiteX74" fmla="*/ 1408106 w 2127689"/>
                  <a:gd name="connsiteY74" fmla="*/ 531951 h 1505545"/>
                  <a:gd name="connsiteX75" fmla="*/ 1401153 w 2127689"/>
                  <a:gd name="connsiteY75" fmla="*/ 542381 h 1505545"/>
                  <a:gd name="connsiteX76" fmla="*/ 1394199 w 2127689"/>
                  <a:gd name="connsiteY76" fmla="*/ 556289 h 1505545"/>
                  <a:gd name="connsiteX77" fmla="*/ 1383769 w 2127689"/>
                  <a:gd name="connsiteY77" fmla="*/ 563242 h 1505545"/>
                  <a:gd name="connsiteX78" fmla="*/ 1369862 w 2127689"/>
                  <a:gd name="connsiteY78" fmla="*/ 584103 h 1505545"/>
                  <a:gd name="connsiteX79" fmla="*/ 1362908 w 2127689"/>
                  <a:gd name="connsiteY79" fmla="*/ 594534 h 1505545"/>
                  <a:gd name="connsiteX80" fmla="*/ 1352478 w 2127689"/>
                  <a:gd name="connsiteY80" fmla="*/ 598010 h 1505545"/>
                  <a:gd name="connsiteX81" fmla="*/ 1331617 w 2127689"/>
                  <a:gd name="connsiteY81" fmla="*/ 615394 h 1505545"/>
                  <a:gd name="connsiteX82" fmla="*/ 1321186 w 2127689"/>
                  <a:gd name="connsiteY82" fmla="*/ 618871 h 1505545"/>
                  <a:gd name="connsiteX83" fmla="*/ 1286418 w 2127689"/>
                  <a:gd name="connsiteY83" fmla="*/ 639732 h 1505545"/>
                  <a:gd name="connsiteX84" fmla="*/ 1272511 w 2127689"/>
                  <a:gd name="connsiteY84" fmla="*/ 643209 h 1505545"/>
                  <a:gd name="connsiteX85" fmla="*/ 1251650 w 2127689"/>
                  <a:gd name="connsiteY85" fmla="*/ 657116 h 1505545"/>
                  <a:gd name="connsiteX86" fmla="*/ 1241220 w 2127689"/>
                  <a:gd name="connsiteY86" fmla="*/ 664070 h 1505545"/>
                  <a:gd name="connsiteX87" fmla="*/ 1223836 w 2127689"/>
                  <a:gd name="connsiteY87" fmla="*/ 681454 h 1505545"/>
                  <a:gd name="connsiteX88" fmla="*/ 1216882 w 2127689"/>
                  <a:gd name="connsiteY88" fmla="*/ 691884 h 1505545"/>
                  <a:gd name="connsiteX89" fmla="*/ 1182114 w 2127689"/>
                  <a:gd name="connsiteY89" fmla="*/ 712745 h 1505545"/>
                  <a:gd name="connsiteX90" fmla="*/ 1161253 w 2127689"/>
                  <a:gd name="connsiteY90" fmla="*/ 726652 h 1505545"/>
                  <a:gd name="connsiteX91" fmla="*/ 1150823 w 2127689"/>
                  <a:gd name="connsiteY91" fmla="*/ 733606 h 1505545"/>
                  <a:gd name="connsiteX92" fmla="*/ 1136916 w 2127689"/>
                  <a:gd name="connsiteY92" fmla="*/ 754467 h 1505545"/>
                  <a:gd name="connsiteX93" fmla="*/ 1129962 w 2127689"/>
                  <a:gd name="connsiteY93" fmla="*/ 764897 h 1505545"/>
                  <a:gd name="connsiteX94" fmla="*/ 1126485 w 2127689"/>
                  <a:gd name="connsiteY94" fmla="*/ 775327 h 1505545"/>
                  <a:gd name="connsiteX95" fmla="*/ 1112578 w 2127689"/>
                  <a:gd name="connsiteY95" fmla="*/ 796188 h 1505545"/>
                  <a:gd name="connsiteX96" fmla="*/ 1102148 w 2127689"/>
                  <a:gd name="connsiteY96" fmla="*/ 817049 h 1505545"/>
                  <a:gd name="connsiteX97" fmla="*/ 1081287 w 2127689"/>
                  <a:gd name="connsiteY97" fmla="*/ 830956 h 1505545"/>
                  <a:gd name="connsiteX98" fmla="*/ 1070856 w 2127689"/>
                  <a:gd name="connsiteY98" fmla="*/ 837910 h 1505545"/>
                  <a:gd name="connsiteX99" fmla="*/ 1060426 w 2127689"/>
                  <a:gd name="connsiteY99" fmla="*/ 841387 h 1505545"/>
                  <a:gd name="connsiteX100" fmla="*/ 1049995 w 2127689"/>
                  <a:gd name="connsiteY100" fmla="*/ 848340 h 1505545"/>
                  <a:gd name="connsiteX101" fmla="*/ 1025658 w 2127689"/>
                  <a:gd name="connsiteY101" fmla="*/ 855294 h 1505545"/>
                  <a:gd name="connsiteX102" fmla="*/ 994367 w 2127689"/>
                  <a:gd name="connsiteY102" fmla="*/ 872678 h 1505545"/>
                  <a:gd name="connsiteX103" fmla="*/ 983936 w 2127689"/>
                  <a:gd name="connsiteY103" fmla="*/ 883108 h 1505545"/>
                  <a:gd name="connsiteX104" fmla="*/ 966552 w 2127689"/>
                  <a:gd name="connsiteY104" fmla="*/ 903969 h 1505545"/>
                  <a:gd name="connsiteX105" fmla="*/ 956122 w 2127689"/>
                  <a:gd name="connsiteY105" fmla="*/ 910923 h 1505545"/>
                  <a:gd name="connsiteX106" fmla="*/ 945691 w 2127689"/>
                  <a:gd name="connsiteY106" fmla="*/ 921353 h 1505545"/>
                  <a:gd name="connsiteX107" fmla="*/ 924830 w 2127689"/>
                  <a:gd name="connsiteY107" fmla="*/ 935261 h 1505545"/>
                  <a:gd name="connsiteX108" fmla="*/ 914400 w 2127689"/>
                  <a:gd name="connsiteY108" fmla="*/ 945691 h 1505545"/>
                  <a:gd name="connsiteX109" fmla="*/ 893539 w 2127689"/>
                  <a:gd name="connsiteY109" fmla="*/ 959598 h 1505545"/>
                  <a:gd name="connsiteX110" fmla="*/ 883109 w 2127689"/>
                  <a:gd name="connsiteY110" fmla="*/ 966552 h 1505545"/>
                  <a:gd name="connsiteX111" fmla="*/ 862248 w 2127689"/>
                  <a:gd name="connsiteY111" fmla="*/ 973505 h 1505545"/>
                  <a:gd name="connsiteX112" fmla="*/ 848341 w 2127689"/>
                  <a:gd name="connsiteY112" fmla="*/ 983936 h 1505545"/>
                  <a:gd name="connsiteX113" fmla="*/ 837910 w 2127689"/>
                  <a:gd name="connsiteY113" fmla="*/ 990889 h 1505545"/>
                  <a:gd name="connsiteX114" fmla="*/ 827480 w 2127689"/>
                  <a:gd name="connsiteY114" fmla="*/ 1001320 h 1505545"/>
                  <a:gd name="connsiteX115" fmla="*/ 806619 w 2127689"/>
                  <a:gd name="connsiteY115" fmla="*/ 1015227 h 1505545"/>
                  <a:gd name="connsiteX116" fmla="*/ 796189 w 2127689"/>
                  <a:gd name="connsiteY116" fmla="*/ 1022181 h 1505545"/>
                  <a:gd name="connsiteX117" fmla="*/ 785758 w 2127689"/>
                  <a:gd name="connsiteY117" fmla="*/ 1029134 h 1505545"/>
                  <a:gd name="connsiteX118" fmla="*/ 775328 w 2127689"/>
                  <a:gd name="connsiteY118" fmla="*/ 1039565 h 1505545"/>
                  <a:gd name="connsiteX119" fmla="*/ 764897 w 2127689"/>
                  <a:gd name="connsiteY119" fmla="*/ 1043042 h 1505545"/>
                  <a:gd name="connsiteX120" fmla="*/ 733606 w 2127689"/>
                  <a:gd name="connsiteY120" fmla="*/ 1067379 h 1505545"/>
                  <a:gd name="connsiteX121" fmla="*/ 712745 w 2127689"/>
                  <a:gd name="connsiteY121" fmla="*/ 1081286 h 1505545"/>
                  <a:gd name="connsiteX122" fmla="*/ 684931 w 2127689"/>
                  <a:gd name="connsiteY122" fmla="*/ 1105624 h 1505545"/>
                  <a:gd name="connsiteX123" fmla="*/ 674500 w 2127689"/>
                  <a:gd name="connsiteY123" fmla="*/ 1116054 h 1505545"/>
                  <a:gd name="connsiteX124" fmla="*/ 667547 w 2127689"/>
                  <a:gd name="connsiteY124" fmla="*/ 1126485 h 1505545"/>
                  <a:gd name="connsiteX125" fmla="*/ 657116 w 2127689"/>
                  <a:gd name="connsiteY125" fmla="*/ 1129962 h 1505545"/>
                  <a:gd name="connsiteX126" fmla="*/ 636256 w 2127689"/>
                  <a:gd name="connsiteY126" fmla="*/ 1143869 h 1505545"/>
                  <a:gd name="connsiteX127" fmla="*/ 625825 w 2127689"/>
                  <a:gd name="connsiteY127" fmla="*/ 1150823 h 1505545"/>
                  <a:gd name="connsiteX128" fmla="*/ 601487 w 2127689"/>
                  <a:gd name="connsiteY128" fmla="*/ 1164730 h 1505545"/>
                  <a:gd name="connsiteX129" fmla="*/ 587580 w 2127689"/>
                  <a:gd name="connsiteY129" fmla="*/ 1168207 h 1505545"/>
                  <a:gd name="connsiteX130" fmla="*/ 573673 w 2127689"/>
                  <a:gd name="connsiteY130" fmla="*/ 1178637 h 1505545"/>
                  <a:gd name="connsiteX131" fmla="*/ 531951 w 2127689"/>
                  <a:gd name="connsiteY131" fmla="*/ 1199498 h 1505545"/>
                  <a:gd name="connsiteX132" fmla="*/ 500660 w 2127689"/>
                  <a:gd name="connsiteY132" fmla="*/ 1223835 h 1505545"/>
                  <a:gd name="connsiteX133" fmla="*/ 476322 w 2127689"/>
                  <a:gd name="connsiteY133" fmla="*/ 1244696 h 1505545"/>
                  <a:gd name="connsiteX134" fmla="*/ 455462 w 2127689"/>
                  <a:gd name="connsiteY134" fmla="*/ 1258604 h 1505545"/>
                  <a:gd name="connsiteX135" fmla="*/ 445031 w 2127689"/>
                  <a:gd name="connsiteY135" fmla="*/ 1262080 h 1505545"/>
                  <a:gd name="connsiteX136" fmla="*/ 413740 w 2127689"/>
                  <a:gd name="connsiteY136" fmla="*/ 1289895 h 1505545"/>
                  <a:gd name="connsiteX137" fmla="*/ 403310 w 2127689"/>
                  <a:gd name="connsiteY137" fmla="*/ 1300325 h 1505545"/>
                  <a:gd name="connsiteX138" fmla="*/ 392879 w 2127689"/>
                  <a:gd name="connsiteY138" fmla="*/ 1303802 h 1505545"/>
                  <a:gd name="connsiteX139" fmla="*/ 368541 w 2127689"/>
                  <a:gd name="connsiteY139" fmla="*/ 1314232 h 1505545"/>
                  <a:gd name="connsiteX140" fmla="*/ 347681 w 2127689"/>
                  <a:gd name="connsiteY140" fmla="*/ 1321186 h 1505545"/>
                  <a:gd name="connsiteX141" fmla="*/ 337250 w 2127689"/>
                  <a:gd name="connsiteY141" fmla="*/ 1324663 h 1505545"/>
                  <a:gd name="connsiteX142" fmla="*/ 302482 w 2127689"/>
                  <a:gd name="connsiteY142" fmla="*/ 1335093 h 1505545"/>
                  <a:gd name="connsiteX143" fmla="*/ 281621 w 2127689"/>
                  <a:gd name="connsiteY143" fmla="*/ 1342047 h 1505545"/>
                  <a:gd name="connsiteX144" fmla="*/ 271191 w 2127689"/>
                  <a:gd name="connsiteY144" fmla="*/ 1345524 h 1505545"/>
                  <a:gd name="connsiteX145" fmla="*/ 246853 w 2127689"/>
                  <a:gd name="connsiteY145" fmla="*/ 1359431 h 1505545"/>
                  <a:gd name="connsiteX146" fmla="*/ 222516 w 2127689"/>
                  <a:gd name="connsiteY146" fmla="*/ 1376815 h 1505545"/>
                  <a:gd name="connsiteX147" fmla="*/ 212085 w 2127689"/>
                  <a:gd name="connsiteY147" fmla="*/ 1380292 h 1505545"/>
                  <a:gd name="connsiteX148" fmla="*/ 191224 w 2127689"/>
                  <a:gd name="connsiteY148" fmla="*/ 1390722 h 1505545"/>
                  <a:gd name="connsiteX149" fmla="*/ 159933 w 2127689"/>
                  <a:gd name="connsiteY149" fmla="*/ 1404629 h 1505545"/>
                  <a:gd name="connsiteX150" fmla="*/ 139072 w 2127689"/>
                  <a:gd name="connsiteY150" fmla="*/ 1411583 h 1505545"/>
                  <a:gd name="connsiteX151" fmla="*/ 128642 w 2127689"/>
                  <a:gd name="connsiteY151" fmla="*/ 1415060 h 1505545"/>
                  <a:gd name="connsiteX152" fmla="*/ 97351 w 2127689"/>
                  <a:gd name="connsiteY152" fmla="*/ 1422013 h 1505545"/>
                  <a:gd name="connsiteX153" fmla="*/ 86920 w 2127689"/>
                  <a:gd name="connsiteY153" fmla="*/ 1425490 h 1505545"/>
                  <a:gd name="connsiteX154" fmla="*/ 55629 w 2127689"/>
                  <a:gd name="connsiteY154" fmla="*/ 1439397 h 1505545"/>
                  <a:gd name="connsiteX155" fmla="*/ 34768 w 2127689"/>
                  <a:gd name="connsiteY155" fmla="*/ 1446351 h 1505545"/>
                  <a:gd name="connsiteX156" fmla="*/ 24338 w 2127689"/>
                  <a:gd name="connsiteY156" fmla="*/ 1449828 h 1505545"/>
                  <a:gd name="connsiteX157" fmla="*/ 6954 w 2127689"/>
                  <a:gd name="connsiteY157" fmla="*/ 1453305 h 1505545"/>
                  <a:gd name="connsiteX158" fmla="*/ 0 w 2127689"/>
                  <a:gd name="connsiteY158" fmla="*/ 1481119 h 1505545"/>
                  <a:gd name="connsiteX159" fmla="*/ 3477 w 2127689"/>
                  <a:gd name="connsiteY159" fmla="*/ 1491550 h 1505545"/>
                  <a:gd name="connsiteX160" fmla="*/ 38245 w 2127689"/>
                  <a:gd name="connsiteY160" fmla="*/ 1474166 h 1505545"/>
                  <a:gd name="connsiteX0" fmla="*/ 38245 w 2127689"/>
                  <a:gd name="connsiteY0" fmla="*/ 1474166 h 1505545"/>
                  <a:gd name="connsiteX1" fmla="*/ 79967 w 2127689"/>
                  <a:gd name="connsiteY1" fmla="*/ 1481119 h 1505545"/>
                  <a:gd name="connsiteX2" fmla="*/ 125165 w 2127689"/>
                  <a:gd name="connsiteY2" fmla="*/ 1488073 h 1505545"/>
                  <a:gd name="connsiteX3" fmla="*/ 180794 w 2127689"/>
                  <a:gd name="connsiteY3" fmla="*/ 1491550 h 1505545"/>
                  <a:gd name="connsiteX4" fmla="*/ 799665 w 2127689"/>
                  <a:gd name="connsiteY4" fmla="*/ 1488073 h 1505545"/>
                  <a:gd name="connsiteX5" fmla="*/ 820526 w 2127689"/>
                  <a:gd name="connsiteY5" fmla="*/ 1484596 h 1505545"/>
                  <a:gd name="connsiteX6" fmla="*/ 844864 w 2127689"/>
                  <a:gd name="connsiteY6" fmla="*/ 1481119 h 1505545"/>
                  <a:gd name="connsiteX7" fmla="*/ 910923 w 2127689"/>
                  <a:gd name="connsiteY7" fmla="*/ 1477642 h 1505545"/>
                  <a:gd name="connsiteX8" fmla="*/ 1251650 w 2127689"/>
                  <a:gd name="connsiteY8" fmla="*/ 1481119 h 1505545"/>
                  <a:gd name="connsiteX9" fmla="*/ 1359431 w 2127689"/>
                  <a:gd name="connsiteY9" fmla="*/ 1488073 h 1505545"/>
                  <a:gd name="connsiteX10" fmla="*/ 1401153 w 2127689"/>
                  <a:gd name="connsiteY10" fmla="*/ 1495026 h 1505545"/>
                  <a:gd name="connsiteX11" fmla="*/ 1411583 w 2127689"/>
                  <a:gd name="connsiteY11" fmla="*/ 1498503 h 1505545"/>
                  <a:gd name="connsiteX12" fmla="*/ 1474166 w 2127689"/>
                  <a:gd name="connsiteY12" fmla="*/ 1495026 h 1505545"/>
                  <a:gd name="connsiteX13" fmla="*/ 1495027 w 2127689"/>
                  <a:gd name="connsiteY13" fmla="*/ 1488073 h 1505545"/>
                  <a:gd name="connsiteX14" fmla="*/ 1613238 w 2127689"/>
                  <a:gd name="connsiteY14" fmla="*/ 1484596 h 1505545"/>
                  <a:gd name="connsiteX15" fmla="*/ 1672344 w 2127689"/>
                  <a:gd name="connsiteY15" fmla="*/ 1484596 h 1505545"/>
                  <a:gd name="connsiteX16" fmla="*/ 1745357 w 2127689"/>
                  <a:gd name="connsiteY16" fmla="*/ 1488073 h 1505545"/>
                  <a:gd name="connsiteX17" fmla="*/ 1759264 w 2127689"/>
                  <a:gd name="connsiteY17" fmla="*/ 1491550 h 1505545"/>
                  <a:gd name="connsiteX18" fmla="*/ 1905290 w 2127689"/>
                  <a:gd name="connsiteY18" fmla="*/ 1498503 h 1505545"/>
                  <a:gd name="connsiteX19" fmla="*/ 2026978 w 2127689"/>
                  <a:gd name="connsiteY19" fmla="*/ 1498503 h 1505545"/>
                  <a:gd name="connsiteX20" fmla="*/ 2047839 w 2127689"/>
                  <a:gd name="connsiteY20" fmla="*/ 1491550 h 1505545"/>
                  <a:gd name="connsiteX21" fmla="*/ 2068700 w 2127689"/>
                  <a:gd name="connsiteY21" fmla="*/ 1488073 h 1505545"/>
                  <a:gd name="connsiteX22" fmla="*/ 2093037 w 2127689"/>
                  <a:gd name="connsiteY22" fmla="*/ 1484596 h 1505545"/>
                  <a:gd name="connsiteX23" fmla="*/ 2106944 w 2127689"/>
                  <a:gd name="connsiteY23" fmla="*/ 1481119 h 1505545"/>
                  <a:gd name="connsiteX24" fmla="*/ 2110421 w 2127689"/>
                  <a:gd name="connsiteY24" fmla="*/ 1342047 h 1505545"/>
                  <a:gd name="connsiteX25" fmla="*/ 2113898 w 2127689"/>
                  <a:gd name="connsiteY25" fmla="*/ 1321186 h 1505545"/>
                  <a:gd name="connsiteX26" fmla="*/ 2106944 w 2127689"/>
                  <a:gd name="connsiteY26" fmla="*/ 1036088 h 1505545"/>
                  <a:gd name="connsiteX27" fmla="*/ 2099991 w 2127689"/>
                  <a:gd name="connsiteY27" fmla="*/ 865724 h 1505545"/>
                  <a:gd name="connsiteX28" fmla="*/ 2093037 w 2127689"/>
                  <a:gd name="connsiteY28" fmla="*/ 806619 h 1505545"/>
                  <a:gd name="connsiteX29" fmla="*/ 2089560 w 2127689"/>
                  <a:gd name="connsiteY29" fmla="*/ 549335 h 1505545"/>
                  <a:gd name="connsiteX30" fmla="*/ 2086084 w 2127689"/>
                  <a:gd name="connsiteY30" fmla="*/ 535428 h 1505545"/>
                  <a:gd name="connsiteX31" fmla="*/ 2079130 w 2127689"/>
                  <a:gd name="connsiteY31" fmla="*/ 486753 h 1505545"/>
                  <a:gd name="connsiteX32" fmla="*/ 2075653 w 2127689"/>
                  <a:gd name="connsiteY32" fmla="*/ 462415 h 1505545"/>
                  <a:gd name="connsiteX33" fmla="*/ 2072176 w 2127689"/>
                  <a:gd name="connsiteY33" fmla="*/ 52152 h 1505545"/>
                  <a:gd name="connsiteX34" fmla="*/ 2068700 w 2127689"/>
                  <a:gd name="connsiteY34" fmla="*/ 34768 h 1505545"/>
                  <a:gd name="connsiteX35" fmla="*/ 2061746 w 2127689"/>
                  <a:gd name="connsiteY35" fmla="*/ 13907 h 1505545"/>
                  <a:gd name="connsiteX36" fmla="*/ 2044362 w 2127689"/>
                  <a:gd name="connsiteY36" fmla="*/ 17384 h 1505545"/>
                  <a:gd name="connsiteX37" fmla="*/ 2037408 w 2127689"/>
                  <a:gd name="connsiteY37" fmla="*/ 27814 h 1505545"/>
                  <a:gd name="connsiteX38" fmla="*/ 2006117 w 2127689"/>
                  <a:gd name="connsiteY38" fmla="*/ 0 h 1505545"/>
                  <a:gd name="connsiteX39" fmla="*/ 1995687 w 2127689"/>
                  <a:gd name="connsiteY39" fmla="*/ 59105 h 1505545"/>
                  <a:gd name="connsiteX40" fmla="*/ 1985256 w 2127689"/>
                  <a:gd name="connsiteY40" fmla="*/ 29378 h 1505545"/>
                  <a:gd name="connsiteX41" fmla="*/ 1974826 w 2127689"/>
                  <a:gd name="connsiteY41" fmla="*/ 69536 h 1505545"/>
                  <a:gd name="connsiteX42" fmla="*/ 1927714 w 2127689"/>
                  <a:gd name="connsiteY42" fmla="*/ 79966 h 1505545"/>
                  <a:gd name="connsiteX43" fmla="*/ 1933104 w 2127689"/>
                  <a:gd name="connsiteY43" fmla="*/ 97350 h 1505545"/>
                  <a:gd name="connsiteX44" fmla="*/ 1908767 w 2127689"/>
                  <a:gd name="connsiteY44" fmla="*/ 107781 h 1505545"/>
                  <a:gd name="connsiteX45" fmla="*/ 1891383 w 2127689"/>
                  <a:gd name="connsiteY45" fmla="*/ 128642 h 1505545"/>
                  <a:gd name="connsiteX46" fmla="*/ 1873998 w 2127689"/>
                  <a:gd name="connsiteY46" fmla="*/ 149502 h 1505545"/>
                  <a:gd name="connsiteX47" fmla="*/ 1842707 w 2127689"/>
                  <a:gd name="connsiteY47" fmla="*/ 170363 h 1505545"/>
                  <a:gd name="connsiteX48" fmla="*/ 1832277 w 2127689"/>
                  <a:gd name="connsiteY48" fmla="*/ 177317 h 1505545"/>
                  <a:gd name="connsiteX49" fmla="*/ 1821846 w 2127689"/>
                  <a:gd name="connsiteY49" fmla="*/ 187747 h 1505545"/>
                  <a:gd name="connsiteX50" fmla="*/ 1811416 w 2127689"/>
                  <a:gd name="connsiteY50" fmla="*/ 191224 h 1505545"/>
                  <a:gd name="connsiteX51" fmla="*/ 1800986 w 2127689"/>
                  <a:gd name="connsiteY51" fmla="*/ 201654 h 1505545"/>
                  <a:gd name="connsiteX52" fmla="*/ 1769694 w 2127689"/>
                  <a:gd name="connsiteY52" fmla="*/ 229469 h 1505545"/>
                  <a:gd name="connsiteX53" fmla="*/ 1755787 w 2127689"/>
                  <a:gd name="connsiteY53" fmla="*/ 250330 h 1505545"/>
                  <a:gd name="connsiteX54" fmla="*/ 1724496 w 2127689"/>
                  <a:gd name="connsiteY54" fmla="*/ 271191 h 1505545"/>
                  <a:gd name="connsiteX55" fmla="*/ 1714065 w 2127689"/>
                  <a:gd name="connsiteY55" fmla="*/ 278144 h 1505545"/>
                  <a:gd name="connsiteX56" fmla="*/ 1693205 w 2127689"/>
                  <a:gd name="connsiteY56" fmla="*/ 295528 h 1505545"/>
                  <a:gd name="connsiteX57" fmla="*/ 1675821 w 2127689"/>
                  <a:gd name="connsiteY57" fmla="*/ 312912 h 1505545"/>
                  <a:gd name="connsiteX58" fmla="*/ 1671836 w 2127689"/>
                  <a:gd name="connsiteY58" fmla="*/ 313240 h 1505545"/>
                  <a:gd name="connsiteX59" fmla="*/ 1648006 w 2127689"/>
                  <a:gd name="connsiteY59" fmla="*/ 310143 h 1505545"/>
                  <a:gd name="connsiteX60" fmla="*/ 1627145 w 2127689"/>
                  <a:gd name="connsiteY60" fmla="*/ 361588 h 1505545"/>
                  <a:gd name="connsiteX61" fmla="*/ 1613238 w 2127689"/>
                  <a:gd name="connsiteY61" fmla="*/ 372018 h 1505545"/>
                  <a:gd name="connsiteX62" fmla="*/ 1602808 w 2127689"/>
                  <a:gd name="connsiteY62" fmla="*/ 382448 h 1505545"/>
                  <a:gd name="connsiteX63" fmla="*/ 1592377 w 2127689"/>
                  <a:gd name="connsiteY63" fmla="*/ 389402 h 1505545"/>
                  <a:gd name="connsiteX64" fmla="*/ 1581947 w 2127689"/>
                  <a:gd name="connsiteY64" fmla="*/ 399832 h 1505545"/>
                  <a:gd name="connsiteX65" fmla="*/ 1571516 w 2127689"/>
                  <a:gd name="connsiteY65" fmla="*/ 403309 h 1505545"/>
                  <a:gd name="connsiteX66" fmla="*/ 1561086 w 2127689"/>
                  <a:gd name="connsiteY66" fmla="*/ 410263 h 1505545"/>
                  <a:gd name="connsiteX67" fmla="*/ 1550656 w 2127689"/>
                  <a:gd name="connsiteY67" fmla="*/ 420693 h 1505545"/>
                  <a:gd name="connsiteX68" fmla="*/ 1540225 w 2127689"/>
                  <a:gd name="connsiteY68" fmla="*/ 424170 h 1505545"/>
                  <a:gd name="connsiteX69" fmla="*/ 1508934 w 2127689"/>
                  <a:gd name="connsiteY69" fmla="*/ 445031 h 1505545"/>
                  <a:gd name="connsiteX70" fmla="*/ 1498503 w 2127689"/>
                  <a:gd name="connsiteY70" fmla="*/ 451985 h 1505545"/>
                  <a:gd name="connsiteX71" fmla="*/ 1470689 w 2127689"/>
                  <a:gd name="connsiteY71" fmla="*/ 472845 h 1505545"/>
                  <a:gd name="connsiteX72" fmla="*/ 1439398 w 2127689"/>
                  <a:gd name="connsiteY72" fmla="*/ 493706 h 1505545"/>
                  <a:gd name="connsiteX73" fmla="*/ 1428967 w 2127689"/>
                  <a:gd name="connsiteY73" fmla="*/ 500660 h 1505545"/>
                  <a:gd name="connsiteX74" fmla="*/ 1408106 w 2127689"/>
                  <a:gd name="connsiteY74" fmla="*/ 531951 h 1505545"/>
                  <a:gd name="connsiteX75" fmla="*/ 1401153 w 2127689"/>
                  <a:gd name="connsiteY75" fmla="*/ 542381 h 1505545"/>
                  <a:gd name="connsiteX76" fmla="*/ 1394199 w 2127689"/>
                  <a:gd name="connsiteY76" fmla="*/ 556289 h 1505545"/>
                  <a:gd name="connsiteX77" fmla="*/ 1383769 w 2127689"/>
                  <a:gd name="connsiteY77" fmla="*/ 563242 h 1505545"/>
                  <a:gd name="connsiteX78" fmla="*/ 1369862 w 2127689"/>
                  <a:gd name="connsiteY78" fmla="*/ 584103 h 1505545"/>
                  <a:gd name="connsiteX79" fmla="*/ 1362908 w 2127689"/>
                  <a:gd name="connsiteY79" fmla="*/ 594534 h 1505545"/>
                  <a:gd name="connsiteX80" fmla="*/ 1352478 w 2127689"/>
                  <a:gd name="connsiteY80" fmla="*/ 598010 h 1505545"/>
                  <a:gd name="connsiteX81" fmla="*/ 1331617 w 2127689"/>
                  <a:gd name="connsiteY81" fmla="*/ 615394 h 1505545"/>
                  <a:gd name="connsiteX82" fmla="*/ 1321186 w 2127689"/>
                  <a:gd name="connsiteY82" fmla="*/ 618871 h 1505545"/>
                  <a:gd name="connsiteX83" fmla="*/ 1286418 w 2127689"/>
                  <a:gd name="connsiteY83" fmla="*/ 639732 h 1505545"/>
                  <a:gd name="connsiteX84" fmla="*/ 1272511 w 2127689"/>
                  <a:gd name="connsiteY84" fmla="*/ 643209 h 1505545"/>
                  <a:gd name="connsiteX85" fmla="*/ 1251650 w 2127689"/>
                  <a:gd name="connsiteY85" fmla="*/ 657116 h 1505545"/>
                  <a:gd name="connsiteX86" fmla="*/ 1241220 w 2127689"/>
                  <a:gd name="connsiteY86" fmla="*/ 664070 h 1505545"/>
                  <a:gd name="connsiteX87" fmla="*/ 1223836 w 2127689"/>
                  <a:gd name="connsiteY87" fmla="*/ 681454 h 1505545"/>
                  <a:gd name="connsiteX88" fmla="*/ 1216882 w 2127689"/>
                  <a:gd name="connsiteY88" fmla="*/ 691884 h 1505545"/>
                  <a:gd name="connsiteX89" fmla="*/ 1182114 w 2127689"/>
                  <a:gd name="connsiteY89" fmla="*/ 712745 h 1505545"/>
                  <a:gd name="connsiteX90" fmla="*/ 1161253 w 2127689"/>
                  <a:gd name="connsiteY90" fmla="*/ 726652 h 1505545"/>
                  <a:gd name="connsiteX91" fmla="*/ 1150823 w 2127689"/>
                  <a:gd name="connsiteY91" fmla="*/ 733606 h 1505545"/>
                  <a:gd name="connsiteX92" fmla="*/ 1136916 w 2127689"/>
                  <a:gd name="connsiteY92" fmla="*/ 754467 h 1505545"/>
                  <a:gd name="connsiteX93" fmla="*/ 1129962 w 2127689"/>
                  <a:gd name="connsiteY93" fmla="*/ 764897 h 1505545"/>
                  <a:gd name="connsiteX94" fmla="*/ 1126485 w 2127689"/>
                  <a:gd name="connsiteY94" fmla="*/ 775327 h 1505545"/>
                  <a:gd name="connsiteX95" fmla="*/ 1112578 w 2127689"/>
                  <a:gd name="connsiteY95" fmla="*/ 796188 h 1505545"/>
                  <a:gd name="connsiteX96" fmla="*/ 1102148 w 2127689"/>
                  <a:gd name="connsiteY96" fmla="*/ 817049 h 1505545"/>
                  <a:gd name="connsiteX97" fmla="*/ 1081287 w 2127689"/>
                  <a:gd name="connsiteY97" fmla="*/ 830956 h 1505545"/>
                  <a:gd name="connsiteX98" fmla="*/ 1070856 w 2127689"/>
                  <a:gd name="connsiteY98" fmla="*/ 837910 h 1505545"/>
                  <a:gd name="connsiteX99" fmla="*/ 1060426 w 2127689"/>
                  <a:gd name="connsiteY99" fmla="*/ 841387 h 1505545"/>
                  <a:gd name="connsiteX100" fmla="*/ 1049995 w 2127689"/>
                  <a:gd name="connsiteY100" fmla="*/ 848340 h 1505545"/>
                  <a:gd name="connsiteX101" fmla="*/ 1025658 w 2127689"/>
                  <a:gd name="connsiteY101" fmla="*/ 855294 h 1505545"/>
                  <a:gd name="connsiteX102" fmla="*/ 994367 w 2127689"/>
                  <a:gd name="connsiteY102" fmla="*/ 872678 h 1505545"/>
                  <a:gd name="connsiteX103" fmla="*/ 983936 w 2127689"/>
                  <a:gd name="connsiteY103" fmla="*/ 883108 h 1505545"/>
                  <a:gd name="connsiteX104" fmla="*/ 966552 w 2127689"/>
                  <a:gd name="connsiteY104" fmla="*/ 903969 h 1505545"/>
                  <a:gd name="connsiteX105" fmla="*/ 956122 w 2127689"/>
                  <a:gd name="connsiteY105" fmla="*/ 910923 h 1505545"/>
                  <a:gd name="connsiteX106" fmla="*/ 945691 w 2127689"/>
                  <a:gd name="connsiteY106" fmla="*/ 921353 h 1505545"/>
                  <a:gd name="connsiteX107" fmla="*/ 924830 w 2127689"/>
                  <a:gd name="connsiteY107" fmla="*/ 935261 h 1505545"/>
                  <a:gd name="connsiteX108" fmla="*/ 914400 w 2127689"/>
                  <a:gd name="connsiteY108" fmla="*/ 945691 h 1505545"/>
                  <a:gd name="connsiteX109" fmla="*/ 893539 w 2127689"/>
                  <a:gd name="connsiteY109" fmla="*/ 959598 h 1505545"/>
                  <a:gd name="connsiteX110" fmla="*/ 883109 w 2127689"/>
                  <a:gd name="connsiteY110" fmla="*/ 966552 h 1505545"/>
                  <a:gd name="connsiteX111" fmla="*/ 862248 w 2127689"/>
                  <a:gd name="connsiteY111" fmla="*/ 973505 h 1505545"/>
                  <a:gd name="connsiteX112" fmla="*/ 848341 w 2127689"/>
                  <a:gd name="connsiteY112" fmla="*/ 983936 h 1505545"/>
                  <a:gd name="connsiteX113" fmla="*/ 837910 w 2127689"/>
                  <a:gd name="connsiteY113" fmla="*/ 990889 h 1505545"/>
                  <a:gd name="connsiteX114" fmla="*/ 827480 w 2127689"/>
                  <a:gd name="connsiteY114" fmla="*/ 1001320 h 1505545"/>
                  <a:gd name="connsiteX115" fmla="*/ 806619 w 2127689"/>
                  <a:gd name="connsiteY115" fmla="*/ 1015227 h 1505545"/>
                  <a:gd name="connsiteX116" fmla="*/ 796189 w 2127689"/>
                  <a:gd name="connsiteY116" fmla="*/ 1022181 h 1505545"/>
                  <a:gd name="connsiteX117" fmla="*/ 785758 w 2127689"/>
                  <a:gd name="connsiteY117" fmla="*/ 1029134 h 1505545"/>
                  <a:gd name="connsiteX118" fmla="*/ 775328 w 2127689"/>
                  <a:gd name="connsiteY118" fmla="*/ 1039565 h 1505545"/>
                  <a:gd name="connsiteX119" fmla="*/ 764897 w 2127689"/>
                  <a:gd name="connsiteY119" fmla="*/ 1043042 h 1505545"/>
                  <a:gd name="connsiteX120" fmla="*/ 733606 w 2127689"/>
                  <a:gd name="connsiteY120" fmla="*/ 1067379 h 1505545"/>
                  <a:gd name="connsiteX121" fmla="*/ 712745 w 2127689"/>
                  <a:gd name="connsiteY121" fmla="*/ 1081286 h 1505545"/>
                  <a:gd name="connsiteX122" fmla="*/ 684931 w 2127689"/>
                  <a:gd name="connsiteY122" fmla="*/ 1105624 h 1505545"/>
                  <a:gd name="connsiteX123" fmla="*/ 674500 w 2127689"/>
                  <a:gd name="connsiteY123" fmla="*/ 1116054 h 1505545"/>
                  <a:gd name="connsiteX124" fmla="*/ 667547 w 2127689"/>
                  <a:gd name="connsiteY124" fmla="*/ 1126485 h 1505545"/>
                  <a:gd name="connsiteX125" fmla="*/ 657116 w 2127689"/>
                  <a:gd name="connsiteY125" fmla="*/ 1129962 h 1505545"/>
                  <a:gd name="connsiteX126" fmla="*/ 636256 w 2127689"/>
                  <a:gd name="connsiteY126" fmla="*/ 1143869 h 1505545"/>
                  <a:gd name="connsiteX127" fmla="*/ 625825 w 2127689"/>
                  <a:gd name="connsiteY127" fmla="*/ 1150823 h 1505545"/>
                  <a:gd name="connsiteX128" fmla="*/ 601487 w 2127689"/>
                  <a:gd name="connsiteY128" fmla="*/ 1164730 h 1505545"/>
                  <a:gd name="connsiteX129" fmla="*/ 587580 w 2127689"/>
                  <a:gd name="connsiteY129" fmla="*/ 1168207 h 1505545"/>
                  <a:gd name="connsiteX130" fmla="*/ 573673 w 2127689"/>
                  <a:gd name="connsiteY130" fmla="*/ 1178637 h 1505545"/>
                  <a:gd name="connsiteX131" fmla="*/ 531951 w 2127689"/>
                  <a:gd name="connsiteY131" fmla="*/ 1199498 h 1505545"/>
                  <a:gd name="connsiteX132" fmla="*/ 500660 w 2127689"/>
                  <a:gd name="connsiteY132" fmla="*/ 1223835 h 1505545"/>
                  <a:gd name="connsiteX133" fmla="*/ 476322 w 2127689"/>
                  <a:gd name="connsiteY133" fmla="*/ 1244696 h 1505545"/>
                  <a:gd name="connsiteX134" fmla="*/ 455462 w 2127689"/>
                  <a:gd name="connsiteY134" fmla="*/ 1258604 h 1505545"/>
                  <a:gd name="connsiteX135" fmla="*/ 445031 w 2127689"/>
                  <a:gd name="connsiteY135" fmla="*/ 1262080 h 1505545"/>
                  <a:gd name="connsiteX136" fmla="*/ 413740 w 2127689"/>
                  <a:gd name="connsiteY136" fmla="*/ 1289895 h 1505545"/>
                  <a:gd name="connsiteX137" fmla="*/ 403310 w 2127689"/>
                  <a:gd name="connsiteY137" fmla="*/ 1300325 h 1505545"/>
                  <a:gd name="connsiteX138" fmla="*/ 392879 w 2127689"/>
                  <a:gd name="connsiteY138" fmla="*/ 1303802 h 1505545"/>
                  <a:gd name="connsiteX139" fmla="*/ 368541 w 2127689"/>
                  <a:gd name="connsiteY139" fmla="*/ 1314232 h 1505545"/>
                  <a:gd name="connsiteX140" fmla="*/ 347681 w 2127689"/>
                  <a:gd name="connsiteY140" fmla="*/ 1321186 h 1505545"/>
                  <a:gd name="connsiteX141" fmla="*/ 337250 w 2127689"/>
                  <a:gd name="connsiteY141" fmla="*/ 1324663 h 1505545"/>
                  <a:gd name="connsiteX142" fmla="*/ 302482 w 2127689"/>
                  <a:gd name="connsiteY142" fmla="*/ 1335093 h 1505545"/>
                  <a:gd name="connsiteX143" fmla="*/ 281621 w 2127689"/>
                  <a:gd name="connsiteY143" fmla="*/ 1342047 h 1505545"/>
                  <a:gd name="connsiteX144" fmla="*/ 271191 w 2127689"/>
                  <a:gd name="connsiteY144" fmla="*/ 1345524 h 1505545"/>
                  <a:gd name="connsiteX145" fmla="*/ 246853 w 2127689"/>
                  <a:gd name="connsiteY145" fmla="*/ 1359431 h 1505545"/>
                  <a:gd name="connsiteX146" fmla="*/ 222516 w 2127689"/>
                  <a:gd name="connsiteY146" fmla="*/ 1376815 h 1505545"/>
                  <a:gd name="connsiteX147" fmla="*/ 212085 w 2127689"/>
                  <a:gd name="connsiteY147" fmla="*/ 1380292 h 1505545"/>
                  <a:gd name="connsiteX148" fmla="*/ 191224 w 2127689"/>
                  <a:gd name="connsiteY148" fmla="*/ 1390722 h 1505545"/>
                  <a:gd name="connsiteX149" fmla="*/ 159933 w 2127689"/>
                  <a:gd name="connsiteY149" fmla="*/ 1404629 h 1505545"/>
                  <a:gd name="connsiteX150" fmla="*/ 139072 w 2127689"/>
                  <a:gd name="connsiteY150" fmla="*/ 1411583 h 1505545"/>
                  <a:gd name="connsiteX151" fmla="*/ 128642 w 2127689"/>
                  <a:gd name="connsiteY151" fmla="*/ 1415060 h 1505545"/>
                  <a:gd name="connsiteX152" fmla="*/ 97351 w 2127689"/>
                  <a:gd name="connsiteY152" fmla="*/ 1422013 h 1505545"/>
                  <a:gd name="connsiteX153" fmla="*/ 86920 w 2127689"/>
                  <a:gd name="connsiteY153" fmla="*/ 1425490 h 1505545"/>
                  <a:gd name="connsiteX154" fmla="*/ 55629 w 2127689"/>
                  <a:gd name="connsiteY154" fmla="*/ 1439397 h 1505545"/>
                  <a:gd name="connsiteX155" fmla="*/ 34768 w 2127689"/>
                  <a:gd name="connsiteY155" fmla="*/ 1446351 h 1505545"/>
                  <a:gd name="connsiteX156" fmla="*/ 24338 w 2127689"/>
                  <a:gd name="connsiteY156" fmla="*/ 1449828 h 1505545"/>
                  <a:gd name="connsiteX157" fmla="*/ 6954 w 2127689"/>
                  <a:gd name="connsiteY157" fmla="*/ 1453305 h 1505545"/>
                  <a:gd name="connsiteX158" fmla="*/ 0 w 2127689"/>
                  <a:gd name="connsiteY158" fmla="*/ 1481119 h 1505545"/>
                  <a:gd name="connsiteX159" fmla="*/ 3477 w 2127689"/>
                  <a:gd name="connsiteY159" fmla="*/ 1491550 h 1505545"/>
                  <a:gd name="connsiteX160" fmla="*/ 38245 w 2127689"/>
                  <a:gd name="connsiteY160" fmla="*/ 1474166 h 1505545"/>
                  <a:gd name="connsiteX0" fmla="*/ 38245 w 2127689"/>
                  <a:gd name="connsiteY0" fmla="*/ 1474166 h 1505545"/>
                  <a:gd name="connsiteX1" fmla="*/ 79967 w 2127689"/>
                  <a:gd name="connsiteY1" fmla="*/ 1481119 h 1505545"/>
                  <a:gd name="connsiteX2" fmla="*/ 125165 w 2127689"/>
                  <a:gd name="connsiteY2" fmla="*/ 1488073 h 1505545"/>
                  <a:gd name="connsiteX3" fmla="*/ 180794 w 2127689"/>
                  <a:gd name="connsiteY3" fmla="*/ 1491550 h 1505545"/>
                  <a:gd name="connsiteX4" fmla="*/ 799665 w 2127689"/>
                  <a:gd name="connsiteY4" fmla="*/ 1488073 h 1505545"/>
                  <a:gd name="connsiteX5" fmla="*/ 820526 w 2127689"/>
                  <a:gd name="connsiteY5" fmla="*/ 1484596 h 1505545"/>
                  <a:gd name="connsiteX6" fmla="*/ 844864 w 2127689"/>
                  <a:gd name="connsiteY6" fmla="*/ 1481119 h 1505545"/>
                  <a:gd name="connsiteX7" fmla="*/ 910923 w 2127689"/>
                  <a:gd name="connsiteY7" fmla="*/ 1477642 h 1505545"/>
                  <a:gd name="connsiteX8" fmla="*/ 1251650 w 2127689"/>
                  <a:gd name="connsiteY8" fmla="*/ 1481119 h 1505545"/>
                  <a:gd name="connsiteX9" fmla="*/ 1359431 w 2127689"/>
                  <a:gd name="connsiteY9" fmla="*/ 1488073 h 1505545"/>
                  <a:gd name="connsiteX10" fmla="*/ 1401153 w 2127689"/>
                  <a:gd name="connsiteY10" fmla="*/ 1495026 h 1505545"/>
                  <a:gd name="connsiteX11" fmla="*/ 1411583 w 2127689"/>
                  <a:gd name="connsiteY11" fmla="*/ 1498503 h 1505545"/>
                  <a:gd name="connsiteX12" fmla="*/ 1474166 w 2127689"/>
                  <a:gd name="connsiteY12" fmla="*/ 1495026 h 1505545"/>
                  <a:gd name="connsiteX13" fmla="*/ 1495027 w 2127689"/>
                  <a:gd name="connsiteY13" fmla="*/ 1488073 h 1505545"/>
                  <a:gd name="connsiteX14" fmla="*/ 1613238 w 2127689"/>
                  <a:gd name="connsiteY14" fmla="*/ 1484596 h 1505545"/>
                  <a:gd name="connsiteX15" fmla="*/ 1672344 w 2127689"/>
                  <a:gd name="connsiteY15" fmla="*/ 1484596 h 1505545"/>
                  <a:gd name="connsiteX16" fmla="*/ 1745357 w 2127689"/>
                  <a:gd name="connsiteY16" fmla="*/ 1488073 h 1505545"/>
                  <a:gd name="connsiteX17" fmla="*/ 1759264 w 2127689"/>
                  <a:gd name="connsiteY17" fmla="*/ 1491550 h 1505545"/>
                  <a:gd name="connsiteX18" fmla="*/ 1905290 w 2127689"/>
                  <a:gd name="connsiteY18" fmla="*/ 1498503 h 1505545"/>
                  <a:gd name="connsiteX19" fmla="*/ 2026978 w 2127689"/>
                  <a:gd name="connsiteY19" fmla="*/ 1498503 h 1505545"/>
                  <a:gd name="connsiteX20" fmla="*/ 2047839 w 2127689"/>
                  <a:gd name="connsiteY20" fmla="*/ 1491550 h 1505545"/>
                  <a:gd name="connsiteX21" fmla="*/ 2068700 w 2127689"/>
                  <a:gd name="connsiteY21" fmla="*/ 1488073 h 1505545"/>
                  <a:gd name="connsiteX22" fmla="*/ 2093037 w 2127689"/>
                  <a:gd name="connsiteY22" fmla="*/ 1484596 h 1505545"/>
                  <a:gd name="connsiteX23" fmla="*/ 2106944 w 2127689"/>
                  <a:gd name="connsiteY23" fmla="*/ 1481119 h 1505545"/>
                  <a:gd name="connsiteX24" fmla="*/ 2110421 w 2127689"/>
                  <a:gd name="connsiteY24" fmla="*/ 1342047 h 1505545"/>
                  <a:gd name="connsiteX25" fmla="*/ 2113898 w 2127689"/>
                  <a:gd name="connsiteY25" fmla="*/ 1321186 h 1505545"/>
                  <a:gd name="connsiteX26" fmla="*/ 2106944 w 2127689"/>
                  <a:gd name="connsiteY26" fmla="*/ 1036088 h 1505545"/>
                  <a:gd name="connsiteX27" fmla="*/ 2099991 w 2127689"/>
                  <a:gd name="connsiteY27" fmla="*/ 865724 h 1505545"/>
                  <a:gd name="connsiteX28" fmla="*/ 2093037 w 2127689"/>
                  <a:gd name="connsiteY28" fmla="*/ 806619 h 1505545"/>
                  <a:gd name="connsiteX29" fmla="*/ 2089560 w 2127689"/>
                  <a:gd name="connsiteY29" fmla="*/ 549335 h 1505545"/>
                  <a:gd name="connsiteX30" fmla="*/ 2086084 w 2127689"/>
                  <a:gd name="connsiteY30" fmla="*/ 535428 h 1505545"/>
                  <a:gd name="connsiteX31" fmla="*/ 2079130 w 2127689"/>
                  <a:gd name="connsiteY31" fmla="*/ 486753 h 1505545"/>
                  <a:gd name="connsiteX32" fmla="*/ 2075653 w 2127689"/>
                  <a:gd name="connsiteY32" fmla="*/ 462415 h 1505545"/>
                  <a:gd name="connsiteX33" fmla="*/ 2072176 w 2127689"/>
                  <a:gd name="connsiteY33" fmla="*/ 52152 h 1505545"/>
                  <a:gd name="connsiteX34" fmla="*/ 2068700 w 2127689"/>
                  <a:gd name="connsiteY34" fmla="*/ 34768 h 1505545"/>
                  <a:gd name="connsiteX35" fmla="*/ 2061746 w 2127689"/>
                  <a:gd name="connsiteY35" fmla="*/ 13907 h 1505545"/>
                  <a:gd name="connsiteX36" fmla="*/ 2044362 w 2127689"/>
                  <a:gd name="connsiteY36" fmla="*/ 17384 h 1505545"/>
                  <a:gd name="connsiteX37" fmla="*/ 2037408 w 2127689"/>
                  <a:gd name="connsiteY37" fmla="*/ 27814 h 1505545"/>
                  <a:gd name="connsiteX38" fmla="*/ 2006117 w 2127689"/>
                  <a:gd name="connsiteY38" fmla="*/ 0 h 1505545"/>
                  <a:gd name="connsiteX39" fmla="*/ 1995687 w 2127689"/>
                  <a:gd name="connsiteY39" fmla="*/ 59105 h 1505545"/>
                  <a:gd name="connsiteX40" fmla="*/ 1985256 w 2127689"/>
                  <a:gd name="connsiteY40" fmla="*/ 29378 h 1505545"/>
                  <a:gd name="connsiteX41" fmla="*/ 1974826 w 2127689"/>
                  <a:gd name="connsiteY41" fmla="*/ 69536 h 1505545"/>
                  <a:gd name="connsiteX42" fmla="*/ 1927714 w 2127689"/>
                  <a:gd name="connsiteY42" fmla="*/ 79966 h 1505545"/>
                  <a:gd name="connsiteX43" fmla="*/ 1933104 w 2127689"/>
                  <a:gd name="connsiteY43" fmla="*/ 97350 h 1505545"/>
                  <a:gd name="connsiteX44" fmla="*/ 1908767 w 2127689"/>
                  <a:gd name="connsiteY44" fmla="*/ 107781 h 1505545"/>
                  <a:gd name="connsiteX45" fmla="*/ 1891383 w 2127689"/>
                  <a:gd name="connsiteY45" fmla="*/ 128642 h 1505545"/>
                  <a:gd name="connsiteX46" fmla="*/ 1873998 w 2127689"/>
                  <a:gd name="connsiteY46" fmla="*/ 149502 h 1505545"/>
                  <a:gd name="connsiteX47" fmla="*/ 1842707 w 2127689"/>
                  <a:gd name="connsiteY47" fmla="*/ 170363 h 1505545"/>
                  <a:gd name="connsiteX48" fmla="*/ 1832277 w 2127689"/>
                  <a:gd name="connsiteY48" fmla="*/ 177317 h 1505545"/>
                  <a:gd name="connsiteX49" fmla="*/ 1821846 w 2127689"/>
                  <a:gd name="connsiteY49" fmla="*/ 187747 h 1505545"/>
                  <a:gd name="connsiteX50" fmla="*/ 1811416 w 2127689"/>
                  <a:gd name="connsiteY50" fmla="*/ 191224 h 1505545"/>
                  <a:gd name="connsiteX51" fmla="*/ 1800986 w 2127689"/>
                  <a:gd name="connsiteY51" fmla="*/ 201654 h 1505545"/>
                  <a:gd name="connsiteX52" fmla="*/ 1769694 w 2127689"/>
                  <a:gd name="connsiteY52" fmla="*/ 229469 h 1505545"/>
                  <a:gd name="connsiteX53" fmla="*/ 1755787 w 2127689"/>
                  <a:gd name="connsiteY53" fmla="*/ 250330 h 1505545"/>
                  <a:gd name="connsiteX54" fmla="*/ 1724496 w 2127689"/>
                  <a:gd name="connsiteY54" fmla="*/ 271191 h 1505545"/>
                  <a:gd name="connsiteX55" fmla="*/ 1714065 w 2127689"/>
                  <a:gd name="connsiteY55" fmla="*/ 278144 h 1505545"/>
                  <a:gd name="connsiteX56" fmla="*/ 1693205 w 2127689"/>
                  <a:gd name="connsiteY56" fmla="*/ 295528 h 1505545"/>
                  <a:gd name="connsiteX57" fmla="*/ 1675821 w 2127689"/>
                  <a:gd name="connsiteY57" fmla="*/ 312912 h 1505545"/>
                  <a:gd name="connsiteX58" fmla="*/ 1671836 w 2127689"/>
                  <a:gd name="connsiteY58" fmla="*/ 313240 h 1505545"/>
                  <a:gd name="connsiteX59" fmla="*/ 1648006 w 2127689"/>
                  <a:gd name="connsiteY59" fmla="*/ 310143 h 1505545"/>
                  <a:gd name="connsiteX60" fmla="*/ 1627145 w 2127689"/>
                  <a:gd name="connsiteY60" fmla="*/ 361588 h 1505545"/>
                  <a:gd name="connsiteX61" fmla="*/ 1613238 w 2127689"/>
                  <a:gd name="connsiteY61" fmla="*/ 372018 h 1505545"/>
                  <a:gd name="connsiteX62" fmla="*/ 1602808 w 2127689"/>
                  <a:gd name="connsiteY62" fmla="*/ 382448 h 1505545"/>
                  <a:gd name="connsiteX63" fmla="*/ 1592377 w 2127689"/>
                  <a:gd name="connsiteY63" fmla="*/ 389402 h 1505545"/>
                  <a:gd name="connsiteX64" fmla="*/ 1581947 w 2127689"/>
                  <a:gd name="connsiteY64" fmla="*/ 399832 h 1505545"/>
                  <a:gd name="connsiteX65" fmla="*/ 1571516 w 2127689"/>
                  <a:gd name="connsiteY65" fmla="*/ 403309 h 1505545"/>
                  <a:gd name="connsiteX66" fmla="*/ 1561086 w 2127689"/>
                  <a:gd name="connsiteY66" fmla="*/ 410263 h 1505545"/>
                  <a:gd name="connsiteX67" fmla="*/ 1550656 w 2127689"/>
                  <a:gd name="connsiteY67" fmla="*/ 420693 h 1505545"/>
                  <a:gd name="connsiteX68" fmla="*/ 1540225 w 2127689"/>
                  <a:gd name="connsiteY68" fmla="*/ 424170 h 1505545"/>
                  <a:gd name="connsiteX69" fmla="*/ 1508934 w 2127689"/>
                  <a:gd name="connsiteY69" fmla="*/ 445031 h 1505545"/>
                  <a:gd name="connsiteX70" fmla="*/ 1498503 w 2127689"/>
                  <a:gd name="connsiteY70" fmla="*/ 451985 h 1505545"/>
                  <a:gd name="connsiteX71" fmla="*/ 1470689 w 2127689"/>
                  <a:gd name="connsiteY71" fmla="*/ 472845 h 1505545"/>
                  <a:gd name="connsiteX72" fmla="*/ 1439398 w 2127689"/>
                  <a:gd name="connsiteY72" fmla="*/ 493706 h 1505545"/>
                  <a:gd name="connsiteX73" fmla="*/ 1428967 w 2127689"/>
                  <a:gd name="connsiteY73" fmla="*/ 500660 h 1505545"/>
                  <a:gd name="connsiteX74" fmla="*/ 1408106 w 2127689"/>
                  <a:gd name="connsiteY74" fmla="*/ 531951 h 1505545"/>
                  <a:gd name="connsiteX75" fmla="*/ 1401153 w 2127689"/>
                  <a:gd name="connsiteY75" fmla="*/ 542381 h 1505545"/>
                  <a:gd name="connsiteX76" fmla="*/ 1394199 w 2127689"/>
                  <a:gd name="connsiteY76" fmla="*/ 556289 h 1505545"/>
                  <a:gd name="connsiteX77" fmla="*/ 1383769 w 2127689"/>
                  <a:gd name="connsiteY77" fmla="*/ 563242 h 1505545"/>
                  <a:gd name="connsiteX78" fmla="*/ 1369862 w 2127689"/>
                  <a:gd name="connsiteY78" fmla="*/ 584103 h 1505545"/>
                  <a:gd name="connsiteX79" fmla="*/ 1362908 w 2127689"/>
                  <a:gd name="connsiteY79" fmla="*/ 594534 h 1505545"/>
                  <a:gd name="connsiteX80" fmla="*/ 1352478 w 2127689"/>
                  <a:gd name="connsiteY80" fmla="*/ 598010 h 1505545"/>
                  <a:gd name="connsiteX81" fmla="*/ 1331617 w 2127689"/>
                  <a:gd name="connsiteY81" fmla="*/ 615394 h 1505545"/>
                  <a:gd name="connsiteX82" fmla="*/ 1321186 w 2127689"/>
                  <a:gd name="connsiteY82" fmla="*/ 618871 h 1505545"/>
                  <a:gd name="connsiteX83" fmla="*/ 1286418 w 2127689"/>
                  <a:gd name="connsiteY83" fmla="*/ 639732 h 1505545"/>
                  <a:gd name="connsiteX84" fmla="*/ 1272511 w 2127689"/>
                  <a:gd name="connsiteY84" fmla="*/ 643209 h 1505545"/>
                  <a:gd name="connsiteX85" fmla="*/ 1251650 w 2127689"/>
                  <a:gd name="connsiteY85" fmla="*/ 657116 h 1505545"/>
                  <a:gd name="connsiteX86" fmla="*/ 1241220 w 2127689"/>
                  <a:gd name="connsiteY86" fmla="*/ 664070 h 1505545"/>
                  <a:gd name="connsiteX87" fmla="*/ 1223836 w 2127689"/>
                  <a:gd name="connsiteY87" fmla="*/ 681454 h 1505545"/>
                  <a:gd name="connsiteX88" fmla="*/ 1216882 w 2127689"/>
                  <a:gd name="connsiteY88" fmla="*/ 691884 h 1505545"/>
                  <a:gd name="connsiteX89" fmla="*/ 1182114 w 2127689"/>
                  <a:gd name="connsiteY89" fmla="*/ 712745 h 1505545"/>
                  <a:gd name="connsiteX90" fmla="*/ 1161253 w 2127689"/>
                  <a:gd name="connsiteY90" fmla="*/ 726652 h 1505545"/>
                  <a:gd name="connsiteX91" fmla="*/ 1150823 w 2127689"/>
                  <a:gd name="connsiteY91" fmla="*/ 733606 h 1505545"/>
                  <a:gd name="connsiteX92" fmla="*/ 1136916 w 2127689"/>
                  <a:gd name="connsiteY92" fmla="*/ 754467 h 1505545"/>
                  <a:gd name="connsiteX93" fmla="*/ 1129962 w 2127689"/>
                  <a:gd name="connsiteY93" fmla="*/ 764897 h 1505545"/>
                  <a:gd name="connsiteX94" fmla="*/ 1126485 w 2127689"/>
                  <a:gd name="connsiteY94" fmla="*/ 775327 h 1505545"/>
                  <a:gd name="connsiteX95" fmla="*/ 1112578 w 2127689"/>
                  <a:gd name="connsiteY95" fmla="*/ 796188 h 1505545"/>
                  <a:gd name="connsiteX96" fmla="*/ 1102148 w 2127689"/>
                  <a:gd name="connsiteY96" fmla="*/ 817049 h 1505545"/>
                  <a:gd name="connsiteX97" fmla="*/ 1081287 w 2127689"/>
                  <a:gd name="connsiteY97" fmla="*/ 830956 h 1505545"/>
                  <a:gd name="connsiteX98" fmla="*/ 1070856 w 2127689"/>
                  <a:gd name="connsiteY98" fmla="*/ 837910 h 1505545"/>
                  <a:gd name="connsiteX99" fmla="*/ 1060426 w 2127689"/>
                  <a:gd name="connsiteY99" fmla="*/ 841387 h 1505545"/>
                  <a:gd name="connsiteX100" fmla="*/ 1049995 w 2127689"/>
                  <a:gd name="connsiteY100" fmla="*/ 848340 h 1505545"/>
                  <a:gd name="connsiteX101" fmla="*/ 1025658 w 2127689"/>
                  <a:gd name="connsiteY101" fmla="*/ 855294 h 1505545"/>
                  <a:gd name="connsiteX102" fmla="*/ 994367 w 2127689"/>
                  <a:gd name="connsiteY102" fmla="*/ 872678 h 1505545"/>
                  <a:gd name="connsiteX103" fmla="*/ 983936 w 2127689"/>
                  <a:gd name="connsiteY103" fmla="*/ 883108 h 1505545"/>
                  <a:gd name="connsiteX104" fmla="*/ 966552 w 2127689"/>
                  <a:gd name="connsiteY104" fmla="*/ 903969 h 1505545"/>
                  <a:gd name="connsiteX105" fmla="*/ 956122 w 2127689"/>
                  <a:gd name="connsiteY105" fmla="*/ 910923 h 1505545"/>
                  <a:gd name="connsiteX106" fmla="*/ 945691 w 2127689"/>
                  <a:gd name="connsiteY106" fmla="*/ 921353 h 1505545"/>
                  <a:gd name="connsiteX107" fmla="*/ 924830 w 2127689"/>
                  <a:gd name="connsiteY107" fmla="*/ 935261 h 1505545"/>
                  <a:gd name="connsiteX108" fmla="*/ 914400 w 2127689"/>
                  <a:gd name="connsiteY108" fmla="*/ 945691 h 1505545"/>
                  <a:gd name="connsiteX109" fmla="*/ 893539 w 2127689"/>
                  <a:gd name="connsiteY109" fmla="*/ 959598 h 1505545"/>
                  <a:gd name="connsiteX110" fmla="*/ 883109 w 2127689"/>
                  <a:gd name="connsiteY110" fmla="*/ 966552 h 1505545"/>
                  <a:gd name="connsiteX111" fmla="*/ 862248 w 2127689"/>
                  <a:gd name="connsiteY111" fmla="*/ 973505 h 1505545"/>
                  <a:gd name="connsiteX112" fmla="*/ 848341 w 2127689"/>
                  <a:gd name="connsiteY112" fmla="*/ 983936 h 1505545"/>
                  <a:gd name="connsiteX113" fmla="*/ 837910 w 2127689"/>
                  <a:gd name="connsiteY113" fmla="*/ 990889 h 1505545"/>
                  <a:gd name="connsiteX114" fmla="*/ 827480 w 2127689"/>
                  <a:gd name="connsiteY114" fmla="*/ 1001320 h 1505545"/>
                  <a:gd name="connsiteX115" fmla="*/ 806619 w 2127689"/>
                  <a:gd name="connsiteY115" fmla="*/ 1015227 h 1505545"/>
                  <a:gd name="connsiteX116" fmla="*/ 796189 w 2127689"/>
                  <a:gd name="connsiteY116" fmla="*/ 1022181 h 1505545"/>
                  <a:gd name="connsiteX117" fmla="*/ 785758 w 2127689"/>
                  <a:gd name="connsiteY117" fmla="*/ 1029134 h 1505545"/>
                  <a:gd name="connsiteX118" fmla="*/ 775328 w 2127689"/>
                  <a:gd name="connsiteY118" fmla="*/ 1039565 h 1505545"/>
                  <a:gd name="connsiteX119" fmla="*/ 764897 w 2127689"/>
                  <a:gd name="connsiteY119" fmla="*/ 1043042 h 1505545"/>
                  <a:gd name="connsiteX120" fmla="*/ 733606 w 2127689"/>
                  <a:gd name="connsiteY120" fmla="*/ 1067379 h 1505545"/>
                  <a:gd name="connsiteX121" fmla="*/ 712745 w 2127689"/>
                  <a:gd name="connsiteY121" fmla="*/ 1081286 h 1505545"/>
                  <a:gd name="connsiteX122" fmla="*/ 684931 w 2127689"/>
                  <a:gd name="connsiteY122" fmla="*/ 1105624 h 1505545"/>
                  <a:gd name="connsiteX123" fmla="*/ 674500 w 2127689"/>
                  <a:gd name="connsiteY123" fmla="*/ 1116054 h 1505545"/>
                  <a:gd name="connsiteX124" fmla="*/ 667547 w 2127689"/>
                  <a:gd name="connsiteY124" fmla="*/ 1126485 h 1505545"/>
                  <a:gd name="connsiteX125" fmla="*/ 657116 w 2127689"/>
                  <a:gd name="connsiteY125" fmla="*/ 1129962 h 1505545"/>
                  <a:gd name="connsiteX126" fmla="*/ 636256 w 2127689"/>
                  <a:gd name="connsiteY126" fmla="*/ 1143869 h 1505545"/>
                  <a:gd name="connsiteX127" fmla="*/ 625825 w 2127689"/>
                  <a:gd name="connsiteY127" fmla="*/ 1150823 h 1505545"/>
                  <a:gd name="connsiteX128" fmla="*/ 601487 w 2127689"/>
                  <a:gd name="connsiteY128" fmla="*/ 1164730 h 1505545"/>
                  <a:gd name="connsiteX129" fmla="*/ 587580 w 2127689"/>
                  <a:gd name="connsiteY129" fmla="*/ 1168207 h 1505545"/>
                  <a:gd name="connsiteX130" fmla="*/ 573673 w 2127689"/>
                  <a:gd name="connsiteY130" fmla="*/ 1178637 h 1505545"/>
                  <a:gd name="connsiteX131" fmla="*/ 531951 w 2127689"/>
                  <a:gd name="connsiteY131" fmla="*/ 1199498 h 1505545"/>
                  <a:gd name="connsiteX132" fmla="*/ 500660 w 2127689"/>
                  <a:gd name="connsiteY132" fmla="*/ 1223835 h 1505545"/>
                  <a:gd name="connsiteX133" fmla="*/ 476322 w 2127689"/>
                  <a:gd name="connsiteY133" fmla="*/ 1244696 h 1505545"/>
                  <a:gd name="connsiteX134" fmla="*/ 455462 w 2127689"/>
                  <a:gd name="connsiteY134" fmla="*/ 1258604 h 1505545"/>
                  <a:gd name="connsiteX135" fmla="*/ 445031 w 2127689"/>
                  <a:gd name="connsiteY135" fmla="*/ 1262080 h 1505545"/>
                  <a:gd name="connsiteX136" fmla="*/ 413740 w 2127689"/>
                  <a:gd name="connsiteY136" fmla="*/ 1289895 h 1505545"/>
                  <a:gd name="connsiteX137" fmla="*/ 403310 w 2127689"/>
                  <a:gd name="connsiteY137" fmla="*/ 1300325 h 1505545"/>
                  <a:gd name="connsiteX138" fmla="*/ 392879 w 2127689"/>
                  <a:gd name="connsiteY138" fmla="*/ 1303802 h 1505545"/>
                  <a:gd name="connsiteX139" fmla="*/ 368541 w 2127689"/>
                  <a:gd name="connsiteY139" fmla="*/ 1314232 h 1505545"/>
                  <a:gd name="connsiteX140" fmla="*/ 347681 w 2127689"/>
                  <a:gd name="connsiteY140" fmla="*/ 1321186 h 1505545"/>
                  <a:gd name="connsiteX141" fmla="*/ 337250 w 2127689"/>
                  <a:gd name="connsiteY141" fmla="*/ 1324663 h 1505545"/>
                  <a:gd name="connsiteX142" fmla="*/ 302482 w 2127689"/>
                  <a:gd name="connsiteY142" fmla="*/ 1335093 h 1505545"/>
                  <a:gd name="connsiteX143" fmla="*/ 281621 w 2127689"/>
                  <a:gd name="connsiteY143" fmla="*/ 1342047 h 1505545"/>
                  <a:gd name="connsiteX144" fmla="*/ 271191 w 2127689"/>
                  <a:gd name="connsiteY144" fmla="*/ 1345524 h 1505545"/>
                  <a:gd name="connsiteX145" fmla="*/ 246853 w 2127689"/>
                  <a:gd name="connsiteY145" fmla="*/ 1359431 h 1505545"/>
                  <a:gd name="connsiteX146" fmla="*/ 222516 w 2127689"/>
                  <a:gd name="connsiteY146" fmla="*/ 1376815 h 1505545"/>
                  <a:gd name="connsiteX147" fmla="*/ 212085 w 2127689"/>
                  <a:gd name="connsiteY147" fmla="*/ 1380292 h 1505545"/>
                  <a:gd name="connsiteX148" fmla="*/ 191224 w 2127689"/>
                  <a:gd name="connsiteY148" fmla="*/ 1390722 h 1505545"/>
                  <a:gd name="connsiteX149" fmla="*/ 159933 w 2127689"/>
                  <a:gd name="connsiteY149" fmla="*/ 1404629 h 1505545"/>
                  <a:gd name="connsiteX150" fmla="*/ 139072 w 2127689"/>
                  <a:gd name="connsiteY150" fmla="*/ 1411583 h 1505545"/>
                  <a:gd name="connsiteX151" fmla="*/ 128642 w 2127689"/>
                  <a:gd name="connsiteY151" fmla="*/ 1415060 h 1505545"/>
                  <a:gd name="connsiteX152" fmla="*/ 97351 w 2127689"/>
                  <a:gd name="connsiteY152" fmla="*/ 1422013 h 1505545"/>
                  <a:gd name="connsiteX153" fmla="*/ 86920 w 2127689"/>
                  <a:gd name="connsiteY153" fmla="*/ 1425490 h 1505545"/>
                  <a:gd name="connsiteX154" fmla="*/ 55629 w 2127689"/>
                  <a:gd name="connsiteY154" fmla="*/ 1439397 h 1505545"/>
                  <a:gd name="connsiteX155" fmla="*/ 34768 w 2127689"/>
                  <a:gd name="connsiteY155" fmla="*/ 1446351 h 1505545"/>
                  <a:gd name="connsiteX156" fmla="*/ 24338 w 2127689"/>
                  <a:gd name="connsiteY156" fmla="*/ 1449828 h 1505545"/>
                  <a:gd name="connsiteX157" fmla="*/ 6954 w 2127689"/>
                  <a:gd name="connsiteY157" fmla="*/ 1453305 h 1505545"/>
                  <a:gd name="connsiteX158" fmla="*/ 0 w 2127689"/>
                  <a:gd name="connsiteY158" fmla="*/ 1481119 h 1505545"/>
                  <a:gd name="connsiteX159" fmla="*/ 3477 w 2127689"/>
                  <a:gd name="connsiteY159" fmla="*/ 1491550 h 1505545"/>
                  <a:gd name="connsiteX160" fmla="*/ 38245 w 2127689"/>
                  <a:gd name="connsiteY160" fmla="*/ 1474166 h 1505545"/>
                  <a:gd name="connsiteX0" fmla="*/ 38245 w 2127689"/>
                  <a:gd name="connsiteY0" fmla="*/ 1474166 h 1505545"/>
                  <a:gd name="connsiteX1" fmla="*/ 79967 w 2127689"/>
                  <a:gd name="connsiteY1" fmla="*/ 1481119 h 1505545"/>
                  <a:gd name="connsiteX2" fmla="*/ 125165 w 2127689"/>
                  <a:gd name="connsiteY2" fmla="*/ 1488073 h 1505545"/>
                  <a:gd name="connsiteX3" fmla="*/ 180794 w 2127689"/>
                  <a:gd name="connsiteY3" fmla="*/ 1491550 h 1505545"/>
                  <a:gd name="connsiteX4" fmla="*/ 799665 w 2127689"/>
                  <a:gd name="connsiteY4" fmla="*/ 1488073 h 1505545"/>
                  <a:gd name="connsiteX5" fmla="*/ 820526 w 2127689"/>
                  <a:gd name="connsiteY5" fmla="*/ 1484596 h 1505545"/>
                  <a:gd name="connsiteX6" fmla="*/ 844864 w 2127689"/>
                  <a:gd name="connsiteY6" fmla="*/ 1481119 h 1505545"/>
                  <a:gd name="connsiteX7" fmla="*/ 910923 w 2127689"/>
                  <a:gd name="connsiteY7" fmla="*/ 1477642 h 1505545"/>
                  <a:gd name="connsiteX8" fmla="*/ 1251650 w 2127689"/>
                  <a:gd name="connsiteY8" fmla="*/ 1481119 h 1505545"/>
                  <a:gd name="connsiteX9" fmla="*/ 1359431 w 2127689"/>
                  <a:gd name="connsiteY9" fmla="*/ 1488073 h 1505545"/>
                  <a:gd name="connsiteX10" fmla="*/ 1401153 w 2127689"/>
                  <a:gd name="connsiteY10" fmla="*/ 1495026 h 1505545"/>
                  <a:gd name="connsiteX11" fmla="*/ 1411583 w 2127689"/>
                  <a:gd name="connsiteY11" fmla="*/ 1498503 h 1505545"/>
                  <a:gd name="connsiteX12" fmla="*/ 1474166 w 2127689"/>
                  <a:gd name="connsiteY12" fmla="*/ 1495026 h 1505545"/>
                  <a:gd name="connsiteX13" fmla="*/ 1495027 w 2127689"/>
                  <a:gd name="connsiteY13" fmla="*/ 1488073 h 1505545"/>
                  <a:gd name="connsiteX14" fmla="*/ 1613238 w 2127689"/>
                  <a:gd name="connsiteY14" fmla="*/ 1484596 h 1505545"/>
                  <a:gd name="connsiteX15" fmla="*/ 1672344 w 2127689"/>
                  <a:gd name="connsiteY15" fmla="*/ 1484596 h 1505545"/>
                  <a:gd name="connsiteX16" fmla="*/ 1745357 w 2127689"/>
                  <a:gd name="connsiteY16" fmla="*/ 1488073 h 1505545"/>
                  <a:gd name="connsiteX17" fmla="*/ 1759264 w 2127689"/>
                  <a:gd name="connsiteY17" fmla="*/ 1491550 h 1505545"/>
                  <a:gd name="connsiteX18" fmla="*/ 1905290 w 2127689"/>
                  <a:gd name="connsiteY18" fmla="*/ 1498503 h 1505545"/>
                  <a:gd name="connsiteX19" fmla="*/ 2026978 w 2127689"/>
                  <a:gd name="connsiteY19" fmla="*/ 1498503 h 1505545"/>
                  <a:gd name="connsiteX20" fmla="*/ 2047839 w 2127689"/>
                  <a:gd name="connsiteY20" fmla="*/ 1491550 h 1505545"/>
                  <a:gd name="connsiteX21" fmla="*/ 2068700 w 2127689"/>
                  <a:gd name="connsiteY21" fmla="*/ 1488073 h 1505545"/>
                  <a:gd name="connsiteX22" fmla="*/ 2093037 w 2127689"/>
                  <a:gd name="connsiteY22" fmla="*/ 1484596 h 1505545"/>
                  <a:gd name="connsiteX23" fmla="*/ 2106944 w 2127689"/>
                  <a:gd name="connsiteY23" fmla="*/ 1481119 h 1505545"/>
                  <a:gd name="connsiteX24" fmla="*/ 2110421 w 2127689"/>
                  <a:gd name="connsiteY24" fmla="*/ 1342047 h 1505545"/>
                  <a:gd name="connsiteX25" fmla="*/ 2113898 w 2127689"/>
                  <a:gd name="connsiteY25" fmla="*/ 1321186 h 1505545"/>
                  <a:gd name="connsiteX26" fmla="*/ 2106944 w 2127689"/>
                  <a:gd name="connsiteY26" fmla="*/ 1036088 h 1505545"/>
                  <a:gd name="connsiteX27" fmla="*/ 2099991 w 2127689"/>
                  <a:gd name="connsiteY27" fmla="*/ 865724 h 1505545"/>
                  <a:gd name="connsiteX28" fmla="*/ 2093037 w 2127689"/>
                  <a:gd name="connsiteY28" fmla="*/ 806619 h 1505545"/>
                  <a:gd name="connsiteX29" fmla="*/ 2089560 w 2127689"/>
                  <a:gd name="connsiteY29" fmla="*/ 549335 h 1505545"/>
                  <a:gd name="connsiteX30" fmla="*/ 2086084 w 2127689"/>
                  <a:gd name="connsiteY30" fmla="*/ 535428 h 1505545"/>
                  <a:gd name="connsiteX31" fmla="*/ 2079130 w 2127689"/>
                  <a:gd name="connsiteY31" fmla="*/ 486753 h 1505545"/>
                  <a:gd name="connsiteX32" fmla="*/ 2075653 w 2127689"/>
                  <a:gd name="connsiteY32" fmla="*/ 462415 h 1505545"/>
                  <a:gd name="connsiteX33" fmla="*/ 2072176 w 2127689"/>
                  <a:gd name="connsiteY33" fmla="*/ 52152 h 1505545"/>
                  <a:gd name="connsiteX34" fmla="*/ 2068700 w 2127689"/>
                  <a:gd name="connsiteY34" fmla="*/ 34768 h 1505545"/>
                  <a:gd name="connsiteX35" fmla="*/ 2061746 w 2127689"/>
                  <a:gd name="connsiteY35" fmla="*/ 13907 h 1505545"/>
                  <a:gd name="connsiteX36" fmla="*/ 2044362 w 2127689"/>
                  <a:gd name="connsiteY36" fmla="*/ 17384 h 1505545"/>
                  <a:gd name="connsiteX37" fmla="*/ 2037408 w 2127689"/>
                  <a:gd name="connsiteY37" fmla="*/ 27814 h 1505545"/>
                  <a:gd name="connsiteX38" fmla="*/ 2006117 w 2127689"/>
                  <a:gd name="connsiteY38" fmla="*/ 0 h 1505545"/>
                  <a:gd name="connsiteX39" fmla="*/ 1995687 w 2127689"/>
                  <a:gd name="connsiteY39" fmla="*/ 59105 h 1505545"/>
                  <a:gd name="connsiteX40" fmla="*/ 1985256 w 2127689"/>
                  <a:gd name="connsiteY40" fmla="*/ 29378 h 1505545"/>
                  <a:gd name="connsiteX41" fmla="*/ 1974826 w 2127689"/>
                  <a:gd name="connsiteY41" fmla="*/ 69536 h 1505545"/>
                  <a:gd name="connsiteX42" fmla="*/ 1927714 w 2127689"/>
                  <a:gd name="connsiteY42" fmla="*/ 79966 h 1505545"/>
                  <a:gd name="connsiteX43" fmla="*/ 1933104 w 2127689"/>
                  <a:gd name="connsiteY43" fmla="*/ 97350 h 1505545"/>
                  <a:gd name="connsiteX44" fmla="*/ 1908767 w 2127689"/>
                  <a:gd name="connsiteY44" fmla="*/ 107781 h 1505545"/>
                  <a:gd name="connsiteX45" fmla="*/ 1891383 w 2127689"/>
                  <a:gd name="connsiteY45" fmla="*/ 128642 h 1505545"/>
                  <a:gd name="connsiteX46" fmla="*/ 1873998 w 2127689"/>
                  <a:gd name="connsiteY46" fmla="*/ 149502 h 1505545"/>
                  <a:gd name="connsiteX47" fmla="*/ 1842707 w 2127689"/>
                  <a:gd name="connsiteY47" fmla="*/ 170363 h 1505545"/>
                  <a:gd name="connsiteX48" fmla="*/ 1832277 w 2127689"/>
                  <a:gd name="connsiteY48" fmla="*/ 177317 h 1505545"/>
                  <a:gd name="connsiteX49" fmla="*/ 1821846 w 2127689"/>
                  <a:gd name="connsiteY49" fmla="*/ 187747 h 1505545"/>
                  <a:gd name="connsiteX50" fmla="*/ 1811416 w 2127689"/>
                  <a:gd name="connsiteY50" fmla="*/ 191224 h 1505545"/>
                  <a:gd name="connsiteX51" fmla="*/ 1800986 w 2127689"/>
                  <a:gd name="connsiteY51" fmla="*/ 201654 h 1505545"/>
                  <a:gd name="connsiteX52" fmla="*/ 1769694 w 2127689"/>
                  <a:gd name="connsiteY52" fmla="*/ 229469 h 1505545"/>
                  <a:gd name="connsiteX53" fmla="*/ 1755787 w 2127689"/>
                  <a:gd name="connsiteY53" fmla="*/ 250330 h 1505545"/>
                  <a:gd name="connsiteX54" fmla="*/ 1724496 w 2127689"/>
                  <a:gd name="connsiteY54" fmla="*/ 271191 h 1505545"/>
                  <a:gd name="connsiteX55" fmla="*/ 1714065 w 2127689"/>
                  <a:gd name="connsiteY55" fmla="*/ 278144 h 1505545"/>
                  <a:gd name="connsiteX56" fmla="*/ 1693205 w 2127689"/>
                  <a:gd name="connsiteY56" fmla="*/ 295528 h 1505545"/>
                  <a:gd name="connsiteX57" fmla="*/ 1675821 w 2127689"/>
                  <a:gd name="connsiteY57" fmla="*/ 312912 h 1505545"/>
                  <a:gd name="connsiteX58" fmla="*/ 1671836 w 2127689"/>
                  <a:gd name="connsiteY58" fmla="*/ 313240 h 1505545"/>
                  <a:gd name="connsiteX59" fmla="*/ 1648006 w 2127689"/>
                  <a:gd name="connsiteY59" fmla="*/ 310143 h 1505545"/>
                  <a:gd name="connsiteX60" fmla="*/ 1627145 w 2127689"/>
                  <a:gd name="connsiteY60" fmla="*/ 361588 h 1505545"/>
                  <a:gd name="connsiteX61" fmla="*/ 1613238 w 2127689"/>
                  <a:gd name="connsiteY61" fmla="*/ 372018 h 1505545"/>
                  <a:gd name="connsiteX62" fmla="*/ 1602808 w 2127689"/>
                  <a:gd name="connsiteY62" fmla="*/ 382448 h 1505545"/>
                  <a:gd name="connsiteX63" fmla="*/ 1592377 w 2127689"/>
                  <a:gd name="connsiteY63" fmla="*/ 389402 h 1505545"/>
                  <a:gd name="connsiteX64" fmla="*/ 1581947 w 2127689"/>
                  <a:gd name="connsiteY64" fmla="*/ 399832 h 1505545"/>
                  <a:gd name="connsiteX65" fmla="*/ 1571516 w 2127689"/>
                  <a:gd name="connsiteY65" fmla="*/ 403309 h 1505545"/>
                  <a:gd name="connsiteX66" fmla="*/ 1561086 w 2127689"/>
                  <a:gd name="connsiteY66" fmla="*/ 410263 h 1505545"/>
                  <a:gd name="connsiteX67" fmla="*/ 1550656 w 2127689"/>
                  <a:gd name="connsiteY67" fmla="*/ 420693 h 1505545"/>
                  <a:gd name="connsiteX68" fmla="*/ 1540225 w 2127689"/>
                  <a:gd name="connsiteY68" fmla="*/ 424170 h 1505545"/>
                  <a:gd name="connsiteX69" fmla="*/ 1508934 w 2127689"/>
                  <a:gd name="connsiteY69" fmla="*/ 445031 h 1505545"/>
                  <a:gd name="connsiteX70" fmla="*/ 1498503 w 2127689"/>
                  <a:gd name="connsiteY70" fmla="*/ 451985 h 1505545"/>
                  <a:gd name="connsiteX71" fmla="*/ 1470689 w 2127689"/>
                  <a:gd name="connsiteY71" fmla="*/ 472845 h 1505545"/>
                  <a:gd name="connsiteX72" fmla="*/ 1439398 w 2127689"/>
                  <a:gd name="connsiteY72" fmla="*/ 493706 h 1505545"/>
                  <a:gd name="connsiteX73" fmla="*/ 1428967 w 2127689"/>
                  <a:gd name="connsiteY73" fmla="*/ 500660 h 1505545"/>
                  <a:gd name="connsiteX74" fmla="*/ 1408106 w 2127689"/>
                  <a:gd name="connsiteY74" fmla="*/ 531951 h 1505545"/>
                  <a:gd name="connsiteX75" fmla="*/ 1401153 w 2127689"/>
                  <a:gd name="connsiteY75" fmla="*/ 542381 h 1505545"/>
                  <a:gd name="connsiteX76" fmla="*/ 1394199 w 2127689"/>
                  <a:gd name="connsiteY76" fmla="*/ 556289 h 1505545"/>
                  <a:gd name="connsiteX77" fmla="*/ 1383769 w 2127689"/>
                  <a:gd name="connsiteY77" fmla="*/ 563242 h 1505545"/>
                  <a:gd name="connsiteX78" fmla="*/ 1369862 w 2127689"/>
                  <a:gd name="connsiteY78" fmla="*/ 584103 h 1505545"/>
                  <a:gd name="connsiteX79" fmla="*/ 1362908 w 2127689"/>
                  <a:gd name="connsiteY79" fmla="*/ 594534 h 1505545"/>
                  <a:gd name="connsiteX80" fmla="*/ 1352478 w 2127689"/>
                  <a:gd name="connsiteY80" fmla="*/ 598010 h 1505545"/>
                  <a:gd name="connsiteX81" fmla="*/ 1331617 w 2127689"/>
                  <a:gd name="connsiteY81" fmla="*/ 615394 h 1505545"/>
                  <a:gd name="connsiteX82" fmla="*/ 1321186 w 2127689"/>
                  <a:gd name="connsiteY82" fmla="*/ 618871 h 1505545"/>
                  <a:gd name="connsiteX83" fmla="*/ 1286418 w 2127689"/>
                  <a:gd name="connsiteY83" fmla="*/ 639732 h 1505545"/>
                  <a:gd name="connsiteX84" fmla="*/ 1272511 w 2127689"/>
                  <a:gd name="connsiteY84" fmla="*/ 643209 h 1505545"/>
                  <a:gd name="connsiteX85" fmla="*/ 1251650 w 2127689"/>
                  <a:gd name="connsiteY85" fmla="*/ 657116 h 1505545"/>
                  <a:gd name="connsiteX86" fmla="*/ 1241220 w 2127689"/>
                  <a:gd name="connsiteY86" fmla="*/ 664070 h 1505545"/>
                  <a:gd name="connsiteX87" fmla="*/ 1223836 w 2127689"/>
                  <a:gd name="connsiteY87" fmla="*/ 681454 h 1505545"/>
                  <a:gd name="connsiteX88" fmla="*/ 1216882 w 2127689"/>
                  <a:gd name="connsiteY88" fmla="*/ 691884 h 1505545"/>
                  <a:gd name="connsiteX89" fmla="*/ 1182114 w 2127689"/>
                  <a:gd name="connsiteY89" fmla="*/ 712745 h 1505545"/>
                  <a:gd name="connsiteX90" fmla="*/ 1161253 w 2127689"/>
                  <a:gd name="connsiteY90" fmla="*/ 726652 h 1505545"/>
                  <a:gd name="connsiteX91" fmla="*/ 1150823 w 2127689"/>
                  <a:gd name="connsiteY91" fmla="*/ 733606 h 1505545"/>
                  <a:gd name="connsiteX92" fmla="*/ 1136916 w 2127689"/>
                  <a:gd name="connsiteY92" fmla="*/ 754467 h 1505545"/>
                  <a:gd name="connsiteX93" fmla="*/ 1129962 w 2127689"/>
                  <a:gd name="connsiteY93" fmla="*/ 764897 h 1505545"/>
                  <a:gd name="connsiteX94" fmla="*/ 1126485 w 2127689"/>
                  <a:gd name="connsiteY94" fmla="*/ 775327 h 1505545"/>
                  <a:gd name="connsiteX95" fmla="*/ 1112578 w 2127689"/>
                  <a:gd name="connsiteY95" fmla="*/ 796188 h 1505545"/>
                  <a:gd name="connsiteX96" fmla="*/ 1102148 w 2127689"/>
                  <a:gd name="connsiteY96" fmla="*/ 817049 h 1505545"/>
                  <a:gd name="connsiteX97" fmla="*/ 1081287 w 2127689"/>
                  <a:gd name="connsiteY97" fmla="*/ 830956 h 1505545"/>
                  <a:gd name="connsiteX98" fmla="*/ 1070856 w 2127689"/>
                  <a:gd name="connsiteY98" fmla="*/ 837910 h 1505545"/>
                  <a:gd name="connsiteX99" fmla="*/ 1060426 w 2127689"/>
                  <a:gd name="connsiteY99" fmla="*/ 841387 h 1505545"/>
                  <a:gd name="connsiteX100" fmla="*/ 1049995 w 2127689"/>
                  <a:gd name="connsiteY100" fmla="*/ 848340 h 1505545"/>
                  <a:gd name="connsiteX101" fmla="*/ 1025658 w 2127689"/>
                  <a:gd name="connsiteY101" fmla="*/ 855294 h 1505545"/>
                  <a:gd name="connsiteX102" fmla="*/ 994367 w 2127689"/>
                  <a:gd name="connsiteY102" fmla="*/ 872678 h 1505545"/>
                  <a:gd name="connsiteX103" fmla="*/ 983936 w 2127689"/>
                  <a:gd name="connsiteY103" fmla="*/ 883108 h 1505545"/>
                  <a:gd name="connsiteX104" fmla="*/ 966552 w 2127689"/>
                  <a:gd name="connsiteY104" fmla="*/ 903969 h 1505545"/>
                  <a:gd name="connsiteX105" fmla="*/ 956122 w 2127689"/>
                  <a:gd name="connsiteY105" fmla="*/ 910923 h 1505545"/>
                  <a:gd name="connsiteX106" fmla="*/ 945691 w 2127689"/>
                  <a:gd name="connsiteY106" fmla="*/ 921353 h 1505545"/>
                  <a:gd name="connsiteX107" fmla="*/ 924830 w 2127689"/>
                  <a:gd name="connsiteY107" fmla="*/ 935261 h 1505545"/>
                  <a:gd name="connsiteX108" fmla="*/ 914400 w 2127689"/>
                  <a:gd name="connsiteY108" fmla="*/ 945691 h 1505545"/>
                  <a:gd name="connsiteX109" fmla="*/ 893539 w 2127689"/>
                  <a:gd name="connsiteY109" fmla="*/ 959598 h 1505545"/>
                  <a:gd name="connsiteX110" fmla="*/ 883109 w 2127689"/>
                  <a:gd name="connsiteY110" fmla="*/ 966552 h 1505545"/>
                  <a:gd name="connsiteX111" fmla="*/ 862248 w 2127689"/>
                  <a:gd name="connsiteY111" fmla="*/ 973505 h 1505545"/>
                  <a:gd name="connsiteX112" fmla="*/ 848341 w 2127689"/>
                  <a:gd name="connsiteY112" fmla="*/ 983936 h 1505545"/>
                  <a:gd name="connsiteX113" fmla="*/ 837910 w 2127689"/>
                  <a:gd name="connsiteY113" fmla="*/ 990889 h 1505545"/>
                  <a:gd name="connsiteX114" fmla="*/ 827480 w 2127689"/>
                  <a:gd name="connsiteY114" fmla="*/ 1001320 h 1505545"/>
                  <a:gd name="connsiteX115" fmla="*/ 806619 w 2127689"/>
                  <a:gd name="connsiteY115" fmla="*/ 1015227 h 1505545"/>
                  <a:gd name="connsiteX116" fmla="*/ 796189 w 2127689"/>
                  <a:gd name="connsiteY116" fmla="*/ 1022181 h 1505545"/>
                  <a:gd name="connsiteX117" fmla="*/ 785758 w 2127689"/>
                  <a:gd name="connsiteY117" fmla="*/ 1029134 h 1505545"/>
                  <a:gd name="connsiteX118" fmla="*/ 775328 w 2127689"/>
                  <a:gd name="connsiteY118" fmla="*/ 1039565 h 1505545"/>
                  <a:gd name="connsiteX119" fmla="*/ 764897 w 2127689"/>
                  <a:gd name="connsiteY119" fmla="*/ 1043042 h 1505545"/>
                  <a:gd name="connsiteX120" fmla="*/ 733606 w 2127689"/>
                  <a:gd name="connsiteY120" fmla="*/ 1067379 h 1505545"/>
                  <a:gd name="connsiteX121" fmla="*/ 712745 w 2127689"/>
                  <a:gd name="connsiteY121" fmla="*/ 1081286 h 1505545"/>
                  <a:gd name="connsiteX122" fmla="*/ 684931 w 2127689"/>
                  <a:gd name="connsiteY122" fmla="*/ 1105624 h 1505545"/>
                  <a:gd name="connsiteX123" fmla="*/ 674500 w 2127689"/>
                  <a:gd name="connsiteY123" fmla="*/ 1116054 h 1505545"/>
                  <a:gd name="connsiteX124" fmla="*/ 667547 w 2127689"/>
                  <a:gd name="connsiteY124" fmla="*/ 1126485 h 1505545"/>
                  <a:gd name="connsiteX125" fmla="*/ 657116 w 2127689"/>
                  <a:gd name="connsiteY125" fmla="*/ 1129962 h 1505545"/>
                  <a:gd name="connsiteX126" fmla="*/ 636256 w 2127689"/>
                  <a:gd name="connsiteY126" fmla="*/ 1143869 h 1505545"/>
                  <a:gd name="connsiteX127" fmla="*/ 625825 w 2127689"/>
                  <a:gd name="connsiteY127" fmla="*/ 1150823 h 1505545"/>
                  <a:gd name="connsiteX128" fmla="*/ 601487 w 2127689"/>
                  <a:gd name="connsiteY128" fmla="*/ 1164730 h 1505545"/>
                  <a:gd name="connsiteX129" fmla="*/ 587580 w 2127689"/>
                  <a:gd name="connsiteY129" fmla="*/ 1168207 h 1505545"/>
                  <a:gd name="connsiteX130" fmla="*/ 573673 w 2127689"/>
                  <a:gd name="connsiteY130" fmla="*/ 1178637 h 1505545"/>
                  <a:gd name="connsiteX131" fmla="*/ 531951 w 2127689"/>
                  <a:gd name="connsiteY131" fmla="*/ 1199498 h 1505545"/>
                  <a:gd name="connsiteX132" fmla="*/ 500660 w 2127689"/>
                  <a:gd name="connsiteY132" fmla="*/ 1223835 h 1505545"/>
                  <a:gd name="connsiteX133" fmla="*/ 476322 w 2127689"/>
                  <a:gd name="connsiteY133" fmla="*/ 1244696 h 1505545"/>
                  <a:gd name="connsiteX134" fmla="*/ 455462 w 2127689"/>
                  <a:gd name="connsiteY134" fmla="*/ 1258604 h 1505545"/>
                  <a:gd name="connsiteX135" fmla="*/ 445031 w 2127689"/>
                  <a:gd name="connsiteY135" fmla="*/ 1262080 h 1505545"/>
                  <a:gd name="connsiteX136" fmla="*/ 413740 w 2127689"/>
                  <a:gd name="connsiteY136" fmla="*/ 1289895 h 1505545"/>
                  <a:gd name="connsiteX137" fmla="*/ 403310 w 2127689"/>
                  <a:gd name="connsiteY137" fmla="*/ 1300325 h 1505545"/>
                  <a:gd name="connsiteX138" fmla="*/ 392879 w 2127689"/>
                  <a:gd name="connsiteY138" fmla="*/ 1303802 h 1505545"/>
                  <a:gd name="connsiteX139" fmla="*/ 368541 w 2127689"/>
                  <a:gd name="connsiteY139" fmla="*/ 1314232 h 1505545"/>
                  <a:gd name="connsiteX140" fmla="*/ 347681 w 2127689"/>
                  <a:gd name="connsiteY140" fmla="*/ 1321186 h 1505545"/>
                  <a:gd name="connsiteX141" fmla="*/ 337250 w 2127689"/>
                  <a:gd name="connsiteY141" fmla="*/ 1324663 h 1505545"/>
                  <a:gd name="connsiteX142" fmla="*/ 302482 w 2127689"/>
                  <a:gd name="connsiteY142" fmla="*/ 1335093 h 1505545"/>
                  <a:gd name="connsiteX143" fmla="*/ 281621 w 2127689"/>
                  <a:gd name="connsiteY143" fmla="*/ 1342047 h 1505545"/>
                  <a:gd name="connsiteX144" fmla="*/ 271191 w 2127689"/>
                  <a:gd name="connsiteY144" fmla="*/ 1345524 h 1505545"/>
                  <a:gd name="connsiteX145" fmla="*/ 246853 w 2127689"/>
                  <a:gd name="connsiteY145" fmla="*/ 1359431 h 1505545"/>
                  <a:gd name="connsiteX146" fmla="*/ 222516 w 2127689"/>
                  <a:gd name="connsiteY146" fmla="*/ 1376815 h 1505545"/>
                  <a:gd name="connsiteX147" fmla="*/ 212085 w 2127689"/>
                  <a:gd name="connsiteY147" fmla="*/ 1380292 h 1505545"/>
                  <a:gd name="connsiteX148" fmla="*/ 191224 w 2127689"/>
                  <a:gd name="connsiteY148" fmla="*/ 1390722 h 1505545"/>
                  <a:gd name="connsiteX149" fmla="*/ 159933 w 2127689"/>
                  <a:gd name="connsiteY149" fmla="*/ 1404629 h 1505545"/>
                  <a:gd name="connsiteX150" fmla="*/ 139072 w 2127689"/>
                  <a:gd name="connsiteY150" fmla="*/ 1411583 h 1505545"/>
                  <a:gd name="connsiteX151" fmla="*/ 128642 w 2127689"/>
                  <a:gd name="connsiteY151" fmla="*/ 1415060 h 1505545"/>
                  <a:gd name="connsiteX152" fmla="*/ 97351 w 2127689"/>
                  <a:gd name="connsiteY152" fmla="*/ 1422013 h 1505545"/>
                  <a:gd name="connsiteX153" fmla="*/ 86920 w 2127689"/>
                  <a:gd name="connsiteY153" fmla="*/ 1425490 h 1505545"/>
                  <a:gd name="connsiteX154" fmla="*/ 55629 w 2127689"/>
                  <a:gd name="connsiteY154" fmla="*/ 1439397 h 1505545"/>
                  <a:gd name="connsiteX155" fmla="*/ 34768 w 2127689"/>
                  <a:gd name="connsiteY155" fmla="*/ 1446351 h 1505545"/>
                  <a:gd name="connsiteX156" fmla="*/ 24338 w 2127689"/>
                  <a:gd name="connsiteY156" fmla="*/ 1449828 h 1505545"/>
                  <a:gd name="connsiteX157" fmla="*/ 6954 w 2127689"/>
                  <a:gd name="connsiteY157" fmla="*/ 1453305 h 1505545"/>
                  <a:gd name="connsiteX158" fmla="*/ 0 w 2127689"/>
                  <a:gd name="connsiteY158" fmla="*/ 1481119 h 1505545"/>
                  <a:gd name="connsiteX159" fmla="*/ 3477 w 2127689"/>
                  <a:gd name="connsiteY159" fmla="*/ 1491550 h 1505545"/>
                  <a:gd name="connsiteX160" fmla="*/ 38245 w 2127689"/>
                  <a:gd name="connsiteY160" fmla="*/ 1474166 h 1505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</a:cxnLst>
                <a:rect l="l" t="t" r="r" b="b"/>
                <a:pathLst>
                  <a:path w="2127689" h="1505545">
                    <a:moveTo>
                      <a:pt x="38245" y="1474166"/>
                    </a:moveTo>
                    <a:cubicBezTo>
                      <a:pt x="50993" y="1472428"/>
                      <a:pt x="42580" y="1475367"/>
                      <a:pt x="79967" y="1481119"/>
                    </a:cubicBezTo>
                    <a:cubicBezTo>
                      <a:pt x="91949" y="1482962"/>
                      <a:pt x="113567" y="1487064"/>
                      <a:pt x="125165" y="1488073"/>
                    </a:cubicBezTo>
                    <a:cubicBezTo>
                      <a:pt x="143674" y="1489683"/>
                      <a:pt x="162251" y="1490391"/>
                      <a:pt x="180794" y="1491550"/>
                    </a:cubicBezTo>
                    <a:lnTo>
                      <a:pt x="799665" y="1488073"/>
                    </a:lnTo>
                    <a:cubicBezTo>
                      <a:pt x="806714" y="1487996"/>
                      <a:pt x="813558" y="1485668"/>
                      <a:pt x="820526" y="1484596"/>
                    </a:cubicBezTo>
                    <a:cubicBezTo>
                      <a:pt x="828626" y="1483350"/>
                      <a:pt x="836693" y="1481748"/>
                      <a:pt x="844864" y="1481119"/>
                    </a:cubicBezTo>
                    <a:cubicBezTo>
                      <a:pt x="866849" y="1479428"/>
                      <a:pt x="888903" y="1478801"/>
                      <a:pt x="910923" y="1477642"/>
                    </a:cubicBezTo>
                    <a:lnTo>
                      <a:pt x="1251650" y="1481119"/>
                    </a:lnTo>
                    <a:cubicBezTo>
                      <a:pt x="1348360" y="1482692"/>
                      <a:pt x="1309301" y="1480360"/>
                      <a:pt x="1359431" y="1488073"/>
                    </a:cubicBezTo>
                    <a:cubicBezTo>
                      <a:pt x="1374724" y="1490426"/>
                      <a:pt x="1386474" y="1491356"/>
                      <a:pt x="1401153" y="1495026"/>
                    </a:cubicBezTo>
                    <a:cubicBezTo>
                      <a:pt x="1404708" y="1495915"/>
                      <a:pt x="1408106" y="1497344"/>
                      <a:pt x="1411583" y="1498503"/>
                    </a:cubicBezTo>
                    <a:cubicBezTo>
                      <a:pt x="1432444" y="1497344"/>
                      <a:pt x="1453434" y="1497617"/>
                      <a:pt x="1474166" y="1495026"/>
                    </a:cubicBezTo>
                    <a:cubicBezTo>
                      <a:pt x="1481439" y="1494117"/>
                      <a:pt x="1487700" y="1488289"/>
                      <a:pt x="1495027" y="1488073"/>
                    </a:cubicBezTo>
                    <a:lnTo>
                      <a:pt x="1613238" y="1484596"/>
                    </a:lnTo>
                    <a:cubicBezTo>
                      <a:pt x="1654274" y="1478734"/>
                      <a:pt x="1622077" y="1481353"/>
                      <a:pt x="1672344" y="1484596"/>
                    </a:cubicBezTo>
                    <a:cubicBezTo>
                      <a:pt x="1696659" y="1486165"/>
                      <a:pt x="1721019" y="1486914"/>
                      <a:pt x="1745357" y="1488073"/>
                    </a:cubicBezTo>
                    <a:cubicBezTo>
                      <a:pt x="1749993" y="1489232"/>
                      <a:pt x="1754541" y="1490823"/>
                      <a:pt x="1759264" y="1491550"/>
                    </a:cubicBezTo>
                    <a:cubicBezTo>
                      <a:pt x="1804595" y="1498524"/>
                      <a:pt x="1867526" y="1497359"/>
                      <a:pt x="1905290" y="1498503"/>
                    </a:cubicBezTo>
                    <a:cubicBezTo>
                      <a:pt x="1959969" y="1490997"/>
                      <a:pt x="1949516" y="1505545"/>
                      <a:pt x="2026978" y="1498503"/>
                    </a:cubicBezTo>
                    <a:cubicBezTo>
                      <a:pt x="2034278" y="1497839"/>
                      <a:pt x="2040609" y="1492755"/>
                      <a:pt x="2047839" y="1491550"/>
                    </a:cubicBezTo>
                    <a:lnTo>
                      <a:pt x="2068700" y="1488073"/>
                    </a:lnTo>
                    <a:cubicBezTo>
                      <a:pt x="2076799" y="1486827"/>
                      <a:pt x="2084974" y="1486062"/>
                      <a:pt x="2093037" y="1484596"/>
                    </a:cubicBezTo>
                    <a:cubicBezTo>
                      <a:pt x="2097738" y="1483741"/>
                      <a:pt x="2102308" y="1482278"/>
                      <a:pt x="2106944" y="1481119"/>
                    </a:cubicBezTo>
                    <a:cubicBezTo>
                      <a:pt x="2108103" y="1434762"/>
                      <a:pt x="2108407" y="1388375"/>
                      <a:pt x="2110421" y="1342047"/>
                    </a:cubicBezTo>
                    <a:cubicBezTo>
                      <a:pt x="2110727" y="1335004"/>
                      <a:pt x="2113898" y="1328236"/>
                      <a:pt x="2113898" y="1321186"/>
                    </a:cubicBezTo>
                    <a:cubicBezTo>
                      <a:pt x="2113898" y="1065331"/>
                      <a:pt x="2127689" y="1139808"/>
                      <a:pt x="2106944" y="1036088"/>
                    </a:cubicBezTo>
                    <a:cubicBezTo>
                      <a:pt x="2098974" y="932453"/>
                      <a:pt x="2107461" y="1052455"/>
                      <a:pt x="2099991" y="865724"/>
                    </a:cubicBezTo>
                    <a:cubicBezTo>
                      <a:pt x="2098122" y="819000"/>
                      <a:pt x="2101237" y="831217"/>
                      <a:pt x="2093037" y="806619"/>
                    </a:cubicBezTo>
                    <a:cubicBezTo>
                      <a:pt x="2091878" y="720858"/>
                      <a:pt x="2091758" y="635076"/>
                      <a:pt x="2089560" y="549335"/>
                    </a:cubicBezTo>
                    <a:cubicBezTo>
                      <a:pt x="2089438" y="544558"/>
                      <a:pt x="2086870" y="540141"/>
                      <a:pt x="2086084" y="535428"/>
                    </a:cubicBezTo>
                    <a:cubicBezTo>
                      <a:pt x="2083390" y="519261"/>
                      <a:pt x="2081448" y="502978"/>
                      <a:pt x="2079130" y="486753"/>
                    </a:cubicBezTo>
                    <a:lnTo>
                      <a:pt x="2075653" y="462415"/>
                    </a:lnTo>
                    <a:cubicBezTo>
                      <a:pt x="2074494" y="325661"/>
                      <a:pt x="2074399" y="188893"/>
                      <a:pt x="2072176" y="52152"/>
                    </a:cubicBezTo>
                    <a:cubicBezTo>
                      <a:pt x="2072080" y="46243"/>
                      <a:pt x="2070255" y="40469"/>
                      <a:pt x="2068700" y="34768"/>
                    </a:cubicBezTo>
                    <a:cubicBezTo>
                      <a:pt x="2066771" y="27696"/>
                      <a:pt x="2061746" y="13907"/>
                      <a:pt x="2061746" y="13907"/>
                    </a:cubicBezTo>
                    <a:cubicBezTo>
                      <a:pt x="2055951" y="15066"/>
                      <a:pt x="2049493" y="14452"/>
                      <a:pt x="2044362" y="17384"/>
                    </a:cubicBezTo>
                    <a:cubicBezTo>
                      <a:pt x="2040734" y="19457"/>
                      <a:pt x="2040184" y="24691"/>
                      <a:pt x="2037408" y="27814"/>
                    </a:cubicBezTo>
                    <a:cubicBezTo>
                      <a:pt x="2016128" y="8293"/>
                      <a:pt x="2028173" y="42862"/>
                      <a:pt x="2006117" y="0"/>
                    </a:cubicBezTo>
                    <a:cubicBezTo>
                      <a:pt x="2006316" y="19023"/>
                      <a:pt x="1999164" y="16224"/>
                      <a:pt x="1995687" y="59105"/>
                    </a:cubicBezTo>
                    <a:cubicBezTo>
                      <a:pt x="1992210" y="23179"/>
                      <a:pt x="1988994" y="13601"/>
                      <a:pt x="1985256" y="29378"/>
                    </a:cubicBezTo>
                    <a:cubicBezTo>
                      <a:pt x="1981978" y="31017"/>
                      <a:pt x="1977875" y="67503"/>
                      <a:pt x="1974826" y="69536"/>
                    </a:cubicBezTo>
                    <a:cubicBezTo>
                      <a:pt x="1970735" y="72263"/>
                      <a:pt x="1931595" y="76947"/>
                      <a:pt x="1927714" y="79966"/>
                    </a:cubicBezTo>
                    <a:cubicBezTo>
                      <a:pt x="1899983" y="101535"/>
                      <a:pt x="1953139" y="88764"/>
                      <a:pt x="1933104" y="97350"/>
                    </a:cubicBezTo>
                    <a:cubicBezTo>
                      <a:pt x="1903012" y="110246"/>
                      <a:pt x="1933240" y="99623"/>
                      <a:pt x="1908767" y="107781"/>
                    </a:cubicBezTo>
                    <a:cubicBezTo>
                      <a:pt x="1891502" y="133677"/>
                      <a:pt x="1913691" y="101872"/>
                      <a:pt x="1891383" y="128642"/>
                    </a:cubicBezTo>
                    <a:cubicBezTo>
                      <a:pt x="1880810" y="141330"/>
                      <a:pt x="1888433" y="138275"/>
                      <a:pt x="1873998" y="149502"/>
                    </a:cubicBezTo>
                    <a:cubicBezTo>
                      <a:pt x="1873956" y="149535"/>
                      <a:pt x="1847944" y="166871"/>
                      <a:pt x="1842707" y="170363"/>
                    </a:cubicBezTo>
                    <a:cubicBezTo>
                      <a:pt x="1839230" y="172681"/>
                      <a:pt x="1835232" y="174362"/>
                      <a:pt x="1832277" y="177317"/>
                    </a:cubicBezTo>
                    <a:cubicBezTo>
                      <a:pt x="1828800" y="180794"/>
                      <a:pt x="1825937" y="185020"/>
                      <a:pt x="1821846" y="187747"/>
                    </a:cubicBezTo>
                    <a:cubicBezTo>
                      <a:pt x="1818797" y="189780"/>
                      <a:pt x="1814893" y="190065"/>
                      <a:pt x="1811416" y="191224"/>
                    </a:cubicBezTo>
                    <a:cubicBezTo>
                      <a:pt x="1807939" y="194701"/>
                      <a:pt x="1804763" y="198506"/>
                      <a:pt x="1800986" y="201654"/>
                    </a:cubicBezTo>
                    <a:cubicBezTo>
                      <a:pt x="1785310" y="214717"/>
                      <a:pt x="1786597" y="204114"/>
                      <a:pt x="1769694" y="229469"/>
                    </a:cubicBezTo>
                    <a:cubicBezTo>
                      <a:pt x="1765058" y="236423"/>
                      <a:pt x="1762741" y="245694"/>
                      <a:pt x="1755787" y="250330"/>
                    </a:cubicBezTo>
                    <a:lnTo>
                      <a:pt x="1724496" y="271191"/>
                    </a:lnTo>
                    <a:cubicBezTo>
                      <a:pt x="1721019" y="273509"/>
                      <a:pt x="1717020" y="275189"/>
                      <a:pt x="1714065" y="278144"/>
                    </a:cubicBezTo>
                    <a:cubicBezTo>
                      <a:pt x="1700681" y="291530"/>
                      <a:pt x="1707726" y="285848"/>
                      <a:pt x="1693205" y="295528"/>
                    </a:cubicBezTo>
                    <a:cubicBezTo>
                      <a:pt x="1674660" y="323346"/>
                      <a:pt x="1699000" y="289733"/>
                      <a:pt x="1675821" y="312912"/>
                    </a:cubicBezTo>
                    <a:cubicBezTo>
                      <a:pt x="1672259" y="315864"/>
                      <a:pt x="1676472" y="313702"/>
                      <a:pt x="1671836" y="313240"/>
                    </a:cubicBezTo>
                    <a:cubicBezTo>
                      <a:pt x="1667200" y="312779"/>
                      <a:pt x="1655454" y="302085"/>
                      <a:pt x="1648006" y="310143"/>
                    </a:cubicBezTo>
                    <a:cubicBezTo>
                      <a:pt x="1624955" y="325510"/>
                      <a:pt x="1650569" y="341511"/>
                      <a:pt x="1627145" y="361588"/>
                    </a:cubicBezTo>
                    <a:cubicBezTo>
                      <a:pt x="1622745" y="365359"/>
                      <a:pt x="1617638" y="368247"/>
                      <a:pt x="1613238" y="372018"/>
                    </a:cubicBezTo>
                    <a:cubicBezTo>
                      <a:pt x="1609505" y="375218"/>
                      <a:pt x="1606585" y="379300"/>
                      <a:pt x="1602808" y="382448"/>
                    </a:cubicBezTo>
                    <a:cubicBezTo>
                      <a:pt x="1599598" y="385123"/>
                      <a:pt x="1595587" y="386727"/>
                      <a:pt x="1592377" y="389402"/>
                    </a:cubicBezTo>
                    <a:cubicBezTo>
                      <a:pt x="1588600" y="392550"/>
                      <a:pt x="1586038" y="397105"/>
                      <a:pt x="1581947" y="399832"/>
                    </a:cubicBezTo>
                    <a:cubicBezTo>
                      <a:pt x="1578897" y="401865"/>
                      <a:pt x="1574993" y="402150"/>
                      <a:pt x="1571516" y="403309"/>
                    </a:cubicBezTo>
                    <a:cubicBezTo>
                      <a:pt x="1568039" y="405627"/>
                      <a:pt x="1564296" y="407588"/>
                      <a:pt x="1561086" y="410263"/>
                    </a:cubicBezTo>
                    <a:cubicBezTo>
                      <a:pt x="1557309" y="413411"/>
                      <a:pt x="1554747" y="417966"/>
                      <a:pt x="1550656" y="420693"/>
                    </a:cubicBezTo>
                    <a:cubicBezTo>
                      <a:pt x="1547606" y="422726"/>
                      <a:pt x="1543702" y="423011"/>
                      <a:pt x="1540225" y="424170"/>
                    </a:cubicBezTo>
                    <a:lnTo>
                      <a:pt x="1508934" y="445031"/>
                    </a:lnTo>
                    <a:cubicBezTo>
                      <a:pt x="1505457" y="447349"/>
                      <a:pt x="1501846" y="449478"/>
                      <a:pt x="1498503" y="451985"/>
                    </a:cubicBezTo>
                    <a:cubicBezTo>
                      <a:pt x="1489232" y="458938"/>
                      <a:pt x="1480332" y="466416"/>
                      <a:pt x="1470689" y="472845"/>
                    </a:cubicBezTo>
                    <a:lnTo>
                      <a:pt x="1439398" y="493706"/>
                    </a:lnTo>
                    <a:lnTo>
                      <a:pt x="1428967" y="500660"/>
                    </a:lnTo>
                    <a:lnTo>
                      <a:pt x="1408106" y="531951"/>
                    </a:lnTo>
                    <a:cubicBezTo>
                      <a:pt x="1405788" y="535428"/>
                      <a:pt x="1403022" y="538644"/>
                      <a:pt x="1401153" y="542381"/>
                    </a:cubicBezTo>
                    <a:cubicBezTo>
                      <a:pt x="1398835" y="547017"/>
                      <a:pt x="1397517" y="552307"/>
                      <a:pt x="1394199" y="556289"/>
                    </a:cubicBezTo>
                    <a:cubicBezTo>
                      <a:pt x="1391524" y="559499"/>
                      <a:pt x="1387246" y="560924"/>
                      <a:pt x="1383769" y="563242"/>
                    </a:cubicBezTo>
                    <a:cubicBezTo>
                      <a:pt x="1377659" y="581573"/>
                      <a:pt x="1384331" y="566741"/>
                      <a:pt x="1369862" y="584103"/>
                    </a:cubicBezTo>
                    <a:cubicBezTo>
                      <a:pt x="1367187" y="587313"/>
                      <a:pt x="1366171" y="591924"/>
                      <a:pt x="1362908" y="594534"/>
                    </a:cubicBezTo>
                    <a:cubicBezTo>
                      <a:pt x="1360046" y="596823"/>
                      <a:pt x="1355955" y="596851"/>
                      <a:pt x="1352478" y="598010"/>
                    </a:cubicBezTo>
                    <a:cubicBezTo>
                      <a:pt x="1344788" y="605700"/>
                      <a:pt x="1341298" y="610554"/>
                      <a:pt x="1331617" y="615394"/>
                    </a:cubicBezTo>
                    <a:cubicBezTo>
                      <a:pt x="1328339" y="617033"/>
                      <a:pt x="1324663" y="617712"/>
                      <a:pt x="1321186" y="618871"/>
                    </a:cubicBezTo>
                    <a:cubicBezTo>
                      <a:pt x="1310792" y="625800"/>
                      <a:pt x="1298634" y="635151"/>
                      <a:pt x="1286418" y="639732"/>
                    </a:cubicBezTo>
                    <a:cubicBezTo>
                      <a:pt x="1281944" y="641410"/>
                      <a:pt x="1277147" y="642050"/>
                      <a:pt x="1272511" y="643209"/>
                    </a:cubicBezTo>
                    <a:lnTo>
                      <a:pt x="1251650" y="657116"/>
                    </a:lnTo>
                    <a:lnTo>
                      <a:pt x="1241220" y="664070"/>
                    </a:lnTo>
                    <a:cubicBezTo>
                      <a:pt x="1222676" y="691883"/>
                      <a:pt x="1247015" y="658275"/>
                      <a:pt x="1223836" y="681454"/>
                    </a:cubicBezTo>
                    <a:cubicBezTo>
                      <a:pt x="1220881" y="684409"/>
                      <a:pt x="1220027" y="689132"/>
                      <a:pt x="1216882" y="691884"/>
                    </a:cubicBezTo>
                    <a:cubicBezTo>
                      <a:pt x="1198245" y="708191"/>
                      <a:pt x="1199442" y="702348"/>
                      <a:pt x="1182114" y="712745"/>
                    </a:cubicBezTo>
                    <a:cubicBezTo>
                      <a:pt x="1174948" y="717045"/>
                      <a:pt x="1168207" y="722016"/>
                      <a:pt x="1161253" y="726652"/>
                    </a:cubicBezTo>
                    <a:lnTo>
                      <a:pt x="1150823" y="733606"/>
                    </a:lnTo>
                    <a:lnTo>
                      <a:pt x="1136916" y="754467"/>
                    </a:lnTo>
                    <a:cubicBezTo>
                      <a:pt x="1134598" y="757944"/>
                      <a:pt x="1131283" y="760933"/>
                      <a:pt x="1129962" y="764897"/>
                    </a:cubicBezTo>
                    <a:cubicBezTo>
                      <a:pt x="1128803" y="768374"/>
                      <a:pt x="1128265" y="772123"/>
                      <a:pt x="1126485" y="775327"/>
                    </a:cubicBezTo>
                    <a:cubicBezTo>
                      <a:pt x="1122426" y="782633"/>
                      <a:pt x="1112578" y="796188"/>
                      <a:pt x="1112578" y="796188"/>
                    </a:cubicBezTo>
                    <a:cubicBezTo>
                      <a:pt x="1110098" y="803627"/>
                      <a:pt x="1108491" y="811499"/>
                      <a:pt x="1102148" y="817049"/>
                    </a:cubicBezTo>
                    <a:cubicBezTo>
                      <a:pt x="1095859" y="822552"/>
                      <a:pt x="1088241" y="826320"/>
                      <a:pt x="1081287" y="830956"/>
                    </a:cubicBezTo>
                    <a:cubicBezTo>
                      <a:pt x="1077810" y="833274"/>
                      <a:pt x="1074820" y="836588"/>
                      <a:pt x="1070856" y="837910"/>
                    </a:cubicBezTo>
                    <a:cubicBezTo>
                      <a:pt x="1067379" y="839069"/>
                      <a:pt x="1063704" y="839748"/>
                      <a:pt x="1060426" y="841387"/>
                    </a:cubicBezTo>
                    <a:cubicBezTo>
                      <a:pt x="1056688" y="843256"/>
                      <a:pt x="1053836" y="846694"/>
                      <a:pt x="1049995" y="848340"/>
                    </a:cubicBezTo>
                    <a:cubicBezTo>
                      <a:pt x="1042118" y="851716"/>
                      <a:pt x="1033270" y="851065"/>
                      <a:pt x="1025658" y="855294"/>
                    </a:cubicBezTo>
                    <a:cubicBezTo>
                      <a:pt x="989793" y="875219"/>
                      <a:pt x="1017968" y="864810"/>
                      <a:pt x="994367" y="872678"/>
                    </a:cubicBezTo>
                    <a:cubicBezTo>
                      <a:pt x="990890" y="876155"/>
                      <a:pt x="987084" y="879331"/>
                      <a:pt x="983936" y="883108"/>
                    </a:cubicBezTo>
                    <a:cubicBezTo>
                      <a:pt x="971499" y="898033"/>
                      <a:pt x="983182" y="890111"/>
                      <a:pt x="966552" y="903969"/>
                    </a:cubicBezTo>
                    <a:cubicBezTo>
                      <a:pt x="963342" y="906644"/>
                      <a:pt x="959332" y="908248"/>
                      <a:pt x="956122" y="910923"/>
                    </a:cubicBezTo>
                    <a:cubicBezTo>
                      <a:pt x="952345" y="914071"/>
                      <a:pt x="949572" y="918334"/>
                      <a:pt x="945691" y="921353"/>
                    </a:cubicBezTo>
                    <a:cubicBezTo>
                      <a:pt x="939094" y="926484"/>
                      <a:pt x="930740" y="929351"/>
                      <a:pt x="924830" y="935261"/>
                    </a:cubicBezTo>
                    <a:cubicBezTo>
                      <a:pt x="921353" y="938738"/>
                      <a:pt x="918281" y="942672"/>
                      <a:pt x="914400" y="945691"/>
                    </a:cubicBezTo>
                    <a:cubicBezTo>
                      <a:pt x="907803" y="950822"/>
                      <a:pt x="900493" y="954962"/>
                      <a:pt x="893539" y="959598"/>
                    </a:cubicBezTo>
                    <a:cubicBezTo>
                      <a:pt x="890062" y="961916"/>
                      <a:pt x="887073" y="965231"/>
                      <a:pt x="883109" y="966552"/>
                    </a:cubicBezTo>
                    <a:lnTo>
                      <a:pt x="862248" y="973505"/>
                    </a:lnTo>
                    <a:cubicBezTo>
                      <a:pt x="857612" y="976982"/>
                      <a:pt x="853056" y="980568"/>
                      <a:pt x="848341" y="983936"/>
                    </a:cubicBezTo>
                    <a:cubicBezTo>
                      <a:pt x="844941" y="986365"/>
                      <a:pt x="841120" y="988214"/>
                      <a:pt x="837910" y="990889"/>
                    </a:cubicBezTo>
                    <a:cubicBezTo>
                      <a:pt x="834133" y="994037"/>
                      <a:pt x="831361" y="998301"/>
                      <a:pt x="827480" y="1001320"/>
                    </a:cubicBezTo>
                    <a:cubicBezTo>
                      <a:pt x="820883" y="1006451"/>
                      <a:pt x="813573" y="1010591"/>
                      <a:pt x="806619" y="1015227"/>
                    </a:cubicBezTo>
                    <a:lnTo>
                      <a:pt x="796189" y="1022181"/>
                    </a:lnTo>
                    <a:cubicBezTo>
                      <a:pt x="792712" y="1024499"/>
                      <a:pt x="788713" y="1026179"/>
                      <a:pt x="785758" y="1029134"/>
                    </a:cubicBezTo>
                    <a:cubicBezTo>
                      <a:pt x="782281" y="1032611"/>
                      <a:pt x="779419" y="1036837"/>
                      <a:pt x="775328" y="1039565"/>
                    </a:cubicBezTo>
                    <a:cubicBezTo>
                      <a:pt x="772279" y="1041598"/>
                      <a:pt x="768101" y="1041262"/>
                      <a:pt x="764897" y="1043042"/>
                    </a:cubicBezTo>
                    <a:cubicBezTo>
                      <a:pt x="724655" y="1065399"/>
                      <a:pt x="758943" y="1047673"/>
                      <a:pt x="733606" y="1067379"/>
                    </a:cubicBezTo>
                    <a:cubicBezTo>
                      <a:pt x="727009" y="1072510"/>
                      <a:pt x="712745" y="1081286"/>
                      <a:pt x="712745" y="1081286"/>
                    </a:cubicBezTo>
                    <a:cubicBezTo>
                      <a:pt x="693051" y="1110831"/>
                      <a:pt x="725480" y="1065079"/>
                      <a:pt x="684931" y="1105624"/>
                    </a:cubicBezTo>
                    <a:cubicBezTo>
                      <a:pt x="681454" y="1109101"/>
                      <a:pt x="677648" y="1112277"/>
                      <a:pt x="674500" y="1116054"/>
                    </a:cubicBezTo>
                    <a:cubicBezTo>
                      <a:pt x="671825" y="1119264"/>
                      <a:pt x="670810" y="1123875"/>
                      <a:pt x="667547" y="1126485"/>
                    </a:cubicBezTo>
                    <a:cubicBezTo>
                      <a:pt x="664685" y="1128775"/>
                      <a:pt x="660320" y="1128182"/>
                      <a:pt x="657116" y="1129962"/>
                    </a:cubicBezTo>
                    <a:cubicBezTo>
                      <a:pt x="649811" y="1134021"/>
                      <a:pt x="643209" y="1139233"/>
                      <a:pt x="636256" y="1143869"/>
                    </a:cubicBezTo>
                    <a:lnTo>
                      <a:pt x="625825" y="1150823"/>
                    </a:lnTo>
                    <a:cubicBezTo>
                      <a:pt x="617179" y="1156587"/>
                      <a:pt x="611569" y="1160949"/>
                      <a:pt x="601487" y="1164730"/>
                    </a:cubicBezTo>
                    <a:cubicBezTo>
                      <a:pt x="597013" y="1166408"/>
                      <a:pt x="592216" y="1167048"/>
                      <a:pt x="587580" y="1168207"/>
                    </a:cubicBezTo>
                    <a:cubicBezTo>
                      <a:pt x="582944" y="1171684"/>
                      <a:pt x="578856" y="1176046"/>
                      <a:pt x="573673" y="1178637"/>
                    </a:cubicBezTo>
                    <a:cubicBezTo>
                      <a:pt x="551054" y="1189946"/>
                      <a:pt x="551875" y="1179573"/>
                      <a:pt x="531951" y="1199498"/>
                    </a:cubicBezTo>
                    <a:cubicBezTo>
                      <a:pt x="508500" y="1222951"/>
                      <a:pt x="520420" y="1217250"/>
                      <a:pt x="500660" y="1223835"/>
                    </a:cubicBezTo>
                    <a:cubicBezTo>
                      <a:pt x="488651" y="1235845"/>
                      <a:pt x="491196" y="1234284"/>
                      <a:pt x="476322" y="1244696"/>
                    </a:cubicBezTo>
                    <a:cubicBezTo>
                      <a:pt x="469476" y="1249489"/>
                      <a:pt x="463390" y="1255962"/>
                      <a:pt x="455462" y="1258604"/>
                    </a:cubicBezTo>
                    <a:lnTo>
                      <a:pt x="445031" y="1262080"/>
                    </a:lnTo>
                    <a:cubicBezTo>
                      <a:pt x="426419" y="1274489"/>
                      <a:pt x="437556" y="1266079"/>
                      <a:pt x="413740" y="1289895"/>
                    </a:cubicBezTo>
                    <a:cubicBezTo>
                      <a:pt x="410263" y="1293372"/>
                      <a:pt x="407974" y="1298770"/>
                      <a:pt x="403310" y="1300325"/>
                    </a:cubicBezTo>
                    <a:lnTo>
                      <a:pt x="392879" y="1303802"/>
                    </a:lnTo>
                    <a:cubicBezTo>
                      <a:pt x="376329" y="1314836"/>
                      <a:pt x="388955" y="1308108"/>
                      <a:pt x="368541" y="1314232"/>
                    </a:cubicBezTo>
                    <a:cubicBezTo>
                      <a:pt x="361521" y="1316338"/>
                      <a:pt x="354634" y="1318868"/>
                      <a:pt x="347681" y="1321186"/>
                    </a:cubicBezTo>
                    <a:cubicBezTo>
                      <a:pt x="344204" y="1322345"/>
                      <a:pt x="340806" y="1323774"/>
                      <a:pt x="337250" y="1324663"/>
                    </a:cubicBezTo>
                    <a:cubicBezTo>
                      <a:pt x="316236" y="1329917"/>
                      <a:pt x="327870" y="1326631"/>
                      <a:pt x="302482" y="1335093"/>
                    </a:cubicBezTo>
                    <a:lnTo>
                      <a:pt x="281621" y="1342047"/>
                    </a:lnTo>
                    <a:lnTo>
                      <a:pt x="271191" y="1345524"/>
                    </a:lnTo>
                    <a:cubicBezTo>
                      <a:pt x="237558" y="1370748"/>
                      <a:pt x="273403" y="1346155"/>
                      <a:pt x="246853" y="1359431"/>
                    </a:cubicBezTo>
                    <a:cubicBezTo>
                      <a:pt x="236101" y="1364807"/>
                      <a:pt x="233527" y="1370523"/>
                      <a:pt x="222516" y="1376815"/>
                    </a:cubicBezTo>
                    <a:cubicBezTo>
                      <a:pt x="219334" y="1378633"/>
                      <a:pt x="215363" y="1378653"/>
                      <a:pt x="212085" y="1380292"/>
                    </a:cubicBezTo>
                    <a:cubicBezTo>
                      <a:pt x="185125" y="1393772"/>
                      <a:pt x="217444" y="1381982"/>
                      <a:pt x="191224" y="1390722"/>
                    </a:cubicBezTo>
                    <a:cubicBezTo>
                      <a:pt x="174695" y="1401743"/>
                      <a:pt x="184760" y="1396354"/>
                      <a:pt x="159933" y="1404629"/>
                    </a:cubicBezTo>
                    <a:lnTo>
                      <a:pt x="139072" y="1411583"/>
                    </a:lnTo>
                    <a:cubicBezTo>
                      <a:pt x="135595" y="1412742"/>
                      <a:pt x="132236" y="1414341"/>
                      <a:pt x="128642" y="1415060"/>
                    </a:cubicBezTo>
                    <a:cubicBezTo>
                      <a:pt x="116705" y="1417448"/>
                      <a:pt x="108798" y="1418743"/>
                      <a:pt x="97351" y="1422013"/>
                    </a:cubicBezTo>
                    <a:cubicBezTo>
                      <a:pt x="93827" y="1423020"/>
                      <a:pt x="90397" y="1424331"/>
                      <a:pt x="86920" y="1425490"/>
                    </a:cubicBezTo>
                    <a:cubicBezTo>
                      <a:pt x="70391" y="1436510"/>
                      <a:pt x="80455" y="1431122"/>
                      <a:pt x="55629" y="1439397"/>
                    </a:cubicBezTo>
                    <a:lnTo>
                      <a:pt x="34768" y="1446351"/>
                    </a:lnTo>
                    <a:cubicBezTo>
                      <a:pt x="31291" y="1447510"/>
                      <a:pt x="27932" y="1449109"/>
                      <a:pt x="24338" y="1449828"/>
                    </a:cubicBezTo>
                    <a:lnTo>
                      <a:pt x="6954" y="1453305"/>
                    </a:lnTo>
                    <a:cubicBezTo>
                      <a:pt x="4210" y="1461536"/>
                      <a:pt x="0" y="1472727"/>
                      <a:pt x="0" y="1481119"/>
                    </a:cubicBezTo>
                    <a:cubicBezTo>
                      <a:pt x="0" y="1484784"/>
                      <a:pt x="2318" y="1488073"/>
                      <a:pt x="3477" y="1491550"/>
                    </a:cubicBezTo>
                    <a:cubicBezTo>
                      <a:pt x="58215" y="1487901"/>
                      <a:pt x="25497" y="1475904"/>
                      <a:pt x="38245" y="1474166"/>
                    </a:cubicBezTo>
                    <a:close/>
                  </a:path>
                </a:pathLst>
              </a:custGeom>
              <a:solidFill>
                <a:srgbClr val="57A1FB"/>
              </a:solidFill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erdana" pitchFamily="34" charset="0"/>
                </a:endParaRPr>
              </a:p>
            </p:txBody>
          </p:sp>
          <p:grpSp>
            <p:nvGrpSpPr>
              <p:cNvPr id="10" name="Группа 129"/>
              <p:cNvGrpSpPr/>
              <p:nvPr/>
            </p:nvGrpSpPr>
            <p:grpSpPr>
              <a:xfrm>
                <a:off x="3989697" y="3609421"/>
                <a:ext cx="4752407" cy="1865945"/>
                <a:chOff x="4388203" y="4297373"/>
                <a:chExt cx="4752407" cy="1865945"/>
              </a:xfrm>
            </p:grpSpPr>
            <p:sp>
              <p:nvSpPr>
                <p:cNvPr id="12" name="Line 6"/>
                <p:cNvSpPr>
                  <a:spLocks noChangeShapeType="1"/>
                </p:cNvSpPr>
                <p:nvPr/>
              </p:nvSpPr>
              <p:spPr bwMode="auto">
                <a:xfrm flipV="1">
                  <a:off x="6871356" y="4683224"/>
                  <a:ext cx="0" cy="1456335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prstDash val="lgDash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3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5507625" y="4683224"/>
                  <a:ext cx="0" cy="1456335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5094083" y="4297373"/>
                  <a:ext cx="3679339" cy="4719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102321" tIns="51161" rIns="102321" bIns="51161"/>
                <a:lstStyle/>
                <a:p>
                  <a:pPr defTabSz="1023938"/>
                  <a:r>
                    <a:rPr lang="en-US" sz="2200" dirty="0">
                      <a:latin typeface="Times New Roman" pitchFamily="18" charset="0"/>
                    </a:rPr>
                    <a:t> </a:t>
                  </a:r>
                  <a:r>
                    <a:rPr lang="en-US" sz="2200" b="1" dirty="0">
                      <a:latin typeface="Times New Roman" pitchFamily="18" charset="0"/>
                    </a:rPr>
                    <a:t>LSL</a:t>
                  </a:r>
                  <a:r>
                    <a:rPr lang="en-US" sz="2200" dirty="0">
                      <a:latin typeface="Times New Roman" pitchFamily="18" charset="0"/>
                    </a:rPr>
                    <a:t>    </a:t>
                  </a:r>
                  <a:r>
                    <a:rPr lang="ru-RU" sz="2200" dirty="0">
                      <a:latin typeface="Times New Roman" pitchFamily="18" charset="0"/>
                    </a:rPr>
                    <a:t> </a:t>
                  </a:r>
                  <a:r>
                    <a:rPr lang="en-US" sz="2200" dirty="0">
                      <a:latin typeface="Times New Roman" pitchFamily="18" charset="0"/>
                    </a:rPr>
                    <a:t>    </a:t>
                  </a:r>
                  <a:r>
                    <a:rPr lang="ru-RU" sz="2200" dirty="0" smtClean="0">
                      <a:latin typeface="Times New Roman" pitchFamily="18" charset="0"/>
                    </a:rPr>
                    <a:t>  </a:t>
                  </a:r>
                  <a:r>
                    <a:rPr lang="ru-RU" sz="2200" b="1" dirty="0" smtClean="0">
                      <a:latin typeface="Times New Roman" pitchFamily="18" charset="0"/>
                    </a:rPr>
                    <a:t>Цель</a:t>
                  </a:r>
                  <a:r>
                    <a:rPr lang="en-US" sz="2200" dirty="0" smtClean="0">
                      <a:latin typeface="Times New Roman" pitchFamily="18" charset="0"/>
                    </a:rPr>
                    <a:t>    </a:t>
                  </a:r>
                  <a:r>
                    <a:rPr lang="ru-RU" sz="2200" dirty="0" smtClean="0">
                      <a:latin typeface="Times New Roman" pitchFamily="18" charset="0"/>
                    </a:rPr>
                    <a:t>       </a:t>
                  </a:r>
                  <a:r>
                    <a:rPr lang="en-US" sz="2200" b="1" dirty="0" smtClean="0">
                      <a:latin typeface="Times New Roman" pitchFamily="18" charset="0"/>
                    </a:rPr>
                    <a:t>USL</a:t>
                  </a:r>
                  <a:endParaRPr lang="ru-RU" sz="2000" b="1" dirty="0">
                    <a:latin typeface="Times New Roman" pitchFamily="18" charset="0"/>
                  </a:endParaRPr>
                </a:p>
              </p:txBody>
            </p:sp>
            <p:sp>
              <p:nvSpPr>
                <p:cNvPr id="15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8233293" y="4681875"/>
                  <a:ext cx="0" cy="1456335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cxnSp>
              <p:nvCxnSpPr>
                <p:cNvPr id="20" name="Прямая соединительная линия 19"/>
                <p:cNvCxnSpPr/>
                <p:nvPr/>
              </p:nvCxnSpPr>
              <p:spPr bwMode="auto">
                <a:xfrm rot="5400000">
                  <a:off x="8199904" y="6133547"/>
                  <a:ext cx="57955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3" name="Прямая соединительная линия 22"/>
                <p:cNvCxnSpPr/>
                <p:nvPr/>
              </p:nvCxnSpPr>
              <p:spPr bwMode="auto">
                <a:xfrm rot="10800000">
                  <a:off x="5045128" y="6138913"/>
                  <a:ext cx="4095482" cy="1588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sp>
              <p:nvSpPr>
                <p:cNvPr id="24" name="Полилиния 23"/>
                <p:cNvSpPr/>
                <p:nvPr/>
              </p:nvSpPr>
              <p:spPr bwMode="auto">
                <a:xfrm>
                  <a:off x="4898627" y="4642834"/>
                  <a:ext cx="4185634" cy="1488583"/>
                </a:xfrm>
                <a:custGeom>
                  <a:avLst/>
                  <a:gdLst>
                    <a:gd name="connsiteX0" fmla="*/ 0 w 4185634"/>
                    <a:gd name="connsiteY0" fmla="*/ 6439 h 1488583"/>
                    <a:gd name="connsiteX1" fmla="*/ 1970468 w 4185634"/>
                    <a:gd name="connsiteY1" fmla="*/ 1487510 h 1488583"/>
                    <a:gd name="connsiteX2" fmla="*/ 4185634 w 4185634"/>
                    <a:gd name="connsiteY2" fmla="*/ 0 h 14885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185634" h="1488583">
                      <a:moveTo>
                        <a:pt x="0" y="6439"/>
                      </a:moveTo>
                      <a:cubicBezTo>
                        <a:pt x="636431" y="747511"/>
                        <a:pt x="1272862" y="1488583"/>
                        <a:pt x="1970468" y="1487510"/>
                      </a:cubicBezTo>
                      <a:cubicBezTo>
                        <a:pt x="2668074" y="1486437"/>
                        <a:pt x="3785316" y="248992"/>
                        <a:pt x="4185634" y="0"/>
                      </a:cubicBezTo>
                    </a:path>
                  </a:pathLst>
                </a:custGeom>
                <a:noFill/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Verdana" pitchFamily="34" charset="0"/>
                  </a:endParaRPr>
                </a:p>
              </p:txBody>
            </p:sp>
            <p:sp>
              <p:nvSpPr>
                <p:cNvPr id="25" name="TextBox 24"/>
                <p:cNvSpPr txBox="1"/>
                <p:nvPr/>
              </p:nvSpPr>
              <p:spPr>
                <a:xfrm>
                  <a:off x="4388203" y="5267459"/>
                  <a:ext cx="1244251" cy="78483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ru-RU" sz="1500" b="1" dirty="0" smtClean="0"/>
                    <a:t>Кривая </a:t>
                  </a:r>
                </a:p>
                <a:p>
                  <a:r>
                    <a:rPr lang="ru-RU" sz="1500" b="1" dirty="0" smtClean="0"/>
                    <a:t>функции </a:t>
                  </a:r>
                </a:p>
                <a:p>
                  <a:r>
                    <a:rPr lang="ru-RU" sz="1500" b="1" dirty="0" smtClean="0"/>
                    <a:t>потерь</a:t>
                  </a:r>
                  <a:endParaRPr lang="ru-RU" sz="1500" b="1" dirty="0"/>
                </a:p>
              </p:txBody>
            </p:sp>
            <p:cxnSp>
              <p:nvCxnSpPr>
                <p:cNvPr id="26" name="Прямая со стрелкой 25"/>
                <p:cNvCxnSpPr/>
                <p:nvPr/>
              </p:nvCxnSpPr>
              <p:spPr bwMode="auto">
                <a:xfrm rot="5400000" flipH="1" flipV="1">
                  <a:off x="4766620" y="5006664"/>
                  <a:ext cx="418561" cy="257577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arrow"/>
                </a:ln>
                <a:effectLst/>
              </p:spPr>
            </p:cxnSp>
          </p:grpSp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5917915" y="4079240"/>
                <a:ext cx="2703485" cy="1435421"/>
              </a:xfrm>
              <a:custGeom>
                <a:avLst/>
                <a:gdLst>
                  <a:gd name="T0" fmla="*/ 0 w 2556"/>
                  <a:gd name="T1" fmla="*/ 200 h 1183"/>
                  <a:gd name="T2" fmla="*/ 101 w 2556"/>
                  <a:gd name="T3" fmla="*/ 175 h 1183"/>
                  <a:gd name="T4" fmla="*/ 302 w 2556"/>
                  <a:gd name="T5" fmla="*/ 0 h 1183"/>
                  <a:gd name="T6" fmla="*/ 503 w 2556"/>
                  <a:gd name="T7" fmla="*/ 175 h 1183"/>
                  <a:gd name="T8" fmla="*/ 604 w 2556"/>
                  <a:gd name="T9" fmla="*/ 200 h 11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6"/>
                  <a:gd name="T16" fmla="*/ 0 h 1183"/>
                  <a:gd name="T17" fmla="*/ 2556 w 2556"/>
                  <a:gd name="T18" fmla="*/ 1183 h 1183"/>
                  <a:gd name="connsiteX0" fmla="*/ 0 w 2556"/>
                  <a:gd name="connsiteY0" fmla="*/ 1136 h 1183"/>
                  <a:gd name="connsiteX1" fmla="*/ 426 w 2556"/>
                  <a:gd name="connsiteY1" fmla="*/ 994 h 1183"/>
                  <a:gd name="connsiteX2" fmla="*/ 1278 w 2556"/>
                  <a:gd name="connsiteY2" fmla="*/ 0 h 1183"/>
                  <a:gd name="connsiteX3" fmla="*/ 2130 w 2556"/>
                  <a:gd name="connsiteY3" fmla="*/ 994 h 1183"/>
                  <a:gd name="connsiteX4" fmla="*/ 2556 w 2556"/>
                  <a:gd name="connsiteY4" fmla="*/ 1136 h 1183"/>
                  <a:gd name="connsiteX0" fmla="*/ 0 w 2556"/>
                  <a:gd name="connsiteY0" fmla="*/ 1136 h 1183"/>
                  <a:gd name="connsiteX1" fmla="*/ 426 w 2556"/>
                  <a:gd name="connsiteY1" fmla="*/ 994 h 1183"/>
                  <a:gd name="connsiteX2" fmla="*/ 1278 w 2556"/>
                  <a:gd name="connsiteY2" fmla="*/ 0 h 1183"/>
                  <a:gd name="connsiteX3" fmla="*/ 2130 w 2556"/>
                  <a:gd name="connsiteY3" fmla="*/ 994 h 1183"/>
                  <a:gd name="connsiteX4" fmla="*/ 2556 w 2556"/>
                  <a:gd name="connsiteY4" fmla="*/ 1136 h 1183"/>
                  <a:gd name="connsiteX0" fmla="*/ 0 w 2556"/>
                  <a:gd name="connsiteY0" fmla="*/ 1136 h 1183"/>
                  <a:gd name="connsiteX1" fmla="*/ 426 w 2556"/>
                  <a:gd name="connsiteY1" fmla="*/ 994 h 1183"/>
                  <a:gd name="connsiteX2" fmla="*/ 1278 w 2556"/>
                  <a:gd name="connsiteY2" fmla="*/ 0 h 1183"/>
                  <a:gd name="connsiteX3" fmla="*/ 2130 w 2556"/>
                  <a:gd name="connsiteY3" fmla="*/ 994 h 1183"/>
                  <a:gd name="connsiteX4" fmla="*/ 2556 w 2556"/>
                  <a:gd name="connsiteY4" fmla="*/ 1136 h 1183"/>
                  <a:gd name="connsiteX0" fmla="*/ 67 w 2623"/>
                  <a:gd name="connsiteY0" fmla="*/ 1136 h 1183"/>
                  <a:gd name="connsiteX1" fmla="*/ 71 w 2623"/>
                  <a:gd name="connsiteY1" fmla="*/ 1133 h 1183"/>
                  <a:gd name="connsiteX2" fmla="*/ 493 w 2623"/>
                  <a:gd name="connsiteY2" fmla="*/ 994 h 1183"/>
                  <a:gd name="connsiteX3" fmla="*/ 1345 w 2623"/>
                  <a:gd name="connsiteY3" fmla="*/ 0 h 1183"/>
                  <a:gd name="connsiteX4" fmla="*/ 2197 w 2623"/>
                  <a:gd name="connsiteY4" fmla="*/ 994 h 1183"/>
                  <a:gd name="connsiteX5" fmla="*/ 2623 w 2623"/>
                  <a:gd name="connsiteY5" fmla="*/ 1136 h 1183"/>
                  <a:gd name="connsiteX0" fmla="*/ 67 w 2623"/>
                  <a:gd name="connsiteY0" fmla="*/ 1136 h 1183"/>
                  <a:gd name="connsiteX1" fmla="*/ 71 w 2623"/>
                  <a:gd name="connsiteY1" fmla="*/ 1133 h 1183"/>
                  <a:gd name="connsiteX2" fmla="*/ 493 w 2623"/>
                  <a:gd name="connsiteY2" fmla="*/ 994 h 1183"/>
                  <a:gd name="connsiteX3" fmla="*/ 1345 w 2623"/>
                  <a:gd name="connsiteY3" fmla="*/ 0 h 1183"/>
                  <a:gd name="connsiteX4" fmla="*/ 2197 w 2623"/>
                  <a:gd name="connsiteY4" fmla="*/ 994 h 1183"/>
                  <a:gd name="connsiteX5" fmla="*/ 2623 w 2623"/>
                  <a:gd name="connsiteY5" fmla="*/ 1136 h 1183"/>
                  <a:gd name="connsiteX0" fmla="*/ 52 w 2608"/>
                  <a:gd name="connsiteY0" fmla="*/ 1136 h 1183"/>
                  <a:gd name="connsiteX1" fmla="*/ 56 w 2608"/>
                  <a:gd name="connsiteY1" fmla="*/ 1133 h 1183"/>
                  <a:gd name="connsiteX2" fmla="*/ 478 w 2608"/>
                  <a:gd name="connsiteY2" fmla="*/ 994 h 1183"/>
                  <a:gd name="connsiteX3" fmla="*/ 1330 w 2608"/>
                  <a:gd name="connsiteY3" fmla="*/ 0 h 1183"/>
                  <a:gd name="connsiteX4" fmla="*/ 2182 w 2608"/>
                  <a:gd name="connsiteY4" fmla="*/ 994 h 1183"/>
                  <a:gd name="connsiteX5" fmla="*/ 2608 w 2608"/>
                  <a:gd name="connsiteY5" fmla="*/ 1136 h 1183"/>
                  <a:gd name="connsiteX0" fmla="*/ 52 w 2608"/>
                  <a:gd name="connsiteY0" fmla="*/ 1136 h 1183"/>
                  <a:gd name="connsiteX1" fmla="*/ 56 w 2608"/>
                  <a:gd name="connsiteY1" fmla="*/ 1133 h 1183"/>
                  <a:gd name="connsiteX2" fmla="*/ 478 w 2608"/>
                  <a:gd name="connsiteY2" fmla="*/ 994 h 1183"/>
                  <a:gd name="connsiteX3" fmla="*/ 1330 w 2608"/>
                  <a:gd name="connsiteY3" fmla="*/ 0 h 1183"/>
                  <a:gd name="connsiteX4" fmla="*/ 2182 w 2608"/>
                  <a:gd name="connsiteY4" fmla="*/ 994 h 1183"/>
                  <a:gd name="connsiteX5" fmla="*/ 2608 w 2608"/>
                  <a:gd name="connsiteY5" fmla="*/ 1136 h 11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08" h="1183">
                    <a:moveTo>
                      <a:pt x="52" y="1136"/>
                    </a:moveTo>
                    <a:cubicBezTo>
                      <a:pt x="53" y="1136"/>
                      <a:pt x="0" y="1128"/>
                      <a:pt x="56" y="1133"/>
                    </a:cubicBezTo>
                    <a:cubicBezTo>
                      <a:pt x="109" y="1130"/>
                      <a:pt x="266" y="1183"/>
                      <a:pt x="478" y="994"/>
                    </a:cubicBezTo>
                    <a:cubicBezTo>
                      <a:pt x="690" y="805"/>
                      <a:pt x="1046" y="0"/>
                      <a:pt x="1330" y="0"/>
                    </a:cubicBezTo>
                    <a:cubicBezTo>
                      <a:pt x="1614" y="0"/>
                      <a:pt x="1969" y="805"/>
                      <a:pt x="2182" y="994"/>
                    </a:cubicBezTo>
                    <a:cubicBezTo>
                      <a:pt x="2395" y="1183"/>
                      <a:pt x="2466" y="1112"/>
                      <a:pt x="2608" y="1136"/>
                    </a:cubicBezTo>
                  </a:path>
                </a:pathLst>
              </a:custGeom>
              <a:noFill/>
              <a:ln w="28575">
                <a:solidFill>
                  <a:srgbClr val="1E782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cxnSp>
            <p:nvCxnSpPr>
              <p:cNvPr id="40" name="Прямая соединительная линия 39"/>
              <p:cNvCxnSpPr/>
              <p:nvPr/>
            </p:nvCxnSpPr>
            <p:spPr bwMode="auto">
              <a:xfrm rot="5400000" flipH="1" flipV="1">
                <a:off x="6457924" y="4620412"/>
                <a:ext cx="1684962" cy="158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1E7829"/>
                </a:solidFill>
                <a:prstDash val="lgDash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47" name="TextBox 46"/>
              <p:cNvSpPr txBox="1"/>
              <p:nvPr/>
            </p:nvSpPr>
            <p:spPr>
              <a:xfrm>
                <a:off x="8725354" y="4216900"/>
                <a:ext cx="1561646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b="1" dirty="0" smtClean="0">
                    <a:solidFill>
                      <a:srgbClr val="0070C0"/>
                    </a:solidFill>
                  </a:rPr>
                  <a:t>Потери</a:t>
                </a:r>
              </a:p>
              <a:p>
                <a:r>
                  <a:rPr lang="ru-RU" sz="1400" b="1" dirty="0" smtClean="0">
                    <a:solidFill>
                      <a:srgbClr val="0070C0"/>
                    </a:solidFill>
                  </a:rPr>
                  <a:t>потребителя,</a:t>
                </a:r>
              </a:p>
              <a:p>
                <a:r>
                  <a:rPr lang="ru-RU" sz="1400" b="1" dirty="0" smtClean="0">
                    <a:solidFill>
                      <a:srgbClr val="0070C0"/>
                    </a:solidFill>
                  </a:rPr>
                  <a:t>создаваемые</a:t>
                </a:r>
              </a:p>
              <a:p>
                <a:r>
                  <a:rPr lang="ru-RU" sz="1400" b="1" dirty="0" smtClean="0">
                    <a:solidFill>
                      <a:srgbClr val="0070C0"/>
                    </a:solidFill>
                  </a:rPr>
                  <a:t>процессом</a:t>
                </a:r>
                <a:endParaRPr lang="ru-RU" sz="1400" b="1" dirty="0">
                  <a:solidFill>
                    <a:srgbClr val="0070C0"/>
                  </a:solidFill>
                </a:endParaRPr>
              </a:p>
            </p:txBody>
          </p:sp>
          <p:cxnSp>
            <p:nvCxnSpPr>
              <p:cNvPr id="49" name="Прямая со стрелкой 48"/>
              <p:cNvCxnSpPr/>
              <p:nvPr/>
            </p:nvCxnSpPr>
            <p:spPr bwMode="auto">
              <a:xfrm rot="10800000" flipV="1">
                <a:off x="8418787" y="4508937"/>
                <a:ext cx="388883" cy="210207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</p:grpSp>
        <p:sp>
          <p:nvSpPr>
            <p:cNvPr id="77" name="TextBox 76"/>
            <p:cNvSpPr txBox="1"/>
            <p:nvPr/>
          </p:nvSpPr>
          <p:spPr>
            <a:xfrm>
              <a:off x="6552815" y="1553920"/>
              <a:ext cx="183095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rgbClr val="207E2B"/>
                  </a:solidFill>
                </a:rPr>
                <a:t>Центр процесса</a:t>
              </a:r>
              <a:endParaRPr lang="ru-RU" sz="1400" b="1" dirty="0">
                <a:solidFill>
                  <a:srgbClr val="207E2B"/>
                </a:solidFill>
              </a:endParaRPr>
            </a:p>
          </p:txBody>
        </p:sp>
        <p:cxnSp>
          <p:nvCxnSpPr>
            <p:cNvPr id="79" name="Прямая со стрелкой 78"/>
            <p:cNvCxnSpPr/>
            <p:nvPr/>
          </p:nvCxnSpPr>
          <p:spPr bwMode="auto">
            <a:xfrm rot="5400000">
              <a:off x="7018421" y="1906337"/>
              <a:ext cx="390358" cy="213894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3495527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9518" y="1085272"/>
            <a:ext cx="9491230" cy="1605829"/>
          </a:xfrm>
        </p:spPr>
        <p:txBody>
          <a:bodyPr/>
          <a:lstStyle/>
          <a:p>
            <a:pPr eaLnBrk="1" hangingPunct="1"/>
            <a:r>
              <a:rPr lang="ru-RU" sz="4600" dirty="0" smtClean="0"/>
              <a:t>Воспроизводимость и пригодность процесса для качественных данных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6299" y="1653141"/>
            <a:ext cx="9001125" cy="4311238"/>
          </a:xfrm>
        </p:spPr>
        <p:txBody>
          <a:bodyPr/>
          <a:lstStyle/>
          <a:p>
            <a:r>
              <a:rPr lang="ru-RU" sz="4200" b="1" dirty="0" smtClean="0">
                <a:solidFill>
                  <a:schemeClr val="accent1"/>
                </a:solidFill>
              </a:rPr>
              <a:t>Можно ли каким-либо образом определить пригодность и </a:t>
            </a:r>
            <a:r>
              <a:rPr lang="ru-RU" sz="4200" b="1" dirty="0" err="1" smtClean="0">
                <a:solidFill>
                  <a:schemeClr val="accent1"/>
                </a:solidFill>
              </a:rPr>
              <a:t>воспроизводимость</a:t>
            </a:r>
            <a:r>
              <a:rPr lang="ru-RU" sz="4200" b="1" dirty="0" smtClean="0">
                <a:solidFill>
                  <a:schemeClr val="accent1"/>
                </a:solidFill>
              </a:rPr>
              <a:t> процесса для качественных данных?</a:t>
            </a:r>
          </a:p>
          <a:p>
            <a:pPr>
              <a:spcBef>
                <a:spcPts val="2400"/>
              </a:spcBef>
            </a:pPr>
            <a:r>
              <a:rPr lang="ru-RU" sz="4200" b="1" dirty="0" smtClean="0">
                <a:solidFill>
                  <a:srgbClr val="1E7829"/>
                </a:solidFill>
              </a:rPr>
              <a:t>Возможно ли посчитать для таких данных </a:t>
            </a:r>
            <a:r>
              <a:rPr lang="en-US" sz="4200" b="1" dirty="0" smtClean="0">
                <a:solidFill>
                  <a:srgbClr val="1E7829"/>
                </a:solidFill>
              </a:rPr>
              <a:t>C</a:t>
            </a:r>
            <a:r>
              <a:rPr lang="en-US" sz="4200" b="1" baseline="-25000" dirty="0" smtClean="0">
                <a:solidFill>
                  <a:srgbClr val="1E7829"/>
                </a:solidFill>
              </a:rPr>
              <a:t>pk</a:t>
            </a:r>
            <a:r>
              <a:rPr lang="en-US" sz="4200" b="1" dirty="0" smtClean="0">
                <a:solidFill>
                  <a:srgbClr val="1E7829"/>
                </a:solidFill>
              </a:rPr>
              <a:t> </a:t>
            </a:r>
            <a:r>
              <a:rPr lang="ru-RU" sz="4200" b="1" dirty="0" smtClean="0">
                <a:solidFill>
                  <a:srgbClr val="1E7829"/>
                </a:solidFill>
              </a:rPr>
              <a:t>и </a:t>
            </a:r>
            <a:r>
              <a:rPr lang="en-US" sz="4200" b="1" dirty="0" err="1" smtClean="0">
                <a:solidFill>
                  <a:srgbClr val="1E7829"/>
                </a:solidFill>
              </a:rPr>
              <a:t>P</a:t>
            </a:r>
            <a:r>
              <a:rPr lang="en-US" sz="4200" b="1" baseline="-25000" dirty="0" err="1">
                <a:solidFill>
                  <a:srgbClr val="1E7829"/>
                </a:solidFill>
              </a:rPr>
              <a:t>pk</a:t>
            </a:r>
            <a:r>
              <a:rPr lang="ru-RU" sz="4200" b="1" dirty="0" smtClean="0">
                <a:solidFill>
                  <a:srgbClr val="1E7829"/>
                </a:solidFill>
              </a:rPr>
              <a:t>?</a:t>
            </a:r>
            <a:endParaRPr lang="ru-RU" sz="4200" b="1" dirty="0">
              <a:solidFill>
                <a:srgbClr val="1E7829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114</a:t>
            </a:fld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183" y="5322721"/>
            <a:ext cx="1218252" cy="136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319647" y="5330536"/>
            <a:ext cx="1745671" cy="1018309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3" y="534390"/>
            <a:ext cx="9001125" cy="71656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Z-</a:t>
            </a:r>
            <a:r>
              <a:rPr lang="ru-RU" sz="3200" dirty="0"/>
              <a:t>трансформация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100" b="1" dirty="0" smtClean="0"/>
              <a:t>Z-</a:t>
            </a:r>
            <a:r>
              <a:rPr lang="ru-RU" sz="3100" b="1" dirty="0" smtClean="0"/>
              <a:t>трансформация </a:t>
            </a:r>
            <a:r>
              <a:rPr lang="ru-RU" sz="3100" dirty="0" smtClean="0"/>
              <a:t>– преобразование подобия для перехода от произвольного нормального распределения к стандартному и наоборот.</a:t>
            </a:r>
          </a:p>
          <a:p>
            <a:r>
              <a:rPr lang="ru-RU" sz="3100" dirty="0" smtClean="0"/>
              <a:t>Используется для перевода любых единиц измерения в безразмерную величину </a:t>
            </a:r>
            <a:r>
              <a:rPr lang="en-US" sz="3100" dirty="0" smtClean="0"/>
              <a:t>Z</a:t>
            </a:r>
            <a:r>
              <a:rPr lang="ru-RU" sz="3100" dirty="0" smtClean="0"/>
              <a:t>.</a:t>
            </a:r>
            <a:endParaRPr lang="en-US" sz="3100" dirty="0" smtClean="0"/>
          </a:p>
          <a:p>
            <a:r>
              <a:rPr lang="ru-RU" sz="3100" dirty="0" smtClean="0"/>
              <a:t>Для определения </a:t>
            </a:r>
            <a:r>
              <a:rPr lang="en-US" sz="3100" dirty="0" smtClean="0"/>
              <a:t>Z </a:t>
            </a:r>
            <a:r>
              <a:rPr lang="ru-RU" sz="3100" dirty="0" smtClean="0"/>
              <a:t>используются табулированные значения.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115</a:t>
            </a:fld>
            <a:endParaRPr lang="ru-RU"/>
          </a:p>
        </p:txBody>
      </p:sp>
      <p:graphicFrame>
        <p:nvGraphicFramePr>
          <p:cNvPr id="9" name="Object 12"/>
          <p:cNvGraphicFramePr>
            <a:graphicFrameLocks noChangeAspect="1"/>
          </p:cNvGraphicFramePr>
          <p:nvPr/>
        </p:nvGraphicFramePr>
        <p:xfrm>
          <a:off x="1482578" y="5404715"/>
          <a:ext cx="1382712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95" name="Формула" r:id="rId4" imgW="634680" imgH="355320" progId="Equation.3">
                  <p:embed/>
                </p:oleObj>
              </mc:Choice>
              <mc:Fallback>
                <p:oleObj name="Формула" r:id="rId4" imgW="634680" imgH="35532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2578" y="5404715"/>
                        <a:ext cx="1382712" cy="874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3252355" y="4982193"/>
            <a:ext cx="6504709" cy="1844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09" tIns="51154" rIns="102309" bIns="51154" numCol="1" anchor="t" anchorCtr="0" compatLnSpc="1">
            <a:prstTxWarp prst="textNoShape">
              <a:avLst/>
            </a:prstTxWarp>
          </a:bodyPr>
          <a:lstStyle/>
          <a:p>
            <a:pPr lvl="0" defTabSz="1023875">
              <a:spcBef>
                <a:spcPct val="20000"/>
              </a:spcBef>
              <a:buClr>
                <a:srgbClr val="009999"/>
              </a:buClr>
            </a:pPr>
            <a:r>
              <a:rPr lang="en-US" sz="2300" b="1" i="1" kern="0" dirty="0" smtClean="0">
                <a:solidFill>
                  <a:srgbClr val="00004C"/>
                </a:solidFill>
                <a:latin typeface="+mn-lt"/>
              </a:rPr>
              <a:t>x</a:t>
            </a:r>
            <a:r>
              <a:rPr lang="en-US" sz="2300" i="1" kern="0" noProof="0" dirty="0" smtClean="0">
                <a:solidFill>
                  <a:srgbClr val="00004C"/>
                </a:solidFill>
                <a:latin typeface="+mn-lt"/>
              </a:rPr>
              <a:t> – </a:t>
            </a:r>
            <a:r>
              <a:rPr lang="ru-RU" sz="2300" kern="0" dirty="0" smtClean="0">
                <a:solidFill>
                  <a:srgbClr val="00004C"/>
                </a:solidFill>
                <a:latin typeface="+mn-lt"/>
              </a:rPr>
              <a:t>случайная величина с нормальным распределением с параметрами</a:t>
            </a:r>
            <a:r>
              <a:rPr lang="el-GR" sz="2300" kern="0" dirty="0" smtClean="0">
                <a:solidFill>
                  <a:srgbClr val="00004C"/>
                </a:solidFill>
                <a:latin typeface="+mn-lt"/>
              </a:rPr>
              <a:t> </a:t>
            </a:r>
            <a:r>
              <a:rPr lang="el-GR" sz="2300" b="1" i="1" kern="0" dirty="0" smtClean="0">
                <a:solidFill>
                  <a:srgbClr val="00004C"/>
                </a:solidFill>
                <a:latin typeface="+mn-lt"/>
              </a:rPr>
              <a:t>μ, σ</a:t>
            </a:r>
            <a:r>
              <a:rPr lang="ru-RU" sz="2300" b="1" i="1" kern="0" dirty="0" smtClean="0">
                <a:solidFill>
                  <a:srgbClr val="00004C"/>
                </a:solidFill>
                <a:latin typeface="+mn-lt"/>
              </a:rPr>
              <a:t>.</a:t>
            </a:r>
          </a:p>
          <a:p>
            <a:pPr defTabSz="1023875">
              <a:spcBef>
                <a:spcPct val="20000"/>
              </a:spcBef>
              <a:buClr>
                <a:srgbClr val="009999"/>
              </a:buClr>
            </a:pPr>
            <a:r>
              <a:rPr lang="el-GR" sz="2300" b="1" i="1" kern="0" dirty="0" smtClean="0">
                <a:solidFill>
                  <a:srgbClr val="00004C"/>
                </a:solidFill>
                <a:latin typeface="+mn-lt"/>
              </a:rPr>
              <a:t>Ζ</a:t>
            </a:r>
            <a:r>
              <a:rPr lang="ru-RU" sz="2300" kern="0" dirty="0" smtClean="0">
                <a:solidFill>
                  <a:srgbClr val="00004C"/>
                </a:solidFill>
                <a:latin typeface="+mn-lt"/>
              </a:rPr>
              <a:t> – случайная величина со стандартным нормальным распределением с параметрами </a:t>
            </a:r>
            <a:r>
              <a:rPr lang="el-GR" sz="2300" b="1" i="1" kern="0" dirty="0" smtClean="0">
                <a:solidFill>
                  <a:srgbClr val="00004C"/>
                </a:solidFill>
                <a:latin typeface="+mn-lt"/>
              </a:rPr>
              <a:t>μ</a:t>
            </a:r>
            <a:r>
              <a:rPr lang="ru-RU" sz="2300" kern="0" dirty="0" smtClean="0">
                <a:solidFill>
                  <a:srgbClr val="00004C"/>
                </a:solidFill>
                <a:latin typeface="+mn-lt"/>
              </a:rPr>
              <a:t>=0</a:t>
            </a:r>
            <a:r>
              <a:rPr lang="el-GR" sz="2300" kern="0" dirty="0" smtClean="0">
                <a:solidFill>
                  <a:srgbClr val="00004C"/>
                </a:solidFill>
                <a:latin typeface="+mn-lt"/>
              </a:rPr>
              <a:t>, </a:t>
            </a:r>
            <a:r>
              <a:rPr lang="el-GR" sz="2300" b="1" i="1" kern="0" dirty="0" smtClean="0">
                <a:solidFill>
                  <a:srgbClr val="00004C"/>
                </a:solidFill>
                <a:latin typeface="+mn-lt"/>
              </a:rPr>
              <a:t>σ</a:t>
            </a:r>
            <a:r>
              <a:rPr lang="ru-RU" sz="2300" kern="0" dirty="0" smtClean="0">
                <a:solidFill>
                  <a:srgbClr val="00004C"/>
                </a:solidFill>
                <a:latin typeface="+mn-lt"/>
              </a:rPr>
              <a:t>=1.</a:t>
            </a:r>
            <a:endParaRPr kumimoji="0" lang="ru-RU" sz="2300" b="0" i="0" u="none" strike="noStrike" kern="0" cap="none" spc="0" normalizeH="0" baseline="0" noProof="0" dirty="0">
              <a:ln>
                <a:noFill/>
              </a:ln>
              <a:solidFill>
                <a:srgbClr val="00004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4759036" y="5746174"/>
            <a:ext cx="2088572" cy="748144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376" y="669471"/>
            <a:ext cx="9640887" cy="633433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Воспроизводимость и пригодность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7580" y="1523649"/>
            <a:ext cx="9001125" cy="5279319"/>
          </a:xfrm>
        </p:spPr>
        <p:txBody>
          <a:bodyPr/>
          <a:lstStyle/>
          <a:p>
            <a:pPr marL="0" indent="0">
              <a:spcBef>
                <a:spcPts val="1200"/>
              </a:spcBef>
              <a:buNone/>
            </a:pPr>
            <a:r>
              <a:rPr lang="ru-RU" u="sng" dirty="0" smtClean="0"/>
              <a:t>Последовательность действий</a:t>
            </a:r>
            <a:r>
              <a:rPr lang="ru-RU" dirty="0" smtClean="0"/>
              <a:t>:</a:t>
            </a:r>
          </a:p>
          <a:p>
            <a:pPr lvl="1">
              <a:spcBef>
                <a:spcPts val="1200"/>
              </a:spcBef>
              <a:buFont typeface="+mj-lt"/>
              <a:buAutoNum type="arabicPeriod"/>
            </a:pPr>
            <a:r>
              <a:rPr lang="ru-RU" sz="3000" dirty="0" smtClean="0"/>
              <a:t>Определить количество бракованных изделий в выборке.</a:t>
            </a:r>
          </a:p>
          <a:p>
            <a:pPr lvl="1">
              <a:spcBef>
                <a:spcPts val="1200"/>
              </a:spcBef>
              <a:buFont typeface="+mj-lt"/>
              <a:buAutoNum type="arabicPeriod"/>
            </a:pPr>
            <a:r>
              <a:rPr lang="ru-RU" sz="3000" dirty="0" smtClean="0"/>
              <a:t>Посчитать % бракованных изделий в выборке.</a:t>
            </a:r>
          </a:p>
          <a:p>
            <a:pPr lvl="1">
              <a:spcBef>
                <a:spcPts val="1200"/>
              </a:spcBef>
              <a:buFont typeface="+mj-lt"/>
              <a:buAutoNum type="arabicPeriod"/>
            </a:pPr>
            <a:r>
              <a:rPr lang="ru-RU" sz="3000" dirty="0" smtClean="0"/>
              <a:t>Определить по таблице:      </a:t>
            </a:r>
            <a:r>
              <a:rPr lang="en-US" sz="3000" dirty="0" smtClean="0"/>
              <a:t>– </a:t>
            </a:r>
            <a:r>
              <a:rPr lang="ru-RU" sz="3000" dirty="0" smtClean="0"/>
              <a:t>для выборки за долговременный период, либо        </a:t>
            </a:r>
            <a:r>
              <a:rPr lang="en-US" sz="3000" dirty="0" smtClean="0"/>
              <a:t>–</a:t>
            </a:r>
            <a:r>
              <a:rPr lang="ru-RU" sz="3000" dirty="0" smtClean="0"/>
              <a:t> для выборки за краткосрочный период. Соотношение: </a:t>
            </a:r>
          </a:p>
          <a:p>
            <a:pPr lvl="1">
              <a:lnSpc>
                <a:spcPct val="90000"/>
              </a:lnSpc>
              <a:spcBef>
                <a:spcPts val="600"/>
              </a:spcBef>
              <a:buFont typeface="+mj-lt"/>
              <a:buAutoNum type="arabicPeriod"/>
            </a:pPr>
            <a:endParaRPr lang="ru-RU" sz="2500" dirty="0" smtClean="0"/>
          </a:p>
          <a:p>
            <a:pPr lvl="1">
              <a:lnSpc>
                <a:spcPct val="90000"/>
              </a:lnSpc>
              <a:spcBef>
                <a:spcPts val="600"/>
              </a:spcBef>
              <a:buNone/>
            </a:pPr>
            <a:endParaRPr lang="ru-RU" sz="2500" dirty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116</a:t>
            </a:fld>
            <a:endParaRPr lang="ru-RU"/>
          </a:p>
        </p:txBody>
      </p:sp>
      <p:graphicFrame>
        <p:nvGraphicFramePr>
          <p:cNvPr id="173059" name="Object 12"/>
          <p:cNvGraphicFramePr>
            <a:graphicFrameLocks noChangeAspect="1"/>
          </p:cNvGraphicFramePr>
          <p:nvPr/>
        </p:nvGraphicFramePr>
        <p:xfrm>
          <a:off x="6924234" y="4432609"/>
          <a:ext cx="5715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240" name="Формула" r:id="rId4" imgW="279360" imgH="253800" progId="Equation.3">
                  <p:embed/>
                </p:oleObj>
              </mc:Choice>
              <mc:Fallback>
                <p:oleObj name="Формула" r:id="rId4" imgW="279360" imgH="2538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4234" y="4432609"/>
                        <a:ext cx="571500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3061" name="Object 12"/>
          <p:cNvGraphicFramePr>
            <a:graphicFrameLocks noChangeAspect="1"/>
          </p:cNvGraphicFramePr>
          <p:nvPr/>
        </p:nvGraphicFramePr>
        <p:xfrm>
          <a:off x="5781279" y="3991551"/>
          <a:ext cx="415925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241" name="Формула" r:id="rId6" imgW="203040" imgH="228600" progId="Equation.3">
                  <p:embed/>
                </p:oleObj>
              </mc:Choice>
              <mc:Fallback>
                <p:oleObj name="Формула" r:id="rId6" imgW="203040" imgH="2286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279" y="3991551"/>
                        <a:ext cx="415925" cy="454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2"/>
          <p:cNvGraphicFramePr>
            <a:graphicFrameLocks noChangeAspect="1"/>
          </p:cNvGraphicFramePr>
          <p:nvPr/>
        </p:nvGraphicFramePr>
        <p:xfrm>
          <a:off x="4838700" y="5881689"/>
          <a:ext cx="1935163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242" name="Формула" r:id="rId8" imgW="888840" imgH="241200" progId="Equation.3">
                  <p:embed/>
                </p:oleObj>
              </mc:Choice>
              <mc:Fallback>
                <p:oleObj name="Формула" r:id="rId8" imgW="888840" imgH="2412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8700" y="5881689"/>
                        <a:ext cx="1935163" cy="593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2776682" y="4950692"/>
            <a:ext cx="4727863" cy="1298863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713182" y="3246584"/>
            <a:ext cx="4852554" cy="1517071"/>
          </a:xfrm>
          <a:prstGeom prst="rect">
            <a:avLst/>
          </a:prstGeom>
          <a:solidFill>
            <a:srgbClr val="CED7DC"/>
          </a:solidFill>
          <a:ln>
            <a:solidFill>
              <a:srgbClr val="54779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73376" y="669471"/>
            <a:ext cx="9640887" cy="633433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Воспроизводимость и пригодность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8500" y="1483921"/>
            <a:ext cx="8940800" cy="3482934"/>
          </a:xfrm>
        </p:spPr>
        <p:txBody>
          <a:bodyPr/>
          <a:lstStyle/>
          <a:p>
            <a:pPr marL="0" lvl="1" indent="444500">
              <a:spcBef>
                <a:spcPts val="600"/>
              </a:spcBef>
              <a:buFont typeface="+mj-lt"/>
              <a:buAutoNum type="arabicPeriod" startAt="4"/>
              <a:tabLst>
                <a:tab pos="444500" algn="l"/>
                <a:tab pos="533400" algn="l"/>
              </a:tabLst>
            </a:pPr>
            <a:r>
              <a:rPr lang="ru-RU" sz="3500" dirty="0" smtClean="0"/>
              <a:t>Определить </a:t>
            </a:r>
            <a:r>
              <a:rPr lang="en-US" sz="3500" b="1" dirty="0" smtClean="0"/>
              <a:t>C</a:t>
            </a:r>
            <a:r>
              <a:rPr lang="en-US" sz="3500" b="1" baseline="-25000" dirty="0" smtClean="0"/>
              <a:t>pk</a:t>
            </a:r>
            <a:r>
              <a:rPr lang="en-US" sz="3500" dirty="0" smtClean="0"/>
              <a:t> </a:t>
            </a:r>
            <a:r>
              <a:rPr lang="ru-RU" sz="3500" dirty="0" smtClean="0"/>
              <a:t>и </a:t>
            </a:r>
            <a:r>
              <a:rPr lang="en-US" sz="3500" b="1" dirty="0" err="1" smtClean="0"/>
              <a:t>P</a:t>
            </a:r>
            <a:r>
              <a:rPr lang="en-US" sz="3500" b="1" baseline="-25000" dirty="0" err="1"/>
              <a:t>pk</a:t>
            </a:r>
            <a:r>
              <a:rPr lang="ru-RU" sz="3500" dirty="0" smtClean="0"/>
              <a:t>. 			        </a:t>
            </a:r>
          </a:p>
          <a:p>
            <a:pPr marL="0" lvl="1" indent="0">
              <a:spcBef>
                <a:spcPts val="600"/>
              </a:spcBef>
              <a:buNone/>
              <a:tabLst>
                <a:tab pos="444500" algn="l"/>
                <a:tab pos="533400" algn="l"/>
              </a:tabLst>
            </a:pPr>
            <a:r>
              <a:rPr lang="ru-RU" sz="2600" dirty="0" smtClean="0"/>
              <a:t>Для этого используем формулы </a:t>
            </a:r>
            <a:r>
              <a:rPr lang="en-US" sz="2600" b="1" dirty="0"/>
              <a:t>C</a:t>
            </a:r>
            <a:r>
              <a:rPr lang="en-US" sz="2600" b="1" baseline="-25000" dirty="0"/>
              <a:t>pk</a:t>
            </a:r>
            <a:r>
              <a:rPr lang="en-US" sz="2600" dirty="0" smtClean="0"/>
              <a:t> </a:t>
            </a:r>
            <a:r>
              <a:rPr lang="ru-RU" sz="2600" dirty="0" smtClean="0"/>
              <a:t>и </a:t>
            </a:r>
            <a:r>
              <a:rPr lang="en-US" sz="2600" b="1" dirty="0" err="1"/>
              <a:t>P</a:t>
            </a:r>
            <a:r>
              <a:rPr lang="en-US" sz="2600" b="1" baseline="-25000" dirty="0" err="1"/>
              <a:t>pk</a:t>
            </a:r>
            <a:r>
              <a:rPr lang="en-US" sz="2600" dirty="0" smtClean="0"/>
              <a:t> </a:t>
            </a:r>
            <a:r>
              <a:rPr lang="ru-RU" sz="2600" dirty="0" smtClean="0"/>
              <a:t>для одностороннего допуска:</a:t>
            </a:r>
            <a:endParaRPr lang="en-US" sz="2600" dirty="0" smtClean="0"/>
          </a:p>
          <a:p>
            <a:pPr>
              <a:buNone/>
            </a:pPr>
            <a:endParaRPr lang="ru-RU" sz="35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ООО "Бизнес Консалтинг Групп"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117</a:t>
            </a:fld>
            <a:endParaRPr lang="ru-RU"/>
          </a:p>
        </p:txBody>
      </p:sp>
      <p:graphicFrame>
        <p:nvGraphicFramePr>
          <p:cNvPr id="17408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1056325"/>
              </p:ext>
            </p:extLst>
          </p:nvPr>
        </p:nvGraphicFramePr>
        <p:xfrm>
          <a:off x="2760642" y="3347465"/>
          <a:ext cx="4770438" cy="1363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2" name="Формула" r:id="rId4" imgW="2006280" imgH="507960" progId="Equation.3">
                  <p:embed/>
                </p:oleObj>
              </mc:Choice>
              <mc:Fallback>
                <p:oleObj name="Формула" r:id="rId4" imgW="2006280" imgH="5079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42" y="3347465"/>
                        <a:ext cx="4770438" cy="1363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083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0364088"/>
              </p:ext>
            </p:extLst>
          </p:nvPr>
        </p:nvGraphicFramePr>
        <p:xfrm>
          <a:off x="2888013" y="5043409"/>
          <a:ext cx="4498975" cy="115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3" name="Формула" r:id="rId6" imgW="1892160" imgH="431640" progId="Equation.3">
                  <p:embed/>
                </p:oleObj>
              </mc:Choice>
              <mc:Fallback>
                <p:oleObj name="Формула" r:id="rId6" imgW="1892160" imgH="431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8013" y="5043409"/>
                        <a:ext cx="4498975" cy="1158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73376" y="669471"/>
            <a:ext cx="9640887" cy="633433"/>
          </a:xfrm>
        </p:spPr>
        <p:txBody>
          <a:bodyPr/>
          <a:lstStyle/>
          <a:p>
            <a:pPr>
              <a:defRPr/>
            </a:pPr>
            <a:r>
              <a:rPr lang="ru-RU" sz="3200" dirty="0"/>
              <a:t>Инструменты управления качеством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37" y="1461653"/>
            <a:ext cx="9288463" cy="5178137"/>
          </a:xfrm>
        </p:spPr>
        <p:txBody>
          <a:bodyPr/>
          <a:lstStyle/>
          <a:p>
            <a:pPr>
              <a:buNone/>
            </a:pPr>
            <a:r>
              <a:rPr lang="ru-RU" sz="2800" b="1" dirty="0">
                <a:solidFill>
                  <a:schemeClr val="accent1"/>
                </a:solidFill>
              </a:rPr>
              <a:t>Контрольные карты </a:t>
            </a:r>
            <a:r>
              <a:rPr lang="ru-RU" sz="2400" dirty="0"/>
              <a:t>— это </a:t>
            </a:r>
            <a:r>
              <a:rPr lang="ru-RU" sz="2800" b="1" dirty="0" smtClean="0">
                <a:solidFill>
                  <a:schemeClr val="accent5"/>
                </a:solidFill>
              </a:rPr>
              <a:t>наглядное представление</a:t>
            </a:r>
            <a:r>
              <a:rPr lang="ru-RU" sz="2400" b="1" dirty="0" smtClean="0">
                <a:solidFill>
                  <a:schemeClr val="accent5"/>
                </a:solidFill>
              </a:rPr>
              <a:t> </a:t>
            </a:r>
            <a:r>
              <a:rPr lang="ru-RU" sz="2400" dirty="0"/>
              <a:t>полученных в ходе технологического процесса данных в виде точек (или графика) </a:t>
            </a:r>
            <a:r>
              <a:rPr lang="ru-RU" sz="2400" dirty="0">
                <a:solidFill>
                  <a:schemeClr val="tx1"/>
                </a:solidFill>
              </a:rPr>
              <a:t>в порядке их поступления во времени</a:t>
            </a:r>
            <a:r>
              <a:rPr lang="ru-RU" sz="2400" dirty="0" smtClean="0"/>
              <a:t>.</a:t>
            </a:r>
          </a:p>
          <a:p>
            <a:pPr>
              <a:buNone/>
            </a:pPr>
            <a:r>
              <a:rPr lang="ru-RU" sz="2800" b="1" dirty="0">
                <a:solidFill>
                  <a:schemeClr val="accent1"/>
                </a:solidFill>
              </a:rPr>
              <a:t>Показатели воспроизводимости и </a:t>
            </a:r>
            <a:r>
              <a:rPr lang="ru-RU" sz="2800" b="1" dirty="0" smtClean="0">
                <a:solidFill>
                  <a:schemeClr val="accent1"/>
                </a:solidFill>
              </a:rPr>
              <a:t>пригодности </a:t>
            </a:r>
            <a:r>
              <a:rPr lang="ru-RU" sz="2400" dirty="0" smtClean="0"/>
              <a:t>применяются </a:t>
            </a:r>
            <a:r>
              <a:rPr lang="ru-RU" sz="2400" dirty="0"/>
              <a:t>для </a:t>
            </a:r>
            <a:r>
              <a:rPr lang="ru-RU" sz="2400" dirty="0" smtClean="0"/>
              <a:t>числовой оценки состояния процесса </a:t>
            </a:r>
            <a:r>
              <a:rPr lang="ru-RU" sz="2400" dirty="0"/>
              <a:t>удобным </a:t>
            </a:r>
            <a:r>
              <a:rPr lang="ru-RU" sz="2400" dirty="0" smtClean="0"/>
              <a:t>способом. Определяют</a:t>
            </a:r>
            <a:r>
              <a:rPr lang="ru-RU" sz="2400" dirty="0"/>
              <a:t>, имеет ли процесс достаточно низкую </a:t>
            </a:r>
            <a:r>
              <a:rPr lang="ru-RU" sz="2400" dirty="0" smtClean="0"/>
              <a:t>изменчивость, </a:t>
            </a:r>
            <a:r>
              <a:rPr lang="ru-RU" sz="2400" dirty="0"/>
              <a:t>удовлетворяет </a:t>
            </a:r>
            <a:r>
              <a:rPr lang="ru-RU" sz="2400" dirty="0" smtClean="0"/>
              <a:t>ли допускам </a:t>
            </a:r>
            <a:r>
              <a:rPr lang="ru-RU" sz="2400" dirty="0"/>
              <a:t>процесса или есть проблема настройки</a:t>
            </a:r>
            <a:r>
              <a:rPr lang="ru-RU" sz="2400" dirty="0" smtClean="0"/>
              <a:t>.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1"/>
                </a:solidFill>
              </a:rPr>
              <a:t>«Инструменты качества» </a:t>
            </a:r>
            <a:r>
              <a:rPr lang="ru-RU" sz="2800" dirty="0" smtClean="0"/>
              <a:t>- эффективный </a:t>
            </a:r>
            <a:r>
              <a:rPr lang="ru-RU" sz="2800" dirty="0"/>
              <a:t>обмен информацией о потенциале процесса и его работоспособности на языке, который легко понимать. 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ООО "Бизнес Консалтинг Групп"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BC89C-3E04-46BC-B27F-F75A1196FCB1}" type="slidenum">
              <a:rPr lang="ru-RU" smtClean="0"/>
              <a:pPr>
                <a:defRPr/>
              </a:pPr>
              <a:t>118</a:t>
            </a:fld>
            <a:endParaRPr lang="ru-RU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929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Text Box 2"/>
          <p:cNvSpPr txBox="1">
            <a:spLocks noChangeArrowheads="1"/>
          </p:cNvSpPr>
          <p:nvPr/>
        </p:nvSpPr>
        <p:spPr bwMode="auto">
          <a:xfrm>
            <a:off x="964406" y="1809751"/>
            <a:ext cx="4281474" cy="795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2321" tIns="51161" rIns="102321" bIns="51161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>
              <a:defRPr/>
            </a:pPr>
            <a:r>
              <a:rPr lang="ru-RU" sz="45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Ваши вопросы? </a:t>
            </a:r>
          </a:p>
        </p:txBody>
      </p:sp>
      <p:sp>
        <p:nvSpPr>
          <p:cNvPr id="86021" name="Text Box 3"/>
          <p:cNvSpPr txBox="1">
            <a:spLocks noChangeArrowheads="1"/>
          </p:cNvSpPr>
          <p:nvPr/>
        </p:nvSpPr>
        <p:spPr bwMode="auto">
          <a:xfrm>
            <a:off x="3080743" y="3033890"/>
            <a:ext cx="6499838" cy="795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2321" tIns="51161" rIns="102321" bIns="51161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>
              <a:defRPr/>
            </a:pPr>
            <a:r>
              <a:rPr lang="ru-RU" sz="45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Благодарю за внимание!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98812E-C22F-426A-9338-45AE38F407F7}" type="slidenum">
              <a:rPr lang="ru-RU" smtClean="0"/>
              <a:pPr>
                <a:defRPr/>
              </a:pPr>
              <a:t>119</a:t>
            </a:fld>
            <a:endParaRPr lang="ru-RU"/>
          </a:p>
        </p:txBody>
      </p:sp>
      <p:pic>
        <p:nvPicPr>
          <p:cNvPr id="82949" name="Picture 7" descr="http://www.yarfoto.ru/klipart_v/1138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980" y="3649487"/>
            <a:ext cx="3636169" cy="3127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ООО "Бизнес Консалтинг Групп"</a:t>
            </a:r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v.1.4/2014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072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C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SPC</Template>
  <TotalTime>2025</TotalTime>
  <Pages>66</Pages>
  <Words>7888</Words>
  <Application>Microsoft Office PowerPoint</Application>
  <PresentationFormat>Произвольный</PresentationFormat>
  <Paragraphs>1911</Paragraphs>
  <Slides>119</Slides>
  <Notes>110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119</vt:i4>
      </vt:variant>
    </vt:vector>
  </HeadingPairs>
  <TitlesOfParts>
    <vt:vector size="131" baseType="lpstr">
      <vt:lpstr>Arial</vt:lpstr>
      <vt:lpstr>Arial Black</vt:lpstr>
      <vt:lpstr>Calibri</vt:lpstr>
      <vt:lpstr>Symbol</vt:lpstr>
      <vt:lpstr>Times New Roman</vt:lpstr>
      <vt:lpstr>Tw Cen MT</vt:lpstr>
      <vt:lpstr>Verdana</vt:lpstr>
      <vt:lpstr>Wingdings</vt:lpstr>
      <vt:lpstr>SPC</vt:lpstr>
      <vt:lpstr>Формула</vt:lpstr>
      <vt:lpstr>Microsoft Equation 3.0</vt:lpstr>
      <vt:lpstr>Picture</vt:lpstr>
      <vt:lpstr>СТАТИСТИЧЕСКОЕ УПРАВЛЕНИЕ ПРОЦЕССАМИ </vt:lpstr>
      <vt:lpstr>Состав системы ISO/TS 16949</vt:lpstr>
      <vt:lpstr>Что такое SPC? </vt:lpstr>
      <vt:lpstr>Назначение SPC</vt:lpstr>
      <vt:lpstr>Цели SPC</vt:lpstr>
      <vt:lpstr>Терминология</vt:lpstr>
      <vt:lpstr>Изменчивость процесса</vt:lpstr>
      <vt:lpstr>Управляемость процесса</vt:lpstr>
      <vt:lpstr>Презентация PowerPoint</vt:lpstr>
      <vt:lpstr>Локальные действия и действия над системой</vt:lpstr>
      <vt:lpstr>Воспроизводимость и пригодность процесса</vt:lpstr>
      <vt:lpstr>Управление и возможности процесса</vt:lpstr>
      <vt:lpstr>Центр и Разброс</vt:lpstr>
      <vt:lpstr>Среднее (Центр)</vt:lpstr>
      <vt:lpstr>Медиана (Центр)</vt:lpstr>
      <vt:lpstr>Как измеряется разброс</vt:lpstr>
      <vt:lpstr>Стандартное отклонение</vt:lpstr>
      <vt:lpstr>Стандартные отклонения от среднего</vt:lpstr>
      <vt:lpstr>Обзор семи простых методов</vt:lpstr>
      <vt:lpstr>Семь простых методов</vt:lpstr>
      <vt:lpstr>1. Контрольные листки </vt:lpstr>
      <vt:lpstr>Виды контрольных листков (КЛ)</vt:lpstr>
      <vt:lpstr>Оформление контрольных листков</vt:lpstr>
      <vt:lpstr>Контрольный листок видов дефектов</vt:lpstr>
      <vt:lpstr>Контрольный листок причин дефектов</vt:lpstr>
      <vt:lpstr>Контрольный листок причин дефектов</vt:lpstr>
      <vt:lpstr>КЛ по месту расположения дефектов</vt:lpstr>
      <vt:lpstr>КЛ распределения измеряемого параметра</vt:lpstr>
      <vt:lpstr>КЛ распределения измеряемого параметра</vt:lpstr>
      <vt:lpstr>2. Гистограммы</vt:lpstr>
      <vt:lpstr>Нормальное распределение</vt:lpstr>
      <vt:lpstr>Классификация гистограмм</vt:lpstr>
      <vt:lpstr>Презентация PowerPoint</vt:lpstr>
      <vt:lpstr>Презентация PowerPoint</vt:lpstr>
      <vt:lpstr>Построение гистограммы</vt:lpstr>
      <vt:lpstr>Построение гистограммы</vt:lpstr>
      <vt:lpstr>3. Диаграмма Парето</vt:lpstr>
      <vt:lpstr>Диаграмма Парето</vt:lpstr>
      <vt:lpstr>Методика построения диаграммы Парето</vt:lpstr>
      <vt:lpstr>Пример таблицы Парето</vt:lpstr>
      <vt:lpstr>Пример диаграммы Парето</vt:lpstr>
      <vt:lpstr>4. Диаграмма «Причина – следствие»</vt:lpstr>
      <vt:lpstr>Диаграмма «Причина – следствие»</vt:lpstr>
      <vt:lpstr>Диаграмма «Причина – следствие»</vt:lpstr>
      <vt:lpstr>Презентация PowerPoint</vt:lpstr>
      <vt:lpstr>5. Диаграмма разброса (рассеяния)</vt:lpstr>
      <vt:lpstr>Пример анализа диаграммы разброса</vt:lpstr>
      <vt:lpstr>6. Стратификация</vt:lpstr>
      <vt:lpstr>Критерии сортировки</vt:lpstr>
      <vt:lpstr>Пример использования стратификации</vt:lpstr>
      <vt:lpstr>7. Контрольные карты и анализ возможностей процесса</vt:lpstr>
      <vt:lpstr>Контрольные карты</vt:lpstr>
      <vt:lpstr>Контрольные карты</vt:lpstr>
      <vt:lpstr>До начала применения КК должно быть</vt:lpstr>
      <vt:lpstr>Виды контрольных карт</vt:lpstr>
      <vt:lpstr>Виды контрольных карт</vt:lpstr>
      <vt:lpstr>I.Количественные контрольные карты</vt:lpstr>
      <vt:lpstr>Презентация PowerPoint</vt:lpstr>
      <vt:lpstr>Карты средних и размахов</vt:lpstr>
      <vt:lpstr>Карты средних и размахов</vt:lpstr>
      <vt:lpstr>Карты средних и размахов</vt:lpstr>
      <vt:lpstr>Карты средних и размахов</vt:lpstr>
      <vt:lpstr>Изучение карты размахов</vt:lpstr>
      <vt:lpstr>Изучение карты размахов</vt:lpstr>
      <vt:lpstr>Изучение карты средних</vt:lpstr>
      <vt:lpstr>Изучение карты средних</vt:lpstr>
      <vt:lpstr>Карты индивидуальных  значений и скользящих размахов (X-MR)</vt:lpstr>
      <vt:lpstr>Карты X-MR</vt:lpstr>
      <vt:lpstr>Карты X-MR</vt:lpstr>
      <vt:lpstr>Анализ процесса</vt:lpstr>
      <vt:lpstr>Признаки неуправляемого состояния</vt:lpstr>
      <vt:lpstr>Признаки неуправляемого состояния</vt:lpstr>
      <vt:lpstr>Признаки неуправляемого состояния</vt:lpstr>
      <vt:lpstr>Признаки неуправляемого состояния</vt:lpstr>
      <vt:lpstr>Признаки неуправляемого состояния</vt:lpstr>
      <vt:lpstr>Признаки неуправляемого состояния</vt:lpstr>
      <vt:lpstr>Признаки неуправляемого состояния</vt:lpstr>
      <vt:lpstr>II. КК по альтернативному признаку</vt:lpstr>
      <vt:lpstr>КК по альтернативному признаку</vt:lpstr>
      <vt:lpstr>Пример КК по альтернативному признаку</vt:lpstr>
      <vt:lpstr>КК по альтернативному признаку</vt:lpstr>
      <vt:lpstr>III.Другие виды контрольных карт</vt:lpstr>
      <vt:lpstr>КК по типу «Светофор»</vt:lpstr>
      <vt:lpstr>КК по типу «Светофор»</vt:lpstr>
      <vt:lpstr>КК по типу «Светофор»</vt:lpstr>
      <vt:lpstr>КК по типу «Светофор»</vt:lpstr>
      <vt:lpstr>КК по типу «Светофор»</vt:lpstr>
      <vt:lpstr>Pre-control</vt:lpstr>
      <vt:lpstr>Pre-control</vt:lpstr>
      <vt:lpstr>Другие виды контрольных карт</vt:lpstr>
      <vt:lpstr>Другие виды контрольных карт</vt:lpstr>
      <vt:lpstr>Другие виды контрольных карт</vt:lpstr>
      <vt:lpstr>Другие виды контрольных карт</vt:lpstr>
      <vt:lpstr>Другие виды контрольных карт</vt:lpstr>
      <vt:lpstr>Понимание воспроизводимости и пригодности процесса для количественных данных</vt:lpstr>
      <vt:lpstr>Воспроизводимость и пригодность</vt:lpstr>
      <vt:lpstr>Воспроизводимость и пригодность</vt:lpstr>
      <vt:lpstr>Индексы воспроизводимости и пригодности </vt:lpstr>
      <vt:lpstr>Индексы воспроизводимости и пригодности </vt:lpstr>
      <vt:lpstr>Индексы воспроизводимости и пригодности </vt:lpstr>
      <vt:lpstr>Использование показателей процесса</vt:lpstr>
      <vt:lpstr>Презентация PowerPoint</vt:lpstr>
      <vt:lpstr>Презентация PowerPoint</vt:lpstr>
      <vt:lpstr>Презентация PowerPoint</vt:lpstr>
      <vt:lpstr>Использование показателей процесса</vt:lpstr>
      <vt:lpstr>Примеры ситуаций с различными Cpk</vt:lpstr>
      <vt:lpstr>Функция потерь качества  (QLF)</vt:lpstr>
      <vt:lpstr>Функция потерь качества</vt:lpstr>
      <vt:lpstr>Функция потерь качества </vt:lpstr>
      <vt:lpstr>Функция потерь качества </vt:lpstr>
      <vt:lpstr>Функция потерь качества </vt:lpstr>
      <vt:lpstr>Функция потерь качества </vt:lpstr>
      <vt:lpstr>Воспроизводимость и пригодность процесса для качественных данных</vt:lpstr>
      <vt:lpstr>Презентация PowerPoint</vt:lpstr>
      <vt:lpstr>Z-трансформация</vt:lpstr>
      <vt:lpstr>Воспроизводимость и пригодность</vt:lpstr>
      <vt:lpstr>Воспроизводимость и пригодность</vt:lpstr>
      <vt:lpstr>Инструменты управления качеством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SPC</dc:title>
  <dc:creator>GYV</dc:creator>
  <cp:lastModifiedBy>Гужов Юрий</cp:lastModifiedBy>
  <cp:revision>73</cp:revision>
  <cp:lastPrinted>2005-04-22T07:54:51Z</cp:lastPrinted>
  <dcterms:created xsi:type="dcterms:W3CDTF">2012-07-05T14:54:07Z</dcterms:created>
  <dcterms:modified xsi:type="dcterms:W3CDTF">2014-05-14T14:09:23Z</dcterms:modified>
</cp:coreProperties>
</file>