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7"/>
  </p:notesMasterIdLst>
  <p:sldIdLst>
    <p:sldId id="451" r:id="rId2"/>
    <p:sldId id="462" r:id="rId3"/>
    <p:sldId id="463" r:id="rId4"/>
    <p:sldId id="464" r:id="rId5"/>
    <p:sldId id="466" r:id="rId6"/>
    <p:sldId id="465" r:id="rId7"/>
    <p:sldId id="467" r:id="rId8"/>
    <p:sldId id="468" r:id="rId9"/>
    <p:sldId id="469" r:id="rId10"/>
    <p:sldId id="470" r:id="rId11"/>
    <p:sldId id="471" r:id="rId12"/>
    <p:sldId id="472" r:id="rId13"/>
    <p:sldId id="487" r:id="rId14"/>
    <p:sldId id="473" r:id="rId15"/>
    <p:sldId id="474" r:id="rId16"/>
    <p:sldId id="475" r:id="rId17"/>
    <p:sldId id="476" r:id="rId18"/>
    <p:sldId id="477" r:id="rId19"/>
    <p:sldId id="478" r:id="rId20"/>
    <p:sldId id="482" r:id="rId21"/>
    <p:sldId id="479" r:id="rId22"/>
    <p:sldId id="480" r:id="rId23"/>
    <p:sldId id="488" r:id="rId24"/>
    <p:sldId id="489" r:id="rId25"/>
    <p:sldId id="49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CC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76" autoAdjust="0"/>
    <p:restoredTop sz="91769" autoAdjust="0"/>
  </p:normalViewPr>
  <p:slideViewPr>
    <p:cSldViewPr>
      <p:cViewPr varScale="1">
        <p:scale>
          <a:sx n="80" d="100"/>
          <a:sy n="80" d="100"/>
        </p:scale>
        <p:origin x="146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8D34BC-D827-47DF-860E-98511408B0A1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35330-A35A-4066-ADCC-41A51CE218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56D83-45AE-4C7C-A3F5-89359807B0DF}" type="datetimeFigureOut">
              <a:rPr lang="ru-RU" smtClean="0"/>
              <a:pPr/>
              <a:t>11.07.2018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62416-3452-40CF-8036-E54CA1891DC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1196752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Риски и возможности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ТРЕБОВАНИЯ ПО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ИСО/МЭК 17025-2017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33670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/>
              <a:t>8.5 Обработка рисков и возможностей (вариант A) </a:t>
            </a:r>
            <a:endParaRPr lang="ru-RU" dirty="0"/>
          </a:p>
          <a:p>
            <a:r>
              <a:rPr lang="ru-RU" b="1" dirty="0"/>
              <a:t>8.5.1 </a:t>
            </a:r>
            <a:r>
              <a:rPr lang="ru-RU" dirty="0"/>
              <a:t>Лаборатория должна принимать во внимание риски и возможности, связанные с деятельностью лаборатории, для того, чтобы: </a:t>
            </a:r>
          </a:p>
          <a:p>
            <a:r>
              <a:rPr lang="ru-RU" dirty="0"/>
              <a:t>a) дать гарантию, что система менеджмента может достигать запланированных результатов; </a:t>
            </a:r>
          </a:p>
          <a:p>
            <a:r>
              <a:rPr lang="ru-RU" dirty="0"/>
              <a:t>b) расширить возможности по достижению целей и задач лаборатории; </a:t>
            </a:r>
          </a:p>
          <a:p>
            <a:r>
              <a:rPr lang="ru-RU" dirty="0"/>
              <a:t>c) предотвратить или снизить нежелательные последствия и возможные сбои в работе лаборатории; а также </a:t>
            </a:r>
          </a:p>
          <a:p>
            <a:r>
              <a:rPr lang="en-US" dirty="0"/>
              <a:t>d) </a:t>
            </a:r>
            <a:r>
              <a:rPr lang="ru-RU" dirty="0"/>
              <a:t>обеспечить улучшение.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336704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/>
              <a:t>8.5.2 </a:t>
            </a:r>
            <a:r>
              <a:rPr lang="ru-RU" dirty="0"/>
              <a:t>Лаборатория </a:t>
            </a:r>
            <a:r>
              <a:rPr lang="ru-RU" b="1" dirty="0"/>
              <a:t>должна планировать</a:t>
            </a:r>
            <a:r>
              <a:rPr lang="ru-RU" dirty="0"/>
              <a:t>: </a:t>
            </a:r>
          </a:p>
          <a:p>
            <a:r>
              <a:rPr lang="ru-RU" b="1" dirty="0"/>
              <a:t>a) действия по обработке указанных рисков и возможностей; </a:t>
            </a:r>
          </a:p>
          <a:p>
            <a:r>
              <a:rPr lang="en-US" b="1" dirty="0"/>
              <a:t>b) </a:t>
            </a:r>
            <a:r>
              <a:rPr lang="ru-RU" b="1" dirty="0"/>
              <a:t>каким образом: </a:t>
            </a:r>
          </a:p>
          <a:p>
            <a:r>
              <a:rPr lang="ru-RU" b="1" dirty="0"/>
              <a:t>— встраивать и осуществлять меры в системе менеджмента; </a:t>
            </a:r>
          </a:p>
          <a:p>
            <a:r>
              <a:rPr lang="ru-RU" b="1" dirty="0"/>
              <a:t>— оценивать результативность этих действий.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6091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33670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dirty="0"/>
          </a:p>
          <a:p>
            <a:r>
              <a:rPr lang="ru-RU" b="1" dirty="0"/>
              <a:t>8.5.3 </a:t>
            </a:r>
            <a:r>
              <a:rPr lang="ru-RU" dirty="0"/>
              <a:t>Действия, предпринятые для обработки рисков и возможностей должны быть пропорциональны возможному влиянию на надежность результатов работы лаборатории. </a:t>
            </a:r>
          </a:p>
          <a:p>
            <a:r>
              <a:rPr lang="ru-RU" dirty="0"/>
              <a:t>ПРИМЕЧАНИЕ 1 Варианты обработки рисков и возможностей могут включать в </a:t>
            </a:r>
            <a:r>
              <a:rPr lang="ru-RU" dirty="0" smtClean="0"/>
              <a:t>себя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-</a:t>
            </a:r>
            <a:r>
              <a:rPr lang="ru-RU" dirty="0" smtClean="0"/>
              <a:t> </a:t>
            </a:r>
            <a:r>
              <a:rPr lang="ru-RU" dirty="0"/>
              <a:t>идентификацию и избегание угроз,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ru-RU" dirty="0" smtClean="0"/>
              <a:t>принятие </a:t>
            </a:r>
            <a:r>
              <a:rPr lang="ru-RU" dirty="0"/>
              <a:t>риска с целью осуществления возможности, исключение источника риска,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ru-RU" dirty="0" smtClean="0"/>
              <a:t>изменение </a:t>
            </a:r>
            <a:r>
              <a:rPr lang="ru-RU" dirty="0"/>
              <a:t>вероятности или последствий,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ru-RU" dirty="0" smtClean="0"/>
              <a:t>разделение </a:t>
            </a:r>
            <a:r>
              <a:rPr lang="ru-RU" dirty="0"/>
              <a:t>риска или сохранение риска на основе обоснованного решения. </a:t>
            </a:r>
          </a:p>
        </p:txBody>
      </p:sp>
    </p:spTree>
    <p:extLst>
      <p:ext uri="{BB962C8B-B14F-4D97-AF65-F5344CB8AC3E}">
        <p14:creationId xmlns:p14="http://schemas.microsoft.com/office/powerpoint/2010/main" val="3910801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336704"/>
          </a:xfrm>
        </p:spPr>
        <p:txBody>
          <a:bodyPr>
            <a:normAutofit/>
          </a:bodyPr>
          <a:lstStyle/>
          <a:p>
            <a:r>
              <a:rPr lang="ru-RU" dirty="0" smtClean="0"/>
              <a:t>ПРИМЕЧАНИЕ </a:t>
            </a:r>
            <a:r>
              <a:rPr lang="ru-RU" dirty="0"/>
              <a:t>2 Возможности могут вести к расширению сферы лабораторных работ, привлечению новых заказчиков, применению новых технологий и другим возможностям удовлетворения потребностей заказчиков. </a:t>
            </a:r>
          </a:p>
        </p:txBody>
      </p:sp>
    </p:spTree>
    <p:extLst>
      <p:ext uri="{BB962C8B-B14F-4D97-AF65-F5344CB8AC3E}">
        <p14:creationId xmlns:p14="http://schemas.microsoft.com/office/powerpoint/2010/main" val="2537805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Перечень документов по рискам</a:t>
            </a:r>
          </a:p>
          <a:p>
            <a:pPr marL="0" indent="0" algn="ctr">
              <a:buNone/>
            </a:pPr>
            <a:endParaRPr lang="ru-RU" dirty="0"/>
          </a:p>
          <a:p>
            <a:r>
              <a:rPr lang="ru-RU" dirty="0"/>
              <a:t>ГОСТ ISO 9000-2015 Системы менеджмента качества. Основные положения и</a:t>
            </a:r>
          </a:p>
          <a:p>
            <a:r>
              <a:rPr lang="ru-RU" dirty="0"/>
              <a:t>словарь.</a:t>
            </a:r>
          </a:p>
          <a:p>
            <a:r>
              <a:rPr lang="ru-RU" dirty="0" smtClean="0"/>
              <a:t>ГОСТ </a:t>
            </a:r>
            <a:r>
              <a:rPr lang="ru-RU" dirty="0"/>
              <a:t>ISO 9001-2015 Системы менеджмента качества. Требования.</a:t>
            </a:r>
          </a:p>
          <a:p>
            <a:r>
              <a:rPr lang="ru-RU" dirty="0" smtClean="0"/>
              <a:t>ГОСТ </a:t>
            </a:r>
            <a:r>
              <a:rPr lang="ru-RU" dirty="0"/>
              <a:t>ISO 31000:2009 Менеджмент риска – Принципы и руководящие </a:t>
            </a:r>
            <a:r>
              <a:rPr lang="ru-RU" dirty="0" smtClean="0"/>
              <a:t>указания</a:t>
            </a:r>
          </a:p>
          <a:p>
            <a:r>
              <a:rPr lang="ru-RU" dirty="0" smtClean="0"/>
              <a:t>ГОСТ </a:t>
            </a:r>
            <a:r>
              <a:rPr lang="ru-RU" dirty="0"/>
              <a:t>Р ИСО/МЭК 31010-2011 Менеджмент риска. Методы оценки рисков </a:t>
            </a:r>
          </a:p>
        </p:txBody>
      </p:sp>
    </p:spTree>
    <p:extLst>
      <p:ext uri="{BB962C8B-B14F-4D97-AF65-F5344CB8AC3E}">
        <p14:creationId xmlns:p14="http://schemas.microsoft.com/office/powerpoint/2010/main" val="1552485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5689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Р</a:t>
            </a:r>
            <a:r>
              <a:rPr lang="ru-RU" sz="2000" b="1" dirty="0" smtClean="0"/>
              <a:t>иск </a:t>
            </a:r>
            <a:r>
              <a:rPr lang="ru-RU" sz="2000" b="1" dirty="0"/>
              <a:t>- </a:t>
            </a:r>
            <a:r>
              <a:rPr lang="ru-RU" sz="2000" dirty="0"/>
              <a:t>вероятное событие, которое может повлиять на достижение стратегических </a:t>
            </a:r>
            <a:r>
              <a:rPr lang="ru-RU" sz="2000" dirty="0" smtClean="0"/>
              <a:t>и операционных </a:t>
            </a:r>
            <a:r>
              <a:rPr lang="ru-RU" sz="2000" dirty="0"/>
              <a:t>целей </a:t>
            </a:r>
            <a:r>
              <a:rPr lang="ru-RU" sz="2000" dirty="0" smtClean="0"/>
              <a:t>в </a:t>
            </a:r>
            <a:r>
              <a:rPr lang="ru-RU" sz="2000" dirty="0"/>
              <a:t>конечной перспективе.</a:t>
            </a:r>
          </a:p>
          <a:p>
            <a:r>
              <a:rPr lang="ru-RU" sz="2000" dirty="0" smtClean="0"/>
              <a:t>У</a:t>
            </a:r>
            <a:r>
              <a:rPr lang="ru-RU" sz="2000" b="1" dirty="0" smtClean="0"/>
              <a:t>правление </a:t>
            </a:r>
            <a:r>
              <a:rPr lang="ru-RU" sz="2000" b="1" dirty="0"/>
              <a:t>рисками </a:t>
            </a:r>
            <a:r>
              <a:rPr lang="ru-RU" sz="2000" dirty="0"/>
              <a:t>- это процессы, связанные с идентификацией, </a:t>
            </a:r>
            <a:r>
              <a:rPr lang="ru-RU" sz="2000" dirty="0" smtClean="0"/>
              <a:t>анализом рисков </a:t>
            </a:r>
            <a:r>
              <a:rPr lang="ru-RU" sz="2000" dirty="0"/>
              <a:t>и принятием решений, которые включают максимизацию положительных </a:t>
            </a:r>
            <a:r>
              <a:rPr lang="ru-RU" sz="2000" dirty="0" smtClean="0"/>
              <a:t>и минимизацию </a:t>
            </a:r>
            <a:r>
              <a:rPr lang="ru-RU" sz="2000" dirty="0"/>
              <a:t>отрицательных последствий наступления рисковых событий.</a:t>
            </a:r>
          </a:p>
          <a:p>
            <a:r>
              <a:rPr lang="en-US" sz="2000" dirty="0" smtClean="0"/>
              <a:t>M</a:t>
            </a:r>
            <a:r>
              <a:rPr lang="ru-RU" sz="2000" b="1" dirty="0" err="1" smtClean="0"/>
              <a:t>енеджмент</a:t>
            </a:r>
            <a:r>
              <a:rPr lang="ru-RU" sz="2000" b="1" dirty="0" smtClean="0"/>
              <a:t> </a:t>
            </a:r>
            <a:r>
              <a:rPr lang="ru-RU" sz="2000" b="1" dirty="0"/>
              <a:t>рисков </a:t>
            </a:r>
            <a:r>
              <a:rPr lang="ru-RU" sz="2000" dirty="0"/>
              <a:t>– это скоординированная деятельность для того, чтобы</a:t>
            </a:r>
          </a:p>
          <a:p>
            <a:r>
              <a:rPr lang="ru-RU" sz="2000" dirty="0"/>
              <a:t>направлять и контролировать организацию в отношении рисков.</a:t>
            </a:r>
          </a:p>
          <a:p>
            <a:r>
              <a:rPr lang="ru-RU" sz="2000" dirty="0" smtClean="0"/>
              <a:t>В</a:t>
            </a:r>
            <a:r>
              <a:rPr lang="ru-RU" sz="2000" b="1" dirty="0" smtClean="0"/>
              <a:t>ладелец </a:t>
            </a:r>
            <a:r>
              <a:rPr lang="ru-RU" sz="2000" b="1" dirty="0"/>
              <a:t>риска – </a:t>
            </a:r>
            <a:r>
              <a:rPr lang="ru-RU" sz="2000" dirty="0"/>
              <a:t>руководитель подразделения, на стратегические или</a:t>
            </a:r>
          </a:p>
          <a:p>
            <a:r>
              <a:rPr lang="ru-RU" sz="2000" dirty="0"/>
              <a:t>операционные цели которого оказывает прямое влияние данный риск. Владелец </a:t>
            </a:r>
            <a:r>
              <a:rPr lang="ru-RU" sz="2000" dirty="0" smtClean="0"/>
              <a:t>риска отвечает </a:t>
            </a:r>
            <a:r>
              <a:rPr lang="ru-RU" sz="2000" dirty="0"/>
              <a:t>за идентификацию, оценку и мониторинг управления риском.</a:t>
            </a:r>
          </a:p>
          <a:p>
            <a:r>
              <a:rPr lang="ru-RU" sz="2000" b="1" dirty="0"/>
              <a:t>С</a:t>
            </a:r>
            <a:r>
              <a:rPr lang="ru-RU" sz="2000" b="1" dirty="0" smtClean="0"/>
              <a:t>истема </a:t>
            </a:r>
            <a:r>
              <a:rPr lang="ru-RU" sz="2000" b="1" dirty="0"/>
              <a:t>управления рисками (СУР) </a:t>
            </a:r>
            <a:r>
              <a:rPr lang="ru-RU" sz="2000" dirty="0"/>
              <a:t>– совокупность процессов, методик,</a:t>
            </a:r>
          </a:p>
          <a:p>
            <a:r>
              <a:rPr lang="ru-RU" sz="2000" dirty="0"/>
              <a:t>информационных систем, направленных на достижение целей и задач управления рисками.</a:t>
            </a:r>
          </a:p>
          <a:p>
            <a:r>
              <a:rPr lang="ru-RU" sz="2000" b="1" dirty="0"/>
              <a:t>П</a:t>
            </a:r>
            <a:r>
              <a:rPr lang="ru-RU" sz="2000" b="1" dirty="0" smtClean="0"/>
              <a:t>аспорт </a:t>
            </a:r>
            <a:r>
              <a:rPr lang="ru-RU" sz="2000" b="1" dirty="0"/>
              <a:t>рисков – </a:t>
            </a:r>
            <a:r>
              <a:rPr lang="ru-RU" sz="2000" dirty="0"/>
              <a:t>документ, содержащий всю имеющуюся информацию о риске.</a:t>
            </a:r>
          </a:p>
        </p:txBody>
      </p:sp>
    </p:spTree>
    <p:extLst>
      <p:ext uri="{BB962C8B-B14F-4D97-AF65-F5344CB8AC3E}">
        <p14:creationId xmlns:p14="http://schemas.microsoft.com/office/powerpoint/2010/main" val="96715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8574" y="1340768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 smtClean="0">
                <a:latin typeface="Times New Roman" panose="02020603050405020304" pitchFamily="18" charset="0"/>
              </a:rPr>
              <a:t>Документированная процедура,</a:t>
            </a:r>
            <a:endParaRPr lang="ru-RU" sz="3000" dirty="0">
              <a:latin typeface="Times New Roman" panose="02020603050405020304" pitchFamily="18" charset="0"/>
            </a:endParaRPr>
          </a:p>
          <a:p>
            <a:pPr algn="ctr"/>
            <a:r>
              <a:rPr lang="ru-RU" sz="3000" dirty="0" smtClean="0">
                <a:latin typeface="Times New Roman" panose="02020603050405020304" pitchFamily="18" charset="0"/>
              </a:rPr>
              <a:t>устанавливающая </a:t>
            </a:r>
            <a:r>
              <a:rPr lang="ru-RU" sz="3000" dirty="0">
                <a:latin typeface="Times New Roman" panose="02020603050405020304" pitchFamily="18" charset="0"/>
              </a:rPr>
              <a:t>правила и процедуры планирования, организации, управления рисками и</a:t>
            </a:r>
          </a:p>
          <a:p>
            <a:pPr algn="ctr"/>
            <a:r>
              <a:rPr lang="ru-RU" sz="3000" dirty="0">
                <a:latin typeface="Times New Roman" panose="02020603050405020304" pitchFamily="18" charset="0"/>
              </a:rPr>
              <a:t>проведения мероприятий по устранению </a:t>
            </a:r>
            <a:r>
              <a:rPr lang="ru-RU" sz="3000" dirty="0" smtClean="0">
                <a:latin typeface="Times New Roman" panose="02020603050405020304" pitchFamily="18" charset="0"/>
              </a:rPr>
              <a:t>рисков</a:t>
            </a:r>
          </a:p>
          <a:p>
            <a:pPr algn="ctr"/>
            <a:endParaRPr lang="ru-RU" sz="3000" dirty="0">
              <a:latin typeface="Times New Roman" panose="02020603050405020304" pitchFamily="18" charset="0"/>
            </a:endParaRPr>
          </a:p>
          <a:p>
            <a:pPr algn="ctr"/>
            <a:r>
              <a:rPr lang="ru-RU" sz="3000" b="1" dirty="0" smtClean="0">
                <a:latin typeface="Times New Roman" panose="02020603050405020304" pitchFamily="18" charset="0"/>
              </a:rPr>
              <a:t>СТО</a:t>
            </a:r>
            <a:endParaRPr lang="ru-RU" sz="3000" b="1" dirty="0"/>
          </a:p>
        </p:txBody>
      </p:sp>
    </p:spTree>
    <p:extLst>
      <p:ext uri="{BB962C8B-B14F-4D97-AF65-F5344CB8AC3E}">
        <p14:creationId xmlns:p14="http://schemas.microsoft.com/office/powerpoint/2010/main" val="981218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dirty="0" smtClean="0"/>
              <a:t>СОДЕРЖАНИЕ</a:t>
            </a:r>
          </a:p>
          <a:p>
            <a:endParaRPr lang="ru-RU" sz="2500" dirty="0"/>
          </a:p>
          <a:p>
            <a:r>
              <a:rPr lang="ru-RU" sz="2500" dirty="0" smtClean="0"/>
              <a:t>1 </a:t>
            </a:r>
            <a:r>
              <a:rPr lang="ru-RU" sz="2500" dirty="0"/>
              <a:t>Область </a:t>
            </a:r>
            <a:endParaRPr lang="ru-RU" sz="2500" dirty="0" smtClean="0"/>
          </a:p>
          <a:p>
            <a:r>
              <a:rPr lang="ru-RU" sz="2500" dirty="0" smtClean="0"/>
              <a:t>2 </a:t>
            </a:r>
            <a:r>
              <a:rPr lang="ru-RU" sz="2500" dirty="0"/>
              <a:t>Нормативные ссылки </a:t>
            </a:r>
            <a:r>
              <a:rPr lang="ru-RU" sz="2500" dirty="0" smtClean="0"/>
              <a:t> </a:t>
            </a:r>
            <a:endParaRPr lang="ru-RU" sz="2500" dirty="0"/>
          </a:p>
          <a:p>
            <a:r>
              <a:rPr lang="ru-RU" sz="2500" dirty="0"/>
              <a:t>3. Термины и сокращения </a:t>
            </a:r>
            <a:endParaRPr lang="ru-RU" sz="2500" dirty="0" smtClean="0"/>
          </a:p>
          <a:p>
            <a:r>
              <a:rPr lang="ru-RU" sz="2500" dirty="0" smtClean="0"/>
              <a:t>4 </a:t>
            </a:r>
            <a:r>
              <a:rPr lang="ru-RU" sz="2500" dirty="0"/>
              <a:t>Общие положения </a:t>
            </a:r>
            <a:endParaRPr lang="ru-RU" sz="2500" dirty="0" smtClean="0"/>
          </a:p>
          <a:p>
            <a:r>
              <a:rPr lang="ru-RU" sz="2500" dirty="0" smtClean="0"/>
              <a:t>5</a:t>
            </a:r>
            <a:r>
              <a:rPr lang="ru-RU" sz="2500" dirty="0"/>
              <a:t>. Порядок проведения работ по оценки рисков в СМК </a:t>
            </a:r>
            <a:endParaRPr lang="ru-RU" sz="2500" dirty="0" smtClean="0"/>
          </a:p>
          <a:p>
            <a:r>
              <a:rPr lang="ru-RU" sz="2500" dirty="0" smtClean="0"/>
              <a:t>5.1 </a:t>
            </a:r>
            <a:r>
              <a:rPr lang="ru-RU" sz="2500" dirty="0"/>
              <a:t>Организация и планирование оценки </a:t>
            </a:r>
            <a:r>
              <a:rPr lang="ru-RU" sz="2500" dirty="0" smtClean="0"/>
              <a:t>рисков</a:t>
            </a:r>
          </a:p>
          <a:p>
            <a:r>
              <a:rPr lang="ru-RU" sz="2500" dirty="0" smtClean="0"/>
              <a:t>5.2 </a:t>
            </a:r>
            <a:r>
              <a:rPr lang="ru-RU" sz="2500" dirty="0"/>
              <a:t>Идентификация риска. </a:t>
            </a:r>
            <a:endParaRPr lang="ru-RU" sz="2500" dirty="0" smtClean="0"/>
          </a:p>
          <a:p>
            <a:r>
              <a:rPr lang="ru-RU" sz="2500" dirty="0" smtClean="0"/>
              <a:t>5.3 </a:t>
            </a:r>
            <a:r>
              <a:rPr lang="ru-RU" sz="2500" dirty="0"/>
              <a:t>Анализ </a:t>
            </a:r>
            <a:r>
              <a:rPr lang="ru-RU" sz="2500" dirty="0" smtClean="0"/>
              <a:t>рисков</a:t>
            </a:r>
          </a:p>
          <a:p>
            <a:r>
              <a:rPr lang="ru-RU" sz="2500" dirty="0" smtClean="0"/>
              <a:t>5.4 </a:t>
            </a:r>
            <a:r>
              <a:rPr lang="ru-RU" sz="2500" dirty="0"/>
              <a:t>Определение степени риска </a:t>
            </a:r>
            <a:endParaRPr lang="ru-RU" sz="2500" dirty="0" smtClean="0"/>
          </a:p>
          <a:p>
            <a:r>
              <a:rPr lang="ru-RU" sz="2500" dirty="0" smtClean="0"/>
              <a:t>5.4 </a:t>
            </a:r>
            <a:r>
              <a:rPr lang="ru-RU" sz="2500" dirty="0"/>
              <a:t>Анализ принятых мер управления риска </a:t>
            </a:r>
            <a:endParaRPr lang="ru-RU" sz="2500" dirty="0" smtClean="0"/>
          </a:p>
          <a:p>
            <a:r>
              <a:rPr lang="ru-RU" sz="2500" dirty="0" smtClean="0"/>
              <a:t>6 </a:t>
            </a:r>
            <a:r>
              <a:rPr lang="ru-RU" sz="2500" dirty="0"/>
              <a:t>Ведение документации и </a:t>
            </a:r>
            <a:r>
              <a:rPr lang="ru-RU" sz="2500" dirty="0" smtClean="0"/>
              <a:t>записей</a:t>
            </a:r>
            <a:endParaRPr lang="ru-RU" sz="2500" b="1" dirty="0"/>
          </a:p>
        </p:txBody>
      </p:sp>
    </p:spTree>
    <p:extLst>
      <p:ext uri="{BB962C8B-B14F-4D97-AF65-F5344CB8AC3E}">
        <p14:creationId xmlns:p14="http://schemas.microsoft.com/office/powerpoint/2010/main" val="2097766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/>
              <a:t>     </a:t>
            </a:r>
            <a:r>
              <a:rPr lang="ru-RU" sz="2500" b="1" dirty="0" smtClean="0"/>
              <a:t>Оценка </a:t>
            </a:r>
            <a:r>
              <a:rPr lang="ru-RU" sz="2500" b="1" dirty="0"/>
              <a:t>риска включает в </a:t>
            </a:r>
            <a:r>
              <a:rPr lang="ru-RU" sz="2500" b="1" dirty="0" smtClean="0"/>
              <a:t>себя</a:t>
            </a:r>
            <a:r>
              <a:rPr lang="en-US" sz="2500" b="1" dirty="0" smtClean="0"/>
              <a:t>:</a:t>
            </a:r>
            <a:r>
              <a:rPr lang="ru-RU" sz="2500" b="1" dirty="0" smtClean="0"/>
              <a:t> </a:t>
            </a:r>
          </a:p>
          <a:p>
            <a:pPr marL="342900" indent="-342900">
              <a:buFontTx/>
              <a:buChar char="-"/>
            </a:pPr>
            <a:r>
              <a:rPr lang="ru-RU" sz="2500" dirty="0" smtClean="0"/>
              <a:t>идентификацию</a:t>
            </a:r>
            <a:r>
              <a:rPr lang="ru-RU" sz="2500" dirty="0"/>
              <a:t>, </a:t>
            </a:r>
            <a:endParaRPr lang="ru-RU" sz="2500" dirty="0" smtClean="0"/>
          </a:p>
          <a:p>
            <a:pPr marL="342900" indent="-342900">
              <a:buFontTx/>
              <a:buChar char="-"/>
            </a:pPr>
            <a:r>
              <a:rPr lang="ru-RU" sz="2500" dirty="0" smtClean="0"/>
              <a:t>анализ </a:t>
            </a:r>
            <a:r>
              <a:rPr lang="ru-RU" sz="2500" dirty="0"/>
              <a:t>и </a:t>
            </a:r>
            <a:endParaRPr lang="ru-RU" sz="2500" dirty="0" smtClean="0"/>
          </a:p>
          <a:p>
            <a:pPr marL="342900" indent="-342900">
              <a:buFontTx/>
              <a:buChar char="-"/>
            </a:pPr>
            <a:r>
              <a:rPr lang="ru-RU" sz="2500" dirty="0" smtClean="0"/>
              <a:t>определение </a:t>
            </a:r>
            <a:r>
              <a:rPr lang="ru-RU" sz="2500" dirty="0"/>
              <a:t>степени риска по каждому процессу СМК. </a:t>
            </a:r>
          </a:p>
          <a:p>
            <a:r>
              <a:rPr lang="ru-RU" sz="2500" dirty="0" smtClean="0"/>
              <a:t>     Оценка </a:t>
            </a:r>
            <a:r>
              <a:rPr lang="ru-RU" sz="2500" dirty="0"/>
              <a:t>рисков производится </a:t>
            </a:r>
            <a:r>
              <a:rPr lang="ru-RU" sz="2500" dirty="0" smtClean="0"/>
              <a:t>(</a:t>
            </a:r>
            <a:r>
              <a:rPr lang="ru-RU" sz="2500" i="1" dirty="0" smtClean="0"/>
              <a:t>например</a:t>
            </a:r>
            <a:r>
              <a:rPr lang="ru-RU" sz="2500" dirty="0" smtClean="0"/>
              <a:t>) экспертной </a:t>
            </a:r>
            <a:r>
              <a:rPr lang="ru-RU" sz="2500" dirty="0"/>
              <a:t>группой в количестве не менее трех человек. В состав экспертной группы включаются специалисты и работники, участвующие в функционировании процессов. </a:t>
            </a:r>
          </a:p>
          <a:p>
            <a:r>
              <a:rPr lang="ru-RU" sz="2500" dirty="0" smtClean="0"/>
              <a:t>     Плановая </a:t>
            </a:r>
            <a:r>
              <a:rPr lang="ru-RU" sz="2500" dirty="0"/>
              <a:t>оценка рисков осуществляется 1 раз в год, как правило, в декабре месяце на основании приказа </a:t>
            </a:r>
            <a:r>
              <a:rPr lang="ru-RU" sz="2500" dirty="0" smtClean="0"/>
              <a:t>…..</a:t>
            </a:r>
          </a:p>
          <a:p>
            <a:r>
              <a:rPr lang="ru-RU" sz="2500" dirty="0" smtClean="0"/>
              <a:t>(</a:t>
            </a:r>
            <a:r>
              <a:rPr lang="ru-RU" sz="2500" dirty="0"/>
              <a:t>либо распоряжения </a:t>
            </a:r>
            <a:r>
              <a:rPr lang="ru-RU" sz="2500" dirty="0" smtClean="0"/>
              <a:t>…….). </a:t>
            </a:r>
            <a:endParaRPr lang="ru-RU" sz="2500" dirty="0"/>
          </a:p>
          <a:p>
            <a:r>
              <a:rPr lang="ru-RU" sz="2500" dirty="0"/>
              <a:t> </a:t>
            </a:r>
            <a:r>
              <a:rPr lang="ru-RU" sz="2500" dirty="0" smtClean="0"/>
              <a:t>     Внеплановая </a:t>
            </a:r>
            <a:r>
              <a:rPr lang="ru-RU" sz="2500" dirty="0"/>
              <a:t>оценка рисков проводится по мере необходимости при внесении существенных изменений, влияющих на функционирование процесса СМК на основании приказа </a:t>
            </a:r>
            <a:r>
              <a:rPr lang="ru-RU" sz="2500" dirty="0" smtClean="0"/>
              <a:t>…..(</a:t>
            </a:r>
            <a:r>
              <a:rPr lang="ru-RU" sz="2500" dirty="0"/>
              <a:t>либо распоряжения </a:t>
            </a:r>
            <a:r>
              <a:rPr lang="ru-RU" sz="2500" dirty="0" smtClean="0"/>
              <a:t>……). 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4057246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460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500" dirty="0"/>
              <a:t>В качестве основных источников информации для идентификации рисков процесса используются: </a:t>
            </a:r>
          </a:p>
          <a:p>
            <a:r>
              <a:rPr lang="ru-RU" sz="2500" dirty="0"/>
              <a:t>- д</a:t>
            </a:r>
            <a:r>
              <a:rPr lang="ru-RU" sz="2500" dirty="0" smtClean="0"/>
              <a:t>окументы СМК</a:t>
            </a:r>
            <a:r>
              <a:rPr lang="ru-RU" sz="2500" dirty="0"/>
              <a:t>; </a:t>
            </a:r>
          </a:p>
          <a:p>
            <a:r>
              <a:rPr lang="ru-RU" sz="2500" dirty="0"/>
              <a:t>- результаты внутренних и внешних аудитов; </a:t>
            </a:r>
          </a:p>
          <a:p>
            <a:r>
              <a:rPr lang="ru-RU" sz="2500" dirty="0"/>
              <a:t>- данные об удовлетворенности потребителей; </a:t>
            </a:r>
          </a:p>
          <a:p>
            <a:r>
              <a:rPr lang="ru-RU" sz="2500" dirty="0"/>
              <a:t>- решения и действия по улучшению процесса и СМК в целом; </a:t>
            </a:r>
          </a:p>
          <a:p>
            <a:r>
              <a:rPr lang="ru-RU" sz="2500" dirty="0"/>
              <a:t>- данные по функционированию процесса СМК за год; </a:t>
            </a:r>
          </a:p>
          <a:p>
            <a:r>
              <a:rPr lang="ru-RU" sz="2500" dirty="0"/>
              <a:t>- данные по анализу со стороны руководства за год; </a:t>
            </a:r>
          </a:p>
          <a:p>
            <a:r>
              <a:rPr lang="ru-RU" sz="2500" dirty="0"/>
              <a:t>- корректирующие и предупреждающие действия; </a:t>
            </a:r>
          </a:p>
          <a:p>
            <a:r>
              <a:rPr lang="ru-RU" sz="2500" dirty="0"/>
              <a:t>- записи по процессу СМК. </a:t>
            </a:r>
            <a:endParaRPr lang="ru-RU" sz="2500" b="1" dirty="0"/>
          </a:p>
        </p:txBody>
      </p:sp>
    </p:spTree>
    <p:extLst>
      <p:ext uri="{BB962C8B-B14F-4D97-AF65-F5344CB8AC3E}">
        <p14:creationId xmlns:p14="http://schemas.microsoft.com/office/powerpoint/2010/main" val="3559979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sz="2500" b="1" dirty="0">
                <a:solidFill>
                  <a:srgbClr val="FF0000"/>
                </a:solidFill>
              </a:rPr>
              <a:t>Методы идентификации рисков </a:t>
            </a:r>
            <a:endParaRPr lang="en-US" sz="2500" b="1" dirty="0" smtClean="0">
              <a:solidFill>
                <a:srgbClr val="FF0000"/>
              </a:solidFill>
            </a:endParaRPr>
          </a:p>
          <a:p>
            <a:endParaRPr lang="ru-RU" dirty="0"/>
          </a:p>
          <a:p>
            <a:pPr marL="342900" indent="-342900">
              <a:buAutoNum type="arabicParenR"/>
            </a:pPr>
            <a:r>
              <a:rPr lang="ru-RU" b="1" dirty="0" smtClean="0"/>
              <a:t>На </a:t>
            </a:r>
            <a:r>
              <a:rPr lang="ru-RU" b="1" dirty="0"/>
              <a:t>основе поставленных целей и задач (причинно-следственный анализ</a:t>
            </a:r>
            <a:r>
              <a:rPr lang="ru-RU" b="1" dirty="0" smtClean="0"/>
              <a:t>)</a:t>
            </a:r>
            <a:r>
              <a:rPr lang="en-US" b="1" dirty="0" smtClean="0"/>
              <a:t>;</a:t>
            </a:r>
            <a:endParaRPr lang="ru-RU" b="1" dirty="0" smtClean="0"/>
          </a:p>
          <a:p>
            <a:endParaRPr lang="ru-RU" dirty="0"/>
          </a:p>
          <a:p>
            <a:r>
              <a:rPr lang="ru-RU" b="1" dirty="0"/>
              <a:t>2) Семинары и обсуждения (мозговой штурм</a:t>
            </a:r>
            <a:r>
              <a:rPr lang="ru-RU" b="1" dirty="0" smtClean="0"/>
              <a:t>)</a:t>
            </a:r>
            <a:r>
              <a:rPr lang="en-US" b="1" dirty="0" smtClean="0"/>
              <a:t>;</a:t>
            </a:r>
            <a:endParaRPr lang="ru-RU" b="1" dirty="0" smtClean="0"/>
          </a:p>
          <a:p>
            <a:endParaRPr lang="ru-RU" dirty="0"/>
          </a:p>
          <a:p>
            <a:r>
              <a:rPr lang="ru-RU" b="1" dirty="0"/>
              <a:t>3) </a:t>
            </a:r>
            <a:r>
              <a:rPr lang="ru-RU" b="1" dirty="0" smtClean="0"/>
              <a:t>Анкетирование</a:t>
            </a:r>
            <a:r>
              <a:rPr lang="en-US" b="1" dirty="0" smtClean="0"/>
              <a:t>;</a:t>
            </a:r>
            <a:endParaRPr lang="ru-RU" b="1" dirty="0" smtClean="0"/>
          </a:p>
          <a:p>
            <a:endParaRPr lang="ru-RU" dirty="0"/>
          </a:p>
          <a:p>
            <a:r>
              <a:rPr lang="ru-RU" b="1" dirty="0"/>
              <a:t>4) База данных произошедших </a:t>
            </a:r>
            <a:r>
              <a:rPr lang="ru-RU" b="1" dirty="0" smtClean="0"/>
              <a:t>убытков, несоответствий</a:t>
            </a:r>
            <a:r>
              <a:rPr lang="en-US" b="1" dirty="0" smtClean="0"/>
              <a:t>;</a:t>
            </a:r>
            <a:endParaRPr lang="ru-RU" b="1" dirty="0" smtClean="0"/>
          </a:p>
          <a:p>
            <a:endParaRPr lang="ru-RU" dirty="0"/>
          </a:p>
          <a:p>
            <a:r>
              <a:rPr lang="ru-RU" b="1" dirty="0"/>
              <a:t>5) Отраслевые и международные сравнения. </a:t>
            </a:r>
            <a:endParaRPr lang="ru-RU" dirty="0"/>
          </a:p>
          <a:p>
            <a:r>
              <a:rPr lang="ru-RU" b="1" dirty="0" smtClean="0"/>
              <a:t> 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pPr marL="342900" indent="-342900"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24141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i="1" dirty="0"/>
              <a:t>Анализ рисков </a:t>
            </a:r>
            <a:endParaRPr lang="ru-RU" sz="2500" dirty="0"/>
          </a:p>
          <a:p>
            <a:r>
              <a:rPr lang="ru-RU" sz="2500" dirty="0" smtClean="0"/>
              <a:t>На </a:t>
            </a:r>
            <a:r>
              <a:rPr lang="ru-RU" sz="2500" dirty="0"/>
              <a:t>этапе анализа риска необходимо определить последствия, вероятность возникновения и уровень риска, а так же причины и факторы возникновения рисковых ситуаций. </a:t>
            </a:r>
          </a:p>
          <a:p>
            <a:endParaRPr lang="ru-RU" sz="2500" dirty="0"/>
          </a:p>
          <a:p>
            <a:r>
              <a:rPr lang="ru-RU" sz="2500" dirty="0" smtClean="0"/>
              <a:t>Анализ </a:t>
            </a:r>
            <a:r>
              <a:rPr lang="ru-RU" sz="2500" dirty="0"/>
              <a:t>проводится отдельно по каждому из идентифицированных рисков, в соответствии с </a:t>
            </a:r>
            <a:r>
              <a:rPr lang="ru-RU" sz="2500" dirty="0" smtClean="0"/>
              <a:t>таблицей. 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463971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500" b="1" i="1" dirty="0"/>
              <a:t>Определение уровня рисков </a:t>
            </a:r>
            <a:endParaRPr lang="ru-RU" sz="2500" dirty="0"/>
          </a:p>
          <a:p>
            <a:r>
              <a:rPr lang="ru-RU" sz="2500" dirty="0" smtClean="0"/>
              <a:t>Определяются </a:t>
            </a:r>
            <a:r>
              <a:rPr lang="ru-RU" sz="2500" dirty="0"/>
              <a:t>показатели: </a:t>
            </a:r>
            <a:endParaRPr lang="ru-RU" sz="2500" dirty="0" smtClean="0"/>
          </a:p>
          <a:p>
            <a:r>
              <a:rPr lang="ru-RU" sz="2500" dirty="0" smtClean="0"/>
              <a:t>В </a:t>
            </a:r>
            <a:r>
              <a:rPr lang="ru-RU" sz="2500" dirty="0"/>
              <a:t>– вероятность возникновения риска (по таблице </a:t>
            </a:r>
            <a:r>
              <a:rPr lang="ru-RU" sz="2500" dirty="0" smtClean="0"/>
              <a:t>1), </a:t>
            </a:r>
          </a:p>
          <a:p>
            <a:r>
              <a:rPr lang="ru-RU" sz="2500" dirty="0" smtClean="0"/>
              <a:t>У </a:t>
            </a:r>
            <a:r>
              <a:rPr lang="ru-RU" sz="2500" dirty="0"/>
              <a:t>– уровень ущерба, причиняемого риском (по таблице </a:t>
            </a:r>
            <a:r>
              <a:rPr lang="ru-RU" sz="2500" dirty="0" smtClean="0"/>
              <a:t>2). </a:t>
            </a:r>
            <a:endParaRPr lang="ru-RU" sz="2500" dirty="0"/>
          </a:p>
          <a:p>
            <a:endParaRPr lang="ru-RU" sz="2500" dirty="0" smtClean="0"/>
          </a:p>
          <a:p>
            <a:r>
              <a:rPr lang="ru-RU" sz="2500" dirty="0" smtClean="0"/>
              <a:t>Значения </a:t>
            </a:r>
            <a:r>
              <a:rPr lang="ru-RU" sz="2500" dirty="0"/>
              <a:t>показателей по каждому риску определяются экспертами индивидуально, после чего рассчитывается среднее значение. </a:t>
            </a:r>
          </a:p>
        </p:txBody>
      </p:sp>
    </p:spTree>
    <p:extLst>
      <p:ext uri="{BB962C8B-B14F-4D97-AF65-F5344CB8AC3E}">
        <p14:creationId xmlns:p14="http://schemas.microsoft.com/office/powerpoint/2010/main" val="17311378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18471" t="43785" r="37402" b="10604"/>
          <a:stretch/>
        </p:blipFill>
        <p:spPr bwMode="auto">
          <a:xfrm>
            <a:off x="539552" y="692696"/>
            <a:ext cx="8604448" cy="4680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Овал 3"/>
          <p:cNvSpPr/>
          <p:nvPr/>
        </p:nvSpPr>
        <p:spPr>
          <a:xfrm>
            <a:off x="1403648" y="548680"/>
            <a:ext cx="1512168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3194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403648" y="548680"/>
            <a:ext cx="1512168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6437" t="28624" r="46255" b="15669"/>
          <a:stretch/>
        </p:blipFill>
        <p:spPr bwMode="auto">
          <a:xfrm>
            <a:off x="1115616" y="260648"/>
            <a:ext cx="6192688" cy="63367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Овал 1"/>
          <p:cNvSpPr/>
          <p:nvPr/>
        </p:nvSpPr>
        <p:spPr>
          <a:xfrm>
            <a:off x="1475656" y="332656"/>
            <a:ext cx="1224136" cy="21602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0865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sz="2500" dirty="0"/>
          </a:p>
          <a:p>
            <a:r>
              <a:rPr lang="ru-RU" sz="2500" dirty="0"/>
              <a:t>Экспертная группа переделяет уровень риска (УР) по формуле </a:t>
            </a:r>
            <a:r>
              <a:rPr lang="ru-RU" sz="2500" dirty="0" smtClean="0"/>
              <a:t>либо </a:t>
            </a:r>
            <a:r>
              <a:rPr lang="ru-RU" sz="2500" dirty="0"/>
              <a:t>по таблице </a:t>
            </a:r>
            <a:r>
              <a:rPr lang="ru-RU" sz="2500" dirty="0" smtClean="0"/>
              <a:t>3 </a:t>
            </a:r>
            <a:r>
              <a:rPr lang="ru-RU" sz="2500" dirty="0"/>
              <a:t>на пересечение показателей вероятности и уровня ущерба: </a:t>
            </a:r>
          </a:p>
          <a:p>
            <a:r>
              <a:rPr lang="ru-RU" sz="2500" dirty="0"/>
              <a:t>УР=В*У, (1) </a:t>
            </a:r>
          </a:p>
          <a:p>
            <a:r>
              <a:rPr lang="ru-RU" sz="2500" dirty="0" smtClean="0"/>
              <a:t>где </a:t>
            </a:r>
            <a:r>
              <a:rPr lang="ru-RU" sz="2500" dirty="0"/>
              <a:t>В – вероятность возникновения риска; </a:t>
            </a:r>
          </a:p>
          <a:p>
            <a:r>
              <a:rPr lang="ru-RU" sz="2500" dirty="0"/>
              <a:t>У – уровень ущерба, полученного возникновение риска процесса СМК; </a:t>
            </a:r>
          </a:p>
          <a:p>
            <a:r>
              <a:rPr lang="ru-RU" sz="2500" dirty="0"/>
              <a:t>УР – уровень риска процесса. </a:t>
            </a:r>
          </a:p>
        </p:txBody>
      </p:sp>
    </p:spTree>
    <p:extLst>
      <p:ext uri="{BB962C8B-B14F-4D97-AF65-F5344CB8AC3E}">
        <p14:creationId xmlns:p14="http://schemas.microsoft.com/office/powerpoint/2010/main" val="28549153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27066" t="39453" r="46125" b="33637"/>
          <a:stretch/>
        </p:blipFill>
        <p:spPr bwMode="auto">
          <a:xfrm>
            <a:off x="107504" y="548680"/>
            <a:ext cx="8784976" cy="5400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Овал 3"/>
          <p:cNvSpPr/>
          <p:nvPr/>
        </p:nvSpPr>
        <p:spPr>
          <a:xfrm>
            <a:off x="755576" y="548680"/>
            <a:ext cx="1440160" cy="50405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3169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sz="2500" dirty="0"/>
          </a:p>
          <a:p>
            <a:r>
              <a:rPr lang="ru-RU" sz="2500" dirty="0" smtClean="0"/>
              <a:t>ПРИМЕР </a:t>
            </a:r>
            <a:r>
              <a:rPr lang="ru-RU" sz="2500" dirty="0" smtClean="0"/>
              <a:t>ЗАПИСЕЙ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1245375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4874" t="22734" r="25601" b="11973"/>
          <a:stretch/>
        </p:blipFill>
        <p:spPr bwMode="auto">
          <a:xfrm>
            <a:off x="143000" y="260648"/>
            <a:ext cx="9001000" cy="47525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394749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3335" t="14823" r="26628" b="20183"/>
          <a:stretch/>
        </p:blipFill>
        <p:spPr bwMode="auto">
          <a:xfrm>
            <a:off x="35496" y="404664"/>
            <a:ext cx="9145016" cy="42484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6126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b="1" dirty="0"/>
              <a:t>Ведение документации и записей </a:t>
            </a:r>
            <a:endParaRPr lang="ru-RU" dirty="0"/>
          </a:p>
          <a:p>
            <a:endParaRPr lang="en-US" dirty="0" smtClean="0"/>
          </a:p>
          <a:p>
            <a:r>
              <a:rPr lang="ru-RU" dirty="0" smtClean="0"/>
              <a:t>Результаты </a:t>
            </a:r>
            <a:r>
              <a:rPr lang="ru-RU" dirty="0"/>
              <a:t>оценки рисков по каждому процессу СМК и предлагаемые меры по управлению ими заносятся в Паспорт риска. </a:t>
            </a:r>
          </a:p>
          <a:p>
            <a:endParaRPr lang="en-US" dirty="0"/>
          </a:p>
          <a:p>
            <a:r>
              <a:rPr lang="ru-RU" dirty="0" smtClean="0"/>
              <a:t>В </a:t>
            </a:r>
            <a:r>
              <a:rPr lang="ru-RU" dirty="0"/>
              <a:t>Паспорт риска включаются </a:t>
            </a:r>
            <a:r>
              <a:rPr lang="en-US" dirty="0" smtClean="0"/>
              <a:t>…..</a:t>
            </a:r>
            <a:r>
              <a:rPr lang="ru-RU" dirty="0" smtClean="0"/>
              <a:t>. </a:t>
            </a:r>
            <a:r>
              <a:rPr lang="ru-RU" dirty="0"/>
              <a:t>Форма Паспорта риска приведена в </a:t>
            </a:r>
            <a:r>
              <a:rPr lang="ru-RU" dirty="0" smtClean="0"/>
              <a:t>приложении</a:t>
            </a:r>
            <a:r>
              <a:rPr lang="en-US" dirty="0" smtClean="0"/>
              <a:t>……</a:t>
            </a:r>
            <a:r>
              <a:rPr lang="ru-RU" dirty="0" smtClean="0"/>
              <a:t>.. </a:t>
            </a:r>
            <a:endParaRPr lang="en-US" dirty="0" smtClean="0"/>
          </a:p>
          <a:p>
            <a:endParaRPr lang="ru-RU" dirty="0"/>
          </a:p>
          <a:p>
            <a:r>
              <a:rPr lang="ru-RU" dirty="0" smtClean="0"/>
              <a:t>Паспорт </a:t>
            </a:r>
            <a:r>
              <a:rPr lang="ru-RU" dirty="0"/>
              <a:t>риска хранится у </a:t>
            </a:r>
            <a:r>
              <a:rPr lang="en-US" dirty="0" smtClean="0"/>
              <a:t>…….. </a:t>
            </a:r>
            <a:r>
              <a:rPr lang="ru-RU" dirty="0" smtClean="0"/>
              <a:t>в </a:t>
            </a:r>
            <a:r>
              <a:rPr lang="ru-RU" dirty="0"/>
              <a:t>течение </a:t>
            </a:r>
            <a:r>
              <a:rPr lang="en-US" dirty="0" smtClean="0"/>
              <a:t>………</a:t>
            </a:r>
            <a:r>
              <a:rPr lang="ru-RU" dirty="0" smtClean="0"/>
              <a:t> </a:t>
            </a:r>
            <a:r>
              <a:rPr lang="ru-RU" dirty="0"/>
              <a:t>лет в условиях, обеспечивающих необходимую сохранность документов и их оперативный поиск и защиту. </a:t>
            </a:r>
          </a:p>
          <a:p>
            <a:endParaRPr lang="ru-RU" dirty="0"/>
          </a:p>
          <a:p>
            <a:r>
              <a:rPr lang="ru-RU" dirty="0" smtClean="0"/>
              <a:t>По </a:t>
            </a:r>
            <a:r>
              <a:rPr lang="ru-RU" dirty="0"/>
              <a:t>истечении срока хранения </a:t>
            </a:r>
            <a:r>
              <a:rPr lang="en-US" dirty="0" smtClean="0"/>
              <a:t>….. </a:t>
            </a:r>
            <a:r>
              <a:rPr lang="ru-RU" dirty="0" smtClean="0"/>
              <a:t>решает </a:t>
            </a:r>
            <a:r>
              <a:rPr lang="ru-RU" dirty="0"/>
              <a:t>вопрос об уничтожении Паспорта рисков любым приемлемым способом или о продлении срока хранения. </a:t>
            </a:r>
            <a:endParaRPr lang="en-US" dirty="0" smtClean="0"/>
          </a:p>
          <a:p>
            <a:endParaRPr lang="ru-RU" dirty="0"/>
          </a:p>
          <a:p>
            <a:r>
              <a:rPr lang="ru-RU" dirty="0"/>
              <a:t>Восстановление утраченного Паспорта рисков </a:t>
            </a:r>
            <a:r>
              <a:rPr lang="ru-RU" dirty="0" smtClean="0"/>
              <a:t>осуществляет </a:t>
            </a:r>
            <a:r>
              <a:rPr lang="ru-RU" dirty="0"/>
              <a:t>ответственный за этот процесс. Восстановление утраченного Паспорта риска осуществляет через восстановление по копиям (бумажным и электронным). 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46630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b="1" i="1" dirty="0"/>
              <a:t>Анализ принятых мер управления риска </a:t>
            </a:r>
            <a:endParaRPr lang="ru-RU" dirty="0"/>
          </a:p>
          <a:p>
            <a:endParaRPr lang="en-US" dirty="0" smtClean="0"/>
          </a:p>
          <a:p>
            <a:r>
              <a:rPr lang="ru-RU" dirty="0" smtClean="0"/>
              <a:t>Анализ </a:t>
            </a:r>
            <a:r>
              <a:rPr lang="ru-RU" dirty="0"/>
              <a:t>результативности мероприятий по управлению рисками проводится с целью обеспечения непрерывного совершенствования СМК </a:t>
            </a:r>
          </a:p>
          <a:p>
            <a:endParaRPr lang="ru-RU" dirty="0"/>
          </a:p>
          <a:p>
            <a:r>
              <a:rPr lang="ru-RU" dirty="0" smtClean="0"/>
              <a:t>Для </a:t>
            </a:r>
            <a:r>
              <a:rPr lang="ru-RU" dirty="0"/>
              <a:t>каждого из управляющих рисков экспертной группой прописываются индикаторы для мониторинга, периодичность и ответственный за мониторинг (результаты заносятся в </a:t>
            </a:r>
            <a:r>
              <a:rPr lang="ru-RU" dirty="0" smtClean="0"/>
              <a:t>таблицу</a:t>
            </a:r>
            <a:r>
              <a:rPr lang="en-US" dirty="0" smtClean="0"/>
              <a:t>….)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40913128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000" dirty="0"/>
              <a:t>Риски, отнесенные к категории «низкие» считаются допустимыми и управляемыми в соответствии с существующими мерами (могут не подлежать дальнейшей оценке). </a:t>
            </a:r>
          </a:p>
          <a:p>
            <a:endParaRPr lang="en-US" sz="2000" dirty="0" smtClean="0"/>
          </a:p>
          <a:p>
            <a:r>
              <a:rPr lang="ru-RU" sz="2000" dirty="0" smtClean="0"/>
              <a:t>Риски</a:t>
            </a:r>
            <a:r>
              <a:rPr lang="ru-RU" sz="2000" dirty="0"/>
              <a:t>, отнесенные к категориям «средние» считаются допустимыми, но при этом требуется разработка и реализация в течение трех месяцев организационных мероприятий для исключения или минимизации этих рисков и перевода их в категорию «незначительные». </a:t>
            </a:r>
          </a:p>
          <a:p>
            <a:endParaRPr lang="en-US" sz="2000" dirty="0" smtClean="0"/>
          </a:p>
          <a:p>
            <a:r>
              <a:rPr lang="ru-RU" sz="2000" dirty="0" smtClean="0"/>
              <a:t>Риски</a:t>
            </a:r>
            <a:r>
              <a:rPr lang="ru-RU" sz="2000" dirty="0"/>
              <a:t>, отнесенные к «высокие» и «критические», требуют разработки мер по управления ими. </a:t>
            </a:r>
            <a:endParaRPr lang="en-US" sz="2000" dirty="0" smtClean="0"/>
          </a:p>
          <a:p>
            <a:endParaRPr lang="ru-RU" sz="2000" dirty="0"/>
          </a:p>
          <a:p>
            <a:r>
              <a:rPr lang="ru-RU" sz="2000" dirty="0" smtClean="0"/>
              <a:t>Для </a:t>
            </a:r>
            <a:r>
              <a:rPr lang="ru-RU" sz="2000" dirty="0"/>
              <a:t>рисков, требующих управления, необходимо разработать мероприятий по снижению уровня риска, определить необходимые ресурсы и ответственного за реализацию мероприятия (результаты заносятся в таблицу </a:t>
            </a:r>
            <a:r>
              <a:rPr lang="en-US" sz="2000" dirty="0" smtClean="0"/>
              <a:t>…..</a:t>
            </a:r>
            <a:r>
              <a:rPr lang="ru-RU" sz="2000" dirty="0" smtClean="0"/>
              <a:t>). </a:t>
            </a:r>
            <a:r>
              <a:rPr lang="ru-RU" sz="2000" dirty="0"/>
              <a:t>Мероприятия по минимизации риска позволяют исключить риск либо свести уровень риска до «низкий». </a:t>
            </a:r>
          </a:p>
        </p:txBody>
      </p:sp>
    </p:spTree>
    <p:extLst>
      <p:ext uri="{BB962C8B-B14F-4D97-AF65-F5344CB8AC3E}">
        <p14:creationId xmlns:p14="http://schemas.microsoft.com/office/powerpoint/2010/main" val="13064348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5372</TotalTime>
  <Words>1076</Words>
  <Application>Microsoft Office PowerPoint</Application>
  <PresentationFormat>Экран (4:3)</PresentationFormat>
  <Paragraphs>141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требования к организации работы в экоаналитической лаборатории при подготовке к  аккредитации  и инспекционному контролю</dc:title>
  <dc:creator>ТВ</dc:creator>
  <cp:lastModifiedBy>Shmatov Alexandr</cp:lastModifiedBy>
  <cp:revision>512</cp:revision>
  <dcterms:created xsi:type="dcterms:W3CDTF">2012-12-16T11:06:34Z</dcterms:created>
  <dcterms:modified xsi:type="dcterms:W3CDTF">2018-07-11T17:36:44Z</dcterms:modified>
</cp:coreProperties>
</file>