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6" r:id="rId2"/>
  </p:sldMasterIdLst>
  <p:notesMasterIdLst>
    <p:notesMasterId r:id="rId43"/>
  </p:notesMasterIdLst>
  <p:sldIdLst>
    <p:sldId id="481" r:id="rId3"/>
    <p:sldId id="436" r:id="rId4"/>
    <p:sldId id="499" r:id="rId5"/>
    <p:sldId id="508" r:id="rId6"/>
    <p:sldId id="501" r:id="rId7"/>
    <p:sldId id="272" r:id="rId8"/>
    <p:sldId id="274" r:id="rId9"/>
    <p:sldId id="519" r:id="rId10"/>
    <p:sldId id="370" r:id="rId11"/>
    <p:sldId id="502" r:id="rId12"/>
    <p:sldId id="509" r:id="rId13"/>
    <p:sldId id="466" r:id="rId14"/>
    <p:sldId id="433" r:id="rId15"/>
    <p:sldId id="474" r:id="rId16"/>
    <p:sldId id="520" r:id="rId17"/>
    <p:sldId id="465" r:id="rId18"/>
    <p:sldId id="488" r:id="rId19"/>
    <p:sldId id="521" r:id="rId20"/>
    <p:sldId id="475" r:id="rId21"/>
    <p:sldId id="516" r:id="rId22"/>
    <p:sldId id="445" r:id="rId23"/>
    <p:sldId id="522" r:id="rId24"/>
    <p:sldId id="440" r:id="rId25"/>
    <p:sldId id="449" r:id="rId26"/>
    <p:sldId id="388" r:id="rId27"/>
    <p:sldId id="510" r:id="rId28"/>
    <p:sldId id="526" r:id="rId29"/>
    <p:sldId id="527" r:id="rId30"/>
    <p:sldId id="439" r:id="rId31"/>
    <p:sldId id="446" r:id="rId32"/>
    <p:sldId id="517" r:id="rId33"/>
    <p:sldId id="518" r:id="rId34"/>
    <p:sldId id="442" r:id="rId35"/>
    <p:sldId id="441" r:id="rId36"/>
    <p:sldId id="523" r:id="rId37"/>
    <p:sldId id="524" r:id="rId38"/>
    <p:sldId id="525" r:id="rId39"/>
    <p:sldId id="472" r:id="rId40"/>
    <p:sldId id="423" r:id="rId41"/>
    <p:sldId id="489" r:id="rId42"/>
  </p:sldIdLst>
  <p:sldSz cx="9144000" cy="6858000" type="screen4x3"/>
  <p:notesSz cx="6797675" cy="987425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F52B"/>
    <a:srgbClr val="FF0066"/>
    <a:srgbClr val="808000"/>
    <a:srgbClr val="6600CC"/>
    <a:srgbClr val="FF6699"/>
    <a:srgbClr val="5D034C"/>
    <a:srgbClr val="333300"/>
    <a:srgbClr val="800000"/>
    <a:srgbClr val="339933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05" autoAdjust="0"/>
    <p:restoredTop sz="98620" autoAdjust="0"/>
  </p:normalViewPr>
  <p:slideViewPr>
    <p:cSldViewPr>
      <p:cViewPr varScale="1">
        <p:scale>
          <a:sx n="100" d="100"/>
          <a:sy n="100" d="100"/>
        </p:scale>
        <p:origin x="124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-12936"/>
    </p:cViewPr>
  </p:sorterViewPr>
  <p:notesViewPr>
    <p:cSldViewPr>
      <p:cViewPr varScale="1">
        <p:scale>
          <a:sx n="89" d="100"/>
          <a:sy n="89" d="100"/>
        </p:scale>
        <p:origin x="-3714" y="-108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2;&#1077;&#1090;&#1086;&#1076;&#1080;&#1082;&#1072;%20&#1050;&#1050;&#1064;\&#1084;&#1086;&#1089;&#1074;&#1077;&#1090;%20new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2;&#1077;&#1090;&#1086;&#1076;&#1080;&#1082;&#1072;%20&#1050;&#1050;&#1064;\&#1050;&#1050;&#1064;%20&#1052;&#1086;&#1089;-&#1074;&#1077;&#1090;%20old-New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2;&#1077;&#1090;&#1086;&#1076;&#1080;&#1082;&#1072;%20&#1050;&#1050;&#1064;\&#1050;&#1050;&#1064;%20&#1052;&#1086;&#1089;-&#1074;&#1077;&#1090;%20old-New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2;&#1077;&#1090;&#1086;&#1076;&#1080;&#1082;&#1072;%20&#1050;&#1050;&#1064;\&#1084;&#1086;&#1089;&#1074;&#1077;&#1090;%20new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2;&#1077;&#1090;&#1086;&#1076;&#1080;&#1082;&#1072;%20&#1050;&#1050;&#1064;\&#1084;&#1086;&#1089;&#1074;&#1077;&#1090;%20new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82;&#1082;&#1096;\&#1088;&#1072;&#1089;&#1095;&#1077;&#1090;%20&#1042;&#1051;&#1050;_&#1050;&#1086;&#1088;&#1086;&#1089;&#1090;&#1080;&#1085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82;&#1082;&#1096;\&#1088;&#1072;&#1089;&#1095;&#1077;&#1090;%20&#1042;&#1051;&#1050;_&#1050;&#1086;&#1088;&#1086;&#1089;&#1090;&#1080;&#1085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050"/>
              <a:t>Зависимость измеренного значения удельной активности от уровеня  ч.Петри-гамма</a:t>
            </a:r>
          </a:p>
        </c:rich>
      </c:tx>
      <c:layout>
        <c:manualLayout>
          <c:xMode val="edge"/>
          <c:yMode val="edge"/>
          <c:x val="0.120117470328558"/>
          <c:y val="2.4250777691367627E-2"/>
        </c:manualLayout>
      </c:layout>
      <c:overlay val="1"/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pPr>
              <a:solidFill>
                <a:schemeClr val="tx1"/>
              </a:solidFill>
            </c:spPr>
          </c:marker>
          <c:trendline>
            <c:trendlineType val="linear"/>
            <c:dispRSqr val="1"/>
            <c:dispEq val="1"/>
            <c:trendlineLbl>
              <c:layout>
                <c:manualLayout>
                  <c:x val="7.1041338582677138E-2"/>
                  <c:y val="-0.42703740157480335"/>
                </c:manualLayout>
              </c:layout>
              <c:numFmt formatCode="General" sourceLinked="0"/>
            </c:trendlineLbl>
          </c:trendline>
          <c:xVal>
            <c:numRef>
              <c:f>'высота Петри'!$A$4:$A$8</c:f>
              <c:numCache>
                <c:formatCode>General</c:formatCode>
                <c:ptCount val="5"/>
                <c:pt idx="0">
                  <c:v>3</c:v>
                </c:pt>
                <c:pt idx="1">
                  <c:v>5</c:v>
                </c:pt>
                <c:pt idx="2">
                  <c:v>7</c:v>
                </c:pt>
                <c:pt idx="3">
                  <c:v>10</c:v>
                </c:pt>
                <c:pt idx="4">
                  <c:v>12</c:v>
                </c:pt>
              </c:numCache>
            </c:numRef>
          </c:xVal>
          <c:yVal>
            <c:numRef>
              <c:f>'высота Петри'!$D$4:$D$8</c:f>
              <c:numCache>
                <c:formatCode>0%</c:formatCode>
                <c:ptCount val="5"/>
                <c:pt idx="0">
                  <c:v>0.15835222978080121</c:v>
                </c:pt>
                <c:pt idx="1">
                  <c:v>0.10393046107331821</c:v>
                </c:pt>
                <c:pt idx="2">
                  <c:v>5.2910052910052907E-2</c:v>
                </c:pt>
                <c:pt idx="3">
                  <c:v>-1.1337868480725623E-2</c:v>
                </c:pt>
                <c:pt idx="4">
                  <c:v>-6.2736205593348457E-2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8260208"/>
        <c:axId val="160585080"/>
      </c:scatterChart>
      <c:valAx>
        <c:axId val="20826020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Высота</a:t>
                </a:r>
                <a:r>
                  <a:rPr lang="ru-RU" baseline="0"/>
                  <a:t> уровняв чашке Петри, мм</a:t>
                </a:r>
                <a:endParaRPr lang="en-US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60585080"/>
        <c:crosses val="autoZero"/>
        <c:crossBetween val="midCat"/>
      </c:valAx>
      <c:valAx>
        <c:axId val="16058508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208260208"/>
        <c:crosses val="autoZero"/>
        <c:crossBetween val="midCat"/>
      </c:valAx>
    </c:plotArea>
    <c:plotVisOnly val="1"/>
    <c:dispBlanksAs val="gap"/>
    <c:showDLblsOverMax val="0"/>
  </c:chart>
  <c:spPr>
    <a:solidFill>
      <a:srgbClr val="92D050"/>
    </a:soli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0242744056742981E-2"/>
          <c:y val="6.5491264428605728E-2"/>
          <c:w val="0.79514812805582091"/>
          <c:h val="0.83800182345627883"/>
        </c:manualLayout>
      </c:layout>
      <c:scatterChart>
        <c:scatterStyle val="lineMarker"/>
        <c:varyColors val="0"/>
        <c:ser>
          <c:idx val="0"/>
          <c:order val="0"/>
          <c:tx>
            <c:strRef>
              <c:f>'2015'!$O$1</c:f>
              <c:strCache>
                <c:ptCount val="1"/>
                <c:pt idx="0">
                  <c:v>СрХ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xVal>
            <c:numRef>
              <c:f>'2015'!$I$2:$I$17</c:f>
              <c:numCache>
                <c:formatCode>d/m;@</c:formatCode>
                <c:ptCount val="16"/>
                <c:pt idx="0">
                  <c:v>42023</c:v>
                </c:pt>
                <c:pt idx="1">
                  <c:v>42024</c:v>
                </c:pt>
                <c:pt idx="2">
                  <c:v>42025</c:v>
                </c:pt>
                <c:pt idx="3">
                  <c:v>42026</c:v>
                </c:pt>
                <c:pt idx="4">
                  <c:v>42028</c:v>
                </c:pt>
                <c:pt idx="5">
                  <c:v>42030</c:v>
                </c:pt>
                <c:pt idx="6">
                  <c:v>42031</c:v>
                </c:pt>
                <c:pt idx="7">
                  <c:v>42033</c:v>
                </c:pt>
                <c:pt idx="8">
                  <c:v>42034</c:v>
                </c:pt>
                <c:pt idx="9">
                  <c:v>42037</c:v>
                </c:pt>
                <c:pt idx="10">
                  <c:v>42046</c:v>
                </c:pt>
                <c:pt idx="11">
                  <c:v>42051</c:v>
                </c:pt>
                <c:pt idx="12">
                  <c:v>42052</c:v>
                </c:pt>
                <c:pt idx="13">
                  <c:v>42053</c:v>
                </c:pt>
                <c:pt idx="14">
                  <c:v>42059</c:v>
                </c:pt>
                <c:pt idx="15">
                  <c:v>42060</c:v>
                </c:pt>
              </c:numCache>
            </c:numRef>
          </c:xVal>
          <c:yVal>
            <c:numRef>
              <c:f>'2015'!$O$2:$O$17</c:f>
              <c:numCache>
                <c:formatCode>0</c:formatCode>
                <c:ptCount val="16"/>
                <c:pt idx="0">
                  <c:v>980</c:v>
                </c:pt>
                <c:pt idx="1">
                  <c:v>1002.6</c:v>
                </c:pt>
                <c:pt idx="2">
                  <c:v>1006.8</c:v>
                </c:pt>
                <c:pt idx="3">
                  <c:v>1021</c:v>
                </c:pt>
                <c:pt idx="4">
                  <c:v>997</c:v>
                </c:pt>
                <c:pt idx="5">
                  <c:v>1003</c:v>
                </c:pt>
                <c:pt idx="6">
                  <c:v>1014.6</c:v>
                </c:pt>
                <c:pt idx="7">
                  <c:v>995</c:v>
                </c:pt>
                <c:pt idx="8">
                  <c:v>994.8</c:v>
                </c:pt>
                <c:pt idx="9">
                  <c:v>990.6</c:v>
                </c:pt>
                <c:pt idx="10">
                  <c:v>986.4</c:v>
                </c:pt>
                <c:pt idx="11">
                  <c:v>995</c:v>
                </c:pt>
                <c:pt idx="12">
                  <c:v>1014.6</c:v>
                </c:pt>
                <c:pt idx="13">
                  <c:v>989.8</c:v>
                </c:pt>
                <c:pt idx="14">
                  <c:v>988.8</c:v>
                </c:pt>
                <c:pt idx="15">
                  <c:v>992.8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'2015'!$I$26</c:f>
              <c:strCache>
                <c:ptCount val="1"/>
                <c:pt idx="0">
                  <c:v>ЦЛ</c:v>
                </c:pt>
              </c:strCache>
            </c:strRef>
          </c:tx>
          <c:spPr>
            <a:ln w="31750">
              <a:solidFill>
                <a:srgbClr val="FF00FF"/>
              </a:solidFill>
            </a:ln>
          </c:spPr>
          <c:marker>
            <c:symbol val="none"/>
          </c:marker>
          <c:xVal>
            <c:numRef>
              <c:f>'2015'!$I$2:$I$17</c:f>
              <c:numCache>
                <c:formatCode>d/m;@</c:formatCode>
                <c:ptCount val="16"/>
                <c:pt idx="0">
                  <c:v>42023</c:v>
                </c:pt>
                <c:pt idx="1">
                  <c:v>42024</c:v>
                </c:pt>
                <c:pt idx="2">
                  <c:v>42025</c:v>
                </c:pt>
                <c:pt idx="3">
                  <c:v>42026</c:v>
                </c:pt>
                <c:pt idx="4">
                  <c:v>42028</c:v>
                </c:pt>
                <c:pt idx="5">
                  <c:v>42030</c:v>
                </c:pt>
                <c:pt idx="6">
                  <c:v>42031</c:v>
                </c:pt>
                <c:pt idx="7">
                  <c:v>42033</c:v>
                </c:pt>
                <c:pt idx="8">
                  <c:v>42034</c:v>
                </c:pt>
                <c:pt idx="9">
                  <c:v>42037</c:v>
                </c:pt>
                <c:pt idx="10">
                  <c:v>42046</c:v>
                </c:pt>
                <c:pt idx="11">
                  <c:v>42051</c:v>
                </c:pt>
                <c:pt idx="12">
                  <c:v>42052</c:v>
                </c:pt>
                <c:pt idx="13">
                  <c:v>42053</c:v>
                </c:pt>
                <c:pt idx="14">
                  <c:v>42059</c:v>
                </c:pt>
                <c:pt idx="15">
                  <c:v>42060</c:v>
                </c:pt>
              </c:numCache>
            </c:numRef>
          </c:xVal>
          <c:yVal>
            <c:numRef>
              <c:f>'2015'!$R$2:$R$17</c:f>
              <c:numCache>
                <c:formatCode>0</c:formatCode>
                <c:ptCount val="16"/>
                <c:pt idx="0">
                  <c:v>1000</c:v>
                </c:pt>
                <c:pt idx="1">
                  <c:v>1000</c:v>
                </c:pt>
                <c:pt idx="2">
                  <c:v>1000</c:v>
                </c:pt>
                <c:pt idx="3">
                  <c:v>1000</c:v>
                </c:pt>
                <c:pt idx="4">
                  <c:v>1000</c:v>
                </c:pt>
                <c:pt idx="5">
                  <c:v>1000</c:v>
                </c:pt>
                <c:pt idx="6">
                  <c:v>1000</c:v>
                </c:pt>
                <c:pt idx="7">
                  <c:v>1000</c:v>
                </c:pt>
                <c:pt idx="8">
                  <c:v>1000</c:v>
                </c:pt>
                <c:pt idx="9">
                  <c:v>1000</c:v>
                </c:pt>
                <c:pt idx="10">
                  <c:v>1000</c:v>
                </c:pt>
                <c:pt idx="11">
                  <c:v>1000</c:v>
                </c:pt>
                <c:pt idx="12">
                  <c:v>1000</c:v>
                </c:pt>
                <c:pt idx="13">
                  <c:v>1000</c:v>
                </c:pt>
                <c:pt idx="14">
                  <c:v>1000</c:v>
                </c:pt>
                <c:pt idx="15">
                  <c:v>1000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'2015'!$S$1</c:f>
              <c:strCache>
                <c:ptCount val="1"/>
                <c:pt idx="0">
                  <c:v>UCL X</c:v>
                </c:pt>
              </c:strCache>
            </c:strRef>
          </c:tx>
          <c:spPr>
            <a:ln w="31750">
              <a:solidFill>
                <a:srgbClr val="002060"/>
              </a:solidFill>
            </a:ln>
          </c:spPr>
          <c:marker>
            <c:symbol val="none"/>
          </c:marker>
          <c:xVal>
            <c:numRef>
              <c:f>'2015'!$I$2:$I$17</c:f>
              <c:numCache>
                <c:formatCode>d/m;@</c:formatCode>
                <c:ptCount val="16"/>
                <c:pt idx="0">
                  <c:v>42023</c:v>
                </c:pt>
                <c:pt idx="1">
                  <c:v>42024</c:v>
                </c:pt>
                <c:pt idx="2">
                  <c:v>42025</c:v>
                </c:pt>
                <c:pt idx="3">
                  <c:v>42026</c:v>
                </c:pt>
                <c:pt idx="4">
                  <c:v>42028</c:v>
                </c:pt>
                <c:pt idx="5">
                  <c:v>42030</c:v>
                </c:pt>
                <c:pt idx="6">
                  <c:v>42031</c:v>
                </c:pt>
                <c:pt idx="7">
                  <c:v>42033</c:v>
                </c:pt>
                <c:pt idx="8">
                  <c:v>42034</c:v>
                </c:pt>
                <c:pt idx="9">
                  <c:v>42037</c:v>
                </c:pt>
                <c:pt idx="10">
                  <c:v>42046</c:v>
                </c:pt>
                <c:pt idx="11">
                  <c:v>42051</c:v>
                </c:pt>
                <c:pt idx="12">
                  <c:v>42052</c:v>
                </c:pt>
                <c:pt idx="13">
                  <c:v>42053</c:v>
                </c:pt>
                <c:pt idx="14">
                  <c:v>42059</c:v>
                </c:pt>
                <c:pt idx="15">
                  <c:v>42060</c:v>
                </c:pt>
              </c:numCache>
            </c:numRef>
          </c:xVal>
          <c:yVal>
            <c:numRef>
              <c:f>'2015'!$S$2:$S$17</c:f>
              <c:numCache>
                <c:formatCode>0</c:formatCode>
                <c:ptCount val="16"/>
                <c:pt idx="0">
                  <c:v>903.74400000000003</c:v>
                </c:pt>
                <c:pt idx="1">
                  <c:v>903.74400000000003</c:v>
                </c:pt>
                <c:pt idx="2">
                  <c:v>903.74400000000003</c:v>
                </c:pt>
                <c:pt idx="3">
                  <c:v>903.74400000000003</c:v>
                </c:pt>
                <c:pt idx="4">
                  <c:v>903.74400000000003</c:v>
                </c:pt>
                <c:pt idx="5">
                  <c:v>903.74400000000003</c:v>
                </c:pt>
                <c:pt idx="6">
                  <c:v>903.74400000000003</c:v>
                </c:pt>
                <c:pt idx="7">
                  <c:v>903.74400000000003</c:v>
                </c:pt>
                <c:pt idx="8">
                  <c:v>903.74400000000003</c:v>
                </c:pt>
                <c:pt idx="9">
                  <c:v>903.74400000000003</c:v>
                </c:pt>
                <c:pt idx="10">
                  <c:v>903.74400000000003</c:v>
                </c:pt>
                <c:pt idx="11">
                  <c:v>903.74400000000003</c:v>
                </c:pt>
                <c:pt idx="12">
                  <c:v>903.74400000000003</c:v>
                </c:pt>
                <c:pt idx="13">
                  <c:v>903.74400000000003</c:v>
                </c:pt>
                <c:pt idx="14">
                  <c:v>903.74400000000003</c:v>
                </c:pt>
                <c:pt idx="15">
                  <c:v>903.74400000000003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'2015'!$T$1</c:f>
              <c:strCache>
                <c:ptCount val="1"/>
                <c:pt idx="0">
                  <c:v>LCL X</c:v>
                </c:pt>
              </c:strCache>
            </c:strRef>
          </c:tx>
          <c:spPr>
            <a:ln w="31750">
              <a:solidFill>
                <a:srgbClr val="00B050"/>
              </a:solidFill>
            </a:ln>
          </c:spPr>
          <c:marker>
            <c:symbol val="none"/>
          </c:marker>
          <c:xVal>
            <c:numRef>
              <c:f>'2015'!$I$2:$I$17</c:f>
              <c:numCache>
                <c:formatCode>d/m;@</c:formatCode>
                <c:ptCount val="16"/>
                <c:pt idx="0">
                  <c:v>42023</c:v>
                </c:pt>
                <c:pt idx="1">
                  <c:v>42024</c:v>
                </c:pt>
                <c:pt idx="2">
                  <c:v>42025</c:v>
                </c:pt>
                <c:pt idx="3">
                  <c:v>42026</c:v>
                </c:pt>
                <c:pt idx="4">
                  <c:v>42028</c:v>
                </c:pt>
                <c:pt idx="5">
                  <c:v>42030</c:v>
                </c:pt>
                <c:pt idx="6">
                  <c:v>42031</c:v>
                </c:pt>
                <c:pt idx="7">
                  <c:v>42033</c:v>
                </c:pt>
                <c:pt idx="8">
                  <c:v>42034</c:v>
                </c:pt>
                <c:pt idx="9">
                  <c:v>42037</c:v>
                </c:pt>
                <c:pt idx="10">
                  <c:v>42046</c:v>
                </c:pt>
                <c:pt idx="11">
                  <c:v>42051</c:v>
                </c:pt>
                <c:pt idx="12">
                  <c:v>42052</c:v>
                </c:pt>
                <c:pt idx="13">
                  <c:v>42053</c:v>
                </c:pt>
                <c:pt idx="14">
                  <c:v>42059</c:v>
                </c:pt>
                <c:pt idx="15">
                  <c:v>42060</c:v>
                </c:pt>
              </c:numCache>
            </c:numRef>
          </c:xVal>
          <c:yVal>
            <c:numRef>
              <c:f>'2015'!$T$2:$T$17</c:f>
              <c:numCache>
                <c:formatCode>0</c:formatCode>
                <c:ptCount val="16"/>
                <c:pt idx="0">
                  <c:v>1086.2560000000001</c:v>
                </c:pt>
                <c:pt idx="1">
                  <c:v>1086.2560000000001</c:v>
                </c:pt>
                <c:pt idx="2">
                  <c:v>1086.2560000000001</c:v>
                </c:pt>
                <c:pt idx="3">
                  <c:v>1086.2560000000001</c:v>
                </c:pt>
                <c:pt idx="4">
                  <c:v>1086.2560000000001</c:v>
                </c:pt>
                <c:pt idx="5">
                  <c:v>1086.2560000000001</c:v>
                </c:pt>
                <c:pt idx="6">
                  <c:v>1086.2560000000001</c:v>
                </c:pt>
                <c:pt idx="7">
                  <c:v>1086.2560000000001</c:v>
                </c:pt>
                <c:pt idx="8">
                  <c:v>1086.2560000000001</c:v>
                </c:pt>
                <c:pt idx="9">
                  <c:v>1086.2560000000001</c:v>
                </c:pt>
                <c:pt idx="10">
                  <c:v>1086.2560000000001</c:v>
                </c:pt>
                <c:pt idx="11">
                  <c:v>1086.2560000000001</c:v>
                </c:pt>
                <c:pt idx="12">
                  <c:v>1086.2560000000001</c:v>
                </c:pt>
                <c:pt idx="13">
                  <c:v>1086.2560000000001</c:v>
                </c:pt>
                <c:pt idx="14">
                  <c:v>1086.2560000000001</c:v>
                </c:pt>
                <c:pt idx="15">
                  <c:v>1086.2560000000001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0592136"/>
        <c:axId val="160585472"/>
      </c:scatterChart>
      <c:valAx>
        <c:axId val="160592136"/>
        <c:scaling>
          <c:orientation val="minMax"/>
        </c:scaling>
        <c:delete val="0"/>
        <c:axPos val="b"/>
        <c:numFmt formatCode="d/m;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60585472"/>
        <c:crosses val="autoZero"/>
        <c:crossBetween val="midCat"/>
      </c:valAx>
      <c:valAx>
        <c:axId val="160585472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60592136"/>
        <c:crosses val="autoZero"/>
        <c:crossBetween val="midCat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837587660738222"/>
          <c:y val="0.28967280853117539"/>
          <c:w val="0.10474818789338253"/>
          <c:h val="0.37279649867444187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2767119086730742E-2"/>
          <c:y val="6.5491264428605755E-2"/>
          <c:w val="0.78681998179081081"/>
          <c:h val="0.82115970014328732"/>
        </c:manualLayout>
      </c:layout>
      <c:scatterChart>
        <c:scatterStyle val="lineMarker"/>
        <c:varyColors val="0"/>
        <c:ser>
          <c:idx val="0"/>
          <c:order val="0"/>
          <c:tx>
            <c:strRef>
              <c:f>'2015'!$U$1</c:f>
              <c:strCache>
                <c:ptCount val="1"/>
                <c:pt idx="0">
                  <c:v>R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xVal>
            <c:numRef>
              <c:f>'2015'!$I$2:$I$17</c:f>
              <c:numCache>
                <c:formatCode>d/m;@</c:formatCode>
                <c:ptCount val="16"/>
                <c:pt idx="0">
                  <c:v>42023</c:v>
                </c:pt>
                <c:pt idx="1">
                  <c:v>42024</c:v>
                </c:pt>
                <c:pt idx="2">
                  <c:v>42025</c:v>
                </c:pt>
                <c:pt idx="3">
                  <c:v>42026</c:v>
                </c:pt>
                <c:pt idx="4">
                  <c:v>42028</c:v>
                </c:pt>
                <c:pt idx="5">
                  <c:v>42030</c:v>
                </c:pt>
                <c:pt idx="6">
                  <c:v>42031</c:v>
                </c:pt>
                <c:pt idx="7">
                  <c:v>42033</c:v>
                </c:pt>
                <c:pt idx="8">
                  <c:v>42034</c:v>
                </c:pt>
                <c:pt idx="9">
                  <c:v>42037</c:v>
                </c:pt>
                <c:pt idx="10">
                  <c:v>42046</c:v>
                </c:pt>
                <c:pt idx="11">
                  <c:v>42051</c:v>
                </c:pt>
                <c:pt idx="12">
                  <c:v>42052</c:v>
                </c:pt>
                <c:pt idx="13">
                  <c:v>42053</c:v>
                </c:pt>
                <c:pt idx="14">
                  <c:v>42059</c:v>
                </c:pt>
                <c:pt idx="15">
                  <c:v>42060</c:v>
                </c:pt>
              </c:numCache>
            </c:numRef>
          </c:xVal>
          <c:yVal>
            <c:numRef>
              <c:f>'2015'!$U$2:$U$17</c:f>
              <c:numCache>
                <c:formatCode>General</c:formatCode>
                <c:ptCount val="16"/>
                <c:pt idx="0">
                  <c:v>21</c:v>
                </c:pt>
                <c:pt idx="1">
                  <c:v>19</c:v>
                </c:pt>
                <c:pt idx="2">
                  <c:v>24</c:v>
                </c:pt>
                <c:pt idx="3">
                  <c:v>30</c:v>
                </c:pt>
                <c:pt idx="4">
                  <c:v>26</c:v>
                </c:pt>
                <c:pt idx="5">
                  <c:v>28</c:v>
                </c:pt>
                <c:pt idx="6">
                  <c:v>10</c:v>
                </c:pt>
                <c:pt idx="7">
                  <c:v>44</c:v>
                </c:pt>
                <c:pt idx="8">
                  <c:v>22</c:v>
                </c:pt>
                <c:pt idx="9">
                  <c:v>16</c:v>
                </c:pt>
                <c:pt idx="10">
                  <c:v>35</c:v>
                </c:pt>
                <c:pt idx="11">
                  <c:v>25</c:v>
                </c:pt>
                <c:pt idx="12">
                  <c:v>24</c:v>
                </c:pt>
                <c:pt idx="13">
                  <c:v>21</c:v>
                </c:pt>
                <c:pt idx="14">
                  <c:v>10</c:v>
                </c:pt>
                <c:pt idx="15">
                  <c:v>27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'2015'!$V$1</c:f>
              <c:strCache>
                <c:ptCount val="1"/>
                <c:pt idx="0">
                  <c:v>Rcр</c:v>
                </c:pt>
              </c:strCache>
            </c:strRef>
          </c:tx>
          <c:spPr>
            <a:ln w="28575">
              <a:solidFill>
                <a:srgbClr val="FF00FF"/>
              </a:solidFill>
            </a:ln>
          </c:spPr>
          <c:marker>
            <c:symbol val="none"/>
          </c:marker>
          <c:xVal>
            <c:numRef>
              <c:f>'2015'!$I$2:$I$17</c:f>
              <c:numCache>
                <c:formatCode>d/m;@</c:formatCode>
                <c:ptCount val="16"/>
                <c:pt idx="0">
                  <c:v>42023</c:v>
                </c:pt>
                <c:pt idx="1">
                  <c:v>42024</c:v>
                </c:pt>
                <c:pt idx="2">
                  <c:v>42025</c:v>
                </c:pt>
                <c:pt idx="3">
                  <c:v>42026</c:v>
                </c:pt>
                <c:pt idx="4">
                  <c:v>42028</c:v>
                </c:pt>
                <c:pt idx="5">
                  <c:v>42030</c:v>
                </c:pt>
                <c:pt idx="6">
                  <c:v>42031</c:v>
                </c:pt>
                <c:pt idx="7">
                  <c:v>42033</c:v>
                </c:pt>
                <c:pt idx="8">
                  <c:v>42034</c:v>
                </c:pt>
                <c:pt idx="9">
                  <c:v>42037</c:v>
                </c:pt>
                <c:pt idx="10">
                  <c:v>42046</c:v>
                </c:pt>
                <c:pt idx="11">
                  <c:v>42051</c:v>
                </c:pt>
                <c:pt idx="12">
                  <c:v>42052</c:v>
                </c:pt>
                <c:pt idx="13">
                  <c:v>42053</c:v>
                </c:pt>
                <c:pt idx="14">
                  <c:v>42059</c:v>
                </c:pt>
                <c:pt idx="15">
                  <c:v>42060</c:v>
                </c:pt>
              </c:numCache>
            </c:numRef>
          </c:xVal>
          <c:yVal>
            <c:numRef>
              <c:f>'2015'!$V$2:$V$17</c:f>
              <c:numCache>
                <c:formatCode>0</c:formatCode>
                <c:ptCount val="16"/>
                <c:pt idx="0">
                  <c:v>23.875</c:v>
                </c:pt>
                <c:pt idx="1">
                  <c:v>23.875</c:v>
                </c:pt>
                <c:pt idx="2">
                  <c:v>23.875</c:v>
                </c:pt>
                <c:pt idx="3">
                  <c:v>23.875</c:v>
                </c:pt>
                <c:pt idx="4">
                  <c:v>23.875</c:v>
                </c:pt>
                <c:pt idx="5">
                  <c:v>23.875</c:v>
                </c:pt>
                <c:pt idx="6">
                  <c:v>23.875</c:v>
                </c:pt>
                <c:pt idx="7">
                  <c:v>23.875</c:v>
                </c:pt>
                <c:pt idx="8">
                  <c:v>23.875</c:v>
                </c:pt>
                <c:pt idx="9">
                  <c:v>23.875</c:v>
                </c:pt>
                <c:pt idx="10">
                  <c:v>23.875</c:v>
                </c:pt>
                <c:pt idx="11">
                  <c:v>23.875</c:v>
                </c:pt>
                <c:pt idx="12">
                  <c:v>23.875</c:v>
                </c:pt>
                <c:pt idx="13">
                  <c:v>23.875</c:v>
                </c:pt>
                <c:pt idx="14">
                  <c:v>23.875</c:v>
                </c:pt>
                <c:pt idx="15">
                  <c:v>23.875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'2015'!$W$1</c:f>
              <c:strCache>
                <c:ptCount val="1"/>
                <c:pt idx="0">
                  <c:v>UCL</c:v>
                </c:pt>
              </c:strCache>
            </c:strRef>
          </c:tx>
          <c:spPr>
            <a:ln w="28575">
              <a:solidFill>
                <a:srgbClr val="FFFF00"/>
              </a:solidFill>
            </a:ln>
          </c:spPr>
          <c:marker>
            <c:symbol val="none"/>
          </c:marker>
          <c:xVal>
            <c:numRef>
              <c:f>'2015'!$I$2:$I$17</c:f>
              <c:numCache>
                <c:formatCode>d/m;@</c:formatCode>
                <c:ptCount val="16"/>
                <c:pt idx="0">
                  <c:v>42023</c:v>
                </c:pt>
                <c:pt idx="1">
                  <c:v>42024</c:v>
                </c:pt>
                <c:pt idx="2">
                  <c:v>42025</c:v>
                </c:pt>
                <c:pt idx="3">
                  <c:v>42026</c:v>
                </c:pt>
                <c:pt idx="4">
                  <c:v>42028</c:v>
                </c:pt>
                <c:pt idx="5">
                  <c:v>42030</c:v>
                </c:pt>
                <c:pt idx="6">
                  <c:v>42031</c:v>
                </c:pt>
                <c:pt idx="7">
                  <c:v>42033</c:v>
                </c:pt>
                <c:pt idx="8">
                  <c:v>42034</c:v>
                </c:pt>
                <c:pt idx="9">
                  <c:v>42037</c:v>
                </c:pt>
                <c:pt idx="10">
                  <c:v>42046</c:v>
                </c:pt>
                <c:pt idx="11">
                  <c:v>42051</c:v>
                </c:pt>
                <c:pt idx="12">
                  <c:v>42052</c:v>
                </c:pt>
                <c:pt idx="13">
                  <c:v>42053</c:v>
                </c:pt>
                <c:pt idx="14">
                  <c:v>42059</c:v>
                </c:pt>
                <c:pt idx="15">
                  <c:v>42060</c:v>
                </c:pt>
              </c:numCache>
            </c:numRef>
          </c:xVal>
          <c:yVal>
            <c:numRef>
              <c:f>'2015'!$W$2:$W$17</c:f>
              <c:numCache>
                <c:formatCode>0</c:formatCode>
                <c:ptCount val="16"/>
                <c:pt idx="0">
                  <c:v>50.47175</c:v>
                </c:pt>
                <c:pt idx="1">
                  <c:v>50.47175</c:v>
                </c:pt>
                <c:pt idx="2">
                  <c:v>50.47175</c:v>
                </c:pt>
                <c:pt idx="3">
                  <c:v>50.47175</c:v>
                </c:pt>
                <c:pt idx="4">
                  <c:v>50.47175</c:v>
                </c:pt>
                <c:pt idx="5">
                  <c:v>50.47175</c:v>
                </c:pt>
                <c:pt idx="6">
                  <c:v>50.47175</c:v>
                </c:pt>
                <c:pt idx="7">
                  <c:v>50.47175</c:v>
                </c:pt>
                <c:pt idx="8">
                  <c:v>50.47175</c:v>
                </c:pt>
                <c:pt idx="9">
                  <c:v>50.47175</c:v>
                </c:pt>
                <c:pt idx="10">
                  <c:v>50.47175</c:v>
                </c:pt>
                <c:pt idx="11">
                  <c:v>50.47175</c:v>
                </c:pt>
                <c:pt idx="12">
                  <c:v>50.47175</c:v>
                </c:pt>
                <c:pt idx="13">
                  <c:v>50.47175</c:v>
                </c:pt>
                <c:pt idx="14">
                  <c:v>50.47175</c:v>
                </c:pt>
                <c:pt idx="15">
                  <c:v>50.47175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0588216"/>
        <c:axId val="160586648"/>
      </c:scatterChart>
      <c:valAx>
        <c:axId val="160588216"/>
        <c:scaling>
          <c:orientation val="minMax"/>
        </c:scaling>
        <c:delete val="0"/>
        <c:axPos val="b"/>
        <c:numFmt formatCode="d/m;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60586648"/>
        <c:crosses val="autoZero"/>
        <c:crossBetween val="midCat"/>
      </c:valAx>
      <c:valAx>
        <c:axId val="160586648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60588216"/>
        <c:crosses val="autoZero"/>
        <c:crossBetween val="midCat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8275867924057905"/>
          <c:y val="0.28967291932545169"/>
          <c:w val="0.1056596145463737"/>
          <c:h val="0.37279651970109234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200" b="0" i="0" baseline="0" dirty="0" smtClean="0"/>
              <a:t>X-</a:t>
            </a:r>
            <a:r>
              <a:rPr lang="ru-RU" sz="1200" b="0" i="0" baseline="0" dirty="0"/>
              <a:t>карта</a:t>
            </a:r>
          </a:p>
        </c:rich>
      </c:tx>
      <c:layout>
        <c:manualLayout>
          <c:xMode val="edge"/>
          <c:yMode val="edge"/>
          <c:x val="0.43195260392759971"/>
          <c:y val="7.3948729365706858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0848840769903748"/>
          <c:y val="6.5289442986293383E-2"/>
          <c:w val="0.69924781277340431"/>
          <c:h val="0.8326195683872849"/>
        </c:manualLayout>
      </c:layout>
      <c:scatterChart>
        <c:scatterStyle val="lineMarker"/>
        <c:varyColors val="0"/>
        <c:ser>
          <c:idx val="1"/>
          <c:order val="0"/>
          <c:tx>
            <c:strRef>
              <c:f>данные!$V$2</c:f>
              <c:strCache>
                <c:ptCount val="1"/>
                <c:pt idx="0">
                  <c:v>Q0</c:v>
                </c:pt>
              </c:strCache>
            </c:strRef>
          </c:tx>
          <c:spPr>
            <a:ln w="22225">
              <a:solidFill>
                <a:srgbClr val="FF0000"/>
              </a:solidFill>
            </a:ln>
          </c:spPr>
          <c:marker>
            <c:symbol val="none"/>
          </c:marker>
          <c:xVal>
            <c:numRef>
              <c:f>данные!$C$3:$C$7</c:f>
              <c:numCache>
                <c:formatCode>0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данные!$V$3:$V$7</c:f>
              <c:numCache>
                <c:formatCode>General</c:formatCode>
                <c:ptCount val="5"/>
                <c:pt idx="0">
                  <c:v>1160</c:v>
                </c:pt>
                <c:pt idx="1">
                  <c:v>1160</c:v>
                </c:pt>
                <c:pt idx="2">
                  <c:v>1160</c:v>
                </c:pt>
                <c:pt idx="3">
                  <c:v>1160</c:v>
                </c:pt>
                <c:pt idx="4">
                  <c:v>1160</c:v>
                </c:pt>
              </c:numCache>
            </c:numRef>
          </c:yVal>
          <c:smooth val="0"/>
        </c:ser>
        <c:ser>
          <c:idx val="2"/>
          <c:order val="1"/>
          <c:tx>
            <c:strRef>
              <c:f>данные!$W$2</c:f>
              <c:strCache>
                <c:ptCount val="1"/>
                <c:pt idx="0">
                  <c:v>UCLQ</c:v>
                </c:pt>
              </c:strCache>
            </c:strRef>
          </c:tx>
          <c:spPr>
            <a:ln w="22225">
              <a:solidFill>
                <a:schemeClr val="accent2">
                  <a:lumMod val="60000"/>
                  <a:lumOff val="40000"/>
                </a:schemeClr>
              </a:solidFill>
            </a:ln>
          </c:spPr>
          <c:marker>
            <c:symbol val="none"/>
          </c:marker>
          <c:xVal>
            <c:numRef>
              <c:f>данные!$C$3:$C$7</c:f>
              <c:numCache>
                <c:formatCode>0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данные!$W$3:$W$7</c:f>
              <c:numCache>
                <c:formatCode>0</c:formatCode>
                <c:ptCount val="5"/>
                <c:pt idx="0">
                  <c:v>1068.8219877360775</c:v>
                </c:pt>
                <c:pt idx="1">
                  <c:v>1068.8219877360775</c:v>
                </c:pt>
                <c:pt idx="2">
                  <c:v>1068.8219877360775</c:v>
                </c:pt>
                <c:pt idx="3">
                  <c:v>1068.8219877360775</c:v>
                </c:pt>
                <c:pt idx="4">
                  <c:v>1068.8219877360775</c:v>
                </c:pt>
              </c:numCache>
            </c:numRef>
          </c:yVal>
          <c:smooth val="0"/>
        </c:ser>
        <c:ser>
          <c:idx val="0"/>
          <c:order val="2"/>
          <c:tx>
            <c:strRef>
              <c:f>данные!$X$2</c:f>
              <c:strCache>
                <c:ptCount val="1"/>
                <c:pt idx="0">
                  <c:v>LCLQ</c:v>
                </c:pt>
              </c:strCache>
            </c:strRef>
          </c:tx>
          <c:spPr>
            <a:ln w="22225">
              <a:solidFill>
                <a:schemeClr val="tx2"/>
              </a:solidFill>
            </a:ln>
          </c:spPr>
          <c:marker>
            <c:symbol val="none"/>
          </c:marker>
          <c:xVal>
            <c:numRef>
              <c:f>данные!$C$3:$C$7</c:f>
              <c:numCache>
                <c:formatCode>0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данные!$X$3:$X$7</c:f>
              <c:numCache>
                <c:formatCode>0</c:formatCode>
                <c:ptCount val="5"/>
                <c:pt idx="0">
                  <c:v>1251.1780122639225</c:v>
                </c:pt>
                <c:pt idx="1">
                  <c:v>1251.1780122639225</c:v>
                </c:pt>
                <c:pt idx="2">
                  <c:v>1251.1780122639225</c:v>
                </c:pt>
                <c:pt idx="3">
                  <c:v>1251.1780122639225</c:v>
                </c:pt>
                <c:pt idx="4">
                  <c:v>1251.1780122639225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данные!$I$2</c:f>
              <c:strCache>
                <c:ptCount val="1"/>
                <c:pt idx="0">
                  <c:v>Оператор1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</c:marker>
          <c:xVal>
            <c:numRef>
              <c:f>данные!$C$3:$C$7</c:f>
              <c:numCache>
                <c:formatCode>0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данные!$I$3:$I$7</c:f>
              <c:numCache>
                <c:formatCode>General</c:formatCode>
                <c:ptCount val="5"/>
                <c:pt idx="0">
                  <c:v>1174.8</c:v>
                </c:pt>
                <c:pt idx="1">
                  <c:v>1171</c:v>
                </c:pt>
                <c:pt idx="2">
                  <c:v>1106</c:v>
                </c:pt>
                <c:pt idx="3">
                  <c:v>1129.4000000000001</c:v>
                </c:pt>
                <c:pt idx="4">
                  <c:v>1138.5999999999999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данные!$R$2</c:f>
              <c:strCache>
                <c:ptCount val="1"/>
                <c:pt idx="0">
                  <c:v>Оператор2</c:v>
                </c:pt>
              </c:strCache>
            </c:strRef>
          </c:tx>
          <c:spPr>
            <a:ln>
              <a:noFill/>
            </a:ln>
          </c:spPr>
          <c:marker>
            <c:symbol val="triangle"/>
            <c:size val="10"/>
            <c:spPr>
              <a:solidFill>
                <a:srgbClr val="FF0000"/>
              </a:solidFill>
              <a:ln>
                <a:solidFill>
                  <a:schemeClr val="accent2">
                    <a:lumMod val="75000"/>
                  </a:schemeClr>
                </a:solidFill>
              </a:ln>
            </c:spPr>
          </c:marker>
          <c:xVal>
            <c:numRef>
              <c:f>данные!$C$3:$C$7</c:f>
              <c:numCache>
                <c:formatCode>0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данные!$R$3:$R$7</c:f>
              <c:numCache>
                <c:formatCode>General</c:formatCode>
                <c:ptCount val="5"/>
                <c:pt idx="0">
                  <c:v>1093</c:v>
                </c:pt>
                <c:pt idx="1">
                  <c:v>1202.2</c:v>
                </c:pt>
                <c:pt idx="2">
                  <c:v>1066.2</c:v>
                </c:pt>
                <c:pt idx="3">
                  <c:v>1122</c:v>
                </c:pt>
                <c:pt idx="4">
                  <c:v>1118.2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0590960"/>
        <c:axId val="160590568"/>
      </c:scatterChart>
      <c:valAx>
        <c:axId val="160590960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crossAx val="160590568"/>
        <c:crosses val="autoZero"/>
        <c:crossBetween val="midCat"/>
      </c:valAx>
      <c:valAx>
        <c:axId val="1605905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60590960"/>
        <c:crosses val="autoZero"/>
        <c:crossBetween val="midCat"/>
      </c:valAx>
      <c:spPr>
        <a:solidFill>
          <a:srgbClr val="92D050"/>
        </a:solidFill>
      </c:spPr>
    </c:plotArea>
    <c:legend>
      <c:legendPos val="r"/>
      <c:overlay val="0"/>
      <c:spPr>
        <a:ln>
          <a:solidFill>
            <a:schemeClr val="tx1"/>
          </a:solidFill>
        </a:ln>
      </c:sp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200" b="0" i="0" baseline="0"/>
              <a:t>R-</a:t>
            </a:r>
            <a:r>
              <a:rPr lang="ru-RU" sz="1200" b="0" i="0" baseline="0"/>
              <a:t>карта</a:t>
            </a:r>
          </a:p>
        </c:rich>
      </c:tx>
      <c:overlay val="1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данные!$Y$2</c:f>
              <c:strCache>
                <c:ptCount val="1"/>
                <c:pt idx="0">
                  <c:v>R0</c:v>
                </c:pt>
              </c:strCache>
            </c:strRef>
          </c:tx>
          <c:spPr>
            <a:ln w="22225">
              <a:solidFill>
                <a:srgbClr val="C0504D">
                  <a:lumMod val="75000"/>
                </a:srgbClr>
              </a:solidFill>
            </a:ln>
          </c:spPr>
          <c:marker>
            <c:symbol val="none"/>
          </c:marker>
          <c:xVal>
            <c:numRef>
              <c:f>данные!$C$3:$C$7</c:f>
              <c:numCache>
                <c:formatCode>0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данные!$Y$3:$Y$7</c:f>
              <c:numCache>
                <c:formatCode>0</c:formatCode>
                <c:ptCount val="5"/>
                <c:pt idx="0">
                  <c:v>158.03282900587462</c:v>
                </c:pt>
                <c:pt idx="1">
                  <c:v>158.03282900587462</c:v>
                </c:pt>
                <c:pt idx="2">
                  <c:v>158.03282900587462</c:v>
                </c:pt>
                <c:pt idx="3">
                  <c:v>158.03282900587462</c:v>
                </c:pt>
                <c:pt idx="4">
                  <c:v>158.03282900587462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данные!$AA$2</c:f>
              <c:strCache>
                <c:ptCount val="1"/>
                <c:pt idx="0">
                  <c:v>lcl</c:v>
                </c:pt>
              </c:strCache>
            </c:strRef>
          </c:tx>
          <c:spPr>
            <a:ln w="22225">
              <a:solidFill>
                <a:schemeClr val="tx2">
                  <a:lumMod val="75000"/>
                </a:schemeClr>
              </a:solidFill>
            </a:ln>
          </c:spPr>
          <c:marker>
            <c:symbol val="none"/>
          </c:marker>
          <c:xVal>
            <c:numRef>
              <c:f>данные!$C$3:$C$7</c:f>
              <c:numCache>
                <c:formatCode>0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данные!$AA$3:$AA$7</c:f>
              <c:numCache>
                <c:formatCode>0</c:formatCode>
                <c:ptCount val="5"/>
                <c:pt idx="0">
                  <c:v>334.13819993589482</c:v>
                </c:pt>
                <c:pt idx="1">
                  <c:v>334.13819993589482</c:v>
                </c:pt>
                <c:pt idx="2">
                  <c:v>334.13819993589482</c:v>
                </c:pt>
                <c:pt idx="3">
                  <c:v>334.13819993589482</c:v>
                </c:pt>
                <c:pt idx="4">
                  <c:v>334.13819993589482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данные!$L$2</c:f>
              <c:strCache>
                <c:ptCount val="1"/>
                <c:pt idx="0">
                  <c:v>R1</c:v>
                </c:pt>
              </c:strCache>
            </c:strRef>
          </c:tx>
          <c:spPr>
            <a:ln>
              <a:noFill/>
            </a:ln>
          </c:spPr>
          <c:marker>
            <c:symbol val="square"/>
            <c:size val="8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xVal>
            <c:numRef>
              <c:f>данные!$C$3:$C$7</c:f>
              <c:numCache>
                <c:formatCode>0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данные!$L$3:$L$7</c:f>
              <c:numCache>
                <c:formatCode>General</c:formatCode>
                <c:ptCount val="5"/>
                <c:pt idx="0">
                  <c:v>190</c:v>
                </c:pt>
                <c:pt idx="1">
                  <c:v>88</c:v>
                </c:pt>
                <c:pt idx="2">
                  <c:v>186</c:v>
                </c:pt>
                <c:pt idx="3">
                  <c:v>75</c:v>
                </c:pt>
                <c:pt idx="4">
                  <c:v>42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данные!$U$2</c:f>
              <c:strCache>
                <c:ptCount val="1"/>
                <c:pt idx="0">
                  <c:v>R2</c:v>
                </c:pt>
              </c:strCache>
            </c:strRef>
          </c:tx>
          <c:spPr>
            <a:ln>
              <a:noFill/>
            </a:ln>
          </c:spPr>
          <c:marker>
            <c:symbol val="diamond"/>
            <c:size val="10"/>
            <c:spPr>
              <a:solidFill>
                <a:srgbClr val="FF0000"/>
              </a:solidFill>
              <a:ln>
                <a:solidFill>
                  <a:schemeClr val="accent2">
                    <a:lumMod val="75000"/>
                  </a:schemeClr>
                </a:solidFill>
              </a:ln>
            </c:spPr>
          </c:marker>
          <c:xVal>
            <c:numRef>
              <c:f>данные!$C$3:$C$7</c:f>
              <c:numCache>
                <c:formatCode>0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данные!$U$3:$U$7</c:f>
              <c:numCache>
                <c:formatCode>General</c:formatCode>
                <c:ptCount val="5"/>
                <c:pt idx="0">
                  <c:v>175</c:v>
                </c:pt>
                <c:pt idx="1">
                  <c:v>131</c:v>
                </c:pt>
                <c:pt idx="2">
                  <c:v>79</c:v>
                </c:pt>
                <c:pt idx="3">
                  <c:v>94</c:v>
                </c:pt>
                <c:pt idx="4">
                  <c:v>96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0584688"/>
        <c:axId val="160585864"/>
      </c:scatterChart>
      <c:valAx>
        <c:axId val="160584688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crossAx val="160585864"/>
        <c:crosses val="autoZero"/>
        <c:crossBetween val="midCat"/>
      </c:valAx>
      <c:valAx>
        <c:axId val="160585864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160584688"/>
        <c:crosses val="autoZero"/>
        <c:crossBetween val="midCat"/>
      </c:valAx>
      <c:spPr>
        <a:solidFill>
          <a:srgbClr val="92D050"/>
        </a:solidFill>
      </c:spPr>
    </c:plotArea>
    <c:legend>
      <c:legendPos val="r"/>
      <c:overlay val="0"/>
      <c:spPr>
        <a:ln>
          <a:solidFill>
            <a:schemeClr val="tx1"/>
          </a:solidFill>
        </a:ln>
      </c:sp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Стабильность_фона!$E$40</c:f>
              <c:strCache>
                <c:ptCount val="1"/>
                <c:pt idx="0">
                  <c:v>Sbg</c:v>
                </c:pt>
              </c:strCache>
            </c:strRef>
          </c:tx>
          <c:spPr>
            <a:ln w="19050">
              <a:noFill/>
            </a:ln>
          </c:spPr>
          <c:trendline>
            <c:trendlineType val="linear"/>
            <c:dispRSqr val="0"/>
            <c:dispEq val="0"/>
          </c:trendline>
          <c:xVal>
            <c:numRef>
              <c:f>Стабильность_фона!$B$41:$B$47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Стабильность_фона!$E$41:$E$47</c:f>
              <c:numCache>
                <c:formatCode>General</c:formatCode>
                <c:ptCount val="7"/>
                <c:pt idx="0">
                  <c:v>0.90100000000000013</c:v>
                </c:pt>
                <c:pt idx="1">
                  <c:v>0.90100000000000013</c:v>
                </c:pt>
                <c:pt idx="2">
                  <c:v>0.90100000000000013</c:v>
                </c:pt>
                <c:pt idx="3">
                  <c:v>0.90100000000000013</c:v>
                </c:pt>
                <c:pt idx="4">
                  <c:v>0.90100000000000013</c:v>
                </c:pt>
                <c:pt idx="5">
                  <c:v>0.90100000000000013</c:v>
                </c:pt>
                <c:pt idx="6">
                  <c:v>0.90100000000000013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Стабильность_фона!$F$40</c:f>
              <c:strCache>
                <c:ptCount val="1"/>
                <c:pt idx="0">
                  <c:v>Sbg+DSbgmax</c:v>
                </c:pt>
              </c:strCache>
            </c:strRef>
          </c:tx>
          <c:spPr>
            <a:ln w="19050">
              <a:noFill/>
            </a:ln>
          </c:spPr>
          <c:trendline>
            <c:spPr>
              <a:ln w="25400"/>
            </c:spPr>
            <c:trendlineType val="linear"/>
            <c:dispRSqr val="0"/>
            <c:dispEq val="0"/>
          </c:trendline>
          <c:xVal>
            <c:numRef>
              <c:f>Стабильность_фона!$B$41:$B$47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Стабильность_фона!$F$41:$F$47</c:f>
              <c:numCache>
                <c:formatCode>0.000</c:formatCode>
                <c:ptCount val="7"/>
                <c:pt idx="0">
                  <c:v>0.97483122645601961</c:v>
                </c:pt>
                <c:pt idx="1">
                  <c:v>0.97483122645601961</c:v>
                </c:pt>
                <c:pt idx="2">
                  <c:v>0.97483122645601961</c:v>
                </c:pt>
                <c:pt idx="3">
                  <c:v>0.97483122645601961</c:v>
                </c:pt>
                <c:pt idx="4">
                  <c:v>0.97483122645601961</c:v>
                </c:pt>
                <c:pt idx="5">
                  <c:v>0.97483122645601961</c:v>
                </c:pt>
                <c:pt idx="6">
                  <c:v>0.97483122645601961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Стабильность_фона!$G$40</c:f>
              <c:strCache>
                <c:ptCount val="1"/>
                <c:pt idx="0">
                  <c:v>Sbg-DSbgmax</c:v>
                </c:pt>
              </c:strCache>
            </c:strRef>
          </c:tx>
          <c:spPr>
            <a:ln w="19050">
              <a:noFill/>
            </a:ln>
          </c:spPr>
          <c:trendline>
            <c:spPr>
              <a:ln w="22225"/>
            </c:spPr>
            <c:trendlineType val="linear"/>
            <c:dispRSqr val="0"/>
            <c:dispEq val="0"/>
          </c:trendline>
          <c:xVal>
            <c:numRef>
              <c:f>Стабильность_фона!$B$41:$B$47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Стабильность_фона!$G$41:$G$47</c:f>
              <c:numCache>
                <c:formatCode>0.000</c:formatCode>
                <c:ptCount val="7"/>
                <c:pt idx="0">
                  <c:v>0.82716877354398133</c:v>
                </c:pt>
                <c:pt idx="1">
                  <c:v>0.82716877354398133</c:v>
                </c:pt>
                <c:pt idx="2">
                  <c:v>0.82716877354398133</c:v>
                </c:pt>
                <c:pt idx="3">
                  <c:v>0.82716877354398133</c:v>
                </c:pt>
                <c:pt idx="4">
                  <c:v>0.82716877354398133</c:v>
                </c:pt>
                <c:pt idx="5">
                  <c:v>0.82716877354398133</c:v>
                </c:pt>
                <c:pt idx="6">
                  <c:v>0.82716877354398133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Стабильность_фона!$H$40</c:f>
              <c:strCache>
                <c:ptCount val="1"/>
                <c:pt idx="0">
                  <c:v>Sbg+0,66*DSbgmax</c:v>
                </c:pt>
              </c:strCache>
            </c:strRef>
          </c:tx>
          <c:spPr>
            <a:ln w="19050">
              <a:noFill/>
            </a:ln>
          </c:spPr>
          <c:trendline>
            <c:spPr>
              <a:ln w="25400">
                <a:prstDash val="dash"/>
              </a:ln>
            </c:spPr>
            <c:trendlineType val="linear"/>
            <c:dispRSqr val="0"/>
            <c:dispEq val="0"/>
          </c:trendline>
          <c:xVal>
            <c:numRef>
              <c:f>Стабильность_фона!$B$41:$B$47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Стабильность_фона!$H$41:$H$47</c:f>
              <c:numCache>
                <c:formatCode>0.000</c:formatCode>
                <c:ptCount val="7"/>
                <c:pt idx="0">
                  <c:v>0.94972860946097326</c:v>
                </c:pt>
                <c:pt idx="1">
                  <c:v>0.94972860946097326</c:v>
                </c:pt>
                <c:pt idx="2">
                  <c:v>0.94972860946097326</c:v>
                </c:pt>
                <c:pt idx="3">
                  <c:v>0.94972860946097326</c:v>
                </c:pt>
                <c:pt idx="4">
                  <c:v>0.94972860946097326</c:v>
                </c:pt>
                <c:pt idx="5">
                  <c:v>0.94972860946097326</c:v>
                </c:pt>
                <c:pt idx="6">
                  <c:v>0.94972860946097326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Стабильность_фона!$I$40</c:f>
              <c:strCache>
                <c:ptCount val="1"/>
                <c:pt idx="0">
                  <c:v>Sbg-0,66*DSbgmax</c:v>
                </c:pt>
              </c:strCache>
            </c:strRef>
          </c:tx>
          <c:spPr>
            <a:ln w="19050">
              <a:noFill/>
            </a:ln>
          </c:spPr>
          <c:trendline>
            <c:spPr>
              <a:ln w="25400">
                <a:prstDash val="dash"/>
              </a:ln>
            </c:spPr>
            <c:trendlineType val="linear"/>
            <c:dispRSqr val="0"/>
            <c:dispEq val="0"/>
          </c:trendline>
          <c:xVal>
            <c:numRef>
              <c:f>Стабильность_фона!$B$41:$B$47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Стабильность_фона!$I$41:$I$47</c:f>
              <c:numCache>
                <c:formatCode>0.000</c:formatCode>
                <c:ptCount val="7"/>
                <c:pt idx="0">
                  <c:v>0.85227139053902801</c:v>
                </c:pt>
                <c:pt idx="1">
                  <c:v>0.85227139053902801</c:v>
                </c:pt>
                <c:pt idx="2">
                  <c:v>0.85227139053902801</c:v>
                </c:pt>
                <c:pt idx="3">
                  <c:v>0.85227139053902801</c:v>
                </c:pt>
                <c:pt idx="4">
                  <c:v>0.85227139053902801</c:v>
                </c:pt>
                <c:pt idx="5">
                  <c:v>0.85227139053902801</c:v>
                </c:pt>
                <c:pt idx="6">
                  <c:v>0.85227139053902801</c:v>
                </c:pt>
              </c:numCache>
            </c:numRef>
          </c:yVal>
          <c:smooth val="0"/>
        </c:ser>
        <c:ser>
          <c:idx val="5"/>
          <c:order val="5"/>
          <c:spPr>
            <a:ln w="19050">
              <a:noFill/>
            </a:ln>
          </c:spPr>
          <c:xVal>
            <c:numRef>
              <c:f>Стабильность_фона!$B$41:$B$47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Стабильность_фона!$D$41:$D$47</c:f>
              <c:numCache>
                <c:formatCode>General</c:formatCode>
                <c:ptCount val="7"/>
                <c:pt idx="0">
                  <c:v>0.89900000000000047</c:v>
                </c:pt>
                <c:pt idx="1">
                  <c:v>0.88100000000000045</c:v>
                </c:pt>
                <c:pt idx="2">
                  <c:v>0.89100000000000046</c:v>
                </c:pt>
                <c:pt idx="3">
                  <c:v>0.92900000000000005</c:v>
                </c:pt>
                <c:pt idx="4">
                  <c:v>0.90500000000000003</c:v>
                </c:pt>
                <c:pt idx="5">
                  <c:v>0.90100000000000002</c:v>
                </c:pt>
                <c:pt idx="6">
                  <c:v>0.90500000000000003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0587040"/>
        <c:axId val="160589000"/>
      </c:scatterChart>
      <c:valAx>
        <c:axId val="1605870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60589000"/>
        <c:crosses val="autoZero"/>
        <c:crossBetween val="midCat"/>
      </c:valAx>
      <c:valAx>
        <c:axId val="1605890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60587040"/>
        <c:crosses val="autoZero"/>
        <c:crossBetween val="midCat"/>
      </c:valAx>
    </c:plotArea>
    <c:legend>
      <c:legendPos val="r"/>
      <c:overlay val="0"/>
    </c:legend>
    <c:plotVisOnly val="1"/>
    <c:dispBlanksAs val="gap"/>
    <c:showDLblsOverMax val="0"/>
  </c:chart>
  <c:spPr>
    <a:solidFill>
      <a:schemeClr val="accent1"/>
    </a:solidFill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Стабильность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'[расчет ВЛК_Коростин.xlsx]Стабильность'!$C$13</c:f>
              <c:strCache>
                <c:ptCount val="1"/>
                <c:pt idx="0">
                  <c:v>Sk изм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rgbClr val="FFFF00"/>
                </a:solidFill>
              </a:ln>
              <a:effectLst/>
            </c:spPr>
          </c:marker>
          <c:cat>
            <c:numRef>
              <c:f>'[расчет ВЛК_Коростин.xlsx]Стабильность'!$A$14:$A$37</c:f>
              <c:numCache>
                <c:formatCode>General</c:formatCode>
                <c:ptCount val="2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</c:numCache>
            </c:numRef>
          </c:cat>
          <c:val>
            <c:numRef>
              <c:f>'[расчет ВЛК_Коростин.xlsx]Стабильность'!$C$14:$C$37</c:f>
              <c:numCache>
                <c:formatCode>General</c:formatCode>
                <c:ptCount val="24"/>
                <c:pt idx="0">
                  <c:v>408</c:v>
                </c:pt>
                <c:pt idx="1">
                  <c:v>401</c:v>
                </c:pt>
                <c:pt idx="2">
                  <c:v>410</c:v>
                </c:pt>
                <c:pt idx="3">
                  <c:v>408</c:v>
                </c:pt>
                <c:pt idx="4">
                  <c:v>405</c:v>
                </c:pt>
                <c:pt idx="5">
                  <c:v>406</c:v>
                </c:pt>
                <c:pt idx="6">
                  <c:v>406</c:v>
                </c:pt>
                <c:pt idx="7">
                  <c:v>409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'[расчет ВЛК_Коростин.xlsx]Стабильность'!$D$13</c:f>
              <c:strCache>
                <c:ptCount val="1"/>
                <c:pt idx="0">
                  <c:v>Sk max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noFill/>
              <a:ln w="9525">
                <a:noFill/>
              </a:ln>
              <a:effectLst/>
            </c:spPr>
          </c:marker>
          <c:cat>
            <c:numRef>
              <c:f>'[расчет ВЛК_Коростин.xlsx]Стабильность'!$A$14:$A$37</c:f>
              <c:numCache>
                <c:formatCode>General</c:formatCode>
                <c:ptCount val="2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</c:numCache>
            </c:numRef>
          </c:cat>
          <c:val>
            <c:numRef>
              <c:f>'[расчет ВЛК_Коростин.xlsx]Стабильность'!$D$14:$D$37</c:f>
              <c:numCache>
                <c:formatCode>General</c:formatCode>
                <c:ptCount val="24"/>
                <c:pt idx="0">
                  <c:v>443.01417058537049</c:v>
                </c:pt>
                <c:pt idx="1">
                  <c:v>443.01417058537049</c:v>
                </c:pt>
                <c:pt idx="2">
                  <c:v>443.01417058537049</c:v>
                </c:pt>
                <c:pt idx="3">
                  <c:v>443.01417058537049</c:v>
                </c:pt>
                <c:pt idx="4">
                  <c:v>443.01417058537049</c:v>
                </c:pt>
                <c:pt idx="5">
                  <c:v>443.01417058537049</c:v>
                </c:pt>
                <c:pt idx="6">
                  <c:v>443.01417058537049</c:v>
                </c:pt>
                <c:pt idx="7">
                  <c:v>443.01417058537049</c:v>
                </c:pt>
                <c:pt idx="8">
                  <c:v>443.01417058537049</c:v>
                </c:pt>
                <c:pt idx="9">
                  <c:v>443.01417058537049</c:v>
                </c:pt>
                <c:pt idx="10">
                  <c:v>443.01417058537049</c:v>
                </c:pt>
                <c:pt idx="11">
                  <c:v>443.01417058537049</c:v>
                </c:pt>
                <c:pt idx="12">
                  <c:v>443.01417058537049</c:v>
                </c:pt>
                <c:pt idx="13">
                  <c:v>443.01417058537049</c:v>
                </c:pt>
                <c:pt idx="14">
                  <c:v>443.01417058537049</c:v>
                </c:pt>
                <c:pt idx="15">
                  <c:v>443.01417058537049</c:v>
                </c:pt>
                <c:pt idx="16">
                  <c:v>443.01417058537049</c:v>
                </c:pt>
                <c:pt idx="17">
                  <c:v>443.01417058537049</c:v>
                </c:pt>
                <c:pt idx="18">
                  <c:v>443.01417058537049</c:v>
                </c:pt>
                <c:pt idx="19">
                  <c:v>443.01417058537049</c:v>
                </c:pt>
                <c:pt idx="20">
                  <c:v>443.01417058537049</c:v>
                </c:pt>
                <c:pt idx="21">
                  <c:v>443.01417058537049</c:v>
                </c:pt>
                <c:pt idx="22">
                  <c:v>443.01417058537049</c:v>
                </c:pt>
                <c:pt idx="23">
                  <c:v>443.01417058537049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'[расчет ВЛК_Коростин.xlsx]Стабильность'!$E$13</c:f>
              <c:strCache>
                <c:ptCount val="1"/>
                <c:pt idx="0">
                  <c:v>Sk min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noFill/>
              <a:ln w="9525">
                <a:noFill/>
              </a:ln>
              <a:effectLst/>
            </c:spPr>
          </c:marker>
          <c:cat>
            <c:numRef>
              <c:f>'[расчет ВЛК_Коростин.xlsx]Стабильность'!$A$14:$A$37</c:f>
              <c:numCache>
                <c:formatCode>General</c:formatCode>
                <c:ptCount val="2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</c:numCache>
            </c:numRef>
          </c:cat>
          <c:val>
            <c:numRef>
              <c:f>'[расчет ВЛК_Коростин.xlsx]Стабильность'!$E$14:$E$37</c:f>
              <c:numCache>
                <c:formatCode>General</c:formatCode>
                <c:ptCount val="24"/>
                <c:pt idx="0">
                  <c:v>362.46613956984828</c:v>
                </c:pt>
                <c:pt idx="1">
                  <c:v>362.46613956984828</c:v>
                </c:pt>
                <c:pt idx="2">
                  <c:v>362.46613956984828</c:v>
                </c:pt>
                <c:pt idx="3">
                  <c:v>362.46613956984828</c:v>
                </c:pt>
                <c:pt idx="4">
                  <c:v>362.46613956984828</c:v>
                </c:pt>
                <c:pt idx="5">
                  <c:v>362.46613956984828</c:v>
                </c:pt>
                <c:pt idx="6">
                  <c:v>362.46613956984828</c:v>
                </c:pt>
                <c:pt idx="7">
                  <c:v>362.46613956984828</c:v>
                </c:pt>
                <c:pt idx="8">
                  <c:v>362.46613956984828</c:v>
                </c:pt>
                <c:pt idx="9">
                  <c:v>362.46613956984828</c:v>
                </c:pt>
                <c:pt idx="10">
                  <c:v>362.46613956984828</c:v>
                </c:pt>
                <c:pt idx="11">
                  <c:v>362.46613956984828</c:v>
                </c:pt>
                <c:pt idx="12">
                  <c:v>362.46613956984828</c:v>
                </c:pt>
                <c:pt idx="13">
                  <c:v>362.46613956984828</c:v>
                </c:pt>
                <c:pt idx="14">
                  <c:v>362.46613956984828</c:v>
                </c:pt>
                <c:pt idx="15">
                  <c:v>362.46613956984828</c:v>
                </c:pt>
                <c:pt idx="16">
                  <c:v>362.46613956984828</c:v>
                </c:pt>
                <c:pt idx="17">
                  <c:v>362.46613956984828</c:v>
                </c:pt>
                <c:pt idx="18">
                  <c:v>362.46613956984828</c:v>
                </c:pt>
                <c:pt idx="19">
                  <c:v>362.46613956984828</c:v>
                </c:pt>
                <c:pt idx="20">
                  <c:v>362.46613956984828</c:v>
                </c:pt>
                <c:pt idx="21">
                  <c:v>362.46613956984828</c:v>
                </c:pt>
                <c:pt idx="22">
                  <c:v>362.46613956984828</c:v>
                </c:pt>
                <c:pt idx="23">
                  <c:v>362.46613956984828</c:v>
                </c:pt>
              </c:numCache>
            </c:numRef>
          </c:val>
          <c:smooth val="0"/>
        </c:ser>
        <c:ser>
          <c:idx val="0"/>
          <c:order val="3"/>
          <c:tx>
            <c:strRef>
              <c:f>'[расчет ВЛК_Коростин.xlsx]Стабильность'!$F$13</c:f>
              <c:strCache>
                <c:ptCount val="1"/>
                <c:pt idx="0">
                  <c:v>Sk при поверке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noFill/>
              <a:ln w="9525">
                <a:noFill/>
              </a:ln>
              <a:effectLst/>
            </c:spPr>
          </c:marker>
          <c:cat>
            <c:numRef>
              <c:f>'[расчет ВЛК_Коростин.xlsx]Стабильность'!$A$14:$A$37</c:f>
              <c:numCache>
                <c:formatCode>General</c:formatCode>
                <c:ptCount val="2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</c:numCache>
            </c:numRef>
          </c:cat>
          <c:val>
            <c:numRef>
              <c:f>'[расчет ВЛК_Коростин.xlsx]Стабильность'!$F$14:$F$37</c:f>
              <c:numCache>
                <c:formatCode>General</c:formatCode>
                <c:ptCount val="24"/>
                <c:pt idx="0">
                  <c:v>410</c:v>
                </c:pt>
                <c:pt idx="1">
                  <c:v>410</c:v>
                </c:pt>
                <c:pt idx="2">
                  <c:v>410</c:v>
                </c:pt>
                <c:pt idx="3">
                  <c:v>410</c:v>
                </c:pt>
                <c:pt idx="4">
                  <c:v>410</c:v>
                </c:pt>
                <c:pt idx="5">
                  <c:v>410</c:v>
                </c:pt>
                <c:pt idx="6">
                  <c:v>410</c:v>
                </c:pt>
                <c:pt idx="7">
                  <c:v>410</c:v>
                </c:pt>
                <c:pt idx="8">
                  <c:v>410</c:v>
                </c:pt>
                <c:pt idx="9">
                  <c:v>410</c:v>
                </c:pt>
                <c:pt idx="10">
                  <c:v>410</c:v>
                </c:pt>
                <c:pt idx="11">
                  <c:v>410</c:v>
                </c:pt>
                <c:pt idx="12">
                  <c:v>410</c:v>
                </c:pt>
                <c:pt idx="13">
                  <c:v>410</c:v>
                </c:pt>
                <c:pt idx="14">
                  <c:v>410</c:v>
                </c:pt>
                <c:pt idx="15">
                  <c:v>410</c:v>
                </c:pt>
                <c:pt idx="16">
                  <c:v>410</c:v>
                </c:pt>
                <c:pt idx="17">
                  <c:v>410</c:v>
                </c:pt>
                <c:pt idx="18">
                  <c:v>410</c:v>
                </c:pt>
                <c:pt idx="19">
                  <c:v>410</c:v>
                </c:pt>
                <c:pt idx="20">
                  <c:v>410</c:v>
                </c:pt>
                <c:pt idx="21">
                  <c:v>410</c:v>
                </c:pt>
                <c:pt idx="22">
                  <c:v>410</c:v>
                </c:pt>
                <c:pt idx="23">
                  <c:v>410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8651032"/>
        <c:axId val="258656912"/>
      </c:lineChart>
      <c:catAx>
        <c:axId val="258651032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8656912"/>
        <c:crosses val="autoZero"/>
        <c:auto val="1"/>
        <c:lblAlgn val="ctr"/>
        <c:lblOffset val="100"/>
        <c:noMultiLvlLbl val="0"/>
      </c:catAx>
      <c:valAx>
        <c:axId val="2586569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8651032"/>
        <c:crosses val="autoZero"/>
        <c:crossBetween val="between"/>
      </c:valAx>
      <c:spPr>
        <a:solidFill>
          <a:srgbClr val="FFFFFF"/>
        </a:soli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3D10A46F-33A4-43E1-AE5C-BC8C3AC4156F}" type="datetimeFigureOut">
              <a:rPr lang="ru-RU"/>
              <a:pPr>
                <a:defRPr/>
              </a:pPr>
              <a:t>01.04.2016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335C0C1-67DF-4A58-92D1-1195F32C14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9198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08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821EC5A-5F51-4FBB-9A5A-0F33067450D2}" type="slidenum">
              <a:rPr lang="ru-RU" smtClean="0">
                <a:latin typeface="Arial" pitchFamily="34" charset="0"/>
                <a:cs typeface="Arial" pitchFamily="34" charset="0"/>
              </a:rPr>
              <a:pPr/>
              <a:t>24</a:t>
            </a:fld>
            <a:endParaRPr lang="ru-RU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064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72DA6-1AA2-4BCC-8EB8-B179591C4D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7BDB9-AE2E-40E9-915B-A3C8A6D08A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E369-56C4-4462-B9F3-61F29FA5F6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F7839-67E8-4089-848C-7A8160A64F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96F9B-228C-4A7C-861D-EE75544F47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29235-BF83-4266-8202-35646BFCF0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D7BC0-3F75-4FFD-8D32-F34A00EC42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04517-4F7A-4DA4-B5DA-54DD6E1FC2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2D967-0B38-4E88-92AE-AFBD36504E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1AB6F-399B-4394-8807-7754C9E452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B0CA96-3AD1-4D5F-A8A4-C70213154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B5367-68B5-40F0-9D04-1BE937094A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F12769-C342-419E-A361-40A05F526F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497687-4C3C-49B5-AD12-B09769153A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E2AFD50-C639-4F66-B976-2E5F3F971F5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9DECA-8518-4F13-B0AB-21E1A60A9A1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7990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7A7BC-AB2E-4C14-BA55-D69885BCAC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4403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EE4E65-6A52-45E2-83FC-5E4086983B3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5582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9FF4C-6059-4EF1-8BB5-C63658CA3D0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1088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ADF310-B6DF-4E1A-B597-A0F6CB2F585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0904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95446-FBDB-4A74-B0CC-ECC20E500C2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4771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407BD-30C1-417B-AF1D-43E59C1AF15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206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77067-3313-4FFA-A158-3D27A2E05A8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3884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9DBE7-BEDA-4BEF-8587-C0F3553F73E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2482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8F39A-47CC-41C1-AB91-B7032131EEF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4912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EDD63-3E15-439A-9A22-E55837C6C8E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889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EC3D9-0C31-4CE7-AC8A-737EB1C5B52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601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018BE74D-67CA-4717-B0E4-CB2C9271BB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4DA42F6-C3F2-4540-8B26-825D19374A51}" type="slidenum">
              <a:rPr lang="ru-RU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430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ndards.ru/document/5352798.aspx" TargetMode="External"/><Relationship Id="rId2" Type="http://schemas.openxmlformats.org/officeDocument/2006/relationships/hyperlink" Target="http://www.standards.ru/document/4688790.aspx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5.png"/><Relationship Id="rId4" Type="http://schemas.openxmlformats.org/officeDocument/2006/relationships/image" Target="../media/image3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9.png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8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6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7" Type="http://schemas.openxmlformats.org/officeDocument/2006/relationships/image" Target="../media/image27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908720"/>
            <a:ext cx="914400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endParaRPr lang="ru-RU" sz="2000" b="1" dirty="0" smtClean="0"/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err="1" smtClean="0"/>
              <a:t>Внутрилабораторный</a:t>
            </a:r>
            <a:r>
              <a:rPr lang="ru-RU" dirty="0" smtClean="0"/>
              <a:t> контроль качества измерений удельной активности  </a:t>
            </a:r>
            <a:br>
              <a:rPr lang="ru-RU" dirty="0" smtClean="0"/>
            </a:br>
            <a:endParaRPr lang="ru-RU" dirty="0" smtClean="0"/>
          </a:p>
          <a:p>
            <a:pPr eaLnBrk="1" hangingPunct="1"/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b="1" kern="0" dirty="0" err="1" smtClean="0">
                <a:solidFill>
                  <a:srgbClr val="000000"/>
                </a:solidFill>
              </a:rPr>
              <a:t>С.В.Коростин</a:t>
            </a:r>
            <a:endParaRPr lang="ru-RU" sz="2000" b="1" kern="0" dirty="0" smtClean="0">
              <a:solidFill>
                <a:srgbClr val="000000"/>
              </a:solidFill>
            </a:endParaRPr>
          </a:p>
          <a:p>
            <a:pPr eaLnBrk="1" hangingPunct="1"/>
            <a:r>
              <a:rPr lang="ru-RU" sz="2000" b="1" kern="0" dirty="0" smtClean="0">
                <a:solidFill>
                  <a:srgbClr val="000000"/>
                </a:solidFill>
              </a:rPr>
              <a:t>ООО «НТЦ Амплитуда»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124744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Проблемы аккредитации радиологических лабораторий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118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08962" cy="2074862"/>
          </a:xfrm>
        </p:spPr>
        <p:txBody>
          <a:bodyPr/>
          <a:lstStyle/>
          <a:p>
            <a:r>
              <a:rPr lang="ru-RU" sz="1200" smtClean="0"/>
              <a:t>Зарегистрировано в Минюсте России 30 июля 2014 г. N 33362</a:t>
            </a:r>
            <a:r>
              <a:rPr lang="ru-RU" sz="1200" b="1" smtClean="0"/>
              <a:t/>
            </a:r>
            <a:br>
              <a:rPr lang="ru-RU" sz="1200" b="1" smtClean="0"/>
            </a:br>
            <a:r>
              <a:rPr lang="ru-RU" sz="1200" b="1" smtClean="0"/>
              <a:t>МИНИСТЕРСТВО ЭКОНОМИЧЕСКОГО РАЗВИТИЯ РОССИЙСКОЙ ФЕДЕРАЦИИ</a:t>
            </a:r>
            <a:br>
              <a:rPr lang="ru-RU" sz="1200" b="1" smtClean="0"/>
            </a:br>
            <a:r>
              <a:rPr lang="ru-RU" sz="1200" b="1" smtClean="0"/>
              <a:t>ПРИКАЗ</a:t>
            </a:r>
            <a:br>
              <a:rPr lang="ru-RU" sz="1200" b="1" smtClean="0"/>
            </a:br>
            <a:r>
              <a:rPr lang="ru-RU" sz="1200" b="1" smtClean="0"/>
              <a:t>от 30 мая 2014 г. N 326</a:t>
            </a:r>
            <a:br>
              <a:rPr lang="ru-RU" sz="1200" b="1" smtClean="0"/>
            </a:br>
            <a:r>
              <a:rPr lang="ru-RU" sz="1200" b="1" smtClean="0"/>
              <a:t>ОБ УТВЕРЖДЕНИИ КРИТЕРИЕВ</a:t>
            </a:r>
            <a:br>
              <a:rPr lang="ru-RU" sz="1200" b="1" smtClean="0"/>
            </a:br>
            <a:r>
              <a:rPr lang="ru-RU" sz="1200" b="1" smtClean="0"/>
              <a:t>АККРЕДИТАЦИИ, ПЕРЕЧНЯ ДОКУМЕНТОВ, ПОДТВЕРЖДАЮЩИХ</a:t>
            </a:r>
            <a:br>
              <a:rPr lang="ru-RU" sz="1200" b="1" smtClean="0"/>
            </a:br>
            <a:r>
              <a:rPr lang="ru-RU" sz="1200" b="1" smtClean="0"/>
              <a:t>СООТВЕТСТВИЕ ЗАЯВИТЕЛЯ, АККРЕДИТОВАННОГО ЛИЦА КРИТЕРИЯМ</a:t>
            </a:r>
            <a:br>
              <a:rPr lang="ru-RU" sz="1200" b="1" smtClean="0"/>
            </a:br>
            <a:r>
              <a:rPr lang="ru-RU" sz="1200" b="1" smtClean="0"/>
              <a:t>АККРЕДИТАЦИИ, И ПЕРЕЧНЯ ДОКУМЕНТОВ В ОБЛАСТИ</a:t>
            </a:r>
            <a:br>
              <a:rPr lang="ru-RU" sz="1200" b="1" smtClean="0"/>
            </a:br>
            <a:r>
              <a:rPr lang="ru-RU" sz="1200" b="1" smtClean="0"/>
              <a:t>СТАНДАРТИЗАЦИИ, СОБЛЮДЕНИЕ ТРЕБОВАНИЙ КОТОРЫХ</a:t>
            </a:r>
            <a:br>
              <a:rPr lang="ru-RU" sz="1200" b="1" smtClean="0"/>
            </a:br>
            <a:r>
              <a:rPr lang="ru-RU" sz="1200" b="1" smtClean="0"/>
              <a:t>ЗАЯВИТЕЛЯМИ, АККРЕДИТОВАННЫМИ ЛИЦАМИ ОБЕСПЕЧИВАЕТ</a:t>
            </a:r>
            <a:br>
              <a:rPr lang="ru-RU" sz="1200" b="1" smtClean="0"/>
            </a:br>
            <a:r>
              <a:rPr lang="ru-RU" sz="1200" b="1" smtClean="0"/>
              <a:t>ИХ СООТВЕТСТВИЕ КРИТЕРИЯМ АККРЕДИТАЦИИ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349500"/>
            <a:ext cx="8229600" cy="4176713"/>
          </a:xfrm>
        </p:spPr>
        <p:txBody>
          <a:bodyPr/>
          <a:lstStyle/>
          <a:p>
            <a:r>
              <a:rPr lang="ru-RU" sz="2400" dirty="0" smtClean="0"/>
              <a:t>23.11. наличие правил управления качеством результатов исследований (испытаний) и измерений, в том числе правил планирования и анализа результатов контроля качества исследований (испытаний) и измерений, которыми может быть предусмотрено </a:t>
            </a:r>
            <a:r>
              <a:rPr lang="ru-RU" sz="2400" dirty="0" smtClean="0">
                <a:solidFill>
                  <a:srgbClr val="6600CC"/>
                </a:solidFill>
              </a:rPr>
              <a:t>проведение межлабораторных сличительных испытаний</a:t>
            </a:r>
            <a:r>
              <a:rPr lang="ru-RU" sz="2400" dirty="0" smtClean="0"/>
              <a:t>, </a:t>
            </a:r>
            <a:r>
              <a:rPr lang="ru-RU" sz="2400" dirty="0" smtClean="0">
                <a:solidFill>
                  <a:srgbClr val="FF0000"/>
                </a:solidFill>
              </a:rPr>
              <a:t>использование аттестованных стандартных образцов </a:t>
            </a:r>
            <a:r>
              <a:rPr lang="ru-RU" sz="2400" dirty="0" smtClean="0"/>
              <a:t>и (или) </a:t>
            </a:r>
            <a:r>
              <a:rPr lang="ru-RU" sz="2400" dirty="0" smtClean="0">
                <a:solidFill>
                  <a:srgbClr val="00B0F0"/>
                </a:solidFill>
              </a:rPr>
              <a:t>внутренний контроль качества с использованием стандартных образцов</a:t>
            </a:r>
            <a:r>
              <a:rPr lang="ru-RU" sz="2400" dirty="0" smtClean="0"/>
              <a:t>, </a:t>
            </a:r>
            <a:r>
              <a:rPr lang="ru-RU" sz="2400" dirty="0" smtClean="0">
                <a:solidFill>
                  <a:srgbClr val="808000"/>
                </a:solidFill>
              </a:rPr>
              <a:t>проведение повторных испытаний.</a:t>
            </a:r>
            <a:r>
              <a:rPr lang="ru-RU" sz="2800" dirty="0" smtClean="0">
                <a:solidFill>
                  <a:srgbClr val="808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Содержимое 1"/>
          <p:cNvSpPr>
            <a:spLocks noGrp="1"/>
          </p:cNvSpPr>
          <p:nvPr>
            <p:ph/>
          </p:nvPr>
        </p:nvSpPr>
        <p:spPr>
          <a:xfrm>
            <a:off x="29146" y="1124744"/>
            <a:ext cx="9111430" cy="5733256"/>
          </a:xfrm>
        </p:spPr>
        <p:txBody>
          <a:bodyPr/>
          <a:lstStyle/>
          <a:p>
            <a:r>
              <a:rPr lang="ru-RU" sz="2800" dirty="0" smtClean="0">
                <a:solidFill>
                  <a:srgbClr val="FF0000"/>
                </a:solidFill>
              </a:rPr>
              <a:t>Использование статистических методов анализа</a:t>
            </a:r>
          </a:p>
          <a:p>
            <a:r>
              <a:rPr lang="ru-RU" sz="2800" dirty="0" smtClean="0">
                <a:solidFill>
                  <a:srgbClr val="FF0000"/>
                </a:solidFill>
              </a:rPr>
              <a:t>Регулярное использование аттестованных стандартных образцов и/или внутренний контроль качества с использованием стандартных образцов</a:t>
            </a:r>
          </a:p>
          <a:p>
            <a:r>
              <a:rPr lang="ru-RU" sz="2800" dirty="0" smtClean="0">
                <a:solidFill>
                  <a:srgbClr val="FF6699"/>
                </a:solidFill>
              </a:rPr>
              <a:t>Участие в межлабораторных сравнительных испытаниях или программах проверки квалификации</a:t>
            </a:r>
          </a:p>
          <a:p>
            <a:r>
              <a:rPr lang="ru-RU" sz="2800" dirty="0" smtClean="0"/>
              <a:t>Дублирование испытаний с  использованием тех же или других методик</a:t>
            </a:r>
          </a:p>
          <a:p>
            <a:r>
              <a:rPr lang="ru-RU" sz="2800" dirty="0" smtClean="0">
                <a:solidFill>
                  <a:srgbClr val="FF0000"/>
                </a:solidFill>
              </a:rPr>
              <a:t>Повторные испытания сохраняемых объектов</a:t>
            </a:r>
          </a:p>
          <a:p>
            <a:r>
              <a:rPr lang="ru-RU" sz="2800" dirty="0" smtClean="0"/>
              <a:t>Корреляция результатов на разные характеристики объектов</a:t>
            </a:r>
          </a:p>
          <a:p>
            <a:endParaRPr lang="ru-RU" dirty="0" smtClean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69722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400" b="1" kern="0" dirty="0" smtClean="0"/>
              <a:t>ГОСТ ИСО/МЭК 17025-2009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100" b="1" kern="0" dirty="0" smtClean="0"/>
              <a:t> </a:t>
            </a:r>
            <a:r>
              <a:rPr lang="ru-RU" sz="2100" b="1" dirty="0"/>
              <a:t>5.9 Обеспечение качества результатов испытаний и калибровки</a:t>
            </a:r>
            <a:r>
              <a:rPr lang="ru-RU" sz="2400" dirty="0"/>
              <a:t> </a:t>
            </a:r>
            <a:endParaRPr lang="ru-RU" sz="2400" b="1" kern="0" dirty="0" smtClean="0"/>
          </a:p>
          <a:p>
            <a:pPr marL="0" indent="0" algn="ctr">
              <a:buNone/>
            </a:pPr>
            <a:endParaRPr lang="ru-RU" sz="2800" b="1" kern="0" dirty="0"/>
          </a:p>
        </p:txBody>
      </p:sp>
    </p:spTree>
    <p:extLst>
      <p:ext uri="{BB962C8B-B14F-4D97-AF65-F5344CB8AC3E}">
        <p14:creationId xmlns:p14="http://schemas.microsoft.com/office/powerpoint/2010/main" val="376665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Содержимое 1"/>
          <p:cNvSpPr>
            <a:spLocks noGrp="1"/>
          </p:cNvSpPr>
          <p:nvPr>
            <p:ph/>
          </p:nvPr>
        </p:nvSpPr>
        <p:spPr>
          <a:xfrm>
            <a:off x="29146" y="1124744"/>
            <a:ext cx="9111430" cy="5733256"/>
          </a:xfrm>
        </p:spPr>
        <p:txBody>
          <a:bodyPr/>
          <a:lstStyle/>
          <a:p>
            <a:endParaRPr lang="ru-RU" sz="2800" dirty="0" smtClean="0">
              <a:solidFill>
                <a:srgbClr val="FF0000"/>
              </a:solidFill>
            </a:endParaRPr>
          </a:p>
          <a:p>
            <a:r>
              <a:rPr lang="ru-RU" sz="2800" dirty="0" smtClean="0">
                <a:solidFill>
                  <a:srgbClr val="FF0000"/>
                </a:solidFill>
              </a:rPr>
              <a:t>Регулярное использование аттестованных стандартных образцов и/или внутренний контроль качества с использованием стандартных образцов</a:t>
            </a:r>
          </a:p>
          <a:p>
            <a:pPr marL="0" indent="0">
              <a:buNone/>
            </a:pPr>
            <a:endParaRPr lang="ru-RU" dirty="0" smtClean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69722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400" b="1" kern="0" dirty="0" smtClean="0"/>
              <a:t>ГОСТ ИСО/МЭК 17025-2009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100" b="1" kern="0" dirty="0" smtClean="0"/>
              <a:t> </a:t>
            </a:r>
            <a:r>
              <a:rPr lang="ru-RU" sz="2100" b="1" dirty="0"/>
              <a:t>5.9 Обеспечение качества результатов испытаний и калибровки</a:t>
            </a:r>
            <a:r>
              <a:rPr lang="ru-RU" sz="2400" dirty="0"/>
              <a:t> </a:t>
            </a:r>
            <a:endParaRPr lang="ru-RU" sz="2400" b="1" kern="0" dirty="0" smtClean="0"/>
          </a:p>
          <a:p>
            <a:pPr marL="0" indent="0" algn="ctr">
              <a:buNone/>
            </a:pPr>
            <a:endParaRPr lang="ru-RU" sz="2800" b="1" kern="0" dirty="0"/>
          </a:p>
        </p:txBody>
      </p:sp>
    </p:spTree>
    <p:extLst>
      <p:ext uri="{BB962C8B-B14F-4D97-AF65-F5344CB8AC3E}">
        <p14:creationId xmlns:p14="http://schemas.microsoft.com/office/powerpoint/2010/main" val="89922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50304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66"/>
                </a:solidFill>
              </a:rPr>
              <a:t>ПРИМЕНЕНИЕ СТАНДАРТНЫХ ОБРАЗЦОВ ДЛЯ КОНТРОЛЯ КАЧЕСТВА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102-ФЗ Стандартные образцы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772816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ru-RU" sz="4000" b="1" dirty="0"/>
              <a:t>стандартный образец - образец вещества (материала) с установленными по результатам испытаний значениями одной и более величин, характеризующих состав или свойство этого вещества (материала)</a:t>
            </a:r>
          </a:p>
        </p:txBody>
      </p:sp>
    </p:spTree>
    <p:extLst>
      <p:ext uri="{BB962C8B-B14F-4D97-AF65-F5344CB8AC3E}">
        <p14:creationId xmlns:p14="http://schemas.microsoft.com/office/powerpoint/2010/main" val="62619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80400" cy="1498600"/>
          </a:xfrm>
        </p:spPr>
        <p:txBody>
          <a:bodyPr/>
          <a:lstStyle/>
          <a:p>
            <a:pPr eaLnBrk="1" hangingPunct="1"/>
            <a:r>
              <a:rPr lang="ru-RU" sz="2400" b="1" smtClean="0"/>
              <a:t>Стандартные образцы</a:t>
            </a:r>
            <a:br>
              <a:rPr lang="ru-RU" sz="2400" b="1" smtClean="0"/>
            </a:br>
            <a:r>
              <a:rPr lang="ru-RU" sz="2800" b="1" smtClean="0"/>
              <a:t>ГОСТ 8.315-97 СТАНДАРТНЫЕ ОБРАЗЦЫ СОСТАВА</a:t>
            </a:r>
            <a:br>
              <a:rPr lang="ru-RU" sz="2800" b="1" smtClean="0"/>
            </a:br>
            <a:r>
              <a:rPr lang="ru-RU" sz="2800" b="1" smtClean="0"/>
              <a:t>И СВОЙСТВ ВЕЩЕСТВ И МАТЕРИАЛОВ ОСНОВНЫЕ ПОЛОЖЕНИЯ (МГС СНГ)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205038"/>
            <a:ext cx="8218487" cy="38893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mtClean="0"/>
              <a:t>НОРМИРУЕМЫЕ ХАРАКТЕРИСТИКИ</a:t>
            </a:r>
          </a:p>
          <a:p>
            <a:pPr eaLnBrk="1" hangingPunct="1">
              <a:lnSpc>
                <a:spcPct val="80000"/>
              </a:lnSpc>
            </a:pPr>
            <a:r>
              <a:rPr lang="ru-RU" b="1" smtClean="0"/>
              <a:t>а) значение аттестуемой характеристики СО;</a:t>
            </a:r>
          </a:p>
          <a:p>
            <a:pPr eaLnBrk="1" hangingPunct="1">
              <a:lnSpc>
                <a:spcPct val="80000"/>
              </a:lnSpc>
            </a:pPr>
            <a:r>
              <a:rPr lang="ru-RU" b="1" smtClean="0"/>
              <a:t>б) погрешность аттестованного значения СО;</a:t>
            </a:r>
          </a:p>
          <a:p>
            <a:pPr eaLnBrk="1" hangingPunct="1">
              <a:lnSpc>
                <a:spcPct val="80000"/>
              </a:lnSpc>
            </a:pPr>
            <a:r>
              <a:rPr lang="ru-RU" b="1" smtClean="0"/>
              <a:t>в) погрешность от неоднородности материала (вещества) СО;</a:t>
            </a:r>
          </a:p>
          <a:p>
            <a:pPr eaLnBrk="1" hangingPunct="1">
              <a:lnSpc>
                <a:spcPct val="80000"/>
              </a:lnSpc>
            </a:pPr>
            <a:r>
              <a:rPr lang="ru-RU" b="1" smtClean="0"/>
              <a:t>г) срок годности экземпляра СО.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80400" cy="1209675"/>
          </a:xfrm>
        </p:spPr>
        <p:txBody>
          <a:bodyPr/>
          <a:lstStyle/>
          <a:p>
            <a:pPr eaLnBrk="1" hangingPunct="1"/>
            <a:r>
              <a:rPr lang="ru-RU" sz="3200" b="1" u="sng" dirty="0" smtClean="0"/>
              <a:t>102-ФЗ Стандартные образцы</a:t>
            </a:r>
            <a:r>
              <a:rPr lang="ru-RU" sz="2400" b="1" u="sng" dirty="0" smtClean="0"/>
              <a:t/>
            </a:r>
            <a:br>
              <a:rPr lang="ru-RU" sz="2400" b="1" u="sng" dirty="0" smtClean="0"/>
            </a:br>
            <a:r>
              <a:rPr lang="ru-RU" sz="2000" b="1" dirty="0" smtClean="0"/>
              <a:t>ГОСТ 8.315-97 СТАНДАРТНЫЕ ОБРАЗЦЫ СОСТАВА</a:t>
            </a:r>
            <a:br>
              <a:rPr lang="ru-RU" sz="2000" b="1" dirty="0" smtClean="0"/>
            </a:br>
            <a:r>
              <a:rPr lang="ru-RU" sz="2000" b="1" dirty="0" smtClean="0"/>
              <a:t>И СВОЙСТВ ВЕЩЕСТВ И МАТЕРИАЛОВ ОСНОВНЫЕ ПОЛОЖЕНИЯ (МГС СНГ)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18487" cy="53006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dirty="0" smtClean="0"/>
              <a:t>Применяются для целей: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 smtClean="0"/>
              <a:t>- </a:t>
            </a:r>
            <a:r>
              <a:rPr lang="ru-RU" sz="2000" b="1" dirty="0" smtClean="0"/>
              <a:t>поверки, калибровки, градуировки средств измерений, а также контроля метрологических характеристик при проведении их испытаний, в том числе с целью утверждения типа;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dirty="0" smtClean="0"/>
              <a:t>- метрологической аттестации методик выполнения измерений (далее - МВИ);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dirty="0" smtClean="0"/>
              <a:t>- контроля погрешностей методик выполнения измерений в процессе их применения в соответствии с установленными в них алгоритмами, а также для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dirty="0" smtClean="0"/>
              <a:t>других видов метрологического контроля.</a:t>
            </a:r>
          </a:p>
          <a:p>
            <a:pPr eaLnBrk="1" hangingPunct="1">
              <a:lnSpc>
                <a:spcPct val="80000"/>
              </a:lnSpc>
            </a:pPr>
            <a:endParaRPr lang="ru-RU" sz="20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dirty="0" smtClean="0"/>
              <a:t>ВИДЫ СО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dirty="0" smtClean="0"/>
              <a:t>межгосударственные (МСО) /МГС СНГ, КООМЕТ/;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dirty="0" smtClean="0"/>
              <a:t>государственные (ГСО);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dirty="0" smtClean="0"/>
              <a:t>отраслевые (ОСО);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dirty="0" smtClean="0"/>
              <a:t>СО организаций (предприятий) - юридических лиц (СОП).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256584"/>
          </a:xfrm>
        </p:spPr>
        <p:txBody>
          <a:bodyPr/>
          <a:lstStyle/>
          <a:p>
            <a:r>
              <a:rPr lang="ru-RU" u="sng" dirty="0" smtClean="0">
                <a:hlinkClick r:id="rId2"/>
              </a:rPr>
              <a:t>ГОСТ Р 8.753-2011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	Государственная система обеспечения единства измерений. Стандартные образцы материалов (веществ). Основные положения</a:t>
            </a:r>
          </a:p>
          <a:p>
            <a:r>
              <a:rPr lang="ru-RU" u="sng" dirty="0" smtClean="0">
                <a:hlinkClick r:id="rId3"/>
              </a:rPr>
              <a:t>ГОСТ Р 8.871-2014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	Государственная система обеспечения единства измерений. Стандартные образцы предприятий и отраслей. Общие требования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47687"/>
          </a:xfrm>
        </p:spPr>
        <p:txBody>
          <a:bodyPr/>
          <a:lstStyle/>
          <a:p>
            <a:r>
              <a:rPr lang="ru-RU" dirty="0" smtClean="0"/>
              <a:t>Аттестация СО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1563" y="3000375"/>
            <a:ext cx="1643062" cy="6429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Разработчик СО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2714625" y="3071813"/>
            <a:ext cx="9779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714750" y="2786063"/>
            <a:ext cx="178593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Экспертиза документации</a:t>
            </a:r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 rot="5400000" flipH="1" flipV="1">
            <a:off x="5357813" y="2143125"/>
            <a:ext cx="857250" cy="5715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6143625" y="1643063"/>
            <a:ext cx="2071688" cy="642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err="1">
                <a:solidFill>
                  <a:schemeClr val="tx1"/>
                </a:solidFill>
              </a:rPr>
              <a:t>Гос.Реестр</a:t>
            </a:r>
            <a:r>
              <a:rPr lang="ru-RU" dirty="0">
                <a:solidFill>
                  <a:schemeClr val="tx1"/>
                </a:solidFill>
              </a:rPr>
              <a:t> -ГСО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215063" y="2714625"/>
            <a:ext cx="2071687" cy="7858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Руководство отрасли (группы компаний)ОСО</a:t>
            </a:r>
          </a:p>
        </p:txBody>
      </p:sp>
      <p:cxnSp>
        <p:nvCxnSpPr>
          <p:cNvPr id="10" name="Прямая со стрелкой 9"/>
          <p:cNvCxnSpPr>
            <a:endCxn id="9" idx="1"/>
          </p:cNvCxnSpPr>
          <p:nvPr/>
        </p:nvCxnSpPr>
        <p:spPr>
          <a:xfrm flipV="1">
            <a:off x="5500688" y="3106738"/>
            <a:ext cx="714375" cy="3651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500688" y="3571875"/>
            <a:ext cx="714375" cy="50006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6215063" y="3786188"/>
            <a:ext cx="2071687" cy="642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Предприятие -СОП</a:t>
            </a:r>
          </a:p>
        </p:txBody>
      </p:sp>
      <p:sp>
        <p:nvSpPr>
          <p:cNvPr id="13" name="Содержимое 1"/>
          <p:cNvSpPr txBox="1">
            <a:spLocks/>
          </p:cNvSpPr>
          <p:nvPr/>
        </p:nvSpPr>
        <p:spPr bwMode="auto">
          <a:xfrm>
            <a:off x="883568" y="4429125"/>
            <a:ext cx="8229600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b="1" kern="0" dirty="0" smtClean="0">
                <a:solidFill>
                  <a:srgbClr val="FF0000"/>
                </a:solidFill>
              </a:rPr>
              <a:t>В радиологии ГСО нет!</a:t>
            </a:r>
          </a:p>
        </p:txBody>
      </p:sp>
      <p:sp>
        <p:nvSpPr>
          <p:cNvPr id="14" name="Содержимое 1"/>
          <p:cNvSpPr txBox="1">
            <a:spLocks/>
          </p:cNvSpPr>
          <p:nvPr/>
        </p:nvSpPr>
        <p:spPr bwMode="auto">
          <a:xfrm>
            <a:off x="611560" y="5190332"/>
            <a:ext cx="8501608" cy="1559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kern="0" dirty="0" smtClean="0"/>
              <a:t>Для применения СО контроле качества проблематично- нет методик и критериев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Содержимое 1"/>
          <p:cNvSpPr>
            <a:spLocks noGrp="1"/>
          </p:cNvSpPr>
          <p:nvPr>
            <p:ph/>
          </p:nvPr>
        </p:nvSpPr>
        <p:spPr>
          <a:xfrm>
            <a:off x="29146" y="1124744"/>
            <a:ext cx="9111430" cy="5733256"/>
          </a:xfrm>
        </p:spPr>
        <p:txBody>
          <a:bodyPr/>
          <a:lstStyle/>
          <a:p>
            <a:r>
              <a:rPr lang="ru-RU" sz="2800" dirty="0" smtClean="0">
                <a:solidFill>
                  <a:srgbClr val="FF0000"/>
                </a:solidFill>
              </a:rPr>
              <a:t>Использование статистических методов анализа</a:t>
            </a:r>
          </a:p>
          <a:p>
            <a:r>
              <a:rPr lang="ru-RU" sz="2800" dirty="0" smtClean="0"/>
              <a:t>Регулярное использование аттестованных стандартных образцов и/или внутренний контроль качества с использованием стандартных образцов</a:t>
            </a:r>
          </a:p>
          <a:p>
            <a:r>
              <a:rPr lang="ru-RU" sz="2800" dirty="0" smtClean="0"/>
              <a:t>Участие в межлабораторных сравнительных испытаниях или программах проверки квалификации</a:t>
            </a:r>
          </a:p>
          <a:p>
            <a:r>
              <a:rPr lang="ru-RU" sz="2800" dirty="0" smtClean="0"/>
              <a:t>Дублирование испытаний с  использованием тех же или других методик</a:t>
            </a:r>
          </a:p>
          <a:p>
            <a:r>
              <a:rPr lang="ru-RU" sz="2800" dirty="0" smtClean="0">
                <a:solidFill>
                  <a:srgbClr val="FF0000"/>
                </a:solidFill>
              </a:rPr>
              <a:t>Повторные испытания сохраняемых объектов</a:t>
            </a:r>
          </a:p>
          <a:p>
            <a:r>
              <a:rPr lang="ru-RU" sz="2800" dirty="0" smtClean="0"/>
              <a:t>Корреляция результатов на разные характеристики объектов</a:t>
            </a:r>
          </a:p>
          <a:p>
            <a:endParaRPr lang="ru-RU" dirty="0" smtClean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69722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400" b="1" kern="0" dirty="0" smtClean="0"/>
              <a:t>ГОСТ ИСО/МЭК 17025-2009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100" b="1" kern="0" dirty="0" smtClean="0"/>
              <a:t> </a:t>
            </a:r>
            <a:r>
              <a:rPr lang="ru-RU" sz="2100" b="1" dirty="0"/>
              <a:t>5.9 Обеспечение качества результатов испытаний и калибровки</a:t>
            </a:r>
            <a:r>
              <a:rPr lang="ru-RU" sz="2400" dirty="0"/>
              <a:t> </a:t>
            </a:r>
            <a:endParaRPr lang="ru-RU" sz="2400" b="1" kern="0" dirty="0" smtClean="0"/>
          </a:p>
          <a:p>
            <a:pPr marL="0" indent="0" algn="ctr">
              <a:buNone/>
            </a:pPr>
            <a:endParaRPr lang="ru-RU" sz="2800" b="1" kern="0" dirty="0"/>
          </a:p>
        </p:txBody>
      </p:sp>
    </p:spTree>
    <p:extLst>
      <p:ext uri="{BB962C8B-B14F-4D97-AF65-F5344CB8AC3E}">
        <p14:creationId xmlns:p14="http://schemas.microsoft.com/office/powerpoint/2010/main" val="256957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Содержимое 1"/>
          <p:cNvSpPr>
            <a:spLocks noGrp="1"/>
          </p:cNvSpPr>
          <p:nvPr>
            <p:ph/>
          </p:nvPr>
        </p:nvSpPr>
        <p:spPr>
          <a:xfrm>
            <a:off x="29146" y="1124744"/>
            <a:ext cx="9111430" cy="5733256"/>
          </a:xfrm>
        </p:spPr>
        <p:txBody>
          <a:bodyPr/>
          <a:lstStyle/>
          <a:p>
            <a:r>
              <a:rPr lang="ru-RU" sz="2800" dirty="0" smtClean="0">
                <a:solidFill>
                  <a:srgbClr val="FF0000"/>
                </a:solidFill>
              </a:rPr>
              <a:t>Использование статистических методов анализа</a:t>
            </a:r>
          </a:p>
          <a:p>
            <a:endParaRPr lang="ru-RU" sz="2800" dirty="0" smtClean="0">
              <a:solidFill>
                <a:srgbClr val="FF0000"/>
              </a:solidFill>
            </a:endParaRPr>
          </a:p>
          <a:p>
            <a:endParaRPr lang="ru-RU" sz="2800" dirty="0">
              <a:solidFill>
                <a:srgbClr val="FF0000"/>
              </a:solidFill>
            </a:endParaRPr>
          </a:p>
          <a:p>
            <a:endParaRPr lang="ru-RU" sz="2800" dirty="0" smtClean="0">
              <a:solidFill>
                <a:srgbClr val="FF0000"/>
              </a:solidFill>
            </a:endParaRPr>
          </a:p>
          <a:p>
            <a:endParaRPr lang="ru-RU" sz="2800" dirty="0">
              <a:solidFill>
                <a:srgbClr val="FF0000"/>
              </a:solidFill>
            </a:endParaRPr>
          </a:p>
          <a:p>
            <a:endParaRPr lang="ru-RU" sz="2800" dirty="0" smtClean="0">
              <a:solidFill>
                <a:srgbClr val="FF0000"/>
              </a:solidFill>
            </a:endParaRPr>
          </a:p>
          <a:p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dirty="0" smtClean="0">
                <a:solidFill>
                  <a:srgbClr val="FF0000"/>
                </a:solidFill>
              </a:rPr>
              <a:t>Повторные испытания сохраняемых объектов</a:t>
            </a:r>
          </a:p>
          <a:p>
            <a:pPr marL="0" indent="0">
              <a:buNone/>
            </a:pPr>
            <a:endParaRPr lang="ru-RU" dirty="0" smtClean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69722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400" b="1" kern="0" dirty="0" smtClean="0"/>
              <a:t>ГОСТ ИСО/МЭК 17025-2009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100" b="1" kern="0" dirty="0" smtClean="0"/>
              <a:t> </a:t>
            </a:r>
            <a:r>
              <a:rPr lang="ru-RU" sz="2100" b="1" dirty="0"/>
              <a:t>5.9 Обеспечение качества результатов испытаний и калибровки</a:t>
            </a:r>
            <a:r>
              <a:rPr lang="ru-RU" sz="2400" dirty="0"/>
              <a:t> </a:t>
            </a:r>
            <a:endParaRPr lang="ru-RU" sz="2400" b="1" kern="0" dirty="0" smtClean="0"/>
          </a:p>
          <a:p>
            <a:pPr marL="0" indent="0" algn="ctr">
              <a:buNone/>
            </a:pPr>
            <a:endParaRPr lang="ru-RU" sz="2800" b="1" kern="0" dirty="0"/>
          </a:p>
        </p:txBody>
      </p:sp>
    </p:spTree>
    <p:extLst>
      <p:ext uri="{BB962C8B-B14F-4D97-AF65-F5344CB8AC3E}">
        <p14:creationId xmlns:p14="http://schemas.microsoft.com/office/powerpoint/2010/main" val="193741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257800"/>
          </a:xfrm>
        </p:spPr>
        <p:txBody>
          <a:bodyPr/>
          <a:lstStyle/>
          <a:p>
            <a:r>
              <a:rPr lang="ru-RU" sz="2800" b="1" dirty="0" smtClean="0"/>
              <a:t>Метрологическое обеспечение РК учитывает  </a:t>
            </a:r>
          </a:p>
          <a:p>
            <a:pPr>
              <a:buNone/>
            </a:pPr>
            <a:r>
              <a:rPr lang="ru-RU" sz="2800" b="1" dirty="0" smtClean="0"/>
              <a:t>    Особенности измерений ионизирующих излучений:</a:t>
            </a:r>
            <a:br>
              <a:rPr lang="ru-RU" sz="2800" b="1" dirty="0" smtClean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>
                <a:solidFill>
                  <a:srgbClr val="FF0000"/>
                </a:solidFill>
              </a:rPr>
              <a:t>- стохастический (вероятностный) характер физических величин;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- наличие существенных влияющих на достоверность показаний СИ факторов;</a:t>
            </a:r>
            <a:br>
              <a:rPr lang="ru-RU" sz="2800" b="1" dirty="0" smtClean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- различие измеряемых и нормируемых величин.</a:t>
            </a:r>
          </a:p>
          <a:p>
            <a:endParaRPr lang="ru-RU" sz="28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562073"/>
          </a:xfrm>
        </p:spPr>
        <p:txBody>
          <a:bodyPr/>
          <a:lstStyle/>
          <a:p>
            <a:r>
              <a:rPr lang="ru-RU" sz="3600" dirty="0" smtClean="0"/>
              <a:t>ГОСТ 8.638-2013 МО РК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ext Box 5"/>
          <p:cNvSpPr txBox="1">
            <a:spLocks noChangeArrowheads="1"/>
          </p:cNvSpPr>
          <p:nvPr/>
        </p:nvSpPr>
        <p:spPr bwMode="auto">
          <a:xfrm>
            <a:off x="539750" y="1412875"/>
            <a:ext cx="7921625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/>
              <a:t>Чувствительность </a:t>
            </a:r>
            <a:r>
              <a:rPr lang="en-US" b="1"/>
              <a:t>P</a:t>
            </a:r>
            <a:r>
              <a:rPr lang="en-US" sz="2400"/>
              <a:t> –</a:t>
            </a:r>
            <a:r>
              <a:rPr lang="ru-RU" sz="2400"/>
              <a:t> вероятность регистрации факта распада в виде импульса в ППП</a:t>
            </a:r>
          </a:p>
        </p:txBody>
      </p:sp>
      <p:graphicFrame>
        <p:nvGraphicFramePr>
          <p:cNvPr id="1026" name="Object 2"/>
          <p:cNvGraphicFramePr>
            <a:graphicFrameLocks noGrp="1" noChangeAspect="1"/>
          </p:cNvGraphicFramePr>
          <p:nvPr>
            <p:ph/>
          </p:nvPr>
        </p:nvGraphicFramePr>
        <p:xfrm>
          <a:off x="827088" y="2997200"/>
          <a:ext cx="4733925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" name="Формула" r:id="rId3" imgW="1117600" imgH="228600" progId="Equation.3">
                  <p:embed/>
                </p:oleObj>
              </mc:Choice>
              <mc:Fallback>
                <p:oleObj name="Формула" r:id="rId3" imgW="1117600" imgH="228600" progId="Equation.3">
                  <p:embed/>
                  <p:pic>
                    <p:nvPicPr>
                      <p:cNvPr id="0" name="Picture 170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2997200"/>
                        <a:ext cx="4733925" cy="968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Line 12"/>
          <p:cNvSpPr>
            <a:spLocks noChangeShapeType="1"/>
          </p:cNvSpPr>
          <p:nvPr/>
        </p:nvSpPr>
        <p:spPr bwMode="auto">
          <a:xfrm flipH="1">
            <a:off x="3059113" y="2565400"/>
            <a:ext cx="2232025" cy="720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30" name="Line 13"/>
          <p:cNvSpPr>
            <a:spLocks noChangeShapeType="1"/>
          </p:cNvSpPr>
          <p:nvPr/>
        </p:nvSpPr>
        <p:spPr bwMode="auto">
          <a:xfrm flipH="1">
            <a:off x="4716463" y="2708275"/>
            <a:ext cx="504825" cy="720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31" name="Text Box 14"/>
          <p:cNvSpPr txBox="1">
            <a:spLocks noChangeArrowheads="1"/>
          </p:cNvSpPr>
          <p:nvPr/>
        </p:nvSpPr>
        <p:spPr bwMode="auto">
          <a:xfrm>
            <a:off x="5219700" y="2133600"/>
            <a:ext cx="36004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4000"/>
              <a:t>ε</a:t>
            </a:r>
            <a:r>
              <a:rPr lang="en-US"/>
              <a:t>=</a:t>
            </a:r>
            <a:r>
              <a:rPr lang="el-GR" sz="4000"/>
              <a:t>ε</a:t>
            </a:r>
            <a:r>
              <a:rPr lang="ru-RU" sz="4000" baseline="-25000"/>
              <a:t>геом</a:t>
            </a:r>
            <a:r>
              <a:rPr lang="el-GR" sz="4000"/>
              <a:t>ε</a:t>
            </a:r>
            <a:r>
              <a:rPr lang="ru-RU" sz="4000" baseline="-25000"/>
              <a:t>ппп</a:t>
            </a:r>
            <a:r>
              <a:rPr lang="en-US"/>
              <a:t> </a:t>
            </a:r>
            <a:r>
              <a:rPr lang="ru-RU" sz="2000"/>
              <a:t> - </a:t>
            </a:r>
          </a:p>
          <a:p>
            <a:r>
              <a:rPr lang="ru-RU" sz="2000"/>
              <a:t>эффективность регис-</a:t>
            </a:r>
          </a:p>
          <a:p>
            <a:r>
              <a:rPr lang="ru-RU" sz="2000"/>
              <a:t>трации гамма квантов</a:t>
            </a:r>
          </a:p>
        </p:txBody>
      </p:sp>
      <p:sp>
        <p:nvSpPr>
          <p:cNvPr id="1032" name="Text Box 18"/>
          <p:cNvSpPr txBox="1">
            <a:spLocks noChangeArrowheads="1"/>
          </p:cNvSpPr>
          <p:nvPr/>
        </p:nvSpPr>
        <p:spPr bwMode="auto">
          <a:xfrm>
            <a:off x="5183188" y="3716338"/>
            <a:ext cx="37814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/>
              <a:t>Вероятность попасть в пик </a:t>
            </a:r>
          </a:p>
          <a:p>
            <a:r>
              <a:rPr lang="ru-RU" sz="2000"/>
              <a:t>полного поглощения энергии</a:t>
            </a:r>
          </a:p>
          <a:p>
            <a:r>
              <a:rPr lang="ru-RU" sz="2000"/>
              <a:t>( </a:t>
            </a:r>
            <a:r>
              <a:rPr lang="en-US" sz="2000"/>
              <a:t> </a:t>
            </a:r>
            <a:r>
              <a:rPr lang="en-US" sz="2400" b="1"/>
              <a:t>~ </a:t>
            </a:r>
            <a:r>
              <a:rPr lang="ru-RU" sz="2400" b="1"/>
              <a:t> 1</a:t>
            </a:r>
            <a:r>
              <a:rPr lang="en-US" sz="2400" b="1"/>
              <a:t>/E</a:t>
            </a:r>
            <a:r>
              <a:rPr lang="en-US" sz="2000"/>
              <a:t>  </a:t>
            </a:r>
            <a:r>
              <a:rPr lang="ru-RU" sz="2000"/>
              <a:t>для</a:t>
            </a:r>
            <a:r>
              <a:rPr lang="en-US" sz="2000"/>
              <a:t> E &gt; 200 </a:t>
            </a:r>
            <a:r>
              <a:rPr lang="ru-RU" sz="2000"/>
              <a:t>кэВ)</a:t>
            </a:r>
          </a:p>
        </p:txBody>
      </p:sp>
      <p:sp>
        <p:nvSpPr>
          <p:cNvPr id="1033" name="Line 20"/>
          <p:cNvSpPr>
            <a:spLocks noChangeShapeType="1"/>
          </p:cNvSpPr>
          <p:nvPr/>
        </p:nvSpPr>
        <p:spPr bwMode="auto">
          <a:xfrm flipH="1" flipV="1">
            <a:off x="4643438" y="3716338"/>
            <a:ext cx="288925" cy="5048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34" name="Text Box 21"/>
          <p:cNvSpPr txBox="1">
            <a:spLocks noChangeArrowheads="1"/>
          </p:cNvSpPr>
          <p:nvPr/>
        </p:nvSpPr>
        <p:spPr bwMode="auto">
          <a:xfrm>
            <a:off x="3348038" y="5805488"/>
            <a:ext cx="55292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/>
              <a:t>Квантовый выход – вероятность излучения </a:t>
            </a:r>
          </a:p>
          <a:p>
            <a:r>
              <a:rPr lang="ru-RU" sz="2000"/>
              <a:t>гамма кванта при распаде </a:t>
            </a:r>
          </a:p>
        </p:txBody>
      </p:sp>
      <p:sp>
        <p:nvSpPr>
          <p:cNvPr id="1035" name="Text Box 22"/>
          <p:cNvSpPr txBox="1">
            <a:spLocks noChangeArrowheads="1"/>
          </p:cNvSpPr>
          <p:nvPr/>
        </p:nvSpPr>
        <p:spPr bwMode="auto">
          <a:xfrm>
            <a:off x="3995738" y="4581525"/>
            <a:ext cx="49323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/>
              <a:t>Вероятность попадания гамма </a:t>
            </a:r>
          </a:p>
          <a:p>
            <a:r>
              <a:rPr lang="ru-RU" sz="2000"/>
              <a:t>кванта в детектор</a:t>
            </a:r>
          </a:p>
          <a:p>
            <a:r>
              <a:rPr lang="ru-RU" sz="2000"/>
              <a:t>(</a:t>
            </a:r>
            <a:r>
              <a:rPr lang="en-US" sz="2000"/>
              <a:t> </a:t>
            </a:r>
            <a:r>
              <a:rPr lang="en-US" sz="2400" b="1"/>
              <a:t>~ 1/R</a:t>
            </a:r>
            <a:r>
              <a:rPr lang="en-US" sz="2400" b="1" baseline="30000"/>
              <a:t>2</a:t>
            </a:r>
            <a:r>
              <a:rPr lang="en-US" sz="2000"/>
              <a:t>  </a:t>
            </a:r>
            <a:r>
              <a:rPr lang="ru-RU" sz="2000"/>
              <a:t>для удаленного источника</a:t>
            </a:r>
            <a:r>
              <a:rPr lang="en-US" sz="2000"/>
              <a:t> </a:t>
            </a:r>
            <a:r>
              <a:rPr lang="ru-RU" sz="2000"/>
              <a:t>)</a:t>
            </a:r>
          </a:p>
        </p:txBody>
      </p:sp>
      <p:sp>
        <p:nvSpPr>
          <p:cNvPr id="1036" name="Line 23"/>
          <p:cNvSpPr>
            <a:spLocks noChangeShapeType="1"/>
          </p:cNvSpPr>
          <p:nvPr/>
        </p:nvSpPr>
        <p:spPr bwMode="auto">
          <a:xfrm flipH="1" flipV="1">
            <a:off x="3203575" y="4005263"/>
            <a:ext cx="720725" cy="7191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37" name="Line 24"/>
          <p:cNvSpPr>
            <a:spLocks noChangeShapeType="1"/>
          </p:cNvSpPr>
          <p:nvPr/>
        </p:nvSpPr>
        <p:spPr bwMode="auto">
          <a:xfrm flipH="1" flipV="1">
            <a:off x="2339975" y="3933825"/>
            <a:ext cx="1008063" cy="2016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1038" name="Picture 25" descr="Gf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4868863"/>
            <a:ext cx="1012825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9" name="Text Box 26"/>
          <p:cNvSpPr txBox="1">
            <a:spLocks noChangeArrowheads="1"/>
          </p:cNvSpPr>
          <p:nvPr/>
        </p:nvSpPr>
        <p:spPr bwMode="auto">
          <a:xfrm>
            <a:off x="1042988" y="4076700"/>
            <a:ext cx="4000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/>
              <a:t>*</a:t>
            </a:r>
            <a:endParaRPr lang="ru-RU" sz="3200"/>
          </a:p>
        </p:txBody>
      </p:sp>
      <p:sp>
        <p:nvSpPr>
          <p:cNvPr id="1040" name="Line 27"/>
          <p:cNvSpPr>
            <a:spLocks noChangeShapeType="1"/>
          </p:cNvSpPr>
          <p:nvPr/>
        </p:nvSpPr>
        <p:spPr bwMode="auto">
          <a:xfrm flipH="1">
            <a:off x="1042988" y="4365625"/>
            <a:ext cx="144462" cy="9350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41" name="Line 28"/>
          <p:cNvSpPr>
            <a:spLocks noChangeShapeType="1"/>
          </p:cNvSpPr>
          <p:nvPr/>
        </p:nvSpPr>
        <p:spPr bwMode="auto">
          <a:xfrm>
            <a:off x="1258888" y="4437063"/>
            <a:ext cx="144462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42" name="Line 29"/>
          <p:cNvSpPr>
            <a:spLocks noChangeShapeType="1"/>
          </p:cNvSpPr>
          <p:nvPr/>
        </p:nvSpPr>
        <p:spPr bwMode="auto">
          <a:xfrm>
            <a:off x="1403350" y="5300663"/>
            <a:ext cx="64770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43" name="Line 30"/>
          <p:cNvSpPr>
            <a:spLocks noChangeShapeType="1"/>
          </p:cNvSpPr>
          <p:nvPr/>
        </p:nvSpPr>
        <p:spPr bwMode="auto">
          <a:xfrm flipH="1" flipV="1">
            <a:off x="539750" y="4005263"/>
            <a:ext cx="576263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1027" name="Object 4"/>
          <p:cNvGraphicFramePr>
            <a:graphicFrameLocks noChangeAspect="1"/>
          </p:cNvGraphicFramePr>
          <p:nvPr/>
        </p:nvGraphicFramePr>
        <p:xfrm>
          <a:off x="2535238" y="298450"/>
          <a:ext cx="3425825" cy="1090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9" name="Формула" r:id="rId6" imgW="558558" imgH="177723" progId="Equation.3">
                  <p:embed/>
                </p:oleObj>
              </mc:Choice>
              <mc:Fallback>
                <p:oleObj name="Формула" r:id="rId6" imgW="558558" imgH="177723" progId="Equation.3">
                  <p:embed/>
                  <p:pic>
                    <p:nvPicPr>
                      <p:cNvPr id="0" name="Picture 1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5238" y="298450"/>
                        <a:ext cx="3425825" cy="1090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412875"/>
            <a:ext cx="4438650" cy="1562100"/>
          </a:xfrm>
          <a:prstGeom prst="rect">
            <a:avLst/>
          </a:prstGeom>
          <a:noFill/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331913" y="355600"/>
            <a:ext cx="310591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 dirty="0" smtClean="0"/>
              <a:t>Распределение Пуассона</a:t>
            </a:r>
            <a:endParaRPr lang="ru-RU" b="1" dirty="0"/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2700338" y="3068638"/>
            <a:ext cx="369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/>
              <a:t>N</a:t>
            </a:r>
            <a:endParaRPr lang="ru-RU" sz="1800" b="1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2916238" y="3068638"/>
            <a:ext cx="7921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2777" name="Line 9"/>
          <p:cNvSpPr>
            <a:spLocks noChangeShapeType="1"/>
          </p:cNvSpPr>
          <p:nvPr/>
        </p:nvSpPr>
        <p:spPr bwMode="auto">
          <a:xfrm flipH="1">
            <a:off x="1979613" y="3068638"/>
            <a:ext cx="7921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3635375" y="3068638"/>
            <a:ext cx="876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/>
              <a:t>N+</a:t>
            </a:r>
            <a:r>
              <a:rPr lang="el-GR" sz="1800" b="1"/>
              <a:t>Δ</a:t>
            </a:r>
            <a:r>
              <a:rPr lang="en-US" sz="1800" b="1"/>
              <a:t>N</a:t>
            </a:r>
            <a:endParaRPr lang="el-GR" sz="1800" b="1"/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1239838" y="30210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1800"/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1187450" y="3068638"/>
            <a:ext cx="876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/>
              <a:t>N-</a:t>
            </a:r>
            <a:r>
              <a:rPr lang="el-GR" sz="1800" b="1"/>
              <a:t>Δ</a:t>
            </a:r>
            <a:r>
              <a:rPr lang="en-US" sz="1800" b="1"/>
              <a:t>N</a:t>
            </a:r>
            <a:endParaRPr lang="el-GR" sz="1800" b="1"/>
          </a:p>
        </p:txBody>
      </p:sp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519113" y="1004888"/>
            <a:ext cx="660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/>
              <a:t>P(N)</a:t>
            </a:r>
            <a:endParaRPr lang="ru-RU" sz="1800" b="1"/>
          </a:p>
        </p:txBody>
      </p:sp>
      <p:graphicFrame>
        <p:nvGraphicFramePr>
          <p:cNvPr id="32782" name="Object 14"/>
          <p:cNvGraphicFramePr>
            <a:graphicFrameLocks noGrp="1" noChangeAspect="1"/>
          </p:cNvGraphicFramePr>
          <p:nvPr>
            <p:ph sz="half" idx="1"/>
          </p:nvPr>
        </p:nvGraphicFramePr>
        <p:xfrm>
          <a:off x="5651500" y="1557338"/>
          <a:ext cx="2303463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52" name="Формула" r:id="rId4" imgW="965200" imgH="482600" progId="Equation.3">
                  <p:embed/>
                </p:oleObj>
              </mc:Choice>
              <mc:Fallback>
                <p:oleObj name="Формула" r:id="rId4" imgW="965200" imgH="482600" progId="Equation.3">
                  <p:embed/>
                  <p:pic>
                    <p:nvPicPr>
                      <p:cNvPr id="0" name="Picture 25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1557338"/>
                        <a:ext cx="2303463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84" name="Object 16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162050" y="3535363"/>
          <a:ext cx="6746875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53" name="Формула" r:id="rId6" imgW="3581400" imgH="546100" progId="Equation.3">
                  <p:embed/>
                </p:oleObj>
              </mc:Choice>
              <mc:Fallback>
                <p:oleObj name="Формула" r:id="rId6" imgW="3581400" imgH="546100" progId="Equation.3">
                  <p:embed/>
                  <p:pic>
                    <p:nvPicPr>
                      <p:cNvPr id="0" name="Picture 25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2050" y="3535363"/>
                        <a:ext cx="6746875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87" name="Text Box 19"/>
          <p:cNvSpPr txBox="1">
            <a:spLocks noChangeArrowheads="1"/>
          </p:cNvSpPr>
          <p:nvPr/>
        </p:nvSpPr>
        <p:spPr bwMode="auto">
          <a:xfrm>
            <a:off x="663575" y="4870450"/>
            <a:ext cx="3427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/>
              <a:t>Многократные измерения</a:t>
            </a:r>
            <a:r>
              <a:rPr lang="en-US" sz="2000"/>
              <a:t>:</a:t>
            </a:r>
            <a:endParaRPr lang="ru-RU" sz="2000"/>
          </a:p>
        </p:txBody>
      </p:sp>
      <p:graphicFrame>
        <p:nvGraphicFramePr>
          <p:cNvPr id="32788" name="Object 20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2627313" y="5229225"/>
          <a:ext cx="5329237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54" name="Формула" r:id="rId8" imgW="2336800" imgH="520700" progId="Equation.3">
                  <p:embed/>
                </p:oleObj>
              </mc:Choice>
              <mc:Fallback>
                <p:oleObj name="Формула" r:id="rId8" imgW="2336800" imgH="520700" progId="Equation.3">
                  <p:embed/>
                  <p:pic>
                    <p:nvPicPr>
                      <p:cNvPr id="0" name="Picture 25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313" y="5229225"/>
                        <a:ext cx="5329237" cy="1189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11"/>
          <p:cNvSpPr>
            <a:spLocks noChangeArrowheads="1"/>
          </p:cNvSpPr>
          <p:nvPr/>
        </p:nvSpPr>
        <p:spPr bwMode="auto">
          <a:xfrm>
            <a:off x="395288" y="333375"/>
            <a:ext cx="81375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Абсолютное  значение </a:t>
            </a:r>
            <a:r>
              <a:rPr lang="ru-RU" sz="2400" b="1" i="1"/>
              <a:t>статистической составляющей</a:t>
            </a:r>
            <a:r>
              <a:rPr lang="ru-RU" sz="2400"/>
              <a:t> расширенной неопределенности для радиометра:</a:t>
            </a:r>
          </a:p>
        </p:txBody>
      </p:sp>
      <p:sp>
        <p:nvSpPr>
          <p:cNvPr id="15363" name="Rectangle 13"/>
          <p:cNvSpPr>
            <a:spLocks noChangeArrowheads="1"/>
          </p:cNvSpPr>
          <p:nvPr/>
        </p:nvSpPr>
        <p:spPr bwMode="auto">
          <a:xfrm>
            <a:off x="3419872" y="1412776"/>
            <a:ext cx="5822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</a:t>
            </a: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≈</a:t>
            </a:r>
            <a:endParaRPr lang="ru-RU" sz="2800" b="1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5364" name="Rectangle 14"/>
          <p:cNvSpPr>
            <a:spLocks noChangeArrowheads="1"/>
          </p:cNvSpPr>
          <p:nvPr/>
        </p:nvSpPr>
        <p:spPr bwMode="auto">
          <a:xfrm>
            <a:off x="0" y="898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5365" name="Rectangle 15"/>
          <p:cNvSpPr>
            <a:spLocks noChangeArrowheads="1"/>
          </p:cNvSpPr>
          <p:nvPr/>
        </p:nvSpPr>
        <p:spPr bwMode="auto">
          <a:xfrm>
            <a:off x="0" y="1271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5366" name="TextBox 32"/>
          <p:cNvSpPr txBox="1">
            <a:spLocks noChangeArrowheads="1"/>
          </p:cNvSpPr>
          <p:nvPr/>
        </p:nvSpPr>
        <p:spPr bwMode="auto">
          <a:xfrm>
            <a:off x="323850" y="2349500"/>
            <a:ext cx="864076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Здесь  </a:t>
            </a:r>
            <a:r>
              <a:rPr lang="en-US" b="1"/>
              <a:t>n</a:t>
            </a:r>
            <a:r>
              <a:rPr lang="ru-RU" b="1"/>
              <a:t>ф- фоновая ск.счета , </a:t>
            </a:r>
            <a:r>
              <a:rPr lang="en-US" b="1"/>
              <a:t>P</a:t>
            </a:r>
            <a:r>
              <a:rPr lang="ru-RU" b="1"/>
              <a:t> = </a:t>
            </a:r>
            <a:r>
              <a:rPr lang="en-US" b="1"/>
              <a:t>n</a:t>
            </a:r>
            <a:r>
              <a:rPr lang="ru-RU" b="1" baseline="-25000"/>
              <a:t>0</a:t>
            </a:r>
            <a:r>
              <a:rPr lang="ru-RU" b="1"/>
              <a:t>/</a:t>
            </a:r>
            <a:r>
              <a:rPr lang="en-US" b="1"/>
              <a:t>A </a:t>
            </a:r>
            <a:r>
              <a:rPr lang="ru-RU" b="1"/>
              <a:t>– чувствительность, Т-время измерения.</a:t>
            </a:r>
            <a:r>
              <a:rPr lang="en-US" b="1"/>
              <a:t> </a:t>
            </a:r>
            <a:r>
              <a:rPr lang="ru-RU" b="1"/>
              <a:t>Предполагается, что Тф   &gt;&gt;  Т</a:t>
            </a:r>
          </a:p>
          <a:p>
            <a:r>
              <a:rPr lang="ru-RU" b="1"/>
              <a:t>    При А→0              </a:t>
            </a:r>
            <a:r>
              <a:rPr lang="ru-RU" sz="32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∆ ст ≈ </a:t>
            </a:r>
            <a:endParaRPr lang="ru-RU" sz="3200" b="1"/>
          </a:p>
          <a:p>
            <a:endParaRPr lang="ru-RU" b="1"/>
          </a:p>
          <a:p>
            <a:r>
              <a:rPr lang="ru-RU" b="1"/>
              <a:t> </a:t>
            </a:r>
          </a:p>
        </p:txBody>
      </p:sp>
      <p:pic>
        <p:nvPicPr>
          <p:cNvPr id="15367" name="Picture 3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6825" y="1484313"/>
            <a:ext cx="14097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Rectangle 3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5369" name="Rectangle 35"/>
          <p:cNvSpPr>
            <a:spLocks noChangeArrowheads="1"/>
          </p:cNvSpPr>
          <p:nvPr/>
        </p:nvSpPr>
        <p:spPr bwMode="auto">
          <a:xfrm>
            <a:off x="0" y="-1588"/>
            <a:ext cx="338138" cy="460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  </a:t>
            </a:r>
            <a:endParaRPr lang="ru-RU"/>
          </a:p>
        </p:txBody>
      </p:sp>
      <p:pic>
        <p:nvPicPr>
          <p:cNvPr id="15370" name="Picture 3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4663" y="1268413"/>
            <a:ext cx="719137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1" name="Rectangle 36"/>
          <p:cNvSpPr>
            <a:spLocks noChangeArrowheads="1"/>
          </p:cNvSpPr>
          <p:nvPr/>
        </p:nvSpPr>
        <p:spPr bwMode="auto">
          <a:xfrm>
            <a:off x="0" y="908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5372" name="Rectangle 3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5373" name="Picture 3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4300" y="2924175"/>
            <a:ext cx="968375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4" name="TextBox 43"/>
          <p:cNvSpPr txBox="1">
            <a:spLocks noChangeArrowheads="1"/>
          </p:cNvSpPr>
          <p:nvPr/>
        </p:nvSpPr>
        <p:spPr bwMode="auto">
          <a:xfrm>
            <a:off x="2555875" y="3933825"/>
            <a:ext cx="6119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                 При </a:t>
            </a:r>
            <a:r>
              <a:rPr lang="en-US" sz="2800" b="1"/>
              <a:t>n</a:t>
            </a:r>
            <a:r>
              <a:rPr lang="en-US" sz="1600" b="1"/>
              <a:t>0 =</a:t>
            </a:r>
            <a:r>
              <a:rPr lang="ru-RU" sz="2400" b="1"/>
              <a:t>РА</a:t>
            </a:r>
            <a:r>
              <a:rPr lang="ru-RU" sz="2400"/>
              <a:t> </a:t>
            </a:r>
            <a:r>
              <a:rPr lang="ru-RU" sz="2400" b="1"/>
              <a:t>&gt;&gt; </a:t>
            </a:r>
            <a:r>
              <a:rPr lang="en-US" sz="2400" b="1"/>
              <a:t>n</a:t>
            </a:r>
            <a:r>
              <a:rPr lang="ru-RU" sz="2400" b="1"/>
              <a:t>ф  </a:t>
            </a:r>
            <a:r>
              <a:rPr lang="ru-RU" sz="32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∆ ст</a:t>
            </a:r>
            <a:r>
              <a:rPr lang="ru-RU" sz="3200" b="1"/>
              <a:t> </a:t>
            </a:r>
            <a:r>
              <a:rPr lang="ru-RU" sz="3200" b="1">
                <a:latin typeface="Times New Roman" pitchFamily="18" charset="0"/>
                <a:ea typeface="Calibri" pitchFamily="34" charset="0"/>
                <a:cs typeface="Calibri" pitchFamily="34" charset="0"/>
              </a:rPr>
              <a:t>≈  2</a:t>
            </a:r>
            <a:r>
              <a:rPr lang="ru-RU" sz="3200" b="1"/>
              <a:t> </a:t>
            </a:r>
            <a:endParaRPr lang="ru-RU" sz="3200"/>
          </a:p>
        </p:txBody>
      </p:sp>
      <p:sp>
        <p:nvSpPr>
          <p:cNvPr id="15375" name="Rectangle 4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5376" name="Picture 3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43888" y="3716338"/>
            <a:ext cx="7207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7" name="Freeform 41"/>
          <p:cNvSpPr>
            <a:spLocks/>
          </p:cNvSpPr>
          <p:nvPr/>
        </p:nvSpPr>
        <p:spPr bwMode="auto">
          <a:xfrm>
            <a:off x="1187450" y="5013325"/>
            <a:ext cx="2736850" cy="1295400"/>
          </a:xfrm>
          <a:custGeom>
            <a:avLst/>
            <a:gdLst>
              <a:gd name="T0" fmla="*/ 0 w 3349"/>
              <a:gd name="T1" fmla="*/ 1374 h 1380"/>
              <a:gd name="T2" fmla="*/ 404 w 3349"/>
              <a:gd name="T3" fmla="*/ 1342 h 1380"/>
              <a:gd name="T4" fmla="*/ 687 w 3349"/>
              <a:gd name="T5" fmla="*/ 1145 h 1380"/>
              <a:gd name="T6" fmla="*/ 1014 w 3349"/>
              <a:gd name="T7" fmla="*/ 731 h 1380"/>
              <a:gd name="T8" fmla="*/ 1451 w 3349"/>
              <a:gd name="T9" fmla="*/ 436 h 1380"/>
              <a:gd name="T10" fmla="*/ 1996 w 3349"/>
              <a:gd name="T11" fmla="*/ 272 h 1380"/>
              <a:gd name="T12" fmla="*/ 2564 w 3349"/>
              <a:gd name="T13" fmla="*/ 142 h 1380"/>
              <a:gd name="T14" fmla="*/ 3349 w 3349"/>
              <a:gd name="T15" fmla="*/ 0 h 1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349"/>
              <a:gd name="T25" fmla="*/ 0 h 1380"/>
              <a:gd name="T26" fmla="*/ 3349 w 3349"/>
              <a:gd name="T27" fmla="*/ 1380 h 1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349" h="1380">
                <a:moveTo>
                  <a:pt x="0" y="1374"/>
                </a:moveTo>
                <a:cubicBezTo>
                  <a:pt x="144" y="1377"/>
                  <a:pt x="289" y="1380"/>
                  <a:pt x="404" y="1342"/>
                </a:cubicBezTo>
                <a:cubicBezTo>
                  <a:pt x="519" y="1304"/>
                  <a:pt x="585" y="1247"/>
                  <a:pt x="687" y="1145"/>
                </a:cubicBezTo>
                <a:cubicBezTo>
                  <a:pt x="789" y="1043"/>
                  <a:pt x="887" y="849"/>
                  <a:pt x="1014" y="731"/>
                </a:cubicBezTo>
                <a:cubicBezTo>
                  <a:pt x="1141" y="613"/>
                  <a:pt x="1287" y="512"/>
                  <a:pt x="1451" y="436"/>
                </a:cubicBezTo>
                <a:cubicBezTo>
                  <a:pt x="1615" y="360"/>
                  <a:pt x="1811" y="321"/>
                  <a:pt x="1996" y="272"/>
                </a:cubicBezTo>
                <a:cubicBezTo>
                  <a:pt x="2181" y="223"/>
                  <a:pt x="2339" y="187"/>
                  <a:pt x="2564" y="142"/>
                </a:cubicBezTo>
                <a:cubicBezTo>
                  <a:pt x="2789" y="97"/>
                  <a:pt x="3218" y="24"/>
                  <a:pt x="3349" y="0"/>
                </a:cubicBezTo>
              </a:path>
            </a:pathLst>
          </a:custGeom>
          <a:noFill/>
          <a:ln w="571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cxnSp>
        <p:nvCxnSpPr>
          <p:cNvPr id="49" name="Прямая со стрелкой 48"/>
          <p:cNvCxnSpPr/>
          <p:nvPr/>
        </p:nvCxnSpPr>
        <p:spPr>
          <a:xfrm rot="5400000" flipH="1" flipV="1">
            <a:off x="180181" y="5517357"/>
            <a:ext cx="2016125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79" name="AutoShape 42"/>
          <p:cNvCxnSpPr>
            <a:cxnSpLocks noChangeShapeType="1"/>
          </p:cNvCxnSpPr>
          <p:nvPr/>
        </p:nvCxnSpPr>
        <p:spPr bwMode="auto">
          <a:xfrm flipV="1">
            <a:off x="1187450" y="6524625"/>
            <a:ext cx="3168650" cy="34925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15380" name="Прямоугольник 51"/>
          <p:cNvSpPr>
            <a:spLocks noChangeArrowheads="1"/>
          </p:cNvSpPr>
          <p:nvPr/>
        </p:nvSpPr>
        <p:spPr bwMode="auto">
          <a:xfrm>
            <a:off x="250825" y="4437063"/>
            <a:ext cx="8699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∆ ст</a:t>
            </a:r>
            <a:r>
              <a:rPr lang="ru-RU" sz="2800" b="1">
                <a:ea typeface="Calibri" pitchFamily="34" charset="0"/>
                <a:cs typeface="Times New Roman" pitchFamily="18" charset="0"/>
              </a:rPr>
              <a:t> </a:t>
            </a:r>
            <a:endParaRPr lang="ru-RU" sz="2800">
              <a:ea typeface="Calibri" pitchFamily="34" charset="0"/>
              <a:cs typeface="Times New Roman" pitchFamily="18" charset="0"/>
            </a:endParaRPr>
          </a:p>
        </p:txBody>
      </p:sp>
      <p:cxnSp>
        <p:nvCxnSpPr>
          <p:cNvPr id="15381" name="AutoShape 43"/>
          <p:cNvCxnSpPr>
            <a:cxnSpLocks noChangeShapeType="1"/>
          </p:cNvCxnSpPr>
          <p:nvPr/>
        </p:nvCxnSpPr>
        <p:spPr bwMode="auto">
          <a:xfrm flipV="1">
            <a:off x="1187450" y="4508500"/>
            <a:ext cx="2663825" cy="2071688"/>
          </a:xfrm>
          <a:prstGeom prst="straightConnector1">
            <a:avLst/>
          </a:prstGeom>
          <a:noFill/>
          <a:ln w="44450">
            <a:solidFill>
              <a:srgbClr val="C00000"/>
            </a:solidFill>
            <a:round/>
            <a:headEnd/>
            <a:tailEnd/>
          </a:ln>
        </p:spPr>
      </p:cxnSp>
      <p:sp>
        <p:nvSpPr>
          <p:cNvPr id="15382" name="TextBox 54"/>
          <p:cNvSpPr txBox="1">
            <a:spLocks noChangeArrowheads="1"/>
          </p:cNvSpPr>
          <p:nvPr/>
        </p:nvSpPr>
        <p:spPr bwMode="auto">
          <a:xfrm>
            <a:off x="4767263" y="5229225"/>
            <a:ext cx="4376737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FF0000"/>
                </a:solidFill>
              </a:rPr>
              <a:t>Систематическая составляющая линейно </a:t>
            </a:r>
          </a:p>
          <a:p>
            <a:r>
              <a:rPr lang="ru-RU" b="1">
                <a:solidFill>
                  <a:srgbClr val="FF0000"/>
                </a:solidFill>
              </a:rPr>
              <a:t>растет и становится больше </a:t>
            </a:r>
            <a:r>
              <a:rPr lang="ru-RU" sz="2800" b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∆ ст</a:t>
            </a:r>
            <a:r>
              <a:rPr lang="ru-RU" sz="2800" b="1">
                <a:solidFill>
                  <a:srgbClr val="FF0000"/>
                </a:solidFill>
              </a:rPr>
              <a:t> </a:t>
            </a:r>
          </a:p>
          <a:p>
            <a:endParaRPr lang="ru-RU"/>
          </a:p>
        </p:txBody>
      </p:sp>
      <p:sp>
        <p:nvSpPr>
          <p:cNvPr id="15383" name="TextBox 55"/>
          <p:cNvSpPr txBox="1">
            <a:spLocks noChangeArrowheads="1"/>
          </p:cNvSpPr>
          <p:nvPr/>
        </p:nvSpPr>
        <p:spPr bwMode="auto">
          <a:xfrm>
            <a:off x="4427538" y="6308725"/>
            <a:ext cx="4333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/>
              <a:t>А</a:t>
            </a:r>
          </a:p>
        </p:txBody>
      </p:sp>
      <p:cxnSp>
        <p:nvCxnSpPr>
          <p:cNvPr id="58" name="Прямая со стрелкой 57"/>
          <p:cNvCxnSpPr/>
          <p:nvPr/>
        </p:nvCxnSpPr>
        <p:spPr>
          <a:xfrm rot="10800000">
            <a:off x="3779838" y="4652963"/>
            <a:ext cx="2447925" cy="57626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rot="5400000">
            <a:off x="395288" y="4364038"/>
            <a:ext cx="2736850" cy="1009650"/>
          </a:xfrm>
          <a:prstGeom prst="straightConnector1">
            <a:avLst/>
          </a:prstGeom>
          <a:ln>
            <a:solidFill>
              <a:schemeClr val="tx1"/>
            </a:solidFill>
            <a:prstDash val="lgDash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rot="10800000" flipV="1">
            <a:off x="3995738" y="4508500"/>
            <a:ext cx="2952750" cy="504825"/>
          </a:xfrm>
          <a:prstGeom prst="straightConnector1">
            <a:avLst/>
          </a:prstGeom>
          <a:ln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2592288"/>
          </a:xfrm>
        </p:spPr>
        <p:txBody>
          <a:bodyPr/>
          <a:lstStyle/>
          <a:p>
            <a:r>
              <a:rPr lang="ru-RU" sz="3200" dirty="0" smtClean="0"/>
              <a:t>Оценка статистической расширенной неопределенности (</a:t>
            </a:r>
            <a:r>
              <a:rPr lang="en-US" sz="3200" dirty="0" smtClean="0"/>
              <a:t>k=2, P=0,95) </a:t>
            </a:r>
            <a:r>
              <a:rPr lang="ru-RU" sz="3200" dirty="0" smtClean="0"/>
              <a:t>измерений </a:t>
            </a:r>
            <a:r>
              <a:rPr lang="en-US" sz="3200" dirty="0" smtClean="0"/>
              <a:t>Cs-137 </a:t>
            </a:r>
            <a:r>
              <a:rPr lang="ru-RU" sz="3200" dirty="0" smtClean="0"/>
              <a:t>в геометрии </a:t>
            </a:r>
            <a:r>
              <a:rPr lang="ru-RU" sz="3200" dirty="0" err="1" smtClean="0"/>
              <a:t>Маринелли</a:t>
            </a:r>
            <a:r>
              <a:rPr lang="ru-RU" sz="3200" dirty="0" smtClean="0"/>
              <a:t> 1л (зерно)</a:t>
            </a:r>
            <a:br>
              <a:rPr lang="ru-RU" sz="3200" dirty="0" smtClean="0"/>
            </a:br>
            <a:r>
              <a:rPr lang="ru-RU" sz="3200" b="1" dirty="0" smtClean="0"/>
              <a:t>Фон=3,5 1/с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760206748"/>
              </p:ext>
            </p:extLst>
          </p:nvPr>
        </p:nvGraphicFramePr>
        <p:xfrm>
          <a:off x="179512" y="3140968"/>
          <a:ext cx="8507288" cy="25603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96144"/>
                <a:gridCol w="1656184"/>
                <a:gridCol w="1306488"/>
                <a:gridCol w="1800200"/>
                <a:gridCol w="1224136"/>
                <a:gridCol w="122413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</a:rPr>
                        <a:t>Q, 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Бк/кг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, 1/с</a:t>
                      </a:r>
                    </a:p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300…750кэВ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err="1" smtClean="0">
                          <a:solidFill>
                            <a:srgbClr val="C00000"/>
                          </a:solidFill>
                        </a:rPr>
                        <a:t>Имп</a:t>
                      </a:r>
                      <a:r>
                        <a:rPr lang="ru-RU" sz="2400" b="1" baseline="0" dirty="0" smtClean="0">
                          <a:solidFill>
                            <a:srgbClr val="C00000"/>
                          </a:solidFill>
                        </a:rPr>
                        <a:t> за 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</a:rPr>
                        <a:t>600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</a:rPr>
                        <a:t> с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C00000"/>
                          </a:solidFill>
                        </a:rPr>
                        <a:t>U 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</a:rPr>
                        <a:t>(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</a:rPr>
                        <a:t>k=2)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</a:rPr>
                        <a:t> за 600 с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err="1" smtClean="0">
                          <a:solidFill>
                            <a:srgbClr val="7030A0"/>
                          </a:solidFill>
                        </a:rPr>
                        <a:t>Имп</a:t>
                      </a:r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 за </a:t>
                      </a:r>
                      <a:r>
                        <a:rPr lang="en-US" sz="2400" b="1" dirty="0" smtClean="0">
                          <a:solidFill>
                            <a:srgbClr val="7030A0"/>
                          </a:solidFill>
                        </a:rPr>
                        <a:t>1800 c 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rgbClr val="7030A0"/>
                          </a:solidFill>
                        </a:rPr>
                        <a:t>U </a:t>
                      </a:r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(</a:t>
                      </a:r>
                      <a:r>
                        <a:rPr lang="en-US" sz="2400" b="1" dirty="0" smtClean="0">
                          <a:solidFill>
                            <a:srgbClr val="7030A0"/>
                          </a:solidFill>
                        </a:rPr>
                        <a:t>k=2)</a:t>
                      </a:r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 за 1800 с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180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C00000"/>
                          </a:solidFill>
                        </a:rPr>
                        <a:t>3600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C00000"/>
                          </a:solidFill>
                        </a:rPr>
                        <a:t>4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</a:rPr>
                        <a:t> %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10800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2,3 %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C00000"/>
                          </a:solidFill>
                        </a:rPr>
                        <a:t>1800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C00000"/>
                          </a:solidFill>
                        </a:rPr>
                        <a:t>7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</a:rPr>
                        <a:t> %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5400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4 %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0,1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C00000"/>
                          </a:solidFill>
                        </a:rPr>
                        <a:t>60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C00000"/>
                          </a:solidFill>
                        </a:rPr>
                        <a:t>150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</a:rPr>
                        <a:t> %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180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86 %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04664"/>
          </a:xfrm>
        </p:spPr>
        <p:txBody>
          <a:bodyPr/>
          <a:lstStyle/>
          <a:p>
            <a:r>
              <a:rPr lang="ru-RU" sz="2400" b="1" dirty="0" smtClean="0"/>
              <a:t>Составляющие неопределенности </a:t>
            </a:r>
            <a:endParaRPr lang="ru-RU" sz="24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5554223"/>
              </p:ext>
            </p:extLst>
          </p:nvPr>
        </p:nvGraphicFramePr>
        <p:xfrm>
          <a:off x="1" y="404664"/>
          <a:ext cx="9143998" cy="621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3568"/>
                <a:gridCol w="3816423"/>
                <a:gridCol w="4644007"/>
              </a:tblGrid>
              <a:tr h="291822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№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Вклад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Влияние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5709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Предел допускаемой погрешности СИ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Определяется метрологическими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 характеристиками СИ. </a:t>
                      </a:r>
                    </a:p>
                    <a:p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Вклад постоянен.</a:t>
                      </a:r>
                    </a:p>
                    <a:p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Нестабильность –контролируется (КИ и фон)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3887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Изменения геометрии измерений (вариации взаимного расположения «вещество счетного образца – детектор»)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&lt;&lt;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статистики радиоактивного распада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6599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Статистическая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 составляющая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Определяется временем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 измерения и активностью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6599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Влияние оператора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0000"/>
                          </a:solidFill>
                        </a:rPr>
                        <a:t>Промахи</a:t>
                      </a:r>
                      <a:r>
                        <a:rPr lang="ru-RU" sz="2400" b="1" baseline="0" dirty="0" smtClean="0">
                          <a:solidFill>
                            <a:srgbClr val="FF0000"/>
                          </a:solidFill>
                        </a:rPr>
                        <a:t> при нарушении МИ и РЭ.</a:t>
                      </a:r>
                      <a:endParaRPr lang="ru-RU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486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539552" y="476672"/>
          <a:ext cx="8424936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0"/>
            <a:ext cx="8229600" cy="908720"/>
          </a:xfrm>
        </p:spPr>
        <p:txBody>
          <a:bodyPr/>
          <a:lstStyle/>
          <a:p>
            <a:r>
              <a:rPr lang="ru-RU" dirty="0" smtClean="0"/>
              <a:t>Выводы :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124744"/>
            <a:ext cx="8435975" cy="4997450"/>
          </a:xfrm>
        </p:spPr>
        <p:txBody>
          <a:bodyPr/>
          <a:lstStyle/>
          <a:p>
            <a:r>
              <a:rPr lang="ru-RU" sz="2800" dirty="0" smtClean="0"/>
              <a:t>Из-за статистической природы радиоактивного распада статистическая неопределенность / случайная погрешность определяется активностью образца и временем измерения в каждом конкретном измерении, т.е. условия четко регламентированы для </a:t>
            </a:r>
            <a:r>
              <a:rPr lang="ru-RU" sz="2800" b="1" dirty="0" smtClean="0">
                <a:solidFill>
                  <a:srgbClr val="FF0000"/>
                </a:solidFill>
              </a:rPr>
              <a:t>ВСЕГО ДИАПАЗОНА МЕТОДИКИ</a:t>
            </a:r>
            <a:r>
              <a:rPr lang="ru-RU" sz="2800" dirty="0" smtClean="0"/>
              <a:t> быть не могут.</a:t>
            </a:r>
          </a:p>
          <a:p>
            <a:endParaRPr lang="ru-RU" sz="2800" dirty="0" smtClean="0"/>
          </a:p>
          <a:p>
            <a:r>
              <a:rPr lang="ru-RU" sz="2800" dirty="0" smtClean="0"/>
              <a:t>Поэтому в МИ (РК) для СИ с ПО «Прогресс»  пределы статистических показателей точности по </a:t>
            </a:r>
            <a:r>
              <a:rPr lang="ru-RU" sz="2800" dirty="0" smtClean="0">
                <a:cs typeface="Arial" pitchFamily="34" charset="0"/>
              </a:rPr>
              <a:t>ГОСТ Р ИСО 5725 НЕ НОРМИРУЮТСЯ.</a:t>
            </a:r>
          </a:p>
        </p:txBody>
      </p:sp>
    </p:spTree>
    <p:extLst>
      <p:ext uri="{BB962C8B-B14F-4D97-AF65-F5344CB8AC3E}">
        <p14:creationId xmlns:p14="http://schemas.microsoft.com/office/powerpoint/2010/main" val="406295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sz="4000" dirty="0" smtClean="0"/>
              <a:t>Необходимость ВКК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556792"/>
            <a:ext cx="8784976" cy="4569371"/>
          </a:xfrm>
        </p:spPr>
        <p:txBody>
          <a:bodyPr/>
          <a:lstStyle/>
          <a:p>
            <a:r>
              <a:rPr lang="ru-RU" dirty="0" smtClean="0"/>
              <a:t>Цель- выявление «промахов» оператора </a:t>
            </a:r>
          </a:p>
          <a:p>
            <a:r>
              <a:rPr lang="ru-RU" dirty="0" smtClean="0"/>
              <a:t>и/или выявление «внезапного» выхода из строя оборудования </a:t>
            </a:r>
          </a:p>
          <a:p>
            <a:r>
              <a:rPr lang="ru-RU" dirty="0" smtClean="0"/>
              <a:t>и/или выявление влияния внешних факторов </a:t>
            </a:r>
          </a:p>
          <a:p>
            <a:pPr>
              <a:buNone/>
            </a:pPr>
            <a:r>
              <a:rPr lang="ru-RU" dirty="0" smtClean="0"/>
              <a:t>в режиме «рутинных измерений»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772816"/>
            <a:ext cx="6569075" cy="448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Контроль промежуточной </a:t>
            </a:r>
            <a:r>
              <a:rPr lang="ru-RU" sz="2800" dirty="0" err="1" smtClean="0"/>
              <a:t>прецизионности</a:t>
            </a:r>
            <a:r>
              <a:rPr lang="ru-RU" sz="2800" dirty="0" smtClean="0"/>
              <a:t> без заданного значения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http://deming.ru/AboutDeming/foto_pages/WalterShuh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836711"/>
            <a:ext cx="3571106" cy="4436157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75656" y="5445224"/>
            <a:ext cx="7110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smtClean="0"/>
              <a:t>Walter Andrew </a:t>
            </a:r>
            <a:r>
              <a:rPr lang="en-US" b="1" i="1" dirty="0" err="1" smtClean="0"/>
              <a:t>Shewhart</a:t>
            </a:r>
            <a:r>
              <a:rPr lang="en-US" b="1" dirty="0" smtClean="0"/>
              <a:t>; 18 </a:t>
            </a:r>
            <a:r>
              <a:rPr lang="ru-RU" b="1" dirty="0" smtClean="0"/>
              <a:t>марта 1891 — 11 марта 1967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ru-RU" sz="2000" b="1" smtClean="0"/>
              <a:t>Контроль стабильности промежуточной прецизионности  в лаборатории по ГОСТ Р 50779.42-99. Обоснование.</a:t>
            </a:r>
          </a:p>
        </p:txBody>
      </p:sp>
      <p:sp>
        <p:nvSpPr>
          <p:cNvPr id="101379" name="Содержимое 2"/>
          <p:cNvSpPr>
            <a:spLocks noGrp="1"/>
          </p:cNvSpPr>
          <p:nvPr>
            <p:ph type="body" idx="1"/>
          </p:nvPr>
        </p:nvSpPr>
        <p:spPr>
          <a:xfrm>
            <a:off x="539750" y="1125538"/>
            <a:ext cx="8229600" cy="5327650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000" b="1" dirty="0" smtClean="0"/>
              <a:t>В общем случае -Карты </a:t>
            </a:r>
            <a:r>
              <a:rPr lang="ru-RU" sz="2000" b="1" dirty="0" err="1" smtClean="0"/>
              <a:t>Шухарта</a:t>
            </a:r>
            <a:r>
              <a:rPr lang="ru-RU" sz="2000" b="1" dirty="0" smtClean="0"/>
              <a:t> (КШ) способ обнаружения т.н. «неестественных» изменений данных из повторяющихся процессов для обнаружения отсутствия статистической управляемости. Процесс находится в статистически управляемом состоянии, если изменчивость вызвана только случайными причинами. Таким образом КШ выявляют неслучайные или «особые» изменения. (ГОСТ Р 50779.42-99).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000" dirty="0" smtClean="0">
                <a:solidFill>
                  <a:srgbClr val="0000FF"/>
                </a:solidFill>
              </a:rPr>
              <a:t>Радиоактивный распад имеет принципиально статистическую природу, и подчиняется статистике Гаусса/Пуассона. КШ строятся в предположении </a:t>
            </a:r>
            <a:r>
              <a:rPr lang="ru-RU" sz="2000" dirty="0" err="1" smtClean="0">
                <a:solidFill>
                  <a:srgbClr val="0000FF"/>
                </a:solidFill>
              </a:rPr>
              <a:t>Гауссовской</a:t>
            </a:r>
            <a:r>
              <a:rPr lang="ru-RU" sz="2000" dirty="0" smtClean="0">
                <a:solidFill>
                  <a:srgbClr val="0000FF"/>
                </a:solidFill>
              </a:rPr>
              <a:t> статистики процесса. Поэтому контроль измерений активности/удельной активности радионуклидов с применением КШ статистически обоснованы. 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000" dirty="0" smtClean="0">
                <a:solidFill>
                  <a:srgbClr val="FF3300"/>
                </a:solidFill>
              </a:rPr>
              <a:t>Контролироваться с помощью КШ могут повторяемость и промежуточная </a:t>
            </a:r>
            <a:r>
              <a:rPr lang="ru-RU" sz="2000" dirty="0" err="1" smtClean="0">
                <a:solidFill>
                  <a:srgbClr val="FF3300"/>
                </a:solidFill>
              </a:rPr>
              <a:t>прецизионность</a:t>
            </a:r>
            <a:r>
              <a:rPr lang="ru-RU" sz="2000" dirty="0" smtClean="0">
                <a:solidFill>
                  <a:srgbClr val="FF3300"/>
                </a:solidFill>
              </a:rPr>
              <a:t>.</a:t>
            </a:r>
            <a:r>
              <a:rPr lang="ru-RU" sz="2000" dirty="0" smtClean="0"/>
              <a:t> 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000" dirty="0" smtClean="0">
                <a:solidFill>
                  <a:srgbClr val="7030A0"/>
                </a:solidFill>
              </a:rPr>
              <a:t>Проводится контроль в режиме «стандартные значения заданы»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endParaRPr lang="ru-RU" sz="2000" dirty="0" smtClean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Заголовок 3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936625"/>
          </a:xfrm>
        </p:spPr>
        <p:txBody>
          <a:bodyPr/>
          <a:lstStyle/>
          <a:p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/>
              <a:t>Повторные измерения (статистические методы)</a:t>
            </a:r>
            <a:br>
              <a:rPr lang="ru-RU" sz="1800" b="1" dirty="0" smtClean="0"/>
            </a:br>
            <a:r>
              <a:rPr lang="ru-RU" sz="1800" b="1" dirty="0" smtClean="0"/>
              <a:t>Контроль стабильности результатов измерений в лаборатории по МИ активности в пробах</a:t>
            </a:r>
          </a:p>
        </p:txBody>
      </p:sp>
      <p:graphicFrame>
        <p:nvGraphicFramePr>
          <p:cNvPr id="3" name="Содержимое 2"/>
          <p:cNvGraphicFramePr>
            <a:graphicFrameLocks noGrp="1"/>
          </p:cNvGraphicFramePr>
          <p:nvPr>
            <p:ph idx="1"/>
          </p:nvPr>
        </p:nvGraphicFramePr>
        <p:xfrm>
          <a:off x="539750" y="1125538"/>
          <a:ext cx="7920682" cy="47517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8251"/>
                <a:gridCol w="2428015"/>
                <a:gridCol w="2087560"/>
                <a:gridCol w="1656856"/>
              </a:tblGrid>
              <a:tr h="873255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Характеристика</a:t>
                      </a:r>
                      <a:endParaRPr lang="ru-RU" sz="1200" b="1" dirty="0"/>
                    </a:p>
                  </a:txBody>
                  <a:tcPr marL="88207" marR="88207">
                    <a:solidFill>
                      <a:schemeClr val="accent1">
                        <a:alpha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Показатель</a:t>
                      </a:r>
                      <a:endParaRPr lang="ru-RU" sz="1400" b="1" dirty="0"/>
                    </a:p>
                  </a:txBody>
                  <a:tcPr marL="88207" marR="88207">
                    <a:solidFill>
                      <a:schemeClr val="accent1">
                        <a:alpha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baseline="0" dirty="0" smtClean="0"/>
                        <a:t>Нормировка в </a:t>
                      </a:r>
                      <a:r>
                        <a:rPr lang="ru-RU" sz="1400" b="1" baseline="0" dirty="0" err="1" smtClean="0"/>
                        <a:t>в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200" b="1" baseline="0" dirty="0" smtClean="0"/>
                        <a:t>радиологических</a:t>
                      </a:r>
                      <a:r>
                        <a:rPr lang="ru-RU" sz="1400" b="1" baseline="0" dirty="0" smtClean="0"/>
                        <a:t> МРК (и МИ)</a:t>
                      </a:r>
                      <a:endParaRPr lang="ru-RU" sz="1400" b="1" dirty="0"/>
                    </a:p>
                  </a:txBody>
                  <a:tcPr marL="88207" marR="88207">
                    <a:solidFill>
                      <a:schemeClr val="accent1">
                        <a:alpha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Статистический метод контроля</a:t>
                      </a:r>
                      <a:endParaRPr lang="ru-RU" sz="1400" b="1" dirty="0"/>
                    </a:p>
                  </a:txBody>
                  <a:tcPr marL="88207" marR="88207">
                    <a:solidFill>
                      <a:schemeClr val="accent1">
                        <a:alpha val="85000"/>
                      </a:schemeClr>
                    </a:solidFill>
                  </a:tcPr>
                </a:tc>
              </a:tr>
              <a:tr h="1266031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Правильность</a:t>
                      </a:r>
                      <a:endParaRPr lang="ru-RU" sz="1400" b="1" dirty="0"/>
                    </a:p>
                  </a:txBody>
                  <a:tcPr marL="88207" marR="88207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Систематическая погрешности</a:t>
                      </a:r>
                      <a:endParaRPr lang="ru-RU" sz="1400" b="1" dirty="0"/>
                    </a:p>
                  </a:txBody>
                  <a:tcPr marL="88207" marR="88207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Да</a:t>
                      </a:r>
                      <a:endParaRPr lang="ru-RU" sz="1400" b="1" dirty="0"/>
                    </a:p>
                  </a:txBody>
                  <a:tcPr marL="88207" marR="88207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Нет</a:t>
                      </a:r>
                      <a:endParaRPr lang="ru-RU" sz="1400" b="1" dirty="0"/>
                    </a:p>
                  </a:txBody>
                  <a:tcPr marL="88207" marR="88207"/>
                </a:tc>
              </a:tr>
              <a:tr h="1306224">
                <a:tc>
                  <a:txBody>
                    <a:bodyPr/>
                    <a:lstStyle/>
                    <a:p>
                      <a:r>
                        <a:rPr lang="ru-RU" sz="1400" b="1" dirty="0" err="1" smtClean="0">
                          <a:solidFill>
                            <a:srgbClr val="FF0000"/>
                          </a:solidFill>
                        </a:rPr>
                        <a:t>Прецизионность</a:t>
                      </a:r>
                      <a:endParaRPr lang="ru-RU" sz="14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 marL="88207" marR="88207"/>
                </a:tc>
                <a:tc>
                  <a:txBody>
                    <a:bodyPr/>
                    <a:lstStyle/>
                    <a:p>
                      <a:r>
                        <a:rPr lang="ru-RU" sz="1400" b="1" i="0" dirty="0" smtClean="0">
                          <a:solidFill>
                            <a:srgbClr val="FF0000"/>
                          </a:solidFill>
                        </a:rPr>
                        <a:t>Стандартное отклонение </a:t>
                      </a:r>
                      <a:r>
                        <a:rPr lang="ru-RU" sz="1400" b="1" i="0" dirty="0" err="1" smtClean="0">
                          <a:solidFill>
                            <a:srgbClr val="FF0000"/>
                          </a:solidFill>
                        </a:rPr>
                        <a:t>прецизионности</a:t>
                      </a:r>
                      <a:endParaRPr lang="ru-RU" sz="1400" b="1" i="0" dirty="0" smtClean="0">
                        <a:solidFill>
                          <a:srgbClr val="FF0000"/>
                        </a:solidFill>
                      </a:endParaRPr>
                    </a:p>
                  </a:txBody>
                  <a:tcPr marL="88207" marR="88207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Нет</a:t>
                      </a:r>
                      <a:endParaRPr lang="ru-RU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88207" marR="88207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Да</a:t>
                      </a:r>
                    </a:p>
                    <a:p>
                      <a:endParaRPr lang="ru-RU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88207" marR="88207"/>
                </a:tc>
              </a:tr>
              <a:tr h="1306224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Повторяемость</a:t>
                      </a:r>
                      <a:endParaRPr lang="ru-RU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88207" marR="88207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Стандартное отклонение повторяемости</a:t>
                      </a:r>
                      <a:endParaRPr lang="ru-RU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88207" marR="88207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Нет</a:t>
                      </a:r>
                      <a:endParaRPr lang="ru-RU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88207" marR="88207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Да</a:t>
                      </a:r>
                      <a:endParaRPr lang="ru-RU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88207" marR="88207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426" name="Group 2"/>
          <p:cNvGrpSpPr>
            <a:grpSpLocks/>
          </p:cNvGrpSpPr>
          <p:nvPr/>
        </p:nvGrpSpPr>
        <p:grpSpPr bwMode="auto">
          <a:xfrm>
            <a:off x="3419475" y="1125538"/>
            <a:ext cx="3429000" cy="4830762"/>
            <a:chOff x="3506" y="1440"/>
            <a:chExt cx="5040" cy="8064"/>
          </a:xfrm>
        </p:grpSpPr>
        <p:sp>
          <p:nvSpPr>
            <p:cNvPr id="103434" name="Rectangle 3"/>
            <p:cNvSpPr>
              <a:spLocks noChangeArrowheads="1"/>
            </p:cNvSpPr>
            <p:nvPr/>
          </p:nvSpPr>
          <p:spPr bwMode="auto">
            <a:xfrm>
              <a:off x="3506" y="2592"/>
              <a:ext cx="4032" cy="4464"/>
            </a:xfrm>
            <a:prstGeom prst="rect">
              <a:avLst/>
            </a:prstGeom>
            <a:solidFill>
              <a:srgbClr val="CCFFFF">
                <a:alpha val="50195"/>
              </a:srgbClr>
            </a:solidFill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435" name="AutoShape 4"/>
            <p:cNvSpPr>
              <a:spLocks noChangeArrowheads="1"/>
            </p:cNvSpPr>
            <p:nvPr/>
          </p:nvSpPr>
          <p:spPr bwMode="auto">
            <a:xfrm>
              <a:off x="4082" y="5040"/>
              <a:ext cx="2880" cy="720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 b="1">
                  <a:latin typeface="Times New Roman" pitchFamily="18" charset="0"/>
                </a:rPr>
                <a:t>Концентрирование</a:t>
              </a:r>
              <a:endParaRPr lang="ru-RU" sz="1400"/>
            </a:p>
          </p:txBody>
        </p:sp>
        <p:sp>
          <p:nvSpPr>
            <p:cNvPr id="103436" name="AutoShape 5"/>
            <p:cNvSpPr>
              <a:spLocks noChangeArrowheads="1"/>
            </p:cNvSpPr>
            <p:nvPr/>
          </p:nvSpPr>
          <p:spPr bwMode="auto">
            <a:xfrm>
              <a:off x="3794" y="4032"/>
              <a:ext cx="3456" cy="576"/>
            </a:xfrm>
            <a:prstGeom prst="flowChartProcess">
              <a:avLst/>
            </a:prstGeom>
            <a:solidFill>
              <a:srgbClr val="FFFF99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>
                  <a:latin typeface="Times New Roman" pitchFamily="18" charset="0"/>
                </a:rPr>
                <a:t>Проба</a:t>
              </a:r>
              <a:endParaRPr lang="ru-RU"/>
            </a:p>
          </p:txBody>
        </p:sp>
        <p:sp>
          <p:nvSpPr>
            <p:cNvPr id="103437" name="AutoShape 6"/>
            <p:cNvSpPr>
              <a:spLocks noChangeArrowheads="1"/>
            </p:cNvSpPr>
            <p:nvPr/>
          </p:nvSpPr>
          <p:spPr bwMode="auto">
            <a:xfrm>
              <a:off x="4082" y="7344"/>
              <a:ext cx="2880" cy="720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200" b="1">
                  <a:latin typeface="Times New Roman" pitchFamily="18" charset="0"/>
                </a:rPr>
                <a:t>Измерение активности</a:t>
              </a:r>
            </a:p>
            <a:p>
              <a:pPr algn="ctr"/>
              <a:r>
                <a:rPr lang="ru-RU" sz="1200" b="1">
                  <a:latin typeface="Times New Roman" pitchFamily="18" charset="0"/>
                </a:rPr>
                <a:t>Счетного образца</a:t>
              </a:r>
              <a:endParaRPr lang="ru-RU"/>
            </a:p>
          </p:txBody>
        </p:sp>
        <p:sp>
          <p:nvSpPr>
            <p:cNvPr id="103438" name="AutoShape 7"/>
            <p:cNvSpPr>
              <a:spLocks noChangeArrowheads="1"/>
            </p:cNvSpPr>
            <p:nvPr/>
          </p:nvSpPr>
          <p:spPr bwMode="auto">
            <a:xfrm>
              <a:off x="3794" y="6192"/>
              <a:ext cx="3456" cy="720"/>
            </a:xfrm>
            <a:prstGeom prst="flowChartProcess">
              <a:avLst/>
            </a:prstGeom>
            <a:solidFill>
              <a:srgbClr val="C0C0C0">
                <a:alpha val="50195"/>
              </a:srgb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200" b="1"/>
                <a:t>Приготовление счетного</a:t>
              </a:r>
            </a:p>
            <a:p>
              <a:pPr algn="ctr"/>
              <a:r>
                <a:rPr lang="ru-RU" sz="1200" b="1"/>
                <a:t>образца</a:t>
              </a:r>
            </a:p>
          </p:txBody>
        </p:sp>
        <p:sp>
          <p:nvSpPr>
            <p:cNvPr id="103439" name="Line 8"/>
            <p:cNvSpPr>
              <a:spLocks noChangeShapeType="1"/>
            </p:cNvSpPr>
            <p:nvPr/>
          </p:nvSpPr>
          <p:spPr bwMode="auto">
            <a:xfrm>
              <a:off x="5522" y="3600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440" name="Line 9"/>
            <p:cNvSpPr>
              <a:spLocks noChangeShapeType="1"/>
            </p:cNvSpPr>
            <p:nvPr/>
          </p:nvSpPr>
          <p:spPr bwMode="auto">
            <a:xfrm>
              <a:off x="5522" y="2448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441" name="Line 10"/>
            <p:cNvSpPr>
              <a:spLocks noChangeShapeType="1"/>
            </p:cNvSpPr>
            <p:nvPr/>
          </p:nvSpPr>
          <p:spPr bwMode="auto">
            <a:xfrm>
              <a:off x="5522" y="4608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442" name="Line 11"/>
            <p:cNvSpPr>
              <a:spLocks noChangeShapeType="1"/>
            </p:cNvSpPr>
            <p:nvPr/>
          </p:nvSpPr>
          <p:spPr bwMode="auto">
            <a:xfrm>
              <a:off x="5522" y="6912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443" name="Line 12"/>
            <p:cNvSpPr>
              <a:spLocks noChangeShapeType="1"/>
            </p:cNvSpPr>
            <p:nvPr/>
          </p:nvSpPr>
          <p:spPr bwMode="auto">
            <a:xfrm>
              <a:off x="5522" y="5760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444" name="Line 13"/>
            <p:cNvSpPr>
              <a:spLocks noChangeShapeType="1"/>
            </p:cNvSpPr>
            <p:nvPr/>
          </p:nvSpPr>
          <p:spPr bwMode="auto">
            <a:xfrm>
              <a:off x="7250" y="1872"/>
              <a:ext cx="129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445" name="Freeform 14"/>
            <p:cNvSpPr>
              <a:spLocks/>
            </p:cNvSpPr>
            <p:nvPr/>
          </p:nvSpPr>
          <p:spPr bwMode="auto">
            <a:xfrm>
              <a:off x="6962" y="7632"/>
              <a:ext cx="1584" cy="1"/>
            </a:xfrm>
            <a:custGeom>
              <a:avLst/>
              <a:gdLst>
                <a:gd name="T0" fmla="*/ 1584 w 1584"/>
                <a:gd name="T1" fmla="*/ 0 h 1"/>
                <a:gd name="T2" fmla="*/ 0 w 1584"/>
                <a:gd name="T3" fmla="*/ 1 h 1"/>
                <a:gd name="T4" fmla="*/ 0 60000 65536"/>
                <a:gd name="T5" fmla="*/ 0 60000 65536"/>
                <a:gd name="T6" fmla="*/ 0 w 1584"/>
                <a:gd name="T7" fmla="*/ 0 h 1"/>
                <a:gd name="T8" fmla="*/ 1584 w 1584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584" h="1">
                  <a:moveTo>
                    <a:pt x="1584" y="0"/>
                  </a:moveTo>
                  <a:lnTo>
                    <a:pt x="0" y="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446" name="Line 15"/>
            <p:cNvSpPr>
              <a:spLocks noChangeShapeType="1"/>
            </p:cNvSpPr>
            <p:nvPr/>
          </p:nvSpPr>
          <p:spPr bwMode="auto">
            <a:xfrm>
              <a:off x="8546" y="1872"/>
              <a:ext cx="0" cy="57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447" name="AutoShape 16"/>
            <p:cNvSpPr>
              <a:spLocks noChangeArrowheads="1"/>
            </p:cNvSpPr>
            <p:nvPr/>
          </p:nvSpPr>
          <p:spPr bwMode="auto">
            <a:xfrm>
              <a:off x="3794" y="1440"/>
              <a:ext cx="3456" cy="1008"/>
            </a:xfrm>
            <a:prstGeom prst="flowChartProcess">
              <a:avLst/>
            </a:prstGeom>
            <a:solidFill>
              <a:srgbClr val="C0C0C0">
                <a:alpha val="50195"/>
              </a:srgb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>
                  <a:latin typeface="Times New Roman" pitchFamily="18" charset="0"/>
                </a:rPr>
                <a:t>Исследуемый</a:t>
              </a:r>
            </a:p>
            <a:p>
              <a:pPr algn="ctr"/>
              <a:r>
                <a:rPr lang="ru-RU">
                  <a:latin typeface="Times New Roman" pitchFamily="18" charset="0"/>
                </a:rPr>
                <a:t>объект</a:t>
              </a:r>
              <a:endParaRPr lang="ru-RU"/>
            </a:p>
          </p:txBody>
        </p:sp>
        <p:sp>
          <p:nvSpPr>
            <p:cNvPr id="103448" name="AutoShape 17"/>
            <p:cNvSpPr>
              <a:spLocks noChangeArrowheads="1"/>
            </p:cNvSpPr>
            <p:nvPr/>
          </p:nvSpPr>
          <p:spPr bwMode="auto">
            <a:xfrm>
              <a:off x="4082" y="2880"/>
              <a:ext cx="2880" cy="720"/>
            </a:xfrm>
            <a:prstGeom prst="flowChartProcess">
              <a:avLst/>
            </a:prstGeom>
            <a:solidFill>
              <a:srgbClr val="FFFF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200" b="1">
                  <a:latin typeface="Times New Roman" pitchFamily="18" charset="0"/>
                </a:rPr>
                <a:t>Методика отбора проб</a:t>
              </a:r>
              <a:endParaRPr lang="ru-RU"/>
            </a:p>
          </p:txBody>
        </p:sp>
        <p:sp>
          <p:nvSpPr>
            <p:cNvPr id="103449" name="Line 18"/>
            <p:cNvSpPr>
              <a:spLocks noChangeShapeType="1"/>
            </p:cNvSpPr>
            <p:nvPr/>
          </p:nvSpPr>
          <p:spPr bwMode="auto">
            <a:xfrm>
              <a:off x="5522" y="8064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450" name="AutoShape 19"/>
            <p:cNvSpPr>
              <a:spLocks noChangeArrowheads="1"/>
            </p:cNvSpPr>
            <p:nvPr/>
          </p:nvSpPr>
          <p:spPr bwMode="auto">
            <a:xfrm>
              <a:off x="3794" y="8496"/>
              <a:ext cx="3456" cy="1008"/>
            </a:xfrm>
            <a:prstGeom prst="flowChartProcess">
              <a:avLst/>
            </a:prstGeom>
            <a:solidFill>
              <a:srgbClr val="C0C0C0">
                <a:alpha val="50195"/>
              </a:srgb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>
                  <a:latin typeface="Times New Roman" pitchFamily="18" charset="0"/>
                </a:rPr>
                <a:t>Результат</a:t>
              </a:r>
            </a:p>
            <a:p>
              <a:pPr algn="ctr"/>
              <a:r>
                <a:rPr lang="ru-RU">
                  <a:latin typeface="Times New Roman" pitchFamily="18" charset="0"/>
                </a:rPr>
                <a:t>измерения</a:t>
              </a:r>
              <a:endParaRPr lang="ru-RU"/>
            </a:p>
          </p:txBody>
        </p:sp>
      </p:grpSp>
      <p:sp>
        <p:nvSpPr>
          <p:cNvPr id="103427" name="Заголовок 2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91512" cy="981075"/>
          </a:xfrm>
        </p:spPr>
        <p:txBody>
          <a:bodyPr/>
          <a:lstStyle/>
          <a:p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2000" b="1" dirty="0" smtClean="0"/>
              <a:t>КАРТЫ ШУХАРТА.</a:t>
            </a:r>
            <a:br>
              <a:rPr lang="ru-RU" sz="2000" b="1" dirty="0" smtClean="0"/>
            </a:br>
            <a:r>
              <a:rPr lang="ru-RU" sz="2000" b="1" dirty="0" smtClean="0"/>
              <a:t>Контролируемые операции.</a:t>
            </a:r>
            <a:r>
              <a:rPr lang="ru-RU" sz="1100" b="1" dirty="0" smtClean="0"/>
              <a:t/>
            </a:r>
            <a:br>
              <a:rPr lang="ru-RU" sz="1100" b="1" dirty="0" smtClean="0"/>
            </a:br>
            <a:r>
              <a:rPr lang="ru-RU" sz="1100" b="1" dirty="0" smtClean="0"/>
              <a:t>МЕТОДИКА ИЗМЕРЕНИЯ АКТИВНОСТИ РАДИОНУКЛИДОВ С ИСПОЛЬЗОВАНИЕМ СЦИНТИЛЛЯЦИОННОГО</a:t>
            </a:r>
            <a:br>
              <a:rPr lang="ru-RU" sz="1100" b="1" dirty="0" smtClean="0"/>
            </a:br>
            <a:r>
              <a:rPr lang="ru-RU" sz="1100" b="1" dirty="0" smtClean="0"/>
              <a:t>ГАММА (БЕТА) –СПЕКТРОМЕТРА С ПРОГРАММНЫМ ОБЕСПЕЧЕНИЕМ «ПРОГРЕСС»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23" name="Стрелка вправо 22"/>
          <p:cNvSpPr/>
          <p:nvPr/>
        </p:nvSpPr>
        <p:spPr>
          <a:xfrm>
            <a:off x="2555875" y="4076700"/>
            <a:ext cx="977900" cy="287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2700338" y="4797425"/>
            <a:ext cx="979487" cy="3603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3430" name="Text Box 24"/>
          <p:cNvSpPr txBox="1">
            <a:spLocks noChangeArrowheads="1"/>
          </p:cNvSpPr>
          <p:nvPr/>
        </p:nvSpPr>
        <p:spPr bwMode="auto">
          <a:xfrm>
            <a:off x="179388" y="4005263"/>
            <a:ext cx="23034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Насыпной источник</a:t>
            </a:r>
          </a:p>
        </p:txBody>
      </p:sp>
      <p:sp>
        <p:nvSpPr>
          <p:cNvPr id="103431" name="Text Box 25"/>
          <p:cNvSpPr txBox="1">
            <a:spLocks noChangeArrowheads="1"/>
          </p:cNvSpPr>
          <p:nvPr/>
        </p:nvSpPr>
        <p:spPr bwMode="auto">
          <a:xfrm>
            <a:off x="179388" y="4797425"/>
            <a:ext cx="2735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Монолитный источник</a:t>
            </a:r>
          </a:p>
        </p:txBody>
      </p:sp>
      <p:sp>
        <p:nvSpPr>
          <p:cNvPr id="103432" name="AutoShape 26"/>
          <p:cNvSpPr>
            <a:spLocks/>
          </p:cNvSpPr>
          <p:nvPr/>
        </p:nvSpPr>
        <p:spPr bwMode="auto">
          <a:xfrm>
            <a:off x="6011863" y="3860800"/>
            <a:ext cx="144462" cy="2232025"/>
          </a:xfrm>
          <a:prstGeom prst="rightBracket">
            <a:avLst>
              <a:gd name="adj" fmla="val 128755"/>
            </a:avLst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3433" name="AutoShape 27"/>
          <p:cNvSpPr>
            <a:spLocks/>
          </p:cNvSpPr>
          <p:nvPr/>
        </p:nvSpPr>
        <p:spPr bwMode="auto">
          <a:xfrm>
            <a:off x="6804025" y="4221088"/>
            <a:ext cx="936327" cy="326418"/>
          </a:xfrm>
          <a:prstGeom prst="accentCallout1">
            <a:avLst>
              <a:gd name="adj1" fmla="val 15894"/>
              <a:gd name="adj2" fmla="val -4069"/>
              <a:gd name="adj3" fmla="val 235516"/>
              <a:gd name="adj4" fmla="val -65348"/>
            </a:avLst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b="1" dirty="0" smtClean="0"/>
              <a:t>МРК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0533" name="Object 5"/>
          <p:cNvGraphicFramePr>
            <a:graphicFrameLocks noChangeAspect="1"/>
          </p:cNvGraphicFramePr>
          <p:nvPr/>
        </p:nvGraphicFramePr>
        <p:xfrm>
          <a:off x="2267744" y="332656"/>
          <a:ext cx="4857750" cy="607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535" name="Документ" r:id="rId3" imgW="6356981" imgH="7890024" progId="Word.Document.12">
                  <p:embed/>
                </p:oleObj>
              </mc:Choice>
              <mc:Fallback>
                <p:oleObj name="Документ" r:id="rId3" imgW="6356981" imgH="7890024" progId="Word.Document.12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332656"/>
                        <a:ext cx="4857750" cy="6070600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116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 descr="F:\СЫПУЧКА\IMG_0763.JPG"/>
          <p:cNvPicPr>
            <a:picLocks noChangeAspect="1" noChangeArrowheads="1"/>
          </p:cNvPicPr>
          <p:nvPr/>
        </p:nvPicPr>
        <p:blipFill>
          <a:blip r:embed="rId2" cstate="print"/>
          <a:srcRect l="22786" t="16168" r="22796" b="19855"/>
          <a:stretch>
            <a:fillRect/>
          </a:stretch>
        </p:blipFill>
        <p:spPr bwMode="auto">
          <a:xfrm>
            <a:off x="323528" y="548680"/>
            <a:ext cx="4320480" cy="3386323"/>
          </a:xfrm>
          <a:prstGeom prst="rect">
            <a:avLst/>
          </a:prstGeom>
          <a:noFill/>
        </p:spPr>
      </p:pic>
      <p:pic>
        <p:nvPicPr>
          <p:cNvPr id="173059" name="Picture 3" descr="F:\СЫПУЧКА\IMG_0768.JPG"/>
          <p:cNvPicPr>
            <a:picLocks noChangeAspect="1" noChangeArrowheads="1"/>
          </p:cNvPicPr>
          <p:nvPr/>
        </p:nvPicPr>
        <p:blipFill>
          <a:blip r:embed="rId3" cstate="print"/>
          <a:srcRect l="18462" t="11077" r="14334"/>
          <a:stretch>
            <a:fillRect/>
          </a:stretch>
        </p:blipFill>
        <p:spPr bwMode="auto">
          <a:xfrm>
            <a:off x="4860032" y="2924944"/>
            <a:ext cx="4032448" cy="3557114"/>
          </a:xfrm>
          <a:prstGeom prst="rect">
            <a:avLst/>
          </a:prstGeom>
          <a:noFill/>
        </p:spPr>
      </p:pic>
      <p:pic>
        <p:nvPicPr>
          <p:cNvPr id="173060" name="Picture 4" descr="F:\СЫПУЧКА\IMG_0773.JPG"/>
          <p:cNvPicPr>
            <a:picLocks noChangeAspect="1" noChangeArrowheads="1"/>
          </p:cNvPicPr>
          <p:nvPr/>
        </p:nvPicPr>
        <p:blipFill>
          <a:blip r:embed="rId4" cstate="print"/>
          <a:srcRect l="23069" t="25877" r="23779" b="23769"/>
          <a:stretch>
            <a:fillRect/>
          </a:stretch>
        </p:blipFill>
        <p:spPr bwMode="auto">
          <a:xfrm>
            <a:off x="5220072" y="692696"/>
            <a:ext cx="2736304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solidFill>
            <a:schemeClr val="bg1">
              <a:lumMod val="25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6" name="Блок-схема: процесс 5"/>
          <p:cNvSpPr/>
          <p:nvPr/>
        </p:nvSpPr>
        <p:spPr>
          <a:xfrm>
            <a:off x="3419872" y="1196752"/>
            <a:ext cx="223224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Контрольные группы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 rot="1499217">
            <a:off x="3649479" y="1814639"/>
            <a:ext cx="340053" cy="11624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20751538">
            <a:off x="5147106" y="1826214"/>
            <a:ext cx="287332" cy="1206762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555776" y="2994531"/>
            <a:ext cx="2098576" cy="938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Контрольные значения не заданы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11560" y="2825362"/>
            <a:ext cx="1869593" cy="12768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Исследование процесса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004046" y="3053381"/>
            <a:ext cx="1800201" cy="104884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Контрольные значения заданы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901568" y="3049791"/>
            <a:ext cx="1634480" cy="1171297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СКО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Распределение Пуассона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0098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Содержимое 6"/>
          <p:cNvSpPr>
            <a:spLocks noGrp="1"/>
          </p:cNvSpPr>
          <p:nvPr>
            <p:ph/>
          </p:nvPr>
        </p:nvSpPr>
        <p:spPr>
          <a:xfrm>
            <a:off x="971550" y="3357563"/>
            <a:ext cx="7200900" cy="3095625"/>
          </a:xfrm>
        </p:spPr>
        <p:txBody>
          <a:bodyPr/>
          <a:lstStyle/>
          <a:p>
            <a:r>
              <a:rPr lang="ru-RU" sz="2400" dirty="0" smtClean="0"/>
              <a:t>Контроль </a:t>
            </a:r>
            <a:r>
              <a:rPr lang="ru-RU" sz="2400" dirty="0" err="1" smtClean="0"/>
              <a:t>прецизионности</a:t>
            </a:r>
            <a:r>
              <a:rPr lang="ru-RU" sz="2400" dirty="0" smtClean="0"/>
              <a:t> – измерения активности / удельной активности специального источника один раз в день в течение рабочей недели (значения Х) Подгруппа – 5 значений – характеризует рабочую неделю.</a:t>
            </a:r>
          </a:p>
        </p:txBody>
      </p:sp>
      <p:sp>
        <p:nvSpPr>
          <p:cNvPr id="10445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922337"/>
          </a:xfrm>
        </p:spPr>
        <p:txBody>
          <a:bodyPr/>
          <a:lstStyle/>
          <a:p>
            <a:r>
              <a:rPr lang="ru-RU" sz="2000" b="1" smtClean="0"/>
              <a:t>Контроль стабильности промежуточной прецизионности  в лаборатории по ГОСТ Р 50779.42-99 </a:t>
            </a:r>
            <a:br>
              <a:rPr lang="ru-RU" sz="2000" b="1" smtClean="0"/>
            </a:br>
            <a:r>
              <a:rPr lang="en-US" sz="2000" b="1" smtClean="0"/>
              <a:t>R</a:t>
            </a:r>
            <a:r>
              <a:rPr lang="ru-RU" sz="2000" b="1" smtClean="0"/>
              <a:t>- </a:t>
            </a:r>
            <a:r>
              <a:rPr lang="en-US" sz="2000" b="1" smtClean="0"/>
              <a:t> X</a:t>
            </a:r>
            <a:r>
              <a:rPr lang="ru-RU" sz="2000" b="1" smtClean="0"/>
              <a:t>-карты</a:t>
            </a:r>
          </a:p>
        </p:txBody>
      </p:sp>
      <p:pic>
        <p:nvPicPr>
          <p:cNvPr id="10445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484313"/>
            <a:ext cx="808355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781300"/>
            <a:ext cx="87487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Заголовок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779462"/>
          </a:xfrm>
        </p:spPr>
        <p:txBody>
          <a:bodyPr/>
          <a:lstStyle/>
          <a:p>
            <a:r>
              <a:rPr lang="ru-RU" sz="2000" b="1" smtClean="0"/>
              <a:t>Контроль стабильности промежуточной прецизионности  в лаборатории по ГОСТ Р 50779.42-99. </a:t>
            </a:r>
          </a:p>
        </p:txBody>
      </p:sp>
      <p:pic>
        <p:nvPicPr>
          <p:cNvPr id="10547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613"/>
            <a:ext cx="9020175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7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33825"/>
            <a:ext cx="887730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Карты </a:t>
            </a:r>
            <a:r>
              <a:rPr lang="ru-RU" sz="4000" dirty="0" err="1" smtClean="0"/>
              <a:t>Шухарта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Задание стандартных данных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564904"/>
            <a:ext cx="8229600" cy="1756792"/>
          </a:xfrm>
        </p:spPr>
        <p:txBody>
          <a:bodyPr/>
          <a:lstStyle/>
          <a:p>
            <a:r>
              <a:rPr lang="ru-RU" dirty="0" smtClean="0"/>
              <a:t>ЦЛ, </a:t>
            </a:r>
            <a:r>
              <a:rPr lang="en-US" dirty="0" smtClean="0"/>
              <a:t>UCL  LCL –  </a:t>
            </a:r>
            <a:r>
              <a:rPr lang="ru-RU" dirty="0" smtClean="0"/>
              <a:t> по повторным 5 измерениям контрольного источника и реперного источника.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Заголовок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779462"/>
          </a:xfrm>
        </p:spPr>
        <p:txBody>
          <a:bodyPr/>
          <a:lstStyle/>
          <a:p>
            <a:r>
              <a:rPr lang="ru-RU" sz="2000" b="1" smtClean="0"/>
              <a:t>Контроль стабильности промежуточной прецизионности  в лаборатории по ГОСТ Р 50779.42-99. </a:t>
            </a:r>
          </a:p>
        </p:txBody>
      </p:sp>
      <p:pic>
        <p:nvPicPr>
          <p:cNvPr id="10547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613"/>
            <a:ext cx="9020175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7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33825"/>
            <a:ext cx="887730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899592" y="6237312"/>
            <a:ext cx="576064" cy="288032"/>
          </a:xfrm>
          <a:prstGeom prst="rect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499992" y="6237312"/>
            <a:ext cx="576064" cy="288032"/>
          </a:xfrm>
          <a:prstGeom prst="rect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148064" y="6237312"/>
            <a:ext cx="576064" cy="288032"/>
          </a:xfrm>
          <a:prstGeom prst="rect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012160" y="2132856"/>
            <a:ext cx="2664296" cy="360040"/>
          </a:xfrm>
          <a:prstGeom prst="rect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012160" y="2492896"/>
            <a:ext cx="2664296" cy="360040"/>
          </a:xfrm>
          <a:prstGeom prst="rect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229600" cy="504825"/>
          </a:xfrm>
        </p:spPr>
        <p:txBody>
          <a:bodyPr/>
          <a:lstStyle/>
          <a:p>
            <a:r>
              <a:rPr lang="ru-RU" sz="1800" smtClean="0"/>
              <a:t>Ежедневные измерения источника в течение рабочей недели</a:t>
            </a:r>
            <a:r>
              <a:rPr lang="ru-RU" sz="1400" smtClean="0"/>
              <a:t>.</a:t>
            </a:r>
          </a:p>
        </p:txBody>
      </p:sp>
      <p:graphicFrame>
        <p:nvGraphicFramePr>
          <p:cNvPr id="138458" name="Group 218"/>
          <p:cNvGraphicFramePr>
            <a:graphicFrameLocks noGrp="1"/>
          </p:cNvGraphicFramePr>
          <p:nvPr>
            <p:ph idx="1"/>
          </p:nvPr>
        </p:nvGraphicFramePr>
        <p:xfrm>
          <a:off x="323850" y="1268413"/>
          <a:ext cx="8229600" cy="4632960"/>
        </p:xfrm>
        <a:graphic>
          <a:graphicData uri="http://schemas.openxmlformats.org/drawingml/2006/table">
            <a:tbl>
              <a:tblPr/>
              <a:tblGrid>
                <a:gridCol w="931863"/>
                <a:gridCol w="809625"/>
                <a:gridCol w="811212"/>
                <a:gridCol w="811213"/>
                <a:gridCol w="811212"/>
                <a:gridCol w="811213"/>
                <a:gridCol w="811212"/>
                <a:gridCol w="809625"/>
                <a:gridCol w="811213"/>
                <a:gridCol w="811212"/>
              </a:tblGrid>
              <a:tr h="2381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дата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Х1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Х2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Х3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Х4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Х5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СрХ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max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min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R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980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969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21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2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1003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1011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3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1007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1016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24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4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1021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1042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1012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30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5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1007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981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26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6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1003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1019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28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7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1015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1020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1010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8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1011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967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44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1005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983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22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1002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986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11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986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1002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967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35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12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1007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982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25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13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1015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1027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1003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24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14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1000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979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21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15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989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985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16 нед.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1004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977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27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Cреднее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pitchFamily="34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pitchFamily="34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pitchFamily="34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pitchFamily="34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pitchFamily="34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998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pitchFamily="34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pitchFamily="34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charset="-52"/>
                          <a:cs typeface="Arial" pitchFamily="34" charset="0"/>
                        </a:rPr>
                        <a:t>24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68313" y="188913"/>
            <a:ext cx="8229600" cy="503237"/>
          </a:xfrm>
        </p:spPr>
        <p:txBody>
          <a:bodyPr/>
          <a:lstStyle/>
          <a:p>
            <a:r>
              <a:rPr lang="ru-RU" sz="1800" dirty="0" smtClean="0"/>
              <a:t>Ежедневные измерения источника в течение рабочей недели</a:t>
            </a:r>
            <a:r>
              <a:rPr lang="ru-RU" sz="1400" dirty="0" smtClean="0"/>
              <a:t>.</a:t>
            </a:r>
            <a:br>
              <a:rPr lang="ru-RU" sz="1400" dirty="0" smtClean="0"/>
            </a:br>
            <a:r>
              <a:rPr lang="ru-RU" sz="1400" dirty="0" smtClean="0"/>
              <a:t>Х-карта</a:t>
            </a:r>
          </a:p>
        </p:txBody>
      </p:sp>
      <p:graphicFrame>
        <p:nvGraphicFramePr>
          <p:cNvPr id="11" name="Диаграмма 10"/>
          <p:cNvGraphicFramePr>
            <a:graphicFrameLocks noGrp="1"/>
          </p:cNvGraphicFramePr>
          <p:nvPr/>
        </p:nvGraphicFramePr>
        <p:xfrm>
          <a:off x="323528" y="836712"/>
          <a:ext cx="8252996" cy="58245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68313" y="188913"/>
            <a:ext cx="8229600" cy="503237"/>
          </a:xfrm>
        </p:spPr>
        <p:txBody>
          <a:bodyPr/>
          <a:lstStyle/>
          <a:p>
            <a:r>
              <a:rPr lang="ru-RU" sz="1800" dirty="0" smtClean="0"/>
              <a:t>Ежедневные измерения источника в течение рабочей недели</a:t>
            </a:r>
            <a:r>
              <a:rPr lang="ru-RU" sz="1400" dirty="0" smtClean="0"/>
              <a:t>.</a:t>
            </a:r>
            <a:br>
              <a:rPr lang="ru-RU" sz="1400" dirty="0" smtClean="0"/>
            </a:br>
            <a:r>
              <a:rPr lang="en-US" sz="1400" dirty="0" smtClean="0"/>
              <a:t>R</a:t>
            </a:r>
            <a:r>
              <a:rPr lang="ru-RU" sz="1400" dirty="0" smtClean="0"/>
              <a:t>-карта</a:t>
            </a:r>
          </a:p>
        </p:txBody>
      </p:sp>
      <p:graphicFrame>
        <p:nvGraphicFramePr>
          <p:cNvPr id="4" name="Диаграмма 3"/>
          <p:cNvGraphicFramePr>
            <a:graphicFrameLocks noGrp="1"/>
          </p:cNvGraphicFramePr>
          <p:nvPr/>
        </p:nvGraphicFramePr>
        <p:xfrm>
          <a:off x="422444" y="476672"/>
          <a:ext cx="8721556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68313" y="188913"/>
            <a:ext cx="8229600" cy="503237"/>
          </a:xfrm>
        </p:spPr>
        <p:txBody>
          <a:bodyPr/>
          <a:lstStyle/>
          <a:p>
            <a:r>
              <a:rPr lang="ru-RU" sz="1800" dirty="0" smtClean="0"/>
              <a:t>Ежедневные измерения источника в течение рабочей недели</a:t>
            </a:r>
            <a:r>
              <a:rPr lang="ru-RU" sz="1400" dirty="0" smtClean="0"/>
              <a:t>.</a:t>
            </a:r>
            <a:br>
              <a:rPr lang="ru-RU" sz="1400" dirty="0" smtClean="0"/>
            </a:br>
            <a:r>
              <a:rPr lang="ru-RU" sz="1400" dirty="0" smtClean="0"/>
              <a:t>Литой источник</a:t>
            </a:r>
          </a:p>
        </p:txBody>
      </p:sp>
      <p:graphicFrame>
        <p:nvGraphicFramePr>
          <p:cNvPr id="4" name="Диаграмма 3"/>
          <p:cNvGraphicFramePr>
            <a:graphicFrameLocks noGrp="1"/>
          </p:cNvGraphicFramePr>
          <p:nvPr/>
        </p:nvGraphicFramePr>
        <p:xfrm>
          <a:off x="0" y="404664"/>
          <a:ext cx="8755831" cy="57763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68313" y="188913"/>
            <a:ext cx="8229600" cy="503237"/>
          </a:xfrm>
        </p:spPr>
        <p:txBody>
          <a:bodyPr/>
          <a:lstStyle/>
          <a:p>
            <a:r>
              <a:rPr lang="ru-RU" sz="1800" dirty="0" smtClean="0"/>
              <a:t>Ежедневные измерения источника в течение рабочей недели</a:t>
            </a:r>
            <a:r>
              <a:rPr lang="ru-RU" sz="1400" dirty="0" smtClean="0"/>
              <a:t>.</a:t>
            </a:r>
            <a:br>
              <a:rPr lang="ru-RU" sz="1400" dirty="0" smtClean="0"/>
            </a:br>
            <a:r>
              <a:rPr lang="ru-RU" sz="1400" dirty="0" smtClean="0"/>
              <a:t>Литой источник</a:t>
            </a:r>
          </a:p>
        </p:txBody>
      </p:sp>
      <p:graphicFrame>
        <p:nvGraphicFramePr>
          <p:cNvPr id="5" name="Диаграмма 4"/>
          <p:cNvGraphicFramePr>
            <a:graphicFrameLocks noGrp="1"/>
          </p:cNvGraphicFramePr>
          <p:nvPr/>
        </p:nvGraphicFramePr>
        <p:xfrm>
          <a:off x="323528" y="764704"/>
          <a:ext cx="8689115" cy="58289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992888" cy="954360"/>
          </a:xfrm>
        </p:spPr>
        <p:txBody>
          <a:bodyPr/>
          <a:lstStyle/>
          <a:p>
            <a:pPr algn="l"/>
            <a:r>
              <a:rPr lang="ru-RU" sz="1600" b="1" dirty="0" smtClean="0">
                <a:solidFill>
                  <a:srgbClr val="6600CC"/>
                </a:solidFill>
              </a:rPr>
              <a:t>КОНТРОЛЬ СИ</a:t>
            </a:r>
            <a:r>
              <a:rPr lang="ru-RU" sz="1600" dirty="0" smtClean="0">
                <a:solidFill>
                  <a:srgbClr val="6600CC"/>
                </a:solidFill>
              </a:rPr>
              <a:t/>
            </a:r>
            <a:br>
              <a:rPr lang="ru-RU" sz="1600" dirty="0" smtClean="0">
                <a:solidFill>
                  <a:srgbClr val="6600CC"/>
                </a:solidFill>
              </a:rPr>
            </a:br>
            <a:r>
              <a:rPr lang="ru-RU" sz="1600" dirty="0" smtClean="0">
                <a:solidFill>
                  <a:srgbClr val="6600CC"/>
                </a:solidFill>
              </a:rPr>
              <a:t>- </a:t>
            </a:r>
            <a:r>
              <a:rPr lang="ru-RU" sz="1600" dirty="0" smtClean="0">
                <a:solidFill>
                  <a:schemeClr val="tx1"/>
                </a:solidFill>
              </a:rPr>
              <a:t>контроль фоновых показаний СИ;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- проверка заданных в документах контрольных параметров СИ с помощью средств контроля;</a:t>
            </a:r>
            <a:endParaRPr lang="ru-RU" sz="1600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67544" y="3789041"/>
          <a:ext cx="4536504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611560" y="1268760"/>
          <a:ext cx="4522068" cy="2516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433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5" y="2276872"/>
            <a:ext cx="2688735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6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196752"/>
            <a:ext cx="26384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6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3501008"/>
            <a:ext cx="11525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6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3789040"/>
            <a:ext cx="16859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Заголовок 3"/>
          <p:cNvSpPr>
            <a:spLocks noGrp="1"/>
          </p:cNvSpPr>
          <p:nvPr>
            <p:ph type="title"/>
          </p:nvPr>
        </p:nvSpPr>
        <p:spPr>
          <a:xfrm>
            <a:off x="250825" y="274638"/>
            <a:ext cx="8435975" cy="706437"/>
          </a:xfrm>
        </p:spPr>
        <p:txBody>
          <a:bodyPr/>
          <a:lstStyle/>
          <a:p>
            <a:r>
              <a:rPr lang="ru-RU" sz="2400" smtClean="0"/>
              <a:t>Соотношение между метрологией в химии и радиологии</a:t>
            </a:r>
          </a:p>
        </p:txBody>
      </p:sp>
      <p:sp>
        <p:nvSpPr>
          <p:cNvPr id="113667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259263" cy="4421188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ru-RU" smtClean="0"/>
              <a:t>Химия</a:t>
            </a:r>
          </a:p>
          <a:p>
            <a:r>
              <a:rPr lang="ru-RU" sz="2000" smtClean="0"/>
              <a:t>Отсутствие первичного эталона моля</a:t>
            </a:r>
          </a:p>
          <a:p>
            <a:r>
              <a:rPr lang="ru-RU" sz="2000" smtClean="0"/>
              <a:t>Большая роль методик измерений (включая первичные референтные)</a:t>
            </a:r>
          </a:p>
          <a:p>
            <a:r>
              <a:rPr lang="ru-RU" sz="2000" smtClean="0"/>
              <a:t>Нормирование МХ методик по ГОСТ Р ИСО 5725-6</a:t>
            </a:r>
          </a:p>
          <a:p>
            <a:r>
              <a:rPr lang="ru-RU" sz="2000" smtClean="0"/>
              <a:t>Большая роль стандартных образцов</a:t>
            </a:r>
          </a:p>
          <a:p>
            <a:r>
              <a:rPr lang="ru-RU" sz="2000" smtClean="0"/>
              <a:t>Невозможность прослеживаемости по 102-ФЗ</a:t>
            </a:r>
          </a:p>
          <a:p>
            <a:endParaRPr lang="ru-RU" sz="2400" smtClean="0"/>
          </a:p>
        </p:txBody>
      </p:sp>
      <p:sp>
        <p:nvSpPr>
          <p:cNvPr id="113668" name="Содержимое 5"/>
          <p:cNvSpPr>
            <a:spLocks noGrp="1"/>
          </p:cNvSpPr>
          <p:nvPr>
            <p:ph sz="half" idx="2"/>
          </p:nvPr>
        </p:nvSpPr>
        <p:spPr>
          <a:xfrm>
            <a:off x="4787900" y="1628775"/>
            <a:ext cx="4038600" cy="4525963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ru-RU" smtClean="0"/>
              <a:t>Радиология</a:t>
            </a:r>
          </a:p>
          <a:p>
            <a:r>
              <a:rPr lang="ru-RU" sz="1800" smtClean="0"/>
              <a:t>Наличие первичного эталона активности радионуклидов</a:t>
            </a:r>
          </a:p>
          <a:p>
            <a:r>
              <a:rPr lang="ru-RU" sz="1800" smtClean="0"/>
              <a:t>Статистическая природа радиоактивного распада, и, как следствие, зависимость статистической неопределенности результат измерений от количества зарегистрированных детектором импульсов.</a:t>
            </a:r>
          </a:p>
          <a:p>
            <a:r>
              <a:rPr lang="ru-RU" sz="1800" smtClean="0"/>
              <a:t>Зависимость результата измерений от геометрии измерений и матрицы</a:t>
            </a:r>
          </a:p>
          <a:p>
            <a:r>
              <a:rPr lang="ru-RU" sz="1800" smtClean="0"/>
              <a:t>Большая роль МРК</a:t>
            </a:r>
          </a:p>
          <a:p>
            <a:endParaRPr lang="ru-RU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9" y="5344"/>
            <a:ext cx="4687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/>
          <a:srcRect l="23876" t="7375" r="41838" b="10447"/>
          <a:stretch/>
        </p:blipFill>
        <p:spPr>
          <a:xfrm>
            <a:off x="4700419" y="260648"/>
            <a:ext cx="4443581" cy="5991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03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4">
      <a:dk1>
        <a:srgbClr val="000000"/>
      </a:dk1>
      <a:lt1>
        <a:srgbClr val="DEF6F1"/>
      </a:lt1>
      <a:dk2>
        <a:srgbClr val="000000"/>
      </a:dk2>
      <a:lt2>
        <a:srgbClr val="969696"/>
      </a:lt2>
      <a:accent1>
        <a:srgbClr val="FFFFFF"/>
      </a:accent1>
      <a:accent2>
        <a:srgbClr val="8DC6FF"/>
      </a:accent2>
      <a:accent3>
        <a:srgbClr val="ECFAF7"/>
      </a:accent3>
      <a:accent4>
        <a:srgbClr val="000000"/>
      </a:accent4>
      <a:accent5>
        <a:srgbClr val="FFFFFF"/>
      </a:accent5>
      <a:accent6>
        <a:srgbClr val="7FB3E7"/>
      </a:accent6>
      <a:hlink>
        <a:srgbClr val="0066CC"/>
      </a:hlink>
      <a:folHlink>
        <a:srgbClr val="00A8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4">
      <a:dk1>
        <a:srgbClr val="000000"/>
      </a:dk1>
      <a:lt1>
        <a:srgbClr val="DEF6F1"/>
      </a:lt1>
      <a:dk2>
        <a:srgbClr val="000000"/>
      </a:dk2>
      <a:lt2>
        <a:srgbClr val="969696"/>
      </a:lt2>
      <a:accent1>
        <a:srgbClr val="FFFFFF"/>
      </a:accent1>
      <a:accent2>
        <a:srgbClr val="8DC6FF"/>
      </a:accent2>
      <a:accent3>
        <a:srgbClr val="ECFAF7"/>
      </a:accent3>
      <a:accent4>
        <a:srgbClr val="000000"/>
      </a:accent4>
      <a:accent5>
        <a:srgbClr val="FFFFFF"/>
      </a:accent5>
      <a:accent6>
        <a:srgbClr val="7FB3E7"/>
      </a:accent6>
      <a:hlink>
        <a:srgbClr val="0066CC"/>
      </a:hlink>
      <a:folHlink>
        <a:srgbClr val="00A8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5498</TotalTime>
  <Words>1446</Words>
  <Application>Microsoft Office PowerPoint</Application>
  <PresentationFormat>Экран (4:3)</PresentationFormat>
  <Paragraphs>414</Paragraphs>
  <Slides>40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40</vt:i4>
      </vt:variant>
    </vt:vector>
  </HeadingPairs>
  <TitlesOfParts>
    <vt:vector size="48" baseType="lpstr">
      <vt:lpstr>Arial</vt:lpstr>
      <vt:lpstr>Arial Cyr</vt:lpstr>
      <vt:lpstr>Calibri</vt:lpstr>
      <vt:lpstr>Times New Roman</vt:lpstr>
      <vt:lpstr>Оформление по умолчанию</vt:lpstr>
      <vt:lpstr>1_Оформление по умолчанию</vt:lpstr>
      <vt:lpstr>Формула</vt:lpstr>
      <vt:lpstr>Документ</vt:lpstr>
      <vt:lpstr>Презентация PowerPoint</vt:lpstr>
      <vt:lpstr>Зарегистрировано в Минюсте России 30 июля 2014 г. N 33362 МИНИСТЕРСТВО ЭКОНОМИЧЕСКОГО РАЗВИТИЯ РОССИЙСКОЙ ФЕДЕРАЦИИ ПРИКАЗ от 30 мая 2014 г. N 326 ОБ УТВЕРЖДЕНИИ КРИТЕРИЕВ АККРЕДИТАЦИИ, ПЕРЕЧНЯ ДОКУМЕНТОВ, ПОДТВЕРЖДАЮЩИХ СООТВЕТСТВИЕ ЗАЯВИТЕЛЯ, АККРЕДИТОВАННОГО ЛИЦА КРИТЕРИЯМ АККРЕДИТАЦИИ, И ПЕРЕЧНЯ ДОКУМЕНТОВ В ОБЛАСТИ СТАНДАРТИЗАЦИИ, СОБЛЮДЕНИЕ ТРЕБОВАНИЙ КОТОРЫХ ЗАЯВИТЕЛЯМИ, АККРЕДИТОВАННЫМИ ЛИЦАМИ ОБЕСПЕЧИВАЕТ ИХ СООТВЕТСТВИЕ КРИТЕРИЯМ АККРЕДИТАЦИИ</vt:lpstr>
      <vt:lpstr>Презентация PowerPoint</vt:lpstr>
      <vt:lpstr>Презентация PowerPoint</vt:lpstr>
      <vt:lpstr>ПРИМЕНЕНИЕ СТАНДАРТНЫХ ОБРАЗЦОВ ДЛЯ КОНТРОЛЯ КАЧЕСТВА 102-ФЗ Стандартные образцы</vt:lpstr>
      <vt:lpstr>Стандартные образцы ГОСТ 8.315-97 СТАНДАРТНЫЕ ОБРАЗЦЫ СОСТАВА И СВОЙСТВ ВЕЩЕСТВ И МАТЕРИАЛОВ ОСНОВНЫЕ ПОЛОЖЕНИЯ (МГС СНГ)</vt:lpstr>
      <vt:lpstr>102-ФЗ Стандартные образцы ГОСТ 8.315-97 СТАНДАРТНЫЕ ОБРАЗЦЫ СОСТАВА И СВОЙСТВ ВЕЩЕСТВ И МАТЕРИАЛОВ ОСНОВНЫЕ ПОЛОЖЕНИЯ (МГС СНГ)</vt:lpstr>
      <vt:lpstr>Презентация PowerPoint</vt:lpstr>
      <vt:lpstr>Презентация PowerPoint</vt:lpstr>
      <vt:lpstr>Презентация PowerPoint</vt:lpstr>
      <vt:lpstr>Презентация PowerPoint</vt:lpstr>
      <vt:lpstr>ГОСТ 8.638-2013 МО РК</vt:lpstr>
      <vt:lpstr>Презентация PowerPoint</vt:lpstr>
      <vt:lpstr>Презентация PowerPoint</vt:lpstr>
      <vt:lpstr>Презентация PowerPoint</vt:lpstr>
      <vt:lpstr>Оценка статистической расширенной неопределенности (k=2, P=0,95) измерений Cs-137 в геометрии Маринелли 1л (зерно) Фон=3,5 1/с</vt:lpstr>
      <vt:lpstr>Составляющие неопределенности </vt:lpstr>
      <vt:lpstr>Презентация PowerPoint</vt:lpstr>
      <vt:lpstr>Выводы :</vt:lpstr>
      <vt:lpstr>Необходимость ВКК</vt:lpstr>
      <vt:lpstr>Контроль промежуточной прецизионности без заданного значения</vt:lpstr>
      <vt:lpstr>Презентация PowerPoint</vt:lpstr>
      <vt:lpstr>Контроль стабильности промежуточной прецизионности  в лаборатории по ГОСТ Р 50779.42-99. Обоснование.</vt:lpstr>
      <vt:lpstr> Повторные измерения (статистические методы) Контроль стабильности результатов измерений в лаборатории по МИ активности в пробах</vt:lpstr>
      <vt:lpstr>    КАРТЫ ШУХАРТА. Контролируемые операции. МЕТОДИКА ИЗМЕРЕНИЯ АКТИВНОСТИ РАДИОНУКЛИДОВ С ИСПОЛЬЗОВАНИЕМ СЦИНТИЛЛЯЦИОННОГО ГАММА (БЕТА) –СПЕКТРОМЕТРА С ПРОГРАММНЫМ ОБЕСПЕЧЕНИЕМ «ПРОГРЕСС» </vt:lpstr>
      <vt:lpstr>Презентация PowerPoint</vt:lpstr>
      <vt:lpstr>Презентация PowerPoint</vt:lpstr>
      <vt:lpstr>Презентация PowerPoint</vt:lpstr>
      <vt:lpstr>Контроль стабильности промежуточной прецизионности  в лаборатории по ГОСТ Р 50779.42-99  R-  X-карты</vt:lpstr>
      <vt:lpstr>Контроль стабильности промежуточной прецизионности  в лаборатории по ГОСТ Р 50779.42-99. </vt:lpstr>
      <vt:lpstr>Карты Шухарта Задание стандартных данных</vt:lpstr>
      <vt:lpstr>Контроль стабильности промежуточной прецизионности  в лаборатории по ГОСТ Р 50779.42-99. </vt:lpstr>
      <vt:lpstr>Ежедневные измерения источника в течение рабочей недели.</vt:lpstr>
      <vt:lpstr>Ежедневные измерения источника в течение рабочей недели. Х-карта</vt:lpstr>
      <vt:lpstr>Ежедневные измерения источника в течение рабочей недели. R-карта</vt:lpstr>
      <vt:lpstr>Ежедневные измерения источника в течение рабочей недели. Литой источник</vt:lpstr>
      <vt:lpstr>Ежедневные измерения источника в течение рабочей недели. Литой источник</vt:lpstr>
      <vt:lpstr>КОНТРОЛЬ СИ - контроль фоновых показаний СИ; - проверка заданных в документах контрольных параметров СИ с помощью средств контроля;</vt:lpstr>
      <vt:lpstr>Соотношение между метрологией в химии и радиологии</vt:lpstr>
      <vt:lpstr>Презентация PowerPoint</vt:lpstr>
    </vt:vector>
  </TitlesOfParts>
  <Company>12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Федеральный закон Российской Федерации от 26 июня 2008 года N 102-ФЗ</dc:title>
  <dc:creator>дом</dc:creator>
  <cp:lastModifiedBy>korostin</cp:lastModifiedBy>
  <cp:revision>684</cp:revision>
  <cp:lastPrinted>2015-11-25T10:51:33Z</cp:lastPrinted>
  <dcterms:created xsi:type="dcterms:W3CDTF">2009-03-10T17:03:07Z</dcterms:created>
  <dcterms:modified xsi:type="dcterms:W3CDTF">2016-04-01T06:22:53Z</dcterms:modified>
</cp:coreProperties>
</file>