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theme/theme5.xml" ContentType="application/vnd.openxmlformats-officedocument.theme+xml"/>
  <Override PartName="/ppt/slides/slide120.xml" ContentType="application/vnd.openxmlformats-officedocument.presentationml.slide+xml"/>
  <Override PartName="/ppt/slides/slide218.xml" ContentType="application/vnd.openxmlformats-officedocument.presentationml.slide+xml"/>
  <Override PartName="/ppt/slides/slide265.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50.xml" ContentType="application/vnd.openxmlformats-officedocument.presentationml.slide+xml"/>
  <Override PartName="/ppt/slides/slide243.xml" ContentType="application/vnd.openxmlformats-officedocument.presentationml.slide+xml"/>
  <Override PartName="/ppt/slides/slide290.xml" ContentType="application/vnd.openxmlformats-officedocument.presentationml.slide+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221.xml" ContentType="application/vnd.openxmlformats-officedocument.presentationml.slide+xml"/>
  <Override PartName="/ppt/slides/slide319.xml" ContentType="application/vnd.openxmlformats-officedocument.presentationml.slide+xml"/>
  <Override PartName="/ppt/notesSlides/notesSlide41.xml" ContentType="application/vnd.openxmlformats-officedocument.presentationml.notesSlide+xml"/>
  <Override PartName="/ppt/notesSlides/notesSlide179.xml" ContentType="application/vnd.openxmlformats-officedocument.presentationml.notesSlide+xml"/>
  <Override PartName="/ppt/slideMasters/slideMaster8.xml" ContentType="application/vnd.openxmlformats-officedocument.presentationml.slideMaster+xml"/>
  <Override PartName="/ppt/slides/slide158.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notesSlides/notesSlide157.xml" ContentType="application/vnd.openxmlformats-officedocument.presentationml.notesSlide+xml"/>
  <Override PartName="/ppt/slides/slide88.xml" ContentType="application/vnd.openxmlformats-officedocument.presentationml.slide+xml"/>
  <Override PartName="/ppt/slides/slide259.xml" ContentType="application/vnd.openxmlformats-officedocument.presentationml.slide+xml"/>
  <Override PartName="/ppt/slides/slide322.xml" ContentType="application/vnd.openxmlformats-officedocument.presentationml.slide+xml"/>
  <Override PartName="/ppt/slideLayouts/slideLayout87.xml" ContentType="application/vnd.openxmlformats-officedocument.presentationml.slideLayout+xml"/>
  <Override PartName="/ppt/notesSlides/notesSlide135.xml" ContentType="application/vnd.openxmlformats-officedocument.presentationml.notesSlide+xml"/>
  <Override PartName="/ppt/notesSlides/notesSlide182.xml" ContentType="application/vnd.openxmlformats-officedocument.presentationml.notes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Override PartName="/ppt/slides/slide300.xml" ContentType="application/vnd.openxmlformats-officedocument.presentationml.slide+xml"/>
  <Default Extension="png" ContentType="image/png"/>
  <Override PartName="/ppt/notesSlides/notesSlide79.xml" ContentType="application/vnd.openxmlformats-officedocument.presentationml.notesSlide+xml"/>
  <Override PartName="/ppt/slides/slide237.xml" ContentType="application/vnd.openxmlformats-officedocument.presentationml.slide+xml"/>
  <Override PartName="/ppt/slides/slide284.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notesSlides/notesSlide57.xml" ContentType="application/vnd.openxmlformats-officedocument.presentationml.notesSlide+xml"/>
  <Override PartName="/ppt/notesSlides/notesSlide113.xml" ContentType="application/vnd.openxmlformats-officedocument.presentationml.notesSlide+xml"/>
  <Override PartName="/ppt/notesSlides/notesSlide160.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62.xml" ContentType="application/vnd.openxmlformats-officedocument.presentationml.slide+xml"/>
  <Override PartName="/ppt/slideLayouts/slideLayout43.xml" ContentType="application/vnd.openxmlformats-officedocument.presentationml.slideLayout+xml"/>
  <Override PartName="/ppt/slideLayouts/slideLayout90.xml" ContentType="application/vnd.openxmlformats-officedocument.presentationml.slideLayout+xml"/>
  <Override PartName="/ppt/slides/slide22.xml" ContentType="application/vnd.openxmlformats-officedocument.presentationml.slide+xml"/>
  <Override PartName="/ppt/slides/slide199.xml" ContentType="application/vnd.openxmlformats-officedocument.presentationml.slide+xml"/>
  <Override PartName="/ppt/notesSlides/notesSlide35.xml" ContentType="application/vnd.openxmlformats-officedocument.presentationml.notesSlide+xml"/>
  <Override PartName="/ppt/notesSlides/notesSlide82.xml" ContentType="application/vnd.openxmlformats-officedocument.presentationml.notesSlide+xml"/>
  <Override PartName="/ppt/slides/slide2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notesSlides/notesSlide198.xml" ContentType="application/vnd.openxmlformats-officedocument.presentationml.notesSlide+xml"/>
  <Override PartName="/ppt/slides/slide177.xml" ContentType="application/vnd.openxmlformats-officedocument.presentationml.slide+xml"/>
  <Override PartName="/ppt/slides/slide316.xml" ContentType="application/vnd.openxmlformats-officedocument.presentationml.slide+xml"/>
  <Override PartName="/ppt/notesSlides/notesSlide129.xml" ContentType="application/vnd.openxmlformats-officedocument.presentationml.notesSlide+xml"/>
  <Override PartName="/ppt/notesSlides/notesSlide176.xml" ContentType="application/vnd.openxmlformats-officedocument.presentationml.notesSlide+xml"/>
  <Override PartName="/ppt/slides/slide108.xml" ContentType="application/vnd.openxmlformats-officedocument.presentationml.slide+xml"/>
  <Override PartName="/ppt/slides/slide155.xml" ContentType="application/vnd.openxmlformats-officedocument.presentationml.slide+xml"/>
  <Override PartName="/ppt/slideMasters/slideMaster5.xml" ContentType="application/vnd.openxmlformats-officedocument.presentationml.slideMaster+xml"/>
  <Override PartName="/ppt/slides/slide278.xml" ContentType="application/vnd.openxmlformats-officedocument.presentationml.slide+xml"/>
  <Override PartName="/ppt/slideLayouts/slideLayout59.xml" ContentType="application/vnd.openxmlformats-officedocument.presentationml.slideLayout+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notesSlides/notesSlide15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slides/slide111.xml" ContentType="application/vnd.openxmlformats-officedocument.presentationml.slide+xml"/>
  <Override PartName="/ppt/slides/slide209.xml" ContentType="application/vnd.openxmlformats-officedocument.presentationml.slide+xml"/>
  <Override PartName="/ppt/slides/slide256.xml" ContentType="application/vnd.openxmlformats-officedocument.presentationml.slide+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16.xml" ContentType="application/vnd.openxmlformats-officedocument.presentationml.slide+xml"/>
  <Override PartName="/ppt/slides/slide63.xml" ContentType="application/vnd.openxmlformats-officedocument.presentationml.slide+xml"/>
  <Override PartName="/ppt/slides/slide234.xml" ContentType="application/vnd.openxmlformats-officedocument.presentationml.slide+xml"/>
  <Override PartName="/ppt/slides/slide281.xml" ContentType="application/vnd.openxmlformats-officedocument.presentationml.slide+xml"/>
  <Override PartName="/ppt/slideLayouts/slideLayout15.xml" ContentType="application/vnd.openxmlformats-officedocument.presentationml.slideLayout+xml"/>
  <Override PartName="/ppt/slideLayouts/slideLayout62.xml" ContentType="application/vnd.openxmlformats-officedocument.presentationml.slideLayout+xml"/>
  <Override PartName="/ppt/notesSlides/notesSlide110.xml" ContentType="application/vnd.openxmlformats-officedocument.presentationml.notesSlide+xml"/>
  <Override PartName="/ppt/slides/slide41.xml" ContentType="application/vnd.openxmlformats-officedocument.presentationml.slide+xml"/>
  <Override PartName="/ppt/notesSlides/notesSlide54.xml" ContentType="application/vnd.openxmlformats-officedocument.presentationml.notes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Layouts/slideLayout40.xml" ContentType="application/vnd.openxmlformats-officedocument.presentationml.slideLayout+xml"/>
  <Override PartName="/ppt/notesSlides/notesSlide32.xml" ContentType="application/vnd.openxmlformats-officedocument.presentationml.notesSlide+xml"/>
  <Override PartName="/ppt/slides/slide335.xml" ContentType="application/vnd.openxmlformats-officedocument.presentationml.slide+xml"/>
  <Override PartName="/ppt/notesSlides/notesSlide148.xml" ContentType="application/vnd.openxmlformats-officedocument.presentationml.notesSlide+xml"/>
  <Override PartName="/ppt/notesSlides/notesSlide195.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297.xml" ContentType="application/vnd.openxmlformats-officedocument.presentationml.slide+xml"/>
  <Override PartName="/ppt/slides/slide313.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126.xml" ContentType="application/vnd.openxmlformats-officedocument.presentationml.notesSlide+xml"/>
  <Override PartName="/ppt/notesSlides/notesSlide173.xml" ContentType="application/vnd.openxmlformats-officedocument.presentationml.notesSlide+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notesSlides/notesSlide104.xml" ContentType="application/vnd.openxmlformats-officedocument.presentationml.notesSlide+xml"/>
  <Override PartName="/ppt/notesSlides/notesSlide151.xml" ContentType="application/vnd.openxmlformats-officedocument.presentationml.notesSlide+xml"/>
  <Override PartName="/ppt/slides/slide130.xml" ContentType="application/vnd.openxmlformats-officedocument.presentationml.slide+xml"/>
  <Override PartName="/ppt/slides/slide228.xml" ContentType="application/vnd.openxmlformats-officedocument.presentationml.slide+xml"/>
  <Override PartName="/ppt/slides/slide275.xml" ContentType="application/vnd.openxmlformats-officedocument.presentationml.slide+xml"/>
  <Override PartName="/ppt/slideLayouts/slideLayout56.xml" ContentType="application/vnd.openxmlformats-officedocument.presentationml.slideLayout+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slides/slide35.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53.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s/slide13.xml" ContentType="application/vnd.openxmlformats-officedocument.presentationml.slide+xml"/>
  <Override PartName="/ppt/slides/slide60.xml" ContentType="application/vnd.openxmlformats-officedocument.presentationml.slide+xml"/>
  <Override PartName="/ppt/slides/slide329.xml" ContentType="application/vnd.openxmlformats-officedocument.presentationml.slide+xml"/>
  <Override PartName="/ppt/notesSlides/notesSlide26.xml" ContentType="application/vnd.openxmlformats-officedocument.presentationml.notesSlide+xml"/>
  <Override PartName="/ppt/notesSlides/notesSlide73.xml" ContentType="application/vnd.openxmlformats-officedocument.presentationml.notesSlide+xml"/>
  <Override PartName="/ppt/slides/slide168.xml" ContentType="application/vnd.openxmlformats-officedocument.presentationml.slide+xml"/>
  <Override PartName="/ppt/slides/slide231.xml" ContentType="application/vnd.openxmlformats-officedocument.presentationml.slide+xml"/>
  <Override PartName="/ppt/slideLayouts/slideLayout12.xml" ContentType="application/vnd.openxmlformats-officedocument.presentationml.slideLayout+xml"/>
  <Override PartName="/ppt/notesSlides/notesSlide51.xml" ContentType="application/vnd.openxmlformats-officedocument.presentationml.notesSlide+xml"/>
  <Override PartName="/ppt/notesSlides/notesSlide189.xml" ContentType="application/vnd.openxmlformats-officedocument.presentationml.notesSlide+xml"/>
  <Override PartName="/ppt/slides/slide307.xml" ContentType="application/vnd.openxmlformats-officedocument.presentationml.slide+xml"/>
  <Override PartName="/ppt/notesSlides/notesSlide167.xml" ContentType="application/vnd.openxmlformats-officedocument.presentationml.notesSlide+xml"/>
  <Override PartName="/ppt/slides/slide98.xml" ContentType="application/vnd.openxmlformats-officedocument.presentationml.slide+xml"/>
  <Override PartName="/ppt/slides/slide146.xml" ContentType="application/vnd.openxmlformats-officedocument.presentationml.slide+xml"/>
  <Override PartName="/ppt/slides/slide193.xml" ContentType="application/vnd.openxmlformats-officedocument.presentationml.slide+xml"/>
  <Override PartName="/ppt/slides/slide332.xml" ContentType="application/vnd.openxmlformats-officedocument.presentationml.slide+xml"/>
  <Override PartName="/ppt/theme/theme9.xml" ContentType="application/vnd.openxmlformats-officedocument.theme+xml"/>
  <Override PartName="/ppt/slides/slide124.xml" ContentType="application/vnd.openxmlformats-officedocument.presentationml.slide+xml"/>
  <Override PartName="/ppt/slides/slide171.xml" ContentType="application/vnd.openxmlformats-officedocument.presentationml.slide+xml"/>
  <Override PartName="/ppt/slides/slide269.xml" ContentType="application/vnd.openxmlformats-officedocument.presentationml.slide+xml"/>
  <Override PartName="/ppt/notesSlides/notesSlide89.xml" ContentType="application/vnd.openxmlformats-officedocument.presentationml.notesSlide+xml"/>
  <Override PartName="/ppt/notesSlides/notesSlide145.xml" ContentType="application/vnd.openxmlformats-officedocument.presentationml.notesSlide+xml"/>
  <Override PartName="/ppt/notesSlides/notesSlide192.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310.xml" ContentType="application/vnd.openxmlformats-officedocument.presentationml.slide+xml"/>
  <Override PartName="/ppt/notesSlides/notesSlide123.xml" ContentType="application/vnd.openxmlformats-officedocument.presentationml.notesSlide+xml"/>
  <Override PartName="/ppt/notesSlides/notesSlide170.xml" ContentType="application/vnd.openxmlformats-officedocument.presentationml.notesSlide+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s/slide247.xml" ContentType="application/vnd.openxmlformats-officedocument.presentationml.slide+xml"/>
  <Override PartName="/ppt/slides/slide294.xml" ContentType="application/vnd.openxmlformats-officedocument.presentationml.slide+xml"/>
  <Override PartName="/ppt/slideLayouts/slideLayout6.xml" ContentType="application/vnd.openxmlformats-officedocument.presentationml.slideLayout+xml"/>
  <Override PartName="/ppt/slideLayouts/slideLayout28.xml" ContentType="application/vnd.openxmlformats-officedocument.presentationml.slideLayout+xml"/>
  <Override PartName="/ppt/slideLayouts/slideLayout75.xml" ContentType="application/vnd.openxmlformats-officedocument.presentationml.slideLayout+xml"/>
  <Override PartName="/ppt/notesSlides/notesSlide67.xml" ContentType="application/vnd.openxmlformats-officedocument.presentationml.notesSlide+xml"/>
  <Override PartName="/ppt/slides/slide225.xml" ContentType="application/vnd.openxmlformats-officedocument.presentationml.slide+xml"/>
  <Override PartName="/ppt/slides/slide272.xml" ContentType="application/vnd.openxmlformats-officedocument.presentationml.slid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slides/slide10.xml" ContentType="application/vnd.openxmlformats-officedocument.presentationml.slide+xml"/>
  <Override PartName="/ppt/slides/slide187.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326.xml" ContentType="application/vnd.openxmlformats-officedocument.presentationml.slide+xml"/>
  <Override PartName="/ppt/notesSlides/notesSlide139.xml" ContentType="application/vnd.openxmlformats-officedocument.presentationml.notesSlide+xml"/>
  <Override PartName="/ppt/notesSlides/notesSlide186.xml" ContentType="application/vnd.openxmlformats-officedocument.presentationml.notesSlide+xml"/>
  <Override PartName="/ppt/notesSlides/notesSlide20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304.xml" ContentType="application/vnd.openxmlformats-officedocument.presentationml.slide+xml"/>
  <Override PartName="/ppt/slides/slide143.xml" ContentType="application/vnd.openxmlformats-officedocument.presentationml.slide+xml"/>
  <Override PartName="/ppt/slides/slide190.xml" ContentType="application/vnd.openxmlformats-officedocument.presentationml.slide+xml"/>
  <Override PartName="/ppt/slides/slide288.xml" ContentType="application/vnd.openxmlformats-officedocument.presentationml.slide+xml"/>
  <Override PartName="/ppt/slideLayouts/slideLayout69.xml" ContentType="application/vnd.openxmlformats-officedocument.presentationml.slideLayout+xml"/>
  <Override PartName="/ppt/theme/theme6.xml" ContentType="application/vnd.openxmlformats-officedocument.theme+xml"/>
  <Override PartName="/ppt/notesSlides/notesSlide117.xml" ContentType="application/vnd.openxmlformats-officedocument.presentationml.notesSlide+xml"/>
  <Override PartName="/ppt/notesSlides/notesSlide164.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Default Extension="bin" ContentType="application/vnd.openxmlformats-officedocument.oleObject"/>
  <Override PartName="/ppt/notesSlides/notesSlide142.xml" ContentType="application/vnd.openxmlformats-officedocument.presentationml.notesSlide+xml"/>
  <Override PartName="/ppt/slides/slide26.xml" ContentType="application/vnd.openxmlformats-officedocument.presentationml.slide+xml"/>
  <Override PartName="/ppt/slides/slide73.xml" ContentType="application/vnd.openxmlformats-officedocument.presentationml.slide+xml"/>
  <Override PartName="/ppt/slides/slide121.xml" ContentType="application/vnd.openxmlformats-officedocument.presentationml.slide+xml"/>
  <Override PartName="/ppt/slides/slide219.xml" ContentType="application/vnd.openxmlformats-officedocument.presentationml.slide+xml"/>
  <Override PartName="/ppt/slides/slide266.xml" ContentType="application/vnd.openxmlformats-officedocument.presentationml.slide+xml"/>
  <Override PartName="/ppt/slideLayouts/slideLayout47.xml" ContentType="application/vnd.openxmlformats-officedocument.presentationml.slideLayout+xml"/>
  <Override PartName="/ppt/slideLayouts/slideLayout94.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244.xml" ContentType="application/vnd.openxmlformats-officedocument.presentationml.slide+xml"/>
  <Override PartName="/ppt/slides/slide29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64.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slides/slide159.xml" ContentType="application/vnd.openxmlformats-officedocument.presentationml.slide+xml"/>
  <Override PartName="/ppt/slides/slide222.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Override PartName="/ppt/slides/slide200.xml" ContentType="application/vnd.openxmlformats-officedocument.presentationml.slide+xml"/>
  <Override PartName="/ppt/notesSlides/notesSlide8.xml" ContentType="application/vnd.openxmlformats-officedocument.presentationml.notesSlide+xml"/>
  <Override PartName="/ppt/notesSlides/notesSlide20.xml" ContentType="application/vnd.openxmlformats-officedocument.presentationml.notesSlide+xml"/>
  <Default Extension="gif" ContentType="image/gif"/>
  <Override PartName="/ppt/notesSlides/notesSlide158.xml" ContentType="application/vnd.openxmlformats-officedocument.presentationml.notesSlide+xml"/>
  <Override PartName="/ppt/slides/slide89.xml" ContentType="application/vnd.openxmlformats-officedocument.presentationml.slide+xml"/>
  <Override PartName="/ppt/slides/slide137.xml" ContentType="application/vnd.openxmlformats-officedocument.presentationml.slide+xml"/>
  <Override PartName="/ppt/slides/slide184.xml" ContentType="application/vnd.openxmlformats-officedocument.presentationml.slide+xml"/>
  <Override PartName="/ppt/slides/slide323.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slides/slide312.xml" ContentType="application/vnd.openxmlformats-officedocument.presentationml.slide+xml"/>
  <Override PartName="/ppt/slideLayouts/slideLayout88.xml" ContentType="application/vnd.openxmlformats-officedocument.presentationml.slideLayout+xml"/>
  <Override PartName="/ppt/notesSlides/notesSlide125.xml" ContentType="application/vnd.openxmlformats-officedocument.presentationml.notesSlide+xml"/>
  <Override PartName="/ppt/notesSlides/notesSlide136.xml" ContentType="application/vnd.openxmlformats-officedocument.presentationml.notesSlide+xml"/>
  <Override PartName="/ppt/notesSlides/notesSlide172.xml" ContentType="application/vnd.openxmlformats-officedocument.presentationml.notesSlide+xml"/>
  <Override PartName="/ppt/notesSlides/notesSlide183.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s/slide285.xml" ContentType="application/vnd.openxmlformats-officedocument.presentationml.slide+xml"/>
  <Override PartName="/ppt/slides/slide296.xml" ContentType="application/vnd.openxmlformats-officedocument.presentationml.slide+xml"/>
  <Override PartName="/ppt/slides/slide301.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notesSlides/notesSlide161.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slides/slide274.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50.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slides/slide263.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notesSlides/notesSlide199.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s/slide230.xml" ContentType="application/vnd.openxmlformats-officedocument.presentationml.slide+xml"/>
  <Override PartName="/ppt/slides/slide328.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notesSlides/notesSlide188.xml" ContentType="application/vnd.openxmlformats-officedocument.presentationml.notesSlide+xml"/>
  <Override PartName="/ppt/slides/slide167.xml" ContentType="application/vnd.openxmlformats-officedocument.presentationml.slide+xml"/>
  <Override PartName="/ppt/slides/slide306.xml" ContentType="application/vnd.openxmlformats-officedocument.presentationml.slide+xml"/>
  <Override PartName="/ppt/slides/slide317.xml" ContentType="application/vnd.openxmlformats-officedocument.presentationml.slide+xml"/>
  <Override PartName="/ppt/notesSlides/notesSlide50.xml" ContentType="application/vnd.openxmlformats-officedocument.presentationml.notesSlide+xml"/>
  <Override PartName="/ppt/notesSlides/notesSlide177.xml" ContentType="application/vnd.openxmlformats-officedocument.presentationml.notesSlide+xml"/>
  <Override PartName="/ppt/slideMasters/slideMaster6.xml" ContentType="application/vnd.openxmlformats-officedocument.presentationml.slideMaster+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Override PartName="/ppt/theme/theme8.xml" ContentType="application/vnd.openxmlformats-officedocument.them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notesSlides/notesSlide155.xml" ContentType="application/vnd.openxmlformats-officedocument.presentationml.notesSlide+xml"/>
  <Override PartName="/ppt/notesSlides/notesSlide166.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slides/slide279.xml" ContentType="application/vnd.openxmlformats-officedocument.presentationml.slide+xml"/>
  <Override PartName="/ppt/slides/slide331.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44.xml" ContentType="application/vnd.openxmlformats-officedocument.presentationml.notesSlide+xml"/>
  <Override PartName="/ppt/notesSlides/notesSlide191.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slides/slide257.xml" ContentType="application/vnd.openxmlformats-officedocument.presentationml.slide+xml"/>
  <Override PartName="/ppt/slides/slide268.xml" ContentType="application/vnd.openxmlformats-officedocument.presentationml.slide+xml"/>
  <Override PartName="/ppt/slides/slide320.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88.xml" ContentType="application/vnd.openxmlformats-officedocument.presentationml.notesSlide+xml"/>
  <Override PartName="/ppt/notesSlides/notesSlide133.xml" ContentType="application/vnd.openxmlformats-officedocument.presentationml.notesSlide+xml"/>
  <Override PartName="/ppt/notesSlides/notesSlide180.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246.xml" ContentType="application/vnd.openxmlformats-officedocument.presentationml.slide+xml"/>
  <Override PartName="/ppt/slides/slide293.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122.xml" ContentType="application/vnd.openxmlformats-officedocument.presentationml.notesSlide+xml"/>
  <Override PartName="/ppt/slides/slide53.xml" ContentType="application/vnd.openxmlformats-officedocument.presentationml.slide+xml"/>
  <Override PartName="/ppt/slides/slide235.xml" ContentType="application/vnd.openxmlformats-officedocument.presentationml.slide+xml"/>
  <Override PartName="/ppt/slides/slide282.xml" ContentType="application/vnd.openxmlformats-officedocument.presentationml.slide+xml"/>
  <Override PartName="/ppt/slideLayouts/slideLayout16.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notesSlides/notesSlide55.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s/slide260.xml" ContentType="application/vnd.openxmlformats-officedocument.presentationml.slide+xml"/>
  <Override PartName="/ppt/slides/slide271.xml" ContentType="application/vnd.openxmlformats-officedocument.presentationml.slide+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notesSlides/notesSlide44.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slides/slide186.xml" ContentType="application/vnd.openxmlformats-officedocument.presentationml.slide+xml"/>
  <Override PartName="/ppt/slides/slide325.xml" ContentType="application/vnd.openxmlformats-officedocument.presentationml.slide+xml"/>
  <Override PartName="/ppt/notesSlides/notesSlide11.xml" ContentType="application/vnd.openxmlformats-officedocument.presentationml.notesSlide+xml"/>
  <Override PartName="/ppt/notesSlides/notesSlide149.xml" ContentType="application/vnd.openxmlformats-officedocument.presentationml.notesSlide+xml"/>
  <Override PartName="/ppt/notesSlides/notesSlide196.xml" ContentType="application/vnd.openxmlformats-officedocument.presentationml.notesSlide+xml"/>
  <Override PartName="/ppt/notesSlides/notesSlide201.xml" ContentType="application/vnd.openxmlformats-officedocument.presentationml.notesSlide+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314.xml" ContentType="application/vnd.openxmlformats-officedocument.presentationml.slide+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notesSlides/notesSlide174.xml" ContentType="application/vnd.openxmlformats-officedocument.presentationml.notesSlide+xml"/>
  <Override PartName="/ppt/notesSlides/notesSlide185.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slides/slide287.xml" ContentType="application/vnd.openxmlformats-officedocument.presentationml.slide+xml"/>
  <Override PartName="/ppt/slides/slide298.xml" ContentType="application/vnd.openxmlformats-officedocument.presentationml.slide+xml"/>
  <Override PartName="/ppt/slides/slide303.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notesSlides/notesSlide116.xml" ContentType="application/vnd.openxmlformats-officedocument.presentationml.notesSlide+xml"/>
  <Override PartName="/ppt/notesSlides/notesSlide163.xml" ContentType="application/vnd.openxmlformats-officedocument.presentationml.notesSlide+xml"/>
  <Override PartName="/ppt/slideMasters/slideMaster3.xml" ContentType="application/vnd.openxmlformats-officedocument.presentationml.slideMaster+xml"/>
  <Override PartName="/ppt/slides/slide58.xml" ContentType="application/vnd.openxmlformats-officedocument.presentationml.slide+xml"/>
  <Override PartName="/ppt/slides/slide229.xml" ContentType="application/vnd.openxmlformats-officedocument.presentationml.slide+xml"/>
  <Override PartName="/ppt/slides/slide276.xml" ContentType="application/vnd.openxmlformats-officedocument.presentationml.slid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notesSlides/notesSlide15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slides/slide207.xml" ContentType="application/vnd.openxmlformats-officedocument.presentationml.slide+xml"/>
  <Override PartName="/ppt/slides/slide254.xml" ContentType="application/vnd.openxmlformats-officedocument.presentationml.slide+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s/slide169.xml" ContentType="application/vnd.openxmlformats-officedocument.presentationml.slide+xml"/>
  <Override PartName="/ppt/slides/slide308.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47.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notesSlides/notesSlide30.xml" ContentType="application/vnd.openxmlformats-officedocument.presentationml.notesSlide+xml"/>
  <Override PartName="/ppt/notesSlides/notesSlide168.xml" ContentType="application/vnd.openxmlformats-officedocument.presentationml.notesSlide+xml"/>
  <Override PartName="/ppt/slides/slide99.xml" ContentType="application/vnd.openxmlformats-officedocument.presentationml.slide+xml"/>
  <Override PartName="/ppt/slides/slide333.xml" ContentType="application/vnd.openxmlformats-officedocument.presentationml.slide+xml"/>
  <Override PartName="/ppt/notesSlides/notesSlide146.xml" ContentType="application/vnd.openxmlformats-officedocument.presentationml.notesSlide+xml"/>
  <Override PartName="/ppt/notesSlides/notesSlide193.xml" ContentType="application/vnd.openxmlformats-officedocument.presentationml.notesSlide+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s/slide248.xml" ContentType="application/vnd.openxmlformats-officedocument.presentationml.slide+xml"/>
  <Override PartName="/ppt/slides/slide295.xml" ContentType="application/vnd.openxmlformats-officedocument.presentationml.slide+xml"/>
  <Override PartName="/ppt/slides/slide311.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notesSlides/notesSlide68.xml" ContentType="application/vnd.openxmlformats-officedocument.presentationml.notesSlide+xml"/>
  <Override PartName="/ppt/notesSlides/notesSlide124.xml" ContentType="application/vnd.openxmlformats-officedocument.presentationml.notesSlide+xml"/>
  <Override PartName="/ppt/notesSlides/notesSlide171.xml" ContentType="application/vnd.openxmlformats-officedocument.presentationml.notesSlide+xml"/>
  <Override PartName="/ppt/slides/slide55.xml" ContentType="application/vnd.openxmlformats-officedocument.presentationml.slide+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slides/slide226.xml" ContentType="application/vnd.openxmlformats-officedocument.presentationml.slide+xml"/>
  <Override PartName="/ppt/slides/slide273.xml" ContentType="application/vnd.openxmlformats-officedocument.presentationml.slide+xml"/>
  <Override PartName="/ppt/slideLayouts/slideLayout54.xml" ContentType="application/vnd.openxmlformats-officedocument.presentationml.slideLayout+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04.xml" ContentType="application/vnd.openxmlformats-officedocument.presentationml.slide+xml"/>
  <Override PartName="/ppt/slides/slide251.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327.xml" ContentType="application/vnd.openxmlformats-officedocument.presentationml.slide+xml"/>
  <Override PartName="/ppt/slides/slide119.xml" ContentType="application/vnd.openxmlformats-officedocument.presentationml.slide+xml"/>
  <Override PartName="/ppt/slides/slide166.xml" ContentType="application/vnd.openxmlformats-officedocument.presentationml.slide+xml"/>
  <Override PartName="/ppt/slideLayouts/slideLayout10.xml" ContentType="application/vnd.openxmlformats-officedocument.presentationml.slideLayout+xml"/>
  <Override PartName="/ppt/notesSlides/notesSlide187.xml" ContentType="application/vnd.openxmlformats-officedocument.presentationml.notesSlide+xml"/>
  <Override PartName="/ppt/slides/slide305.xml" ContentType="application/vnd.openxmlformats-officedocument.presentationml.slide+xml"/>
  <Override PartName="/ppt/notesSlides/notesSlide118.xml" ContentType="application/vnd.openxmlformats-officedocument.presentationml.notesSlide+xml"/>
  <Override PartName="/ppt/notesSlides/notesSlide165.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slides/slide289.xml" ContentType="application/vnd.openxmlformats-officedocument.presentationml.slide+xml"/>
  <Override PartName="/ppt/slides/slide330.xml" ContentType="application/vnd.openxmlformats-officedocument.presentationml.slide+xml"/>
  <Override PartName="/ppt/theme/theme7.xml" ContentType="application/vnd.openxmlformats-officedocument.theme+xml"/>
  <Override PartName="/ppt/slides/slide122.xml" ContentType="application/vnd.openxmlformats-officedocument.presentationml.slide+xml"/>
  <Override PartName="/ppt/slides/slide267.xml" ContentType="application/vnd.openxmlformats-officedocument.presentationml.slide+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notesSlides/notesSlide87.xml" ContentType="application/vnd.openxmlformats-officedocument.presentationml.notesSlide+xml"/>
  <Override PartName="/ppt/notesSlides/notesSlide143.xml" ContentType="application/vnd.openxmlformats-officedocument.presentationml.notesSlide+xml"/>
  <Override PartName="/ppt/notesSlides/notesSlide190.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121.xml" ContentType="application/vnd.openxmlformats-officedocument.presentationml.notesSlide+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slides/slide245.xml" ContentType="application/vnd.openxmlformats-officedocument.presentationml.slide+xml"/>
  <Override PartName="/ppt/slides/slide292.xml" ContentType="application/vnd.openxmlformats-officedocument.presentationml.slide+xml"/>
  <Override PartName="/ppt/slideLayouts/slideLayout26.xml" ContentType="application/vnd.openxmlformats-officedocument.presentationml.slideLayout+xml"/>
  <Override PartName="/ppt/slideLayouts/slideLayout73.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65.xml" ContentType="application/vnd.openxmlformats-officedocument.presentationml.notesSlide+xml"/>
  <Override PartName="/ppt/slides/slide223.xml" ContentType="application/vnd.openxmlformats-officedocument.presentationml.slide+xml"/>
  <Override PartName="/ppt/slides/slide270.xml" ContentType="application/vnd.openxmlformats-officedocument.presentationml.slide+xml"/>
  <Override PartName="/ppt/slideLayouts/slideLayout51.xml" ContentType="application/vnd.openxmlformats-officedocument.presentationml.slideLayout+xml"/>
  <Override PartName="/ppt/notesSlides/notesSlide43.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59.xml" ContentType="application/vnd.openxmlformats-officedocument.presentationml.notesSlide+xml"/>
  <Override PartName="/ppt/notesSlides/notesSlide200.xml" ContentType="application/vnd.openxmlformats-officedocument.presentationml.notesSlide+xml"/>
  <Override PartName="/ppt/slides/slide324.xml" ContentType="application/vnd.openxmlformats-officedocument.presentationml.slide+xml"/>
  <Override PartName="/ppt/slideLayouts/slideLayout89.xml" ContentType="application/vnd.openxmlformats-officedocument.presentationml.slideLayout+xml"/>
  <Override PartName="/ppt/notesSlides/notesSlide137.xml" ContentType="application/vnd.openxmlformats-officedocument.presentationml.notesSlide+xml"/>
  <Override PartName="/ppt/notesSlides/notesSlide184.xml" ContentType="application/vnd.openxmlformats-officedocument.presentationml.notes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s/slide302.xml" ContentType="application/vnd.openxmlformats-officedocument.presentationml.slide+xml"/>
  <Override PartName="/ppt/slides/slide141.xml" ContentType="application/vnd.openxmlformats-officedocument.presentationml.slide+xml"/>
  <Override PartName="/ppt/slides/slide239.xml" ContentType="application/vnd.openxmlformats-officedocument.presentationml.slide+xml"/>
  <Override PartName="/ppt/slides/slide286.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notesSlides/notesSlide59.xml" ContentType="application/vnd.openxmlformats-officedocument.presentationml.notesSlide+xml"/>
  <Override PartName="/ppt/notesSlides/notesSlide115.xml" ContentType="application/vnd.openxmlformats-officedocument.presentationml.notesSlide+xml"/>
  <Override PartName="/ppt/notesSlides/notesSlide162.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217.xml" ContentType="application/vnd.openxmlformats-officedocument.presentationml.slide+xml"/>
  <Override PartName="/ppt/slides/slide264.xml" ContentType="application/vnd.openxmlformats-officedocument.presentationml.slide+xml"/>
  <Override PartName="/ppt/slideLayouts/slideLayout45.xml" ContentType="application/vnd.openxmlformats-officedocument.presentationml.slideLayout+xml"/>
  <Override PartName="/ppt/notesSlides/notesSlide140.xml" ContentType="application/vnd.openxmlformats-officedocument.presentationml.notesSlide+xml"/>
  <Override PartName="/ppt/slides/slide24.xml" ContentType="application/vnd.openxmlformats-officedocument.presentationml.slide+xml"/>
  <Override PartName="/ppt/slides/slide71.xml" ContentType="application/vnd.openxmlformats-officedocument.presentationml.slide+xml"/>
  <Override PartName="/ppt/slideLayouts/slideLayout92.xml" ContentType="application/vnd.openxmlformats-officedocument.presentationml.slideLayout+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slides/slide2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62.xml" ContentType="application/vnd.openxmlformats-officedocument.presentationml.notesSlide+xml"/>
  <Override PartName="/ppt/slides/slide179.xml" ContentType="application/vnd.openxmlformats-officedocument.presentationml.slide+xml"/>
  <Override PartName="/ppt/slides/slide318.xml" ContentType="application/vnd.openxmlformats-officedocument.presentationml.slide+xml"/>
  <Override PartName="/ppt/notesSlides/notesSlide178.xml" ContentType="application/vnd.openxmlformats-officedocument.presentationml.notesSlide+xml"/>
  <Override PartName="/ppt/slides/slide157.xml" ContentType="application/vnd.openxmlformats-officedocument.presentationml.slide+xml"/>
  <Override PartName="/ppt/slides/slide220.xml" ContentType="application/vnd.openxmlformats-officedocument.presentationml.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56.xml" ContentType="application/vnd.openxmlformats-officedocument.presentationml.notesSlide+xml"/>
  <Override PartName="/ppt/slides/slide87.xml" ContentType="application/vnd.openxmlformats-officedocument.presentationml.slide+xml"/>
  <Override PartName="/ppt/slides/slide135.xml" ContentType="application/vnd.openxmlformats-officedocument.presentationml.slide+xml"/>
  <Override PartName="/ppt/slides/slide182.xml" ContentType="application/vnd.openxmlformats-officedocument.presentationml.slide+xml"/>
  <Override PartName="/ppt/slides/slide321.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258.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notesSlides/notesSlide78.xml" ContentType="application/vnd.openxmlformats-officedocument.presentationml.notesSlide+xml"/>
  <Override PartName="/ppt/notesSlides/notesSlide134.xml" ContentType="application/vnd.openxmlformats-officedocument.presentationml.notesSlide+xml"/>
  <Override PartName="/ppt/notesSlides/notesSlide181.xml" ContentType="application/vnd.openxmlformats-officedocument.presentationml.notesSlide+xml"/>
  <Override PartName="/ppt/slides/slide18.xml" ContentType="application/vnd.openxmlformats-officedocument.presentationml.slide+xml"/>
  <Override PartName="/ppt/slides/slide65.xml" ContentType="application/vnd.openxmlformats-officedocument.presentationml.slide+xml"/>
  <Override PartName="/ppt/slides/slide236.xml" ContentType="application/vnd.openxmlformats-officedocument.presentationml.slide+xml"/>
  <Override PartName="/ppt/slides/slide283.xml" ContentType="application/vnd.openxmlformats-officedocument.presentationml.slide+xml"/>
  <Override PartName="/ppt/slideLayouts/slideLayout17.xml" ContentType="application/vnd.openxmlformats-officedocument.presentationml.slideLayout+xml"/>
  <Override PartName="/ppt/slideLayouts/slideLayout64.xml" ContentType="application/vnd.openxmlformats-officedocument.presentationml.slideLayout+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56.xml" ContentType="application/vnd.openxmlformats-officedocument.presentationml.notesSlide+xml"/>
  <Override PartName="/ppt/slides/slide214.xml" ContentType="application/vnd.openxmlformats-officedocument.presentationml.slide+xml"/>
  <Override PartName="/ppt/slides/slide261.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21.xml" ContentType="application/vnd.openxmlformats-officedocument.presentationml.slide+xml"/>
  <Override PartName="/ppt/slides/slide198.xml" ContentType="application/vnd.openxmlformats-officedocument.presentationml.slide+xml"/>
  <Override PartName="/ppt/slideLayouts/slideLayout20.xml" ContentType="application/vnd.openxmlformats-officedocument.presentationml.slideLayout+xml"/>
  <Override PartName="/ppt/notesSlides/notesSlide197.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299.xml" ContentType="application/vnd.openxmlformats-officedocument.presentationml.slide+xml"/>
  <Override PartName="/ppt/slides/slide315.xml" ContentType="application/vnd.openxmlformats-officedocument.presentationml.slide+xml"/>
  <Override PartName="/ppt/notesSlides/notesSlide128.xml" ContentType="application/vnd.openxmlformats-officedocument.presentationml.notesSlide+xml"/>
  <Override PartName="/ppt/notesSlides/notesSlide175.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53.xml" ContentType="application/vnd.openxmlformats-officedocument.presentationml.notesSlide+xml"/>
  <Override PartName="/ppt/slides/slide132.xml" ContentType="application/vnd.openxmlformats-officedocument.presentationml.slide+xml"/>
  <Override PartName="/ppt/slides/slide277.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37.xml" ContentType="application/vnd.openxmlformats-officedocument.presentationml.slide+xml"/>
  <Override PartName="/ppt/slides/slide84.xml" ContentType="application/vnd.openxmlformats-officedocument.presentationml.slide+xml"/>
  <Override PartName="/ppt/slides/slide208.xml" ContentType="application/vnd.openxmlformats-officedocument.presentationml.slide+xml"/>
  <Override PartName="/ppt/slides/slide255.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83.xml" ContentType="application/vnd.openxmlformats-officedocument.presentationml.slideLayout+xml"/>
  <Override PartName="/ppt/notesSlides/notesSlide131.xml" ContentType="application/vnd.openxmlformats-officedocument.presentationml.notes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notesSlides/notesSlide28.xml" ContentType="application/vnd.openxmlformats-officedocument.presentationml.notesSlide+xml"/>
  <Override PartName="/ppt/notesSlides/notesSlide75.xml" ContentType="application/vnd.openxmlformats-officedocument.presentationml.notesSlide+xml"/>
  <Override PartName="/ppt/slides/slide233.xml" ContentType="application/vnd.openxmlformats-officedocument.presentationml.slide+xml"/>
  <Override PartName="/ppt/slides/slide280.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s/slide211.xml" ContentType="application/vnd.openxmlformats-officedocument.presentationml.slide+xml"/>
  <Override PartName="/ppt/slides/slide309.xml" ContentType="application/vnd.openxmlformats-officedocument.presentationml.slide+xml"/>
  <Override PartName="/ppt/notesSlides/notesSlide169.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notesSlides/notesSlide31.xml" ContentType="application/vnd.openxmlformats-officedocument.presentationml.notesSlide+xml"/>
  <Default Extension="vml" ContentType="application/vnd.openxmlformats-officedocument.vmlDrawing"/>
  <Override PartName="/ppt/slides/slide126.xml" ContentType="application/vnd.openxmlformats-officedocument.presentationml.slide+xml"/>
  <Override PartName="/ppt/slides/slide173.xml" ContentType="application/vnd.openxmlformats-officedocument.presentationml.slide+xml"/>
  <Override PartName="/ppt/slides/slide334.xml" ContentType="application/vnd.openxmlformats-officedocument.presentationml.slide+xml"/>
  <Override PartName="/ppt/notesSlides/notesSlide147.xml" ContentType="application/vnd.openxmlformats-officedocument.presentationml.notesSlide+xml"/>
  <Override PartName="/ppt/notesSlides/notesSlide194.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87" r:id="rId3"/>
    <p:sldMasterId id="2147483700" r:id="rId4"/>
    <p:sldMasterId id="2147483713" r:id="rId5"/>
    <p:sldMasterId id="2147483739" r:id="rId6"/>
    <p:sldMasterId id="2147483752" r:id="rId7"/>
    <p:sldMasterId id="2147483765" r:id="rId8"/>
  </p:sldMasterIdLst>
  <p:notesMasterIdLst>
    <p:notesMasterId r:id="rId344"/>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 id="326" r:id="rId79"/>
    <p:sldId id="327" r:id="rId80"/>
    <p:sldId id="328" r:id="rId81"/>
    <p:sldId id="329" r:id="rId82"/>
    <p:sldId id="330" r:id="rId83"/>
    <p:sldId id="331" r:id="rId84"/>
    <p:sldId id="332" r:id="rId85"/>
    <p:sldId id="333" r:id="rId86"/>
    <p:sldId id="334" r:id="rId87"/>
    <p:sldId id="335" r:id="rId88"/>
    <p:sldId id="336" r:id="rId89"/>
    <p:sldId id="337" r:id="rId90"/>
    <p:sldId id="338" r:id="rId91"/>
    <p:sldId id="339" r:id="rId92"/>
    <p:sldId id="340" r:id="rId93"/>
    <p:sldId id="341" r:id="rId94"/>
    <p:sldId id="342" r:id="rId95"/>
    <p:sldId id="343" r:id="rId96"/>
    <p:sldId id="344" r:id="rId97"/>
    <p:sldId id="345" r:id="rId98"/>
    <p:sldId id="346" r:id="rId99"/>
    <p:sldId id="347" r:id="rId100"/>
    <p:sldId id="348" r:id="rId101"/>
    <p:sldId id="349" r:id="rId102"/>
    <p:sldId id="350" r:id="rId103"/>
    <p:sldId id="351" r:id="rId104"/>
    <p:sldId id="352" r:id="rId105"/>
    <p:sldId id="353" r:id="rId106"/>
    <p:sldId id="354" r:id="rId107"/>
    <p:sldId id="355" r:id="rId108"/>
    <p:sldId id="356" r:id="rId109"/>
    <p:sldId id="357" r:id="rId110"/>
    <p:sldId id="358" r:id="rId111"/>
    <p:sldId id="359" r:id="rId112"/>
    <p:sldId id="360" r:id="rId113"/>
    <p:sldId id="361" r:id="rId114"/>
    <p:sldId id="362" r:id="rId115"/>
    <p:sldId id="363" r:id="rId116"/>
    <p:sldId id="364" r:id="rId117"/>
    <p:sldId id="365" r:id="rId118"/>
    <p:sldId id="366" r:id="rId119"/>
    <p:sldId id="367" r:id="rId120"/>
    <p:sldId id="368" r:id="rId121"/>
    <p:sldId id="369" r:id="rId122"/>
    <p:sldId id="370" r:id="rId123"/>
    <p:sldId id="371" r:id="rId124"/>
    <p:sldId id="607" r:id="rId125"/>
    <p:sldId id="608" r:id="rId126"/>
    <p:sldId id="609" r:id="rId127"/>
    <p:sldId id="610" r:id="rId128"/>
    <p:sldId id="611" r:id="rId129"/>
    <p:sldId id="612" r:id="rId130"/>
    <p:sldId id="613" r:id="rId131"/>
    <p:sldId id="614" r:id="rId132"/>
    <p:sldId id="374" r:id="rId133"/>
    <p:sldId id="372" r:id="rId134"/>
    <p:sldId id="375" r:id="rId135"/>
    <p:sldId id="376" r:id="rId136"/>
    <p:sldId id="377" r:id="rId137"/>
    <p:sldId id="378" r:id="rId138"/>
    <p:sldId id="379" r:id="rId139"/>
    <p:sldId id="602" r:id="rId140"/>
    <p:sldId id="603" r:id="rId141"/>
    <p:sldId id="373" r:id="rId142"/>
    <p:sldId id="380" r:id="rId143"/>
    <p:sldId id="381" r:id="rId144"/>
    <p:sldId id="382" r:id="rId145"/>
    <p:sldId id="383" r:id="rId146"/>
    <p:sldId id="384" r:id="rId147"/>
    <p:sldId id="385" r:id="rId148"/>
    <p:sldId id="386" r:id="rId149"/>
    <p:sldId id="387" r:id="rId150"/>
    <p:sldId id="388" r:id="rId151"/>
    <p:sldId id="389" r:id="rId152"/>
    <p:sldId id="390" r:id="rId153"/>
    <p:sldId id="391" r:id="rId154"/>
    <p:sldId id="392" r:id="rId155"/>
    <p:sldId id="393" r:id="rId156"/>
    <p:sldId id="394" r:id="rId157"/>
    <p:sldId id="395" r:id="rId158"/>
    <p:sldId id="396" r:id="rId159"/>
    <p:sldId id="397" r:id="rId160"/>
    <p:sldId id="398" r:id="rId161"/>
    <p:sldId id="399" r:id="rId162"/>
    <p:sldId id="400" r:id="rId163"/>
    <p:sldId id="401" r:id="rId164"/>
    <p:sldId id="402" r:id="rId165"/>
    <p:sldId id="403" r:id="rId166"/>
    <p:sldId id="404" r:id="rId167"/>
    <p:sldId id="405" r:id="rId168"/>
    <p:sldId id="406" r:id="rId169"/>
    <p:sldId id="407" r:id="rId170"/>
    <p:sldId id="408" r:id="rId171"/>
    <p:sldId id="409" r:id="rId172"/>
    <p:sldId id="410" r:id="rId173"/>
    <p:sldId id="411" r:id="rId174"/>
    <p:sldId id="412" r:id="rId175"/>
    <p:sldId id="413" r:id="rId176"/>
    <p:sldId id="414" r:id="rId177"/>
    <p:sldId id="415" r:id="rId178"/>
    <p:sldId id="416" r:id="rId179"/>
    <p:sldId id="417" r:id="rId180"/>
    <p:sldId id="418" r:id="rId181"/>
    <p:sldId id="419" r:id="rId182"/>
    <p:sldId id="420" r:id="rId183"/>
    <p:sldId id="421" r:id="rId184"/>
    <p:sldId id="422" r:id="rId185"/>
    <p:sldId id="423" r:id="rId186"/>
    <p:sldId id="424" r:id="rId187"/>
    <p:sldId id="425" r:id="rId188"/>
    <p:sldId id="426" r:id="rId189"/>
    <p:sldId id="427" r:id="rId190"/>
    <p:sldId id="428" r:id="rId191"/>
    <p:sldId id="429" r:id="rId192"/>
    <p:sldId id="430" r:id="rId193"/>
    <p:sldId id="431" r:id="rId194"/>
    <p:sldId id="432" r:id="rId195"/>
    <p:sldId id="433" r:id="rId196"/>
    <p:sldId id="434" r:id="rId197"/>
    <p:sldId id="435" r:id="rId198"/>
    <p:sldId id="436" r:id="rId199"/>
    <p:sldId id="437" r:id="rId200"/>
    <p:sldId id="438" r:id="rId201"/>
    <p:sldId id="439" r:id="rId202"/>
    <p:sldId id="440" r:id="rId203"/>
    <p:sldId id="441" r:id="rId204"/>
    <p:sldId id="442" r:id="rId205"/>
    <p:sldId id="443" r:id="rId206"/>
    <p:sldId id="444" r:id="rId207"/>
    <p:sldId id="445" r:id="rId208"/>
    <p:sldId id="446" r:id="rId209"/>
    <p:sldId id="447" r:id="rId210"/>
    <p:sldId id="448" r:id="rId211"/>
    <p:sldId id="449" r:id="rId212"/>
    <p:sldId id="450" r:id="rId213"/>
    <p:sldId id="451" r:id="rId214"/>
    <p:sldId id="452" r:id="rId215"/>
    <p:sldId id="453" r:id="rId216"/>
    <p:sldId id="454" r:id="rId217"/>
    <p:sldId id="455" r:id="rId218"/>
    <p:sldId id="456" r:id="rId219"/>
    <p:sldId id="457" r:id="rId220"/>
    <p:sldId id="458" r:id="rId221"/>
    <p:sldId id="459" r:id="rId222"/>
    <p:sldId id="460" r:id="rId223"/>
    <p:sldId id="461" r:id="rId224"/>
    <p:sldId id="462" r:id="rId225"/>
    <p:sldId id="463" r:id="rId226"/>
    <p:sldId id="464" r:id="rId227"/>
    <p:sldId id="465" r:id="rId228"/>
    <p:sldId id="467" r:id="rId229"/>
    <p:sldId id="468" r:id="rId230"/>
    <p:sldId id="469" r:id="rId231"/>
    <p:sldId id="470" r:id="rId232"/>
    <p:sldId id="471" r:id="rId233"/>
    <p:sldId id="472" r:id="rId234"/>
    <p:sldId id="473" r:id="rId235"/>
    <p:sldId id="474" r:id="rId236"/>
    <p:sldId id="475" r:id="rId237"/>
    <p:sldId id="476" r:id="rId238"/>
    <p:sldId id="477" r:id="rId239"/>
    <p:sldId id="478" r:id="rId240"/>
    <p:sldId id="479" r:id="rId241"/>
    <p:sldId id="480" r:id="rId242"/>
    <p:sldId id="481" r:id="rId243"/>
    <p:sldId id="482" r:id="rId244"/>
    <p:sldId id="483" r:id="rId245"/>
    <p:sldId id="484" r:id="rId246"/>
    <p:sldId id="485" r:id="rId247"/>
    <p:sldId id="486" r:id="rId248"/>
    <p:sldId id="487" r:id="rId249"/>
    <p:sldId id="488" r:id="rId250"/>
    <p:sldId id="489" r:id="rId251"/>
    <p:sldId id="490" r:id="rId252"/>
    <p:sldId id="491" r:id="rId253"/>
    <p:sldId id="492" r:id="rId254"/>
    <p:sldId id="493" r:id="rId255"/>
    <p:sldId id="494" r:id="rId256"/>
    <p:sldId id="495" r:id="rId257"/>
    <p:sldId id="496" r:id="rId258"/>
    <p:sldId id="600" r:id="rId259"/>
    <p:sldId id="601" r:id="rId260"/>
    <p:sldId id="497" r:id="rId261"/>
    <p:sldId id="604" r:id="rId262"/>
    <p:sldId id="498" r:id="rId263"/>
    <p:sldId id="499" r:id="rId264"/>
    <p:sldId id="605" r:id="rId265"/>
    <p:sldId id="606" r:id="rId266"/>
    <p:sldId id="500" r:id="rId267"/>
    <p:sldId id="501" r:id="rId268"/>
    <p:sldId id="502" r:id="rId269"/>
    <p:sldId id="503" r:id="rId270"/>
    <p:sldId id="555" r:id="rId271"/>
    <p:sldId id="514" r:id="rId272"/>
    <p:sldId id="515" r:id="rId273"/>
    <p:sldId id="516" r:id="rId274"/>
    <p:sldId id="521" r:id="rId275"/>
    <p:sldId id="522" r:id="rId276"/>
    <p:sldId id="523" r:id="rId277"/>
    <p:sldId id="524" r:id="rId278"/>
    <p:sldId id="525" r:id="rId279"/>
    <p:sldId id="526" r:id="rId280"/>
    <p:sldId id="527" r:id="rId281"/>
    <p:sldId id="528" r:id="rId282"/>
    <p:sldId id="529" r:id="rId283"/>
    <p:sldId id="530" r:id="rId284"/>
    <p:sldId id="531" r:id="rId285"/>
    <p:sldId id="532" r:id="rId286"/>
    <p:sldId id="533" r:id="rId287"/>
    <p:sldId id="534" r:id="rId288"/>
    <p:sldId id="535" r:id="rId289"/>
    <p:sldId id="536" r:id="rId290"/>
    <p:sldId id="537" r:id="rId291"/>
    <p:sldId id="538" r:id="rId292"/>
    <p:sldId id="539" r:id="rId293"/>
    <p:sldId id="540" r:id="rId294"/>
    <p:sldId id="541" r:id="rId295"/>
    <p:sldId id="542" r:id="rId296"/>
    <p:sldId id="543" r:id="rId297"/>
    <p:sldId id="544" r:id="rId298"/>
    <p:sldId id="545" r:id="rId299"/>
    <p:sldId id="546" r:id="rId300"/>
    <p:sldId id="547" r:id="rId301"/>
    <p:sldId id="548" r:id="rId302"/>
    <p:sldId id="549" r:id="rId303"/>
    <p:sldId id="550" r:id="rId304"/>
    <p:sldId id="551" r:id="rId305"/>
    <p:sldId id="552" r:id="rId306"/>
    <p:sldId id="553" r:id="rId307"/>
    <p:sldId id="556" r:id="rId308"/>
    <p:sldId id="557" r:id="rId309"/>
    <p:sldId id="558" r:id="rId310"/>
    <p:sldId id="559" r:id="rId311"/>
    <p:sldId id="568" r:id="rId312"/>
    <p:sldId id="569" r:id="rId313"/>
    <p:sldId id="570" r:id="rId314"/>
    <p:sldId id="571" r:id="rId315"/>
    <p:sldId id="572" r:id="rId316"/>
    <p:sldId id="573" r:id="rId317"/>
    <p:sldId id="574" r:id="rId318"/>
    <p:sldId id="575" r:id="rId319"/>
    <p:sldId id="576" r:id="rId320"/>
    <p:sldId id="577" r:id="rId321"/>
    <p:sldId id="578" r:id="rId322"/>
    <p:sldId id="579" r:id="rId323"/>
    <p:sldId id="580" r:id="rId324"/>
    <p:sldId id="581" r:id="rId325"/>
    <p:sldId id="582" r:id="rId326"/>
    <p:sldId id="583" r:id="rId327"/>
    <p:sldId id="584" r:id="rId328"/>
    <p:sldId id="585" r:id="rId329"/>
    <p:sldId id="586" r:id="rId330"/>
    <p:sldId id="587" r:id="rId331"/>
    <p:sldId id="588" r:id="rId332"/>
    <p:sldId id="589" r:id="rId333"/>
    <p:sldId id="590" r:id="rId334"/>
    <p:sldId id="591" r:id="rId335"/>
    <p:sldId id="593" r:id="rId336"/>
    <p:sldId id="594" r:id="rId337"/>
    <p:sldId id="595" r:id="rId338"/>
    <p:sldId id="596" r:id="rId339"/>
    <p:sldId id="597" r:id="rId340"/>
    <p:sldId id="598" r:id="rId341"/>
    <p:sldId id="599" r:id="rId342"/>
    <p:sldId id="554" r:id="rId3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90" d="100"/>
          <a:sy n="90" d="100"/>
        </p:scale>
        <p:origin x="-798" y="3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09.xml"/><Relationship Id="rId299" Type="http://schemas.openxmlformats.org/officeDocument/2006/relationships/slide" Target="slides/slide291.xml"/><Relationship Id="rId303" Type="http://schemas.openxmlformats.org/officeDocument/2006/relationships/slide" Target="slides/slide295.xml"/><Relationship Id="rId21" Type="http://schemas.openxmlformats.org/officeDocument/2006/relationships/slide" Target="slides/slide13.xml"/><Relationship Id="rId42" Type="http://schemas.openxmlformats.org/officeDocument/2006/relationships/slide" Target="slides/slide34.xml"/><Relationship Id="rId63" Type="http://schemas.openxmlformats.org/officeDocument/2006/relationships/slide" Target="slides/slide55.xml"/><Relationship Id="rId84" Type="http://schemas.openxmlformats.org/officeDocument/2006/relationships/slide" Target="slides/slide76.xml"/><Relationship Id="rId138" Type="http://schemas.openxmlformats.org/officeDocument/2006/relationships/slide" Target="slides/slide130.xml"/><Relationship Id="rId159" Type="http://schemas.openxmlformats.org/officeDocument/2006/relationships/slide" Target="slides/slide151.xml"/><Relationship Id="rId324" Type="http://schemas.openxmlformats.org/officeDocument/2006/relationships/slide" Target="slides/slide316.xml"/><Relationship Id="rId345" Type="http://schemas.openxmlformats.org/officeDocument/2006/relationships/presProps" Target="presProps.xml"/><Relationship Id="rId170" Type="http://schemas.openxmlformats.org/officeDocument/2006/relationships/slide" Target="slides/slide162.xml"/><Relationship Id="rId191" Type="http://schemas.openxmlformats.org/officeDocument/2006/relationships/slide" Target="slides/slide183.xml"/><Relationship Id="rId205" Type="http://schemas.openxmlformats.org/officeDocument/2006/relationships/slide" Target="slides/slide197.xml"/><Relationship Id="rId226" Type="http://schemas.openxmlformats.org/officeDocument/2006/relationships/slide" Target="slides/slide218.xml"/><Relationship Id="rId247" Type="http://schemas.openxmlformats.org/officeDocument/2006/relationships/slide" Target="slides/slide239.xml"/><Relationship Id="rId107" Type="http://schemas.openxmlformats.org/officeDocument/2006/relationships/slide" Target="slides/slide99.xml"/><Relationship Id="rId268" Type="http://schemas.openxmlformats.org/officeDocument/2006/relationships/slide" Target="slides/slide260.xml"/><Relationship Id="rId289" Type="http://schemas.openxmlformats.org/officeDocument/2006/relationships/slide" Target="slides/slide281.xml"/><Relationship Id="rId11" Type="http://schemas.openxmlformats.org/officeDocument/2006/relationships/slide" Target="slides/slide3.xml"/><Relationship Id="rId32" Type="http://schemas.openxmlformats.org/officeDocument/2006/relationships/slide" Target="slides/slide24.xml"/><Relationship Id="rId53" Type="http://schemas.openxmlformats.org/officeDocument/2006/relationships/slide" Target="slides/slide45.xml"/><Relationship Id="rId74" Type="http://schemas.openxmlformats.org/officeDocument/2006/relationships/slide" Target="slides/slide66.xml"/><Relationship Id="rId128" Type="http://schemas.openxmlformats.org/officeDocument/2006/relationships/slide" Target="slides/slide120.xml"/><Relationship Id="rId149" Type="http://schemas.openxmlformats.org/officeDocument/2006/relationships/slide" Target="slides/slide141.xml"/><Relationship Id="rId314" Type="http://schemas.openxmlformats.org/officeDocument/2006/relationships/slide" Target="slides/slide306.xml"/><Relationship Id="rId335" Type="http://schemas.openxmlformats.org/officeDocument/2006/relationships/slide" Target="slides/slide327.xml"/><Relationship Id="rId5" Type="http://schemas.openxmlformats.org/officeDocument/2006/relationships/slideMaster" Target="slideMasters/slideMaster5.xml"/><Relationship Id="rId95" Type="http://schemas.openxmlformats.org/officeDocument/2006/relationships/slide" Target="slides/slide87.xml"/><Relationship Id="rId160" Type="http://schemas.openxmlformats.org/officeDocument/2006/relationships/slide" Target="slides/slide152.xml"/><Relationship Id="rId181" Type="http://schemas.openxmlformats.org/officeDocument/2006/relationships/slide" Target="slides/slide173.xml"/><Relationship Id="rId216" Type="http://schemas.openxmlformats.org/officeDocument/2006/relationships/slide" Target="slides/slide208.xml"/><Relationship Id="rId237" Type="http://schemas.openxmlformats.org/officeDocument/2006/relationships/slide" Target="slides/slide229.xml"/><Relationship Id="rId258" Type="http://schemas.openxmlformats.org/officeDocument/2006/relationships/slide" Target="slides/slide250.xml"/><Relationship Id="rId279" Type="http://schemas.openxmlformats.org/officeDocument/2006/relationships/slide" Target="slides/slide271.xml"/><Relationship Id="rId22" Type="http://schemas.openxmlformats.org/officeDocument/2006/relationships/slide" Target="slides/slide14.xml"/><Relationship Id="rId43" Type="http://schemas.openxmlformats.org/officeDocument/2006/relationships/slide" Target="slides/slide35.xml"/><Relationship Id="rId64" Type="http://schemas.openxmlformats.org/officeDocument/2006/relationships/slide" Target="slides/slide56.xml"/><Relationship Id="rId118" Type="http://schemas.openxmlformats.org/officeDocument/2006/relationships/slide" Target="slides/slide110.xml"/><Relationship Id="rId139" Type="http://schemas.openxmlformats.org/officeDocument/2006/relationships/slide" Target="slides/slide131.xml"/><Relationship Id="rId290" Type="http://schemas.openxmlformats.org/officeDocument/2006/relationships/slide" Target="slides/slide282.xml"/><Relationship Id="rId304" Type="http://schemas.openxmlformats.org/officeDocument/2006/relationships/slide" Target="slides/slide296.xml"/><Relationship Id="rId325" Type="http://schemas.openxmlformats.org/officeDocument/2006/relationships/slide" Target="slides/slide317.xml"/><Relationship Id="rId346" Type="http://schemas.openxmlformats.org/officeDocument/2006/relationships/viewProps" Target="viewProps.xml"/><Relationship Id="rId85" Type="http://schemas.openxmlformats.org/officeDocument/2006/relationships/slide" Target="slides/slide77.xml"/><Relationship Id="rId150" Type="http://schemas.openxmlformats.org/officeDocument/2006/relationships/slide" Target="slides/slide142.xml"/><Relationship Id="rId171" Type="http://schemas.openxmlformats.org/officeDocument/2006/relationships/slide" Target="slides/slide163.xml"/><Relationship Id="rId192" Type="http://schemas.openxmlformats.org/officeDocument/2006/relationships/slide" Target="slides/slide184.xml"/><Relationship Id="rId206" Type="http://schemas.openxmlformats.org/officeDocument/2006/relationships/slide" Target="slides/slide198.xml"/><Relationship Id="rId227" Type="http://schemas.openxmlformats.org/officeDocument/2006/relationships/slide" Target="slides/slide219.xml"/><Relationship Id="rId248" Type="http://schemas.openxmlformats.org/officeDocument/2006/relationships/slide" Target="slides/slide240.xml"/><Relationship Id="rId269" Type="http://schemas.openxmlformats.org/officeDocument/2006/relationships/slide" Target="slides/slide261.xml"/><Relationship Id="rId12" Type="http://schemas.openxmlformats.org/officeDocument/2006/relationships/slide" Target="slides/slide4.xml"/><Relationship Id="rId33" Type="http://schemas.openxmlformats.org/officeDocument/2006/relationships/slide" Target="slides/slide25.xml"/><Relationship Id="rId108" Type="http://schemas.openxmlformats.org/officeDocument/2006/relationships/slide" Target="slides/slide100.xml"/><Relationship Id="rId129" Type="http://schemas.openxmlformats.org/officeDocument/2006/relationships/slide" Target="slides/slide121.xml"/><Relationship Id="rId280" Type="http://schemas.openxmlformats.org/officeDocument/2006/relationships/slide" Target="slides/slide272.xml"/><Relationship Id="rId315" Type="http://schemas.openxmlformats.org/officeDocument/2006/relationships/slide" Target="slides/slide307.xml"/><Relationship Id="rId336" Type="http://schemas.openxmlformats.org/officeDocument/2006/relationships/slide" Target="slides/slide328.xml"/><Relationship Id="rId54" Type="http://schemas.openxmlformats.org/officeDocument/2006/relationships/slide" Target="slides/slide46.xml"/><Relationship Id="rId75" Type="http://schemas.openxmlformats.org/officeDocument/2006/relationships/slide" Target="slides/slide67.xml"/><Relationship Id="rId96" Type="http://schemas.openxmlformats.org/officeDocument/2006/relationships/slide" Target="slides/slide88.xml"/><Relationship Id="rId140" Type="http://schemas.openxmlformats.org/officeDocument/2006/relationships/slide" Target="slides/slide132.xml"/><Relationship Id="rId161" Type="http://schemas.openxmlformats.org/officeDocument/2006/relationships/slide" Target="slides/slide153.xml"/><Relationship Id="rId182" Type="http://schemas.openxmlformats.org/officeDocument/2006/relationships/slide" Target="slides/slide174.xml"/><Relationship Id="rId217" Type="http://schemas.openxmlformats.org/officeDocument/2006/relationships/slide" Target="slides/slide209.xml"/><Relationship Id="rId6" Type="http://schemas.openxmlformats.org/officeDocument/2006/relationships/slideMaster" Target="slideMasters/slideMaster6.xml"/><Relationship Id="rId238" Type="http://schemas.openxmlformats.org/officeDocument/2006/relationships/slide" Target="slides/slide230.xml"/><Relationship Id="rId259" Type="http://schemas.openxmlformats.org/officeDocument/2006/relationships/slide" Target="slides/slide251.xml"/><Relationship Id="rId23" Type="http://schemas.openxmlformats.org/officeDocument/2006/relationships/slide" Target="slides/slide15.xml"/><Relationship Id="rId119" Type="http://schemas.openxmlformats.org/officeDocument/2006/relationships/slide" Target="slides/slide111.xml"/><Relationship Id="rId270" Type="http://schemas.openxmlformats.org/officeDocument/2006/relationships/slide" Target="slides/slide262.xml"/><Relationship Id="rId291" Type="http://schemas.openxmlformats.org/officeDocument/2006/relationships/slide" Target="slides/slide283.xml"/><Relationship Id="rId305" Type="http://schemas.openxmlformats.org/officeDocument/2006/relationships/slide" Target="slides/slide297.xml"/><Relationship Id="rId326" Type="http://schemas.openxmlformats.org/officeDocument/2006/relationships/slide" Target="slides/slide318.xml"/><Relationship Id="rId347" Type="http://schemas.openxmlformats.org/officeDocument/2006/relationships/theme" Target="theme/theme1.xml"/><Relationship Id="rId44" Type="http://schemas.openxmlformats.org/officeDocument/2006/relationships/slide" Target="slides/slide36.xml"/><Relationship Id="rId65" Type="http://schemas.openxmlformats.org/officeDocument/2006/relationships/slide" Target="slides/slide57.xml"/><Relationship Id="rId86" Type="http://schemas.openxmlformats.org/officeDocument/2006/relationships/slide" Target="slides/slide78.xml"/><Relationship Id="rId130" Type="http://schemas.openxmlformats.org/officeDocument/2006/relationships/slide" Target="slides/slide122.xml"/><Relationship Id="rId151" Type="http://schemas.openxmlformats.org/officeDocument/2006/relationships/slide" Target="slides/slide143.xml"/><Relationship Id="rId172" Type="http://schemas.openxmlformats.org/officeDocument/2006/relationships/slide" Target="slides/slide164.xml"/><Relationship Id="rId193" Type="http://schemas.openxmlformats.org/officeDocument/2006/relationships/slide" Target="slides/slide185.xml"/><Relationship Id="rId207" Type="http://schemas.openxmlformats.org/officeDocument/2006/relationships/slide" Target="slides/slide199.xml"/><Relationship Id="rId228" Type="http://schemas.openxmlformats.org/officeDocument/2006/relationships/slide" Target="slides/slide220.xml"/><Relationship Id="rId249" Type="http://schemas.openxmlformats.org/officeDocument/2006/relationships/slide" Target="slides/slide241.xml"/><Relationship Id="rId13" Type="http://schemas.openxmlformats.org/officeDocument/2006/relationships/slide" Target="slides/slide5.xml"/><Relationship Id="rId109" Type="http://schemas.openxmlformats.org/officeDocument/2006/relationships/slide" Target="slides/slide101.xml"/><Relationship Id="rId260" Type="http://schemas.openxmlformats.org/officeDocument/2006/relationships/slide" Target="slides/slide252.xml"/><Relationship Id="rId281" Type="http://schemas.openxmlformats.org/officeDocument/2006/relationships/slide" Target="slides/slide273.xml"/><Relationship Id="rId316" Type="http://schemas.openxmlformats.org/officeDocument/2006/relationships/slide" Target="slides/slide308.xml"/><Relationship Id="rId337" Type="http://schemas.openxmlformats.org/officeDocument/2006/relationships/slide" Target="slides/slide329.xml"/><Relationship Id="rId34" Type="http://schemas.openxmlformats.org/officeDocument/2006/relationships/slide" Target="slides/slide26.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20" Type="http://schemas.openxmlformats.org/officeDocument/2006/relationships/slide" Target="slides/slide112.xml"/><Relationship Id="rId141" Type="http://schemas.openxmlformats.org/officeDocument/2006/relationships/slide" Target="slides/slide133.xml"/><Relationship Id="rId7" Type="http://schemas.openxmlformats.org/officeDocument/2006/relationships/slideMaster" Target="slideMasters/slideMaster7.xml"/><Relationship Id="rId162" Type="http://schemas.openxmlformats.org/officeDocument/2006/relationships/slide" Target="slides/slide154.xml"/><Relationship Id="rId183" Type="http://schemas.openxmlformats.org/officeDocument/2006/relationships/slide" Target="slides/slide175.xml"/><Relationship Id="rId218" Type="http://schemas.openxmlformats.org/officeDocument/2006/relationships/slide" Target="slides/slide210.xml"/><Relationship Id="rId239" Type="http://schemas.openxmlformats.org/officeDocument/2006/relationships/slide" Target="slides/slide231.xml"/><Relationship Id="rId250" Type="http://schemas.openxmlformats.org/officeDocument/2006/relationships/slide" Target="slides/slide242.xml"/><Relationship Id="rId271" Type="http://schemas.openxmlformats.org/officeDocument/2006/relationships/slide" Target="slides/slide263.xml"/><Relationship Id="rId292" Type="http://schemas.openxmlformats.org/officeDocument/2006/relationships/slide" Target="slides/slide284.xml"/><Relationship Id="rId306" Type="http://schemas.openxmlformats.org/officeDocument/2006/relationships/slide" Target="slides/slide298.xml"/><Relationship Id="rId24" Type="http://schemas.openxmlformats.org/officeDocument/2006/relationships/slide" Target="slides/slide16.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31" Type="http://schemas.openxmlformats.org/officeDocument/2006/relationships/slide" Target="slides/slide123.xml"/><Relationship Id="rId327" Type="http://schemas.openxmlformats.org/officeDocument/2006/relationships/slide" Target="slides/slide319.xml"/><Relationship Id="rId348" Type="http://schemas.openxmlformats.org/officeDocument/2006/relationships/tableStyles" Target="tableStyles.xml"/><Relationship Id="rId152" Type="http://schemas.openxmlformats.org/officeDocument/2006/relationships/slide" Target="slides/slide144.xml"/><Relationship Id="rId173" Type="http://schemas.openxmlformats.org/officeDocument/2006/relationships/slide" Target="slides/slide165.xml"/><Relationship Id="rId194" Type="http://schemas.openxmlformats.org/officeDocument/2006/relationships/slide" Target="slides/slide186.xml"/><Relationship Id="rId208" Type="http://schemas.openxmlformats.org/officeDocument/2006/relationships/slide" Target="slides/slide200.xml"/><Relationship Id="rId229" Type="http://schemas.openxmlformats.org/officeDocument/2006/relationships/slide" Target="slides/slide221.xml"/><Relationship Id="rId240" Type="http://schemas.openxmlformats.org/officeDocument/2006/relationships/slide" Target="slides/slide232.xml"/><Relationship Id="rId261" Type="http://schemas.openxmlformats.org/officeDocument/2006/relationships/slide" Target="slides/slide253.xml"/><Relationship Id="rId14" Type="http://schemas.openxmlformats.org/officeDocument/2006/relationships/slide" Target="slides/slide6.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282" Type="http://schemas.openxmlformats.org/officeDocument/2006/relationships/slide" Target="slides/slide274.xml"/><Relationship Id="rId317" Type="http://schemas.openxmlformats.org/officeDocument/2006/relationships/slide" Target="slides/slide309.xml"/><Relationship Id="rId338" Type="http://schemas.openxmlformats.org/officeDocument/2006/relationships/slide" Target="slides/slide330.xml"/><Relationship Id="rId8" Type="http://schemas.openxmlformats.org/officeDocument/2006/relationships/slideMaster" Target="slideMasters/slideMaster8.xml"/><Relationship Id="rId98" Type="http://schemas.openxmlformats.org/officeDocument/2006/relationships/slide" Target="slides/slide90.xml"/><Relationship Id="rId121" Type="http://schemas.openxmlformats.org/officeDocument/2006/relationships/slide" Target="slides/slide113.xml"/><Relationship Id="rId142" Type="http://schemas.openxmlformats.org/officeDocument/2006/relationships/slide" Target="slides/slide134.xml"/><Relationship Id="rId163" Type="http://schemas.openxmlformats.org/officeDocument/2006/relationships/slide" Target="slides/slide155.xml"/><Relationship Id="rId184" Type="http://schemas.openxmlformats.org/officeDocument/2006/relationships/slide" Target="slides/slide176.xml"/><Relationship Id="rId219" Type="http://schemas.openxmlformats.org/officeDocument/2006/relationships/slide" Target="slides/slide211.xml"/><Relationship Id="rId230" Type="http://schemas.openxmlformats.org/officeDocument/2006/relationships/slide" Target="slides/slide222.xml"/><Relationship Id="rId251" Type="http://schemas.openxmlformats.org/officeDocument/2006/relationships/slide" Target="slides/slide243.xml"/><Relationship Id="rId25" Type="http://schemas.openxmlformats.org/officeDocument/2006/relationships/slide" Target="slides/slide17.xml"/><Relationship Id="rId46" Type="http://schemas.openxmlformats.org/officeDocument/2006/relationships/slide" Target="slides/slide38.xml"/><Relationship Id="rId67" Type="http://schemas.openxmlformats.org/officeDocument/2006/relationships/slide" Target="slides/slide59.xml"/><Relationship Id="rId116" Type="http://schemas.openxmlformats.org/officeDocument/2006/relationships/slide" Target="slides/slide108.xml"/><Relationship Id="rId137" Type="http://schemas.openxmlformats.org/officeDocument/2006/relationships/slide" Target="slides/slide129.xml"/><Relationship Id="rId158" Type="http://schemas.openxmlformats.org/officeDocument/2006/relationships/slide" Target="slides/slide150.xml"/><Relationship Id="rId272" Type="http://schemas.openxmlformats.org/officeDocument/2006/relationships/slide" Target="slides/slide264.xml"/><Relationship Id="rId293" Type="http://schemas.openxmlformats.org/officeDocument/2006/relationships/slide" Target="slides/slide285.xml"/><Relationship Id="rId302" Type="http://schemas.openxmlformats.org/officeDocument/2006/relationships/slide" Target="slides/slide294.xml"/><Relationship Id="rId307" Type="http://schemas.openxmlformats.org/officeDocument/2006/relationships/slide" Target="slides/slide299.xml"/><Relationship Id="rId323" Type="http://schemas.openxmlformats.org/officeDocument/2006/relationships/slide" Target="slides/slide315.xml"/><Relationship Id="rId328" Type="http://schemas.openxmlformats.org/officeDocument/2006/relationships/slide" Target="slides/slide320.xml"/><Relationship Id="rId344"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62" Type="http://schemas.openxmlformats.org/officeDocument/2006/relationships/slide" Target="slides/slide54.xml"/><Relationship Id="rId83" Type="http://schemas.openxmlformats.org/officeDocument/2006/relationships/slide" Target="slides/slide75.xml"/><Relationship Id="rId88" Type="http://schemas.openxmlformats.org/officeDocument/2006/relationships/slide" Target="slides/slide80.xml"/><Relationship Id="rId111" Type="http://schemas.openxmlformats.org/officeDocument/2006/relationships/slide" Target="slides/slide103.xml"/><Relationship Id="rId132" Type="http://schemas.openxmlformats.org/officeDocument/2006/relationships/slide" Target="slides/slide124.xml"/><Relationship Id="rId153" Type="http://schemas.openxmlformats.org/officeDocument/2006/relationships/slide" Target="slides/slide145.xml"/><Relationship Id="rId174" Type="http://schemas.openxmlformats.org/officeDocument/2006/relationships/slide" Target="slides/slide166.xml"/><Relationship Id="rId179" Type="http://schemas.openxmlformats.org/officeDocument/2006/relationships/slide" Target="slides/slide171.xml"/><Relationship Id="rId195" Type="http://schemas.openxmlformats.org/officeDocument/2006/relationships/slide" Target="slides/slide187.xml"/><Relationship Id="rId209" Type="http://schemas.openxmlformats.org/officeDocument/2006/relationships/slide" Target="slides/slide201.xml"/><Relationship Id="rId190" Type="http://schemas.openxmlformats.org/officeDocument/2006/relationships/slide" Target="slides/slide182.xml"/><Relationship Id="rId204" Type="http://schemas.openxmlformats.org/officeDocument/2006/relationships/slide" Target="slides/slide196.xml"/><Relationship Id="rId220" Type="http://schemas.openxmlformats.org/officeDocument/2006/relationships/slide" Target="slides/slide212.xml"/><Relationship Id="rId225" Type="http://schemas.openxmlformats.org/officeDocument/2006/relationships/slide" Target="slides/slide217.xml"/><Relationship Id="rId241" Type="http://schemas.openxmlformats.org/officeDocument/2006/relationships/slide" Target="slides/slide233.xml"/><Relationship Id="rId246" Type="http://schemas.openxmlformats.org/officeDocument/2006/relationships/slide" Target="slides/slide238.xml"/><Relationship Id="rId267" Type="http://schemas.openxmlformats.org/officeDocument/2006/relationships/slide" Target="slides/slide259.xml"/><Relationship Id="rId288" Type="http://schemas.openxmlformats.org/officeDocument/2006/relationships/slide" Target="slides/slide280.xml"/><Relationship Id="rId15" Type="http://schemas.openxmlformats.org/officeDocument/2006/relationships/slide" Target="slides/slide7.xml"/><Relationship Id="rId36" Type="http://schemas.openxmlformats.org/officeDocument/2006/relationships/slide" Target="slides/slide28.xml"/><Relationship Id="rId57" Type="http://schemas.openxmlformats.org/officeDocument/2006/relationships/slide" Target="slides/slide49.xml"/><Relationship Id="rId106" Type="http://schemas.openxmlformats.org/officeDocument/2006/relationships/slide" Target="slides/slide98.xml"/><Relationship Id="rId127" Type="http://schemas.openxmlformats.org/officeDocument/2006/relationships/slide" Target="slides/slide119.xml"/><Relationship Id="rId262" Type="http://schemas.openxmlformats.org/officeDocument/2006/relationships/slide" Target="slides/slide254.xml"/><Relationship Id="rId283" Type="http://schemas.openxmlformats.org/officeDocument/2006/relationships/slide" Target="slides/slide275.xml"/><Relationship Id="rId313" Type="http://schemas.openxmlformats.org/officeDocument/2006/relationships/slide" Target="slides/slide305.xml"/><Relationship Id="rId318" Type="http://schemas.openxmlformats.org/officeDocument/2006/relationships/slide" Target="slides/slide310.xml"/><Relationship Id="rId339" Type="http://schemas.openxmlformats.org/officeDocument/2006/relationships/slide" Target="slides/slide331.xml"/><Relationship Id="rId10" Type="http://schemas.openxmlformats.org/officeDocument/2006/relationships/slide" Target="slides/slide2.xml"/><Relationship Id="rId31" Type="http://schemas.openxmlformats.org/officeDocument/2006/relationships/slide" Target="slides/slide23.xml"/><Relationship Id="rId52" Type="http://schemas.openxmlformats.org/officeDocument/2006/relationships/slide" Target="slides/slide44.xml"/><Relationship Id="rId73" Type="http://schemas.openxmlformats.org/officeDocument/2006/relationships/slide" Target="slides/slide65.xml"/><Relationship Id="rId78" Type="http://schemas.openxmlformats.org/officeDocument/2006/relationships/slide" Target="slides/slide70.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143" Type="http://schemas.openxmlformats.org/officeDocument/2006/relationships/slide" Target="slides/slide135.xml"/><Relationship Id="rId148" Type="http://schemas.openxmlformats.org/officeDocument/2006/relationships/slide" Target="slides/slide140.xml"/><Relationship Id="rId164" Type="http://schemas.openxmlformats.org/officeDocument/2006/relationships/slide" Target="slides/slide156.xml"/><Relationship Id="rId169" Type="http://schemas.openxmlformats.org/officeDocument/2006/relationships/slide" Target="slides/slide161.xml"/><Relationship Id="rId185" Type="http://schemas.openxmlformats.org/officeDocument/2006/relationships/slide" Target="slides/slide177.xml"/><Relationship Id="rId334" Type="http://schemas.openxmlformats.org/officeDocument/2006/relationships/slide" Target="slides/slide326.xml"/><Relationship Id="rId4" Type="http://schemas.openxmlformats.org/officeDocument/2006/relationships/slideMaster" Target="slideMasters/slideMaster4.xml"/><Relationship Id="rId9" Type="http://schemas.openxmlformats.org/officeDocument/2006/relationships/slide" Target="slides/slide1.xml"/><Relationship Id="rId180" Type="http://schemas.openxmlformats.org/officeDocument/2006/relationships/slide" Target="slides/slide172.xml"/><Relationship Id="rId210" Type="http://schemas.openxmlformats.org/officeDocument/2006/relationships/slide" Target="slides/slide202.xml"/><Relationship Id="rId215" Type="http://schemas.openxmlformats.org/officeDocument/2006/relationships/slide" Target="slides/slide207.xml"/><Relationship Id="rId236" Type="http://schemas.openxmlformats.org/officeDocument/2006/relationships/slide" Target="slides/slide228.xml"/><Relationship Id="rId257" Type="http://schemas.openxmlformats.org/officeDocument/2006/relationships/slide" Target="slides/slide249.xml"/><Relationship Id="rId278" Type="http://schemas.openxmlformats.org/officeDocument/2006/relationships/slide" Target="slides/slide270.xml"/><Relationship Id="rId26" Type="http://schemas.openxmlformats.org/officeDocument/2006/relationships/slide" Target="slides/slide18.xml"/><Relationship Id="rId231" Type="http://schemas.openxmlformats.org/officeDocument/2006/relationships/slide" Target="slides/slide223.xml"/><Relationship Id="rId252" Type="http://schemas.openxmlformats.org/officeDocument/2006/relationships/slide" Target="slides/slide244.xml"/><Relationship Id="rId273" Type="http://schemas.openxmlformats.org/officeDocument/2006/relationships/slide" Target="slides/slide265.xml"/><Relationship Id="rId294" Type="http://schemas.openxmlformats.org/officeDocument/2006/relationships/slide" Target="slides/slide286.xml"/><Relationship Id="rId308" Type="http://schemas.openxmlformats.org/officeDocument/2006/relationships/slide" Target="slides/slide300.xml"/><Relationship Id="rId329" Type="http://schemas.openxmlformats.org/officeDocument/2006/relationships/slide" Target="slides/slide321.xml"/><Relationship Id="rId47" Type="http://schemas.openxmlformats.org/officeDocument/2006/relationships/slide" Target="slides/slide39.xml"/><Relationship Id="rId68" Type="http://schemas.openxmlformats.org/officeDocument/2006/relationships/slide" Target="slides/slide60.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slide" Target="slides/slide125.xml"/><Relationship Id="rId154" Type="http://schemas.openxmlformats.org/officeDocument/2006/relationships/slide" Target="slides/slide146.xml"/><Relationship Id="rId175" Type="http://schemas.openxmlformats.org/officeDocument/2006/relationships/slide" Target="slides/slide167.xml"/><Relationship Id="rId340" Type="http://schemas.openxmlformats.org/officeDocument/2006/relationships/slide" Target="slides/slide332.xml"/><Relationship Id="rId196" Type="http://schemas.openxmlformats.org/officeDocument/2006/relationships/slide" Target="slides/slide188.xml"/><Relationship Id="rId200" Type="http://schemas.openxmlformats.org/officeDocument/2006/relationships/slide" Target="slides/slide192.xml"/><Relationship Id="rId16" Type="http://schemas.openxmlformats.org/officeDocument/2006/relationships/slide" Target="slides/slide8.xml"/><Relationship Id="rId221" Type="http://schemas.openxmlformats.org/officeDocument/2006/relationships/slide" Target="slides/slide213.xml"/><Relationship Id="rId242" Type="http://schemas.openxmlformats.org/officeDocument/2006/relationships/slide" Target="slides/slide234.xml"/><Relationship Id="rId263" Type="http://schemas.openxmlformats.org/officeDocument/2006/relationships/slide" Target="slides/slide255.xml"/><Relationship Id="rId284" Type="http://schemas.openxmlformats.org/officeDocument/2006/relationships/slide" Target="slides/slide276.xml"/><Relationship Id="rId319" Type="http://schemas.openxmlformats.org/officeDocument/2006/relationships/slide" Target="slides/slide311.xml"/><Relationship Id="rId37" Type="http://schemas.openxmlformats.org/officeDocument/2006/relationships/slide" Target="slides/slide29.xml"/><Relationship Id="rId58" Type="http://schemas.openxmlformats.org/officeDocument/2006/relationships/slide" Target="slides/slide50.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44" Type="http://schemas.openxmlformats.org/officeDocument/2006/relationships/slide" Target="slides/slide136.xml"/><Relationship Id="rId330" Type="http://schemas.openxmlformats.org/officeDocument/2006/relationships/slide" Target="slides/slide322.xml"/><Relationship Id="rId90" Type="http://schemas.openxmlformats.org/officeDocument/2006/relationships/slide" Target="slides/slide82.xml"/><Relationship Id="rId165" Type="http://schemas.openxmlformats.org/officeDocument/2006/relationships/slide" Target="slides/slide157.xml"/><Relationship Id="rId186" Type="http://schemas.openxmlformats.org/officeDocument/2006/relationships/slide" Target="slides/slide178.xml"/><Relationship Id="rId211" Type="http://schemas.openxmlformats.org/officeDocument/2006/relationships/slide" Target="slides/slide203.xml"/><Relationship Id="rId232" Type="http://schemas.openxmlformats.org/officeDocument/2006/relationships/slide" Target="slides/slide224.xml"/><Relationship Id="rId253" Type="http://schemas.openxmlformats.org/officeDocument/2006/relationships/slide" Target="slides/slide245.xml"/><Relationship Id="rId274" Type="http://schemas.openxmlformats.org/officeDocument/2006/relationships/slide" Target="slides/slide266.xml"/><Relationship Id="rId295" Type="http://schemas.openxmlformats.org/officeDocument/2006/relationships/slide" Target="slides/slide287.xml"/><Relationship Id="rId309" Type="http://schemas.openxmlformats.org/officeDocument/2006/relationships/slide" Target="slides/slide301.xml"/><Relationship Id="rId27" Type="http://schemas.openxmlformats.org/officeDocument/2006/relationships/slide" Target="slides/slide19.xml"/><Relationship Id="rId48" Type="http://schemas.openxmlformats.org/officeDocument/2006/relationships/slide" Target="slides/slide40.xml"/><Relationship Id="rId69" Type="http://schemas.openxmlformats.org/officeDocument/2006/relationships/slide" Target="slides/slide61.xml"/><Relationship Id="rId113" Type="http://schemas.openxmlformats.org/officeDocument/2006/relationships/slide" Target="slides/slide105.xml"/><Relationship Id="rId134" Type="http://schemas.openxmlformats.org/officeDocument/2006/relationships/slide" Target="slides/slide126.xml"/><Relationship Id="rId320" Type="http://schemas.openxmlformats.org/officeDocument/2006/relationships/slide" Target="slides/slide312.xml"/><Relationship Id="rId80" Type="http://schemas.openxmlformats.org/officeDocument/2006/relationships/slide" Target="slides/slide72.xml"/><Relationship Id="rId155" Type="http://schemas.openxmlformats.org/officeDocument/2006/relationships/slide" Target="slides/slide147.xml"/><Relationship Id="rId176" Type="http://schemas.openxmlformats.org/officeDocument/2006/relationships/slide" Target="slides/slide168.xml"/><Relationship Id="rId197" Type="http://schemas.openxmlformats.org/officeDocument/2006/relationships/slide" Target="slides/slide189.xml"/><Relationship Id="rId341" Type="http://schemas.openxmlformats.org/officeDocument/2006/relationships/slide" Target="slides/slide333.xml"/><Relationship Id="rId201" Type="http://schemas.openxmlformats.org/officeDocument/2006/relationships/slide" Target="slides/slide193.xml"/><Relationship Id="rId222" Type="http://schemas.openxmlformats.org/officeDocument/2006/relationships/slide" Target="slides/slide214.xml"/><Relationship Id="rId243" Type="http://schemas.openxmlformats.org/officeDocument/2006/relationships/slide" Target="slides/slide235.xml"/><Relationship Id="rId264" Type="http://schemas.openxmlformats.org/officeDocument/2006/relationships/slide" Target="slides/slide256.xml"/><Relationship Id="rId285" Type="http://schemas.openxmlformats.org/officeDocument/2006/relationships/slide" Target="slides/slide277.xml"/><Relationship Id="rId17" Type="http://schemas.openxmlformats.org/officeDocument/2006/relationships/slide" Target="slides/slide9.xml"/><Relationship Id="rId38" Type="http://schemas.openxmlformats.org/officeDocument/2006/relationships/slide" Target="slides/slide30.xml"/><Relationship Id="rId59" Type="http://schemas.openxmlformats.org/officeDocument/2006/relationships/slide" Target="slides/slide51.xml"/><Relationship Id="rId103" Type="http://schemas.openxmlformats.org/officeDocument/2006/relationships/slide" Target="slides/slide95.xml"/><Relationship Id="rId124" Type="http://schemas.openxmlformats.org/officeDocument/2006/relationships/slide" Target="slides/slide116.xml"/><Relationship Id="rId310" Type="http://schemas.openxmlformats.org/officeDocument/2006/relationships/slide" Target="slides/slide302.xml"/><Relationship Id="rId70" Type="http://schemas.openxmlformats.org/officeDocument/2006/relationships/slide" Target="slides/slide62.xml"/><Relationship Id="rId91" Type="http://schemas.openxmlformats.org/officeDocument/2006/relationships/slide" Target="slides/slide83.xml"/><Relationship Id="rId145" Type="http://schemas.openxmlformats.org/officeDocument/2006/relationships/slide" Target="slides/slide137.xml"/><Relationship Id="rId166" Type="http://schemas.openxmlformats.org/officeDocument/2006/relationships/slide" Target="slides/slide158.xml"/><Relationship Id="rId187" Type="http://schemas.openxmlformats.org/officeDocument/2006/relationships/slide" Target="slides/slide179.xml"/><Relationship Id="rId331" Type="http://schemas.openxmlformats.org/officeDocument/2006/relationships/slide" Target="slides/slide323.xml"/><Relationship Id="rId1" Type="http://schemas.openxmlformats.org/officeDocument/2006/relationships/slideMaster" Target="slideMasters/slideMaster1.xml"/><Relationship Id="rId212" Type="http://schemas.openxmlformats.org/officeDocument/2006/relationships/slide" Target="slides/slide204.xml"/><Relationship Id="rId233" Type="http://schemas.openxmlformats.org/officeDocument/2006/relationships/slide" Target="slides/slide225.xml"/><Relationship Id="rId254" Type="http://schemas.openxmlformats.org/officeDocument/2006/relationships/slide" Target="slides/slide246.xml"/><Relationship Id="rId28" Type="http://schemas.openxmlformats.org/officeDocument/2006/relationships/slide" Target="slides/slide20.xml"/><Relationship Id="rId49" Type="http://schemas.openxmlformats.org/officeDocument/2006/relationships/slide" Target="slides/slide41.xml"/><Relationship Id="rId114" Type="http://schemas.openxmlformats.org/officeDocument/2006/relationships/slide" Target="slides/slide106.xml"/><Relationship Id="rId275" Type="http://schemas.openxmlformats.org/officeDocument/2006/relationships/slide" Target="slides/slide267.xml"/><Relationship Id="rId296" Type="http://schemas.openxmlformats.org/officeDocument/2006/relationships/slide" Target="slides/slide288.xml"/><Relationship Id="rId300" Type="http://schemas.openxmlformats.org/officeDocument/2006/relationships/slide" Target="slides/slide292.xml"/><Relationship Id="rId60" Type="http://schemas.openxmlformats.org/officeDocument/2006/relationships/slide" Target="slides/slide52.xml"/><Relationship Id="rId81" Type="http://schemas.openxmlformats.org/officeDocument/2006/relationships/slide" Target="slides/slide73.xml"/><Relationship Id="rId135" Type="http://schemas.openxmlformats.org/officeDocument/2006/relationships/slide" Target="slides/slide127.xml"/><Relationship Id="rId156" Type="http://schemas.openxmlformats.org/officeDocument/2006/relationships/slide" Target="slides/slide148.xml"/><Relationship Id="rId177" Type="http://schemas.openxmlformats.org/officeDocument/2006/relationships/slide" Target="slides/slide169.xml"/><Relationship Id="rId198" Type="http://schemas.openxmlformats.org/officeDocument/2006/relationships/slide" Target="slides/slide190.xml"/><Relationship Id="rId321" Type="http://schemas.openxmlformats.org/officeDocument/2006/relationships/slide" Target="slides/slide313.xml"/><Relationship Id="rId342" Type="http://schemas.openxmlformats.org/officeDocument/2006/relationships/slide" Target="slides/slide334.xml"/><Relationship Id="rId202" Type="http://schemas.openxmlformats.org/officeDocument/2006/relationships/slide" Target="slides/slide194.xml"/><Relationship Id="rId223" Type="http://schemas.openxmlformats.org/officeDocument/2006/relationships/slide" Target="slides/slide215.xml"/><Relationship Id="rId244" Type="http://schemas.openxmlformats.org/officeDocument/2006/relationships/slide" Target="slides/slide236.xml"/><Relationship Id="rId18" Type="http://schemas.openxmlformats.org/officeDocument/2006/relationships/slide" Target="slides/slide10.xml"/><Relationship Id="rId39" Type="http://schemas.openxmlformats.org/officeDocument/2006/relationships/slide" Target="slides/slide31.xml"/><Relationship Id="rId265" Type="http://schemas.openxmlformats.org/officeDocument/2006/relationships/slide" Target="slides/slide257.xml"/><Relationship Id="rId286" Type="http://schemas.openxmlformats.org/officeDocument/2006/relationships/slide" Target="slides/slide278.xml"/><Relationship Id="rId50" Type="http://schemas.openxmlformats.org/officeDocument/2006/relationships/slide" Target="slides/slide42.xml"/><Relationship Id="rId104" Type="http://schemas.openxmlformats.org/officeDocument/2006/relationships/slide" Target="slides/slide96.xml"/><Relationship Id="rId125" Type="http://schemas.openxmlformats.org/officeDocument/2006/relationships/slide" Target="slides/slide117.xml"/><Relationship Id="rId146" Type="http://schemas.openxmlformats.org/officeDocument/2006/relationships/slide" Target="slides/slide138.xml"/><Relationship Id="rId167" Type="http://schemas.openxmlformats.org/officeDocument/2006/relationships/slide" Target="slides/slide159.xml"/><Relationship Id="rId188" Type="http://schemas.openxmlformats.org/officeDocument/2006/relationships/slide" Target="slides/slide180.xml"/><Relationship Id="rId311" Type="http://schemas.openxmlformats.org/officeDocument/2006/relationships/slide" Target="slides/slide303.xml"/><Relationship Id="rId332" Type="http://schemas.openxmlformats.org/officeDocument/2006/relationships/slide" Target="slides/slide324.xml"/><Relationship Id="rId71" Type="http://schemas.openxmlformats.org/officeDocument/2006/relationships/slide" Target="slides/slide63.xml"/><Relationship Id="rId92" Type="http://schemas.openxmlformats.org/officeDocument/2006/relationships/slide" Target="slides/slide84.xml"/><Relationship Id="rId213" Type="http://schemas.openxmlformats.org/officeDocument/2006/relationships/slide" Target="slides/slide205.xml"/><Relationship Id="rId234" Type="http://schemas.openxmlformats.org/officeDocument/2006/relationships/slide" Target="slides/slide226.xml"/><Relationship Id="rId2" Type="http://schemas.openxmlformats.org/officeDocument/2006/relationships/slideMaster" Target="slideMasters/slideMaster2.xml"/><Relationship Id="rId29" Type="http://schemas.openxmlformats.org/officeDocument/2006/relationships/slide" Target="slides/slide21.xml"/><Relationship Id="rId255" Type="http://schemas.openxmlformats.org/officeDocument/2006/relationships/slide" Target="slides/slide247.xml"/><Relationship Id="rId276" Type="http://schemas.openxmlformats.org/officeDocument/2006/relationships/slide" Target="slides/slide268.xml"/><Relationship Id="rId297" Type="http://schemas.openxmlformats.org/officeDocument/2006/relationships/slide" Target="slides/slide289.xml"/><Relationship Id="rId40" Type="http://schemas.openxmlformats.org/officeDocument/2006/relationships/slide" Target="slides/slide32.xml"/><Relationship Id="rId115" Type="http://schemas.openxmlformats.org/officeDocument/2006/relationships/slide" Target="slides/slide107.xml"/><Relationship Id="rId136" Type="http://schemas.openxmlformats.org/officeDocument/2006/relationships/slide" Target="slides/slide128.xml"/><Relationship Id="rId157" Type="http://schemas.openxmlformats.org/officeDocument/2006/relationships/slide" Target="slides/slide149.xml"/><Relationship Id="rId178" Type="http://schemas.openxmlformats.org/officeDocument/2006/relationships/slide" Target="slides/slide170.xml"/><Relationship Id="rId301" Type="http://schemas.openxmlformats.org/officeDocument/2006/relationships/slide" Target="slides/slide293.xml"/><Relationship Id="rId322" Type="http://schemas.openxmlformats.org/officeDocument/2006/relationships/slide" Target="slides/slide314.xml"/><Relationship Id="rId343" Type="http://schemas.openxmlformats.org/officeDocument/2006/relationships/slide" Target="slides/slide335.xml"/><Relationship Id="rId61" Type="http://schemas.openxmlformats.org/officeDocument/2006/relationships/slide" Target="slides/slide53.xml"/><Relationship Id="rId82" Type="http://schemas.openxmlformats.org/officeDocument/2006/relationships/slide" Target="slides/slide74.xml"/><Relationship Id="rId199" Type="http://schemas.openxmlformats.org/officeDocument/2006/relationships/slide" Target="slides/slide191.xml"/><Relationship Id="rId203" Type="http://schemas.openxmlformats.org/officeDocument/2006/relationships/slide" Target="slides/slide195.xml"/><Relationship Id="rId19" Type="http://schemas.openxmlformats.org/officeDocument/2006/relationships/slide" Target="slides/slide11.xml"/><Relationship Id="rId224" Type="http://schemas.openxmlformats.org/officeDocument/2006/relationships/slide" Target="slides/slide216.xml"/><Relationship Id="rId245" Type="http://schemas.openxmlformats.org/officeDocument/2006/relationships/slide" Target="slides/slide237.xml"/><Relationship Id="rId266" Type="http://schemas.openxmlformats.org/officeDocument/2006/relationships/slide" Target="slides/slide258.xml"/><Relationship Id="rId287" Type="http://schemas.openxmlformats.org/officeDocument/2006/relationships/slide" Target="slides/slide279.xml"/><Relationship Id="rId30" Type="http://schemas.openxmlformats.org/officeDocument/2006/relationships/slide" Target="slides/slide22.xml"/><Relationship Id="rId105" Type="http://schemas.openxmlformats.org/officeDocument/2006/relationships/slide" Target="slides/slide97.xml"/><Relationship Id="rId126" Type="http://schemas.openxmlformats.org/officeDocument/2006/relationships/slide" Target="slides/slide118.xml"/><Relationship Id="rId147" Type="http://schemas.openxmlformats.org/officeDocument/2006/relationships/slide" Target="slides/slide139.xml"/><Relationship Id="rId168" Type="http://schemas.openxmlformats.org/officeDocument/2006/relationships/slide" Target="slides/slide160.xml"/><Relationship Id="rId312" Type="http://schemas.openxmlformats.org/officeDocument/2006/relationships/slide" Target="slides/slide304.xml"/><Relationship Id="rId333" Type="http://schemas.openxmlformats.org/officeDocument/2006/relationships/slide" Target="slides/slide325.xml"/><Relationship Id="rId51" Type="http://schemas.openxmlformats.org/officeDocument/2006/relationships/slide" Target="slides/slide43.xml"/><Relationship Id="rId72" Type="http://schemas.openxmlformats.org/officeDocument/2006/relationships/slide" Target="slides/slide64.xml"/><Relationship Id="rId93" Type="http://schemas.openxmlformats.org/officeDocument/2006/relationships/slide" Target="slides/slide85.xml"/><Relationship Id="rId189" Type="http://schemas.openxmlformats.org/officeDocument/2006/relationships/slide" Target="slides/slide181.xml"/><Relationship Id="rId3" Type="http://schemas.openxmlformats.org/officeDocument/2006/relationships/slideMaster" Target="slideMasters/slideMaster3.xml"/><Relationship Id="rId214" Type="http://schemas.openxmlformats.org/officeDocument/2006/relationships/slide" Target="slides/slide206.xml"/><Relationship Id="rId235" Type="http://schemas.openxmlformats.org/officeDocument/2006/relationships/slide" Target="slides/slide227.xml"/><Relationship Id="rId256" Type="http://schemas.openxmlformats.org/officeDocument/2006/relationships/slide" Target="slides/slide248.xml"/><Relationship Id="rId277" Type="http://schemas.openxmlformats.org/officeDocument/2006/relationships/slide" Target="slides/slide269.xml"/><Relationship Id="rId298" Type="http://schemas.openxmlformats.org/officeDocument/2006/relationships/slide" Target="slides/slide29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3.wmf"/><Relationship Id="rId1" Type="http://schemas.openxmlformats.org/officeDocument/2006/relationships/image" Target="../media/image8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36.wmf"/><Relationship Id="rId2" Type="http://schemas.openxmlformats.org/officeDocument/2006/relationships/image" Target="../media/image235.wmf"/><Relationship Id="rId1" Type="http://schemas.openxmlformats.org/officeDocument/2006/relationships/image" Target="../media/image234.wmf"/><Relationship Id="rId5" Type="http://schemas.openxmlformats.org/officeDocument/2006/relationships/image" Target="../media/image238.wmf"/><Relationship Id="rId4" Type="http://schemas.openxmlformats.org/officeDocument/2006/relationships/image" Target="../media/image23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41.wmf"/><Relationship Id="rId1" Type="http://schemas.openxmlformats.org/officeDocument/2006/relationships/image" Target="../media/image240.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4.wmf"/><Relationship Id="rId2" Type="http://schemas.openxmlformats.org/officeDocument/2006/relationships/image" Target="../media/image243.wmf"/><Relationship Id="rId1" Type="http://schemas.openxmlformats.org/officeDocument/2006/relationships/image" Target="../media/image24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4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47.wmf"/><Relationship Id="rId1" Type="http://schemas.openxmlformats.org/officeDocument/2006/relationships/image" Target="../media/image24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4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50.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51.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52.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54.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55.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266.wmf"/><Relationship Id="rId2" Type="http://schemas.openxmlformats.org/officeDocument/2006/relationships/image" Target="../media/image265.wmf"/><Relationship Id="rId1" Type="http://schemas.openxmlformats.org/officeDocument/2006/relationships/image" Target="../media/image264.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269.wmf"/><Relationship Id="rId2" Type="http://schemas.openxmlformats.org/officeDocument/2006/relationships/image" Target="../media/image268.wmf"/><Relationship Id="rId1" Type="http://schemas.openxmlformats.org/officeDocument/2006/relationships/image" Target="../media/image267.wmf"/><Relationship Id="rId6" Type="http://schemas.openxmlformats.org/officeDocument/2006/relationships/image" Target="../media/image272.wmf"/><Relationship Id="rId5" Type="http://schemas.openxmlformats.org/officeDocument/2006/relationships/image" Target="../media/image271.wmf"/><Relationship Id="rId4" Type="http://schemas.openxmlformats.org/officeDocument/2006/relationships/image" Target="../media/image270.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70.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279.wmf"/><Relationship Id="rId2" Type="http://schemas.openxmlformats.org/officeDocument/2006/relationships/image" Target="../media/image278.wmf"/><Relationship Id="rId1" Type="http://schemas.openxmlformats.org/officeDocument/2006/relationships/image" Target="../media/image277.wmf"/><Relationship Id="rId5" Type="http://schemas.openxmlformats.org/officeDocument/2006/relationships/image" Target="../media/image281.wmf"/><Relationship Id="rId4" Type="http://schemas.openxmlformats.org/officeDocument/2006/relationships/image" Target="../media/image280.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284.wmf"/><Relationship Id="rId2" Type="http://schemas.openxmlformats.org/officeDocument/2006/relationships/image" Target="../media/image283.wmf"/><Relationship Id="rId1" Type="http://schemas.openxmlformats.org/officeDocument/2006/relationships/image" Target="../media/image282.wmf"/><Relationship Id="rId6" Type="http://schemas.openxmlformats.org/officeDocument/2006/relationships/image" Target="../media/image287.wmf"/><Relationship Id="rId5" Type="http://schemas.openxmlformats.org/officeDocument/2006/relationships/image" Target="../media/image286.wmf"/><Relationship Id="rId4" Type="http://schemas.openxmlformats.org/officeDocument/2006/relationships/image" Target="../media/image285.wmf"/></Relationships>
</file>

<file path=ppt/drawings/_rels/vmlDrawing21.vml.rels><?xml version="1.0" encoding="UTF-8" standalone="yes"?>
<Relationships xmlns="http://schemas.openxmlformats.org/package/2006/relationships"><Relationship Id="rId8" Type="http://schemas.openxmlformats.org/officeDocument/2006/relationships/image" Target="../media/image309.wmf"/><Relationship Id="rId3" Type="http://schemas.openxmlformats.org/officeDocument/2006/relationships/image" Target="../media/image304.wmf"/><Relationship Id="rId7" Type="http://schemas.openxmlformats.org/officeDocument/2006/relationships/image" Target="../media/image308.wmf"/><Relationship Id="rId2" Type="http://schemas.openxmlformats.org/officeDocument/2006/relationships/image" Target="../media/image303.wmf"/><Relationship Id="rId1" Type="http://schemas.openxmlformats.org/officeDocument/2006/relationships/image" Target="../media/image302.wmf"/><Relationship Id="rId6" Type="http://schemas.openxmlformats.org/officeDocument/2006/relationships/image" Target="../media/image307.wmf"/><Relationship Id="rId5" Type="http://schemas.openxmlformats.org/officeDocument/2006/relationships/image" Target="../media/image306.wmf"/><Relationship Id="rId4" Type="http://schemas.openxmlformats.org/officeDocument/2006/relationships/image" Target="../media/image305.wmf"/></Relationships>
</file>

<file path=ppt/drawings/_rels/vmlDrawing22.vml.rels><?xml version="1.0" encoding="UTF-8" standalone="yes"?>
<Relationships xmlns="http://schemas.openxmlformats.org/package/2006/relationships"><Relationship Id="rId8" Type="http://schemas.openxmlformats.org/officeDocument/2006/relationships/image" Target="../media/image317.wmf"/><Relationship Id="rId3" Type="http://schemas.openxmlformats.org/officeDocument/2006/relationships/image" Target="../media/image312.wmf"/><Relationship Id="rId7" Type="http://schemas.openxmlformats.org/officeDocument/2006/relationships/image" Target="../media/image316.wmf"/><Relationship Id="rId2" Type="http://schemas.openxmlformats.org/officeDocument/2006/relationships/image" Target="../media/image311.wmf"/><Relationship Id="rId1" Type="http://schemas.openxmlformats.org/officeDocument/2006/relationships/image" Target="../media/image310.wmf"/><Relationship Id="rId6" Type="http://schemas.openxmlformats.org/officeDocument/2006/relationships/image" Target="../media/image315.wmf"/><Relationship Id="rId5" Type="http://schemas.openxmlformats.org/officeDocument/2006/relationships/image" Target="../media/image314.wmf"/><Relationship Id="rId4" Type="http://schemas.openxmlformats.org/officeDocument/2006/relationships/image" Target="../media/image313.wmf"/><Relationship Id="rId9" Type="http://schemas.openxmlformats.org/officeDocument/2006/relationships/image" Target="../media/image31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63" name="Rectangle 1"/>
          <p:cNvSpPr/>
          <p:nvPr/>
        </p:nvSpPr>
        <p:spPr>
          <a:xfrm>
            <a:off x="0" y="0"/>
            <a:ext cx="6858000" cy="9144000"/>
          </a:xfrm>
          <a:prstGeom prst="rect">
            <a:avLst/>
          </a:prstGeom>
          <a:solidFill>
            <a:srgbClr val="FFFFFF"/>
          </a:solidFill>
          <a:ln w="9360">
            <a:noFill/>
          </a:ln>
        </p:spPr>
      </p:sp>
      <p:sp>
        <p:nvSpPr>
          <p:cNvPr id="464" name="CustomShape 2"/>
          <p:cNvSpPr/>
          <p:nvPr/>
        </p:nvSpPr>
        <p:spPr>
          <a:xfrm>
            <a:off x="0" y="0"/>
            <a:ext cx="6858000" cy="9144000"/>
          </a:xfrm>
          <a:custGeom>
            <a:avLst/>
            <a:gdLst/>
            <a:ahLst/>
            <a:cxn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scrgbClr r="0" g="0" b="0"/>
          </a:lnRef>
          <a:fillRef idx="0">
            <a:scrgbClr r="0" g="0" b="0"/>
          </a:fillRef>
          <a:effectRef idx="0">
            <a:scrgbClr r="0" g="0" b="0"/>
          </a:effectRef>
          <a:fontRef idx="minor"/>
        </p:style>
      </p:sp>
      <p:sp>
        <p:nvSpPr>
          <p:cNvPr id="465" name="CustomShape 3"/>
          <p:cNvSpPr/>
          <p:nvPr/>
        </p:nvSpPr>
        <p:spPr>
          <a:xfrm>
            <a:off x="0" y="0"/>
            <a:ext cx="2971800" cy="4572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466" name="PlaceHolder 4"/>
          <p:cNvSpPr>
            <a:spLocks noGrp="1"/>
          </p:cNvSpPr>
          <p:nvPr>
            <p:ph type="dt"/>
          </p:nvPr>
        </p:nvSpPr>
        <p:spPr>
          <a:xfrm>
            <a:off x="3884760" y="0"/>
            <a:ext cx="2970000" cy="455760"/>
          </a:xfrm>
          <a:prstGeom prst="rect">
            <a:avLst/>
          </a:prstGeom>
        </p:spPr>
        <p:txBody>
          <a:bodyPr lIns="90000" tIns="46800" rIns="90000" bIns="46800"/>
          <a:lstStyle/>
          <a:p>
            <a:pPr algn="r">
              <a:lnSpc>
                <a:spcPct val="100000"/>
              </a:lnSpc>
            </a:pPr>
            <a:r>
              <a:rPr lang="ru-RU" sz="1200" b="0" strike="noStrike" spc="-1">
                <a:solidFill>
                  <a:srgbClr val="000000"/>
                </a:solidFill>
                <a:uFill>
                  <a:solidFill>
                    <a:srgbClr val="FFFFFF"/>
                  </a:solidFill>
                </a:uFill>
                <a:latin typeface="Calibri"/>
                <a:ea typeface="DejaVu Sans"/>
              </a:rPr>
              <a:t>&lt;дата/время&gt;</a:t>
            </a:r>
            <a:endParaRPr lang="ru-RU" sz="2400" b="0" strike="noStrike" spc="-1">
              <a:solidFill>
                <a:srgbClr val="000000"/>
              </a:solidFill>
              <a:uFill>
                <a:solidFill>
                  <a:srgbClr val="FFFFFF"/>
                </a:solidFill>
              </a:uFill>
              <a:latin typeface="Times New Roman"/>
            </a:endParaRPr>
          </a:p>
        </p:txBody>
      </p:sp>
      <p:sp>
        <p:nvSpPr>
          <p:cNvPr id="467" name="PlaceHolder 5"/>
          <p:cNvSpPr>
            <a:spLocks noGrp="1"/>
          </p:cNvSpPr>
          <p:nvPr>
            <p:ph type="body"/>
          </p:nvPr>
        </p:nvSpPr>
        <p:spPr>
          <a:xfrm>
            <a:off x="685800" y="4343400"/>
            <a:ext cx="5484960" cy="4113360"/>
          </a:xfrm>
          <a:prstGeom prst="rect">
            <a:avLst/>
          </a:prstGeom>
        </p:spPr>
        <p:txBody>
          <a:bodyPr lIns="0" tIns="0" rIns="0" bIns="0"/>
          <a:lstStyle/>
          <a:p>
            <a:r>
              <a:rPr lang="ru-RU" sz="1200" b="0" strike="noStrike" spc="-1">
                <a:solidFill>
                  <a:srgbClr val="000000"/>
                </a:solidFill>
                <a:uFill>
                  <a:solidFill>
                    <a:srgbClr val="FFFFFF"/>
                  </a:solidFill>
                </a:uFill>
                <a:latin typeface="Times New Roman"/>
              </a:rPr>
              <a:t>Для правки формата примечаний щёлкните мышью</a:t>
            </a:r>
          </a:p>
        </p:txBody>
      </p:sp>
      <p:sp>
        <p:nvSpPr>
          <p:cNvPr id="468" name="CustomShape 6"/>
          <p:cNvSpPr/>
          <p:nvPr/>
        </p:nvSpPr>
        <p:spPr>
          <a:xfrm>
            <a:off x="0" y="8685360"/>
            <a:ext cx="2971800" cy="4572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469" name="PlaceHolder 7"/>
          <p:cNvSpPr>
            <a:spLocks noGrp="1"/>
          </p:cNvSpPr>
          <p:nvPr>
            <p:ph type="sldNum"/>
          </p:nvPr>
        </p:nvSpPr>
        <p:spPr>
          <a:xfrm>
            <a:off x="3884760" y="8685000"/>
            <a:ext cx="2970000" cy="455400"/>
          </a:xfrm>
          <a:prstGeom prst="rect">
            <a:avLst/>
          </a:prstGeom>
        </p:spPr>
        <p:txBody>
          <a:bodyPr lIns="90000" tIns="46800" rIns="90000" bIns="46800" anchor="b"/>
          <a:lstStyle/>
          <a:p>
            <a:pPr algn="r">
              <a:lnSpc>
                <a:spcPct val="100000"/>
              </a:lnSpc>
            </a:pPr>
            <a:fld id="{BF2EF855-1A59-47D4-AFA0-040AF16034FB}" type="slidenum">
              <a:rPr lang="ru-RU" sz="1200" b="0" strike="noStrike" spc="-1">
                <a:solidFill>
                  <a:srgbClr val="000000"/>
                </a:solidFill>
                <a:uFill>
                  <a:solidFill>
                    <a:srgbClr val="FFFFFF"/>
                  </a:solidFill>
                </a:uFill>
                <a:latin typeface="Calibri"/>
                <a:ea typeface="DejaVu Sans"/>
              </a:rPr>
              <a:pPr algn="r">
                <a:lnSpc>
                  <a:spcPct val="100000"/>
                </a:lnSpc>
              </a:pPr>
              <a:t>‹#›</a:t>
            </a:fld>
            <a:endParaRPr lang="ru-RU" sz="2400" b="0" strike="noStrike" spc="-1">
              <a:solidFill>
                <a:srgbClr val="000000"/>
              </a:solidFill>
              <a:uFill>
                <a:solidFill>
                  <a:srgbClr val="FFFFFF"/>
                </a:solidFill>
              </a:uFill>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 name="PlaceHolder 1"/>
          <p:cNvSpPr>
            <a:spLocks noGrp="1"/>
          </p:cNvSpPr>
          <p:nvPr>
            <p:ph type="body"/>
          </p:nvPr>
        </p:nvSpPr>
        <p:spPr>
          <a:xfrm>
            <a:off x="685800" y="4343400"/>
            <a:ext cx="5486040" cy="4114440"/>
          </a:xfrm>
          <a:prstGeom prst="rect">
            <a:avLst/>
          </a:prstGeom>
        </p:spPr>
        <p:txBody>
          <a:bodyPr/>
          <a:lstStyle/>
          <a:p>
            <a:endParaRPr lang="ru-RU" sz="2000" b="0" strike="noStrike" spc="-1">
              <a:solidFill>
                <a:srgbClr val="000000"/>
              </a:solidFill>
              <a:uFill>
                <a:solidFill>
                  <a:srgbClr val="FFFFFF"/>
                </a:solidFill>
              </a:uFill>
              <a:latin typeface="Arial"/>
            </a:endParaRPr>
          </a:p>
        </p:txBody>
      </p:sp>
      <p:sp>
        <p:nvSpPr>
          <p:cNvPr id="1789" name="TextShape 2"/>
          <p:cNvSpPr txBox="1"/>
          <p:nvPr/>
        </p:nvSpPr>
        <p:spPr>
          <a:xfrm>
            <a:off x="3884760" y="8685360"/>
            <a:ext cx="2971440" cy="456840"/>
          </a:xfrm>
          <a:prstGeom prst="rect">
            <a:avLst/>
          </a:prstGeom>
          <a:noFill/>
          <a:ln>
            <a:noFill/>
          </a:ln>
        </p:spPr>
        <p:txBody>
          <a:bodyPr anchor="b"/>
          <a:lstStyle/>
          <a:p>
            <a:pPr algn="r">
              <a:lnSpc>
                <a:spcPct val="100000"/>
              </a:lnSpc>
            </a:pPr>
            <a:fld id="{3D6B341F-9817-4E13-AA5B-4D0C8F6807C5}" type="slidenum">
              <a:rPr lang="ru-RU" sz="1200" b="0" strike="noStrike" spc="-1">
                <a:solidFill>
                  <a:srgbClr val="000000"/>
                </a:solidFill>
                <a:uFill>
                  <a:solidFill>
                    <a:srgbClr val="FFFFFF"/>
                  </a:solidFill>
                </a:uFill>
                <a:latin typeface="Verdana"/>
                <a:ea typeface="+mn-ea"/>
              </a:rPr>
              <a:pPr algn="r">
                <a:lnSpc>
                  <a:spcPct val="100000"/>
                </a:lnSpc>
              </a:pPr>
              <a:t>80</a:t>
            </a:fld>
            <a:endParaRPr lang="ru-RU" sz="1200" b="0" strike="noStrike" spc="-1">
              <a:solidFill>
                <a:srgbClr val="000000"/>
              </a:solidFill>
              <a:uFill>
                <a:solidFill>
                  <a:srgbClr val="FFFFFF"/>
                </a:solidFill>
              </a:uFill>
              <a:latin typeface="Times New Roman"/>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6"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7"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8"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9"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0"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1"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2"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3"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4" name="TextShape 1"/>
          <p:cNvSpPr txBox="1"/>
          <p:nvPr/>
        </p:nvSpPr>
        <p:spPr>
          <a:xfrm>
            <a:off x="685800" y="4343400"/>
            <a:ext cx="5486400" cy="4114800"/>
          </a:xfrm>
          <a:prstGeom prst="rect">
            <a:avLst/>
          </a:prstGeom>
          <a:noFill/>
          <a:ln>
            <a:noFill/>
          </a:ln>
        </p:spPr>
      </p:sp>
    </p:spTree>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a:prstGeom prst="rect">
            <a:avLst/>
          </a:prstGeom>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FB666E5-125F-48F5-975D-0BF87F661B15}" type="slidenum">
              <a:rPr lang="ru-RU" smtClean="0"/>
              <a:pPr/>
              <a:t>323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4"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6"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8"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9"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0"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21"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3"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4"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5"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7"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8"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9"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1"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3"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5"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6"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3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8"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9"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0"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3"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4"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45" name="Рисунок 44"/>
          <p:cNvPicPr/>
          <p:nvPr/>
        </p:nvPicPr>
        <p:blipFill>
          <a:blip r:embed="rId2"/>
          <a:stretch/>
        </p:blipFill>
        <p:spPr>
          <a:xfrm>
            <a:off x="1733040" y="1599480"/>
            <a:ext cx="5676480" cy="4529160"/>
          </a:xfrm>
          <a:prstGeom prst="rect">
            <a:avLst/>
          </a:prstGeom>
          <a:ln>
            <a:noFill/>
          </a:ln>
        </p:spPr>
      </p:pic>
      <p:pic>
        <p:nvPicPr>
          <p:cNvPr id="46" name="Рисунок 45"/>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55"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57"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59"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60"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62"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64"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65"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66"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68"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69"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70"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72"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73"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74"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76"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77"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79"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80"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81"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82"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84"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85"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86" name="Рисунок 85"/>
          <p:cNvPicPr/>
          <p:nvPr/>
        </p:nvPicPr>
        <p:blipFill>
          <a:blip r:embed="rId2"/>
          <a:stretch/>
        </p:blipFill>
        <p:spPr>
          <a:xfrm>
            <a:off x="1733040" y="1599480"/>
            <a:ext cx="5676480" cy="4529160"/>
          </a:xfrm>
          <a:prstGeom prst="rect">
            <a:avLst/>
          </a:prstGeom>
          <a:ln>
            <a:noFill/>
          </a:ln>
        </p:spPr>
      </p:pic>
      <p:pic>
        <p:nvPicPr>
          <p:cNvPr id="87" name="Рисунок 86"/>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13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36"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38"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40"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41"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143"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45"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46"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47"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49"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50"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51"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53"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54"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55"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57"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58"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60"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61"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62"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63"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16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65"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66"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167" name="Рисунок 166"/>
          <p:cNvPicPr/>
          <p:nvPr/>
        </p:nvPicPr>
        <p:blipFill>
          <a:blip r:embed="rId2"/>
          <a:stretch/>
        </p:blipFill>
        <p:spPr>
          <a:xfrm>
            <a:off x="1733040" y="1599480"/>
            <a:ext cx="5676480" cy="4529160"/>
          </a:xfrm>
          <a:prstGeom prst="rect">
            <a:avLst/>
          </a:prstGeom>
          <a:ln>
            <a:noFill/>
          </a:ln>
        </p:spPr>
      </p:pic>
      <p:pic>
        <p:nvPicPr>
          <p:cNvPr id="168" name="Рисунок 167"/>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17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75"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17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77"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17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79"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80"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18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182"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84"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85"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86"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88"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89"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90"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92"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93"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94"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96"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197"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199"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00"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01"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02"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20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04"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05"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206" name="Рисунок 205"/>
          <p:cNvPicPr/>
          <p:nvPr/>
        </p:nvPicPr>
        <p:blipFill>
          <a:blip r:embed="rId2"/>
          <a:stretch/>
        </p:blipFill>
        <p:spPr>
          <a:xfrm>
            <a:off x="1733040" y="1599480"/>
            <a:ext cx="5676480" cy="4529160"/>
          </a:xfrm>
          <a:prstGeom prst="rect">
            <a:avLst/>
          </a:prstGeom>
          <a:ln>
            <a:noFill/>
          </a:ln>
        </p:spPr>
      </p:pic>
      <p:pic>
        <p:nvPicPr>
          <p:cNvPr id="207" name="Рисунок 206"/>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21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14"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21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16"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18"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19"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20"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221"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22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23"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24"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25"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22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27"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28"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29"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31"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32"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33"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23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35"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36"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23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38"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39"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40"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41"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243"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244"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245" name="Рисунок 244"/>
          <p:cNvPicPr/>
          <p:nvPr/>
        </p:nvPicPr>
        <p:blipFill>
          <a:blip r:embed="rId2"/>
          <a:stretch/>
        </p:blipFill>
        <p:spPr>
          <a:xfrm>
            <a:off x="1733040" y="1599480"/>
            <a:ext cx="5676480" cy="4529160"/>
          </a:xfrm>
          <a:prstGeom prst="rect">
            <a:avLst/>
          </a:prstGeom>
          <a:ln>
            <a:noFill/>
          </a:ln>
        </p:spPr>
      </p:pic>
      <p:pic>
        <p:nvPicPr>
          <p:cNvPr id="246" name="Рисунок 245"/>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302"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03"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30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05"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30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07"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08"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09"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310"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31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12"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13"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14"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31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16"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17"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18"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319"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20"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1"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2"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32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24"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5"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32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27"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8"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29"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30"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33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32"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33"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334" name="Рисунок 333"/>
          <p:cNvPicPr/>
          <p:nvPr/>
        </p:nvPicPr>
        <p:blipFill>
          <a:blip r:embed="rId2"/>
          <a:stretch/>
        </p:blipFill>
        <p:spPr>
          <a:xfrm>
            <a:off x="1733040" y="1599480"/>
            <a:ext cx="5676480" cy="4529160"/>
          </a:xfrm>
          <a:prstGeom prst="rect">
            <a:avLst/>
          </a:prstGeom>
          <a:ln>
            <a:noFill/>
          </a:ln>
        </p:spPr>
      </p:pic>
      <p:pic>
        <p:nvPicPr>
          <p:cNvPr id="335" name="Рисунок 334"/>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34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45"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34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47"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34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49"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50"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5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352"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35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54"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55"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56"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35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58"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59"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60"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36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62"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63"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64"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365"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66"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67"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36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69"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70"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71"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72"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373"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74"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75"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376" name="Рисунок 375"/>
          <p:cNvPicPr/>
          <p:nvPr/>
        </p:nvPicPr>
        <p:blipFill>
          <a:blip r:embed="rId2"/>
          <a:stretch/>
        </p:blipFill>
        <p:spPr>
          <a:xfrm>
            <a:off x="1733040" y="1599480"/>
            <a:ext cx="5676480" cy="4529160"/>
          </a:xfrm>
          <a:prstGeom prst="rect">
            <a:avLst/>
          </a:prstGeom>
          <a:ln>
            <a:noFill/>
          </a:ln>
        </p:spPr>
      </p:pic>
      <p:pic>
        <p:nvPicPr>
          <p:cNvPr id="377" name="Рисунок 376"/>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reserve="1">
  <p:cSld name="Title Slide">
    <p:spTree>
      <p:nvGrpSpPr>
        <p:cNvPr id="1" name=""/>
        <p:cNvGrpSpPr/>
        <p:nvPr/>
      </p:nvGrpSpPr>
      <p:grpSpPr>
        <a:xfrm>
          <a:off x="0" y="0"/>
          <a:ext cx="0" cy="0"/>
          <a:chOff x="0" y="0"/>
          <a:chExt cx="0" cy="0"/>
        </a:xfrm>
      </p:grpSpPr>
      <p:sp>
        <p:nvSpPr>
          <p:cNvPr id="387"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88" name="PlaceHolder 2"/>
          <p:cNvSpPr>
            <a:spLocks noGrp="1"/>
          </p:cNvSpPr>
          <p:nvPr>
            <p:ph type="subTitle"/>
          </p:nvPr>
        </p:nvSpPr>
        <p:spPr>
          <a:xfrm>
            <a:off x="457200" y="1599840"/>
            <a:ext cx="8228160" cy="4529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obj" preserve="1">
  <p:cSld name="Title, Content">
    <p:spTree>
      <p:nvGrpSpPr>
        <p:cNvPr id="1" name=""/>
        <p:cNvGrpSpPr/>
        <p:nvPr/>
      </p:nvGrpSpPr>
      <p:grpSpPr>
        <a:xfrm>
          <a:off x="0" y="0"/>
          <a:ext cx="0" cy="0"/>
          <a:chOff x="0" y="0"/>
          <a:chExt cx="0" cy="0"/>
        </a:xfrm>
      </p:grpSpPr>
      <p:sp>
        <p:nvSpPr>
          <p:cNvPr id="389"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90"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woObj" preserve="1">
  <p:cSld name="Title, 2 Content">
    <p:spTree>
      <p:nvGrpSpPr>
        <p:cNvPr id="1" name=""/>
        <p:cNvGrpSpPr/>
        <p:nvPr/>
      </p:nvGrpSpPr>
      <p:grpSpPr>
        <a:xfrm>
          <a:off x="0" y="0"/>
          <a:ext cx="0" cy="0"/>
          <a:chOff x="0" y="0"/>
          <a:chExt cx="0" cy="0"/>
        </a:xfrm>
      </p:grpSpPr>
      <p:sp>
        <p:nvSpPr>
          <p:cNvPr id="39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92"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93" name="PlaceHolder 3"/>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9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objOnly" preserve="1">
  <p:cSld name="Centered Text">
    <p:spTree>
      <p:nvGrpSpPr>
        <p:cNvPr id="1" name=""/>
        <p:cNvGrpSpPr/>
        <p:nvPr/>
      </p:nvGrpSpPr>
      <p:grpSpPr>
        <a:xfrm>
          <a:off x="0" y="0"/>
          <a:ext cx="0" cy="0"/>
          <a:chOff x="0" y="0"/>
          <a:chExt cx="0" cy="0"/>
        </a:xfrm>
      </p:grpSpPr>
      <p:sp>
        <p:nvSpPr>
          <p:cNvPr id="395" name="PlaceHolder 1"/>
          <p:cNvSpPr>
            <a:spLocks noGrp="1"/>
          </p:cNvSpPr>
          <p:nvPr>
            <p:ph type="subTitle"/>
          </p:nvPr>
        </p:nvSpPr>
        <p:spPr>
          <a:xfrm>
            <a:off x="457200" y="277560"/>
            <a:ext cx="8228160" cy="5276160"/>
          </a:xfrm>
          <a:prstGeom prst="rect">
            <a:avLst/>
          </a:prstGeom>
        </p:spPr>
        <p:txBody>
          <a:bodyPr lIns="0" tIns="0" rIns="0" bIns="0" anchor="ctr"/>
          <a:lstStyle/>
          <a:p>
            <a:endParaRPr lang="ru-RU" sz="2800" b="0" strike="noStrike" spc="-1">
              <a:solidFill>
                <a:srgbClr val="000000"/>
              </a:solidFill>
              <a:uFill>
                <a:solidFill>
                  <a:srgbClr val="FFFFFF"/>
                </a:solidFill>
              </a:uFill>
              <a:latin typeface="Aria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woObjAndObj" preserve="1">
  <p:cSld name="Title, 2 Content and Content">
    <p:spTree>
      <p:nvGrpSpPr>
        <p:cNvPr id="1" name=""/>
        <p:cNvGrpSpPr/>
        <p:nvPr/>
      </p:nvGrpSpPr>
      <p:grpSpPr>
        <a:xfrm>
          <a:off x="0" y="0"/>
          <a:ext cx="0" cy="0"/>
          <a:chOff x="0" y="0"/>
          <a:chExt cx="0" cy="0"/>
        </a:xfrm>
      </p:grpSpPr>
      <p:sp>
        <p:nvSpPr>
          <p:cNvPr id="39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397"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98" name="PlaceHolder 3"/>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399" name="PlaceHolder 4"/>
          <p:cNvSpPr>
            <a:spLocks noGrp="1"/>
          </p:cNvSpPr>
          <p:nvPr>
            <p:ph type="body"/>
          </p:nvPr>
        </p:nvSpPr>
        <p:spPr>
          <a:xfrm>
            <a:off x="467352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objAndTwoObj" preserve="1">
  <p:cSld name="Title Content and 2 Content">
    <p:spTree>
      <p:nvGrpSpPr>
        <p:cNvPr id="1" name=""/>
        <p:cNvGrpSpPr/>
        <p:nvPr/>
      </p:nvGrpSpPr>
      <p:grpSpPr>
        <a:xfrm>
          <a:off x="0" y="0"/>
          <a:ext cx="0" cy="0"/>
          <a:chOff x="0" y="0"/>
          <a:chExt cx="0" cy="0"/>
        </a:xfrm>
      </p:grpSpPr>
      <p:sp>
        <p:nvSpPr>
          <p:cNvPr id="400"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01" name="PlaceHolder 2"/>
          <p:cNvSpPr>
            <a:spLocks noGrp="1"/>
          </p:cNvSpPr>
          <p:nvPr>
            <p:ph type="body"/>
          </p:nvPr>
        </p:nvSpPr>
        <p:spPr>
          <a:xfrm>
            <a:off x="457200" y="1599840"/>
            <a:ext cx="401508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02"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03"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ObjOverTx" preserve="1">
  <p:cSld name="Title, 2 Content over Content">
    <p:spTree>
      <p:nvGrpSpPr>
        <p:cNvPr id="1" name=""/>
        <p:cNvGrpSpPr/>
        <p:nvPr/>
      </p:nvGrpSpPr>
      <p:grpSpPr>
        <a:xfrm>
          <a:off x="0" y="0"/>
          <a:ext cx="0" cy="0"/>
          <a:chOff x="0" y="0"/>
          <a:chExt cx="0" cy="0"/>
        </a:xfrm>
      </p:grpSpPr>
      <p:sp>
        <p:nvSpPr>
          <p:cNvPr id="404"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05"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06"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07" name="PlaceHolder 4"/>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objOverTx" preserve="1">
  <p:cSld name="Title, Content over Content">
    <p:spTree>
      <p:nvGrpSpPr>
        <p:cNvPr id="1" name=""/>
        <p:cNvGrpSpPr/>
        <p:nvPr/>
      </p:nvGrpSpPr>
      <p:grpSpPr>
        <a:xfrm>
          <a:off x="0" y="0"/>
          <a:ext cx="0" cy="0"/>
          <a:chOff x="0" y="0"/>
          <a:chExt cx="0" cy="0"/>
        </a:xfrm>
      </p:grpSpPr>
      <p:sp>
        <p:nvSpPr>
          <p:cNvPr id="408"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09" name="PlaceHolder 2"/>
          <p:cNvSpPr>
            <a:spLocks noGrp="1"/>
          </p:cNvSpPr>
          <p:nvPr>
            <p:ph type="body"/>
          </p:nvPr>
        </p:nvSpPr>
        <p:spPr>
          <a:xfrm>
            <a:off x="457200" y="159984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0" name="PlaceHolder 3"/>
          <p:cNvSpPr>
            <a:spLocks noGrp="1"/>
          </p:cNvSpPr>
          <p:nvPr>
            <p:ph type="body"/>
          </p:nvPr>
        </p:nvSpPr>
        <p:spPr>
          <a:xfrm>
            <a:off x="457200" y="3965760"/>
            <a:ext cx="822816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fourObj" preserve="1">
  <p:cSld name="Title, 4 Content">
    <p:spTree>
      <p:nvGrpSpPr>
        <p:cNvPr id="1" name=""/>
        <p:cNvGrpSpPr/>
        <p:nvPr/>
      </p:nvGrpSpPr>
      <p:grpSpPr>
        <a:xfrm>
          <a:off x="0" y="0"/>
          <a:ext cx="0" cy="0"/>
          <a:chOff x="0" y="0"/>
          <a:chExt cx="0" cy="0"/>
        </a:xfrm>
      </p:grpSpPr>
      <p:sp>
        <p:nvSpPr>
          <p:cNvPr id="411"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12" name="PlaceHolder 2"/>
          <p:cNvSpPr>
            <a:spLocks noGrp="1"/>
          </p:cNvSpPr>
          <p:nvPr>
            <p:ph type="body"/>
          </p:nvPr>
        </p:nvSpPr>
        <p:spPr>
          <a:xfrm>
            <a:off x="45720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3" name="PlaceHolder 3"/>
          <p:cNvSpPr>
            <a:spLocks noGrp="1"/>
          </p:cNvSpPr>
          <p:nvPr>
            <p:ph type="body"/>
          </p:nvPr>
        </p:nvSpPr>
        <p:spPr>
          <a:xfrm>
            <a:off x="4673520" y="159984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4" name="PlaceHolder 4"/>
          <p:cNvSpPr>
            <a:spLocks noGrp="1"/>
          </p:cNvSpPr>
          <p:nvPr>
            <p:ph type="body"/>
          </p:nvPr>
        </p:nvSpPr>
        <p:spPr>
          <a:xfrm>
            <a:off x="467352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5" name="PlaceHolder 5"/>
          <p:cNvSpPr>
            <a:spLocks noGrp="1"/>
          </p:cNvSpPr>
          <p:nvPr>
            <p:ph type="body"/>
          </p:nvPr>
        </p:nvSpPr>
        <p:spPr>
          <a:xfrm>
            <a:off x="457200" y="3965760"/>
            <a:ext cx="4015080" cy="21603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blank" preserve="1">
  <p:cSld name="Title, 6 Content">
    <p:spTree>
      <p:nvGrpSpPr>
        <p:cNvPr id="1" name=""/>
        <p:cNvGrpSpPr/>
        <p:nvPr/>
      </p:nvGrpSpPr>
      <p:grpSpPr>
        <a:xfrm>
          <a:off x="0" y="0"/>
          <a:ext cx="0" cy="0"/>
          <a:chOff x="0" y="0"/>
          <a:chExt cx="0" cy="0"/>
        </a:xfrm>
      </p:grpSpPr>
      <p:sp>
        <p:nvSpPr>
          <p:cNvPr id="416" name="PlaceHolder 1"/>
          <p:cNvSpPr>
            <a:spLocks noGrp="1"/>
          </p:cNvSpPr>
          <p:nvPr>
            <p:ph type="title"/>
          </p:nvPr>
        </p:nvSpPr>
        <p:spPr>
          <a:xfrm>
            <a:off x="457200" y="277560"/>
            <a:ext cx="8228160" cy="1374120"/>
          </a:xfrm>
          <a:prstGeom prst="rect">
            <a:avLst/>
          </a:prstGeom>
        </p:spPr>
        <p:txBody>
          <a:bodyPr lIns="90000" tIns="46800" rIns="90000" bIns="46800"/>
          <a:lstStyle/>
          <a:p>
            <a:endParaRPr lang="ru-RU" sz="4200" b="0" strike="noStrike" spc="-1">
              <a:solidFill>
                <a:srgbClr val="006633"/>
              </a:solidFill>
              <a:uFill>
                <a:solidFill>
                  <a:srgbClr val="FFFFFF"/>
                </a:solidFill>
              </a:uFill>
              <a:latin typeface="Garamond"/>
            </a:endParaRPr>
          </a:p>
        </p:txBody>
      </p:sp>
      <p:sp>
        <p:nvSpPr>
          <p:cNvPr id="417" name="PlaceHolder 2"/>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sp>
        <p:nvSpPr>
          <p:cNvPr id="418" name="PlaceHolder 3"/>
          <p:cNvSpPr>
            <a:spLocks noGrp="1"/>
          </p:cNvSpPr>
          <p:nvPr>
            <p:ph type="body"/>
          </p:nvPr>
        </p:nvSpPr>
        <p:spPr>
          <a:xfrm>
            <a:off x="457200" y="1599840"/>
            <a:ext cx="8228160" cy="4529160"/>
          </a:xfrm>
          <a:prstGeom prst="rect">
            <a:avLst/>
          </a:prstGeom>
        </p:spPr>
        <p:txBody>
          <a:bodyPr lIns="90000" tIns="46800" rIns="90000" bIns="46800"/>
          <a:lstStyle/>
          <a:p>
            <a:endParaRPr lang="ru-RU" sz="3000" b="0" strike="noStrike" spc="-1">
              <a:solidFill>
                <a:srgbClr val="000000"/>
              </a:solidFill>
              <a:uFill>
                <a:solidFill>
                  <a:srgbClr val="FFFFFF"/>
                </a:solidFill>
              </a:uFill>
              <a:latin typeface="Arial"/>
            </a:endParaRPr>
          </a:p>
        </p:txBody>
      </p:sp>
      <p:pic>
        <p:nvPicPr>
          <p:cNvPr id="419" name="Рисунок 418"/>
          <p:cNvPicPr/>
          <p:nvPr/>
        </p:nvPicPr>
        <p:blipFill>
          <a:blip r:embed="rId2"/>
          <a:stretch/>
        </p:blipFill>
        <p:spPr>
          <a:xfrm>
            <a:off x="1733040" y="1599480"/>
            <a:ext cx="5676480" cy="4529160"/>
          </a:xfrm>
          <a:prstGeom prst="rect">
            <a:avLst/>
          </a:prstGeom>
          <a:ln>
            <a:noFill/>
          </a:ln>
        </p:spPr>
      </p:pic>
      <p:pic>
        <p:nvPicPr>
          <p:cNvPr id="420" name="Рисунок 419"/>
          <p:cNvPicPr/>
          <p:nvPr/>
        </p:nvPicPr>
        <p:blipFill>
          <a:blip r:embed="rId2"/>
          <a:stretch/>
        </p:blipFill>
        <p:spPr>
          <a:xfrm>
            <a:off x="1733040" y="1599480"/>
            <a:ext cx="5676480" cy="4529160"/>
          </a:xfrm>
          <a:prstGeom prst="rect">
            <a:avLst/>
          </a:prstGeom>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ustomShape 1"/>
          <p:cNvSpPr/>
          <p:nvPr/>
        </p:nvSpPr>
        <p:spPr>
          <a:xfrm>
            <a:off x="-816120" y="-816120"/>
            <a:ext cx="1638360" cy="1638360"/>
          </a:xfrm>
          <a:custGeom>
            <a:avLst/>
            <a:gdLst/>
            <a:ahLst/>
            <a:cxnLst/>
            <a:rect l="l" t="t" r="r" b="b"/>
            <a:pathLst>
              <a:path w="1638300" h="1638300">
                <a:moveTo>
                  <a:pt x="1638300" y="819150"/>
                </a:moveTo>
                <a:lnTo>
                  <a:pt x="819150" y="819150"/>
                </a:lnTo>
                <a:close/>
              </a:path>
            </a:pathLst>
          </a:custGeom>
          <a:solidFill>
            <a:srgbClr val="FEFAFC">
              <a:alpha val="33000"/>
            </a:srgbClr>
          </a:solidFill>
          <a:ln w="3240">
            <a:solidFill>
              <a:srgbClr val="D6C0CA"/>
            </a:solidFill>
            <a:miter/>
          </a:ln>
        </p:spPr>
        <p:style>
          <a:lnRef idx="0">
            <a:scrgbClr r="0" g="0" b="0"/>
          </a:lnRef>
          <a:fillRef idx="0">
            <a:scrgbClr r="0" g="0" b="0"/>
          </a:fillRef>
          <a:effectRef idx="0">
            <a:scrgbClr r="0" g="0" b="0"/>
          </a:effectRef>
          <a:fontRef idx="minor"/>
        </p:style>
      </p:sp>
      <p:sp>
        <p:nvSpPr>
          <p:cNvPr id="14" name="CustomShape 2"/>
          <p:cNvSpPr/>
          <p:nvPr/>
        </p:nvSpPr>
        <p:spPr>
          <a:xfrm>
            <a:off x="168120" y="20520"/>
            <a:ext cx="1703520" cy="1703520"/>
          </a:xfrm>
          <a:prstGeom prst="ellipse">
            <a:avLst/>
          </a:prstGeom>
          <a:noFill/>
          <a:ln w="27360">
            <a:solidFill>
              <a:srgbClr val="FFEEF7"/>
            </a:solidFill>
            <a:miter/>
          </a:ln>
          <a:effectLst>
            <a:outerShdw dist="12600" dir="5400000">
              <a:srgbClr val="B6A7AE">
                <a:alpha val="85000"/>
              </a:srgbClr>
            </a:outerShdw>
          </a:effectLst>
        </p:spPr>
        <p:style>
          <a:lnRef idx="0">
            <a:scrgbClr r="0" g="0" b="0"/>
          </a:lnRef>
          <a:fillRef idx="0">
            <a:scrgbClr r="0" g="0" b="0"/>
          </a:fillRef>
          <a:effectRef idx="0">
            <a:scrgbClr r="0" g="0" b="0"/>
          </a:effectRef>
          <a:fontRef idx="minor"/>
        </p:style>
      </p:sp>
      <p:pic>
        <p:nvPicPr>
          <p:cNvPr id="2" name="Рисунок 1"/>
          <p:cNvPicPr/>
          <p:nvPr/>
        </p:nvPicPr>
        <p:blipFill>
          <a:blip r:embed="rId14"/>
          <a:stretch/>
        </p:blipFill>
        <p:spPr>
          <a:xfrm>
            <a:off x="165240" y="1036800"/>
            <a:ext cx="1168200" cy="1168200"/>
          </a:xfrm>
          <a:prstGeom prst="rect">
            <a:avLst/>
          </a:prstGeom>
          <a:ln>
            <a:noFill/>
          </a:ln>
        </p:spPr>
      </p:pic>
      <p:sp>
        <p:nvSpPr>
          <p:cNvPr id="3" name="CustomShape 3"/>
          <p:cNvSpPr/>
          <p:nvPr/>
        </p:nvSpPr>
        <p:spPr>
          <a:xfrm rot="2340000">
            <a:off x="348840" y="1216080"/>
            <a:ext cx="793800" cy="7779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4" name="CustomShape 4"/>
          <p:cNvSpPr/>
          <p:nvPr/>
        </p:nvSpPr>
        <p:spPr>
          <a:xfrm>
            <a:off x="1012680" y="0"/>
            <a:ext cx="8131320" cy="6858000"/>
          </a:xfrm>
          <a:prstGeom prst="rect">
            <a:avLst/>
          </a:prstGeom>
          <a:solidFill>
            <a:srgbClr val="FFFFFF"/>
          </a:solidFill>
          <a:ln>
            <a:noFill/>
          </a:ln>
        </p:spPr>
        <p:style>
          <a:lnRef idx="0">
            <a:scrgbClr r="0" g="0" b="0"/>
          </a:lnRef>
          <a:fillRef idx="0">
            <a:scrgbClr r="0" g="0" b="0"/>
          </a:fillRef>
          <a:effectRef idx="0">
            <a:scrgbClr r="0" g="0" b="0"/>
          </a:effectRef>
          <a:fontRef idx="minor"/>
        </p:style>
      </p:sp>
      <p:sp>
        <p:nvSpPr>
          <p:cNvPr id="5" name="CustomShape 5"/>
          <p:cNvSpPr/>
          <p:nvPr/>
        </p:nvSpPr>
        <p:spPr>
          <a:xfrm>
            <a:off x="1014480" y="0"/>
            <a:ext cx="73080" cy="6858000"/>
          </a:xfrm>
          <a:prstGeom prst="rect">
            <a:avLst/>
          </a:prstGeom>
          <a:solidFill>
            <a:srgbClr val="FFFFFF"/>
          </a:solidFill>
          <a:ln>
            <a:noFill/>
          </a:ln>
          <a:effectLst>
            <a:outerShdw dist="38160" dir="10800000">
              <a:srgbClr val="766F72">
                <a:alpha val="25000"/>
              </a:srgbClr>
            </a:outerShdw>
          </a:effectLst>
        </p:spPr>
        <p:style>
          <a:lnRef idx="0">
            <a:scrgbClr r="0" g="0" b="0"/>
          </a:lnRef>
          <a:fillRef idx="0">
            <a:scrgbClr r="0" g="0" b="0"/>
          </a:fillRef>
          <a:effectRef idx="0">
            <a:scrgbClr r="0" g="0" b="0"/>
          </a:effectRef>
          <a:fontRef idx="minor"/>
        </p:style>
      </p:sp>
      <p:sp>
        <p:nvSpPr>
          <p:cNvPr id="6" name="CustomShape 6"/>
          <p:cNvSpPr/>
          <p:nvPr/>
        </p:nvSpPr>
        <p:spPr>
          <a:xfrm>
            <a:off x="1014480" y="0"/>
            <a:ext cx="8129520" cy="6858000"/>
          </a:xfrm>
          <a:prstGeom prst="rect">
            <a:avLst/>
          </a:prstGeom>
          <a:solidFill>
            <a:srgbClr val="FFFFFF"/>
          </a:solidFill>
          <a:ln>
            <a:noFill/>
          </a:ln>
        </p:spPr>
        <p:style>
          <a:lnRef idx="0">
            <a:scrgbClr r="0" g="0" b="0"/>
          </a:lnRef>
          <a:fillRef idx="0">
            <a:scrgbClr r="0" g="0" b="0"/>
          </a:fillRef>
          <a:effectRef idx="0">
            <a:scrgbClr r="0" g="0" b="0"/>
          </a:effectRef>
          <a:fontRef idx="minor"/>
        </p:style>
      </p:sp>
      <p:sp>
        <p:nvSpPr>
          <p:cNvPr id="7" name="CustomShape 7"/>
          <p:cNvSpPr/>
          <p:nvPr/>
        </p:nvSpPr>
        <p:spPr>
          <a:xfrm>
            <a:off x="1014480" y="0"/>
            <a:ext cx="73080" cy="6858000"/>
          </a:xfrm>
          <a:prstGeom prst="rect">
            <a:avLst/>
          </a:prstGeom>
          <a:solidFill>
            <a:srgbClr val="FFFFFF"/>
          </a:solidFill>
          <a:ln>
            <a:noFill/>
          </a:ln>
          <a:effectLst>
            <a:outerShdw dist="38160" dir="10800000">
              <a:srgbClr val="766F72">
                <a:alpha val="25000"/>
              </a:srgbClr>
            </a:outerShdw>
          </a:effectLst>
        </p:spPr>
        <p:style>
          <a:lnRef idx="0">
            <a:scrgbClr r="0" g="0" b="0"/>
          </a:lnRef>
          <a:fillRef idx="0">
            <a:scrgbClr r="0" g="0" b="0"/>
          </a:fillRef>
          <a:effectRef idx="0">
            <a:scrgbClr r="0" g="0" b="0"/>
          </a:effectRef>
          <a:fontRef idx="minor"/>
        </p:style>
      </p:sp>
      <p:sp>
        <p:nvSpPr>
          <p:cNvPr id="8" name="PlaceHolder 8"/>
          <p:cNvSpPr>
            <a:spLocks noGrp="1"/>
          </p:cNvSpPr>
          <p:nvPr>
            <p:ph type="title"/>
          </p:nvPr>
        </p:nvSpPr>
        <p:spPr>
          <a:xfrm>
            <a:off x="1434960" y="274680"/>
            <a:ext cx="7498080" cy="1141200"/>
          </a:xfrm>
          <a:prstGeom prst="rect">
            <a:avLst/>
          </a:prstGeom>
        </p:spPr>
        <p:txBody>
          <a:bodyPr lIns="90000" tIns="46800" rIns="90000" bIns="46800" anchor="ctr"/>
          <a:lstStyle/>
          <a:p>
            <a:r>
              <a:rPr lang="ru-RU" sz="4300" b="0" strike="noStrike" spc="-1">
                <a:solidFill>
                  <a:srgbClr val="C22EA4"/>
                </a:solidFill>
                <a:uFill>
                  <a:solidFill>
                    <a:srgbClr val="FFFFFF"/>
                  </a:solidFill>
                </a:uFill>
                <a:latin typeface="Corbel"/>
              </a:rPr>
              <a:t>Для правки текста заголовка щёлкните мышью</a:t>
            </a:r>
          </a:p>
        </p:txBody>
      </p:sp>
      <p:sp>
        <p:nvSpPr>
          <p:cNvPr id="9" name="PlaceHolder 9"/>
          <p:cNvSpPr>
            <a:spLocks noGrp="1"/>
          </p:cNvSpPr>
          <p:nvPr>
            <p:ph type="body"/>
          </p:nvPr>
        </p:nvSpPr>
        <p:spPr>
          <a:xfrm>
            <a:off x="1434960" y="1447920"/>
            <a:ext cx="7498080" cy="4798800"/>
          </a:xfrm>
          <a:prstGeom prst="rect">
            <a:avLst/>
          </a:prstGeom>
        </p:spPr>
        <p:txBody>
          <a:bodyPr lIns="90000" tIns="46800" rIns="90000" bIns="46800"/>
          <a:lstStyle/>
          <a:p>
            <a:pPr marL="342720" indent="-342720"/>
            <a:r>
              <a:rPr lang="ru-RU" sz="3200" b="0" strike="noStrike" spc="-1">
                <a:solidFill>
                  <a:srgbClr val="000000"/>
                </a:solidFill>
                <a:uFill>
                  <a:solidFill>
                    <a:srgbClr val="FFFFFF"/>
                  </a:solidFill>
                </a:uFill>
                <a:latin typeface="Corbel"/>
              </a:rPr>
              <a:t>Для правки структуры щёлкните мышью</a:t>
            </a:r>
          </a:p>
          <a:p>
            <a:pPr marL="742680" lvl="1" indent="-285480">
              <a:buClr>
                <a:srgbClr val="000000"/>
              </a:buClr>
              <a:buFont typeface="Times New Roman"/>
              <a:buChar char="–"/>
            </a:pPr>
            <a:r>
              <a:rPr lang="ru-RU" sz="2800" b="0" strike="noStrike" spc="-1">
                <a:solidFill>
                  <a:srgbClr val="000000"/>
                </a:solidFill>
                <a:uFill>
                  <a:solidFill>
                    <a:srgbClr val="FFFFFF"/>
                  </a:solidFill>
                </a:uFill>
                <a:latin typeface="Corbel"/>
              </a:rPr>
              <a:t>Второй уровень структуры</a:t>
            </a:r>
          </a:p>
          <a:p>
            <a:pPr marL="1143000" lvl="2" indent="-228600">
              <a:buClr>
                <a:srgbClr val="000000"/>
              </a:buClr>
              <a:buFont typeface="Times New Roman"/>
              <a:buChar char="•"/>
            </a:pPr>
            <a:r>
              <a:rPr lang="ru-RU" sz="2400" b="0" strike="noStrike" spc="-1">
                <a:solidFill>
                  <a:srgbClr val="000000"/>
                </a:solidFill>
                <a:uFill>
                  <a:solidFill>
                    <a:srgbClr val="FFFFFF"/>
                  </a:solidFill>
                </a:uFill>
                <a:latin typeface="Corbel"/>
              </a:rPr>
              <a:t>Третий уровень структуры</a:t>
            </a:r>
          </a:p>
          <a:p>
            <a:pPr marL="1600200" lvl="3" indent="-228600">
              <a:buClr>
                <a:srgbClr val="000000"/>
              </a:buClr>
              <a:buFont typeface="Times New Roman"/>
              <a:buChar char="–"/>
            </a:pPr>
            <a:r>
              <a:rPr lang="ru-RU" sz="2000" b="0" strike="noStrike" spc="-1">
                <a:solidFill>
                  <a:srgbClr val="000000"/>
                </a:solidFill>
                <a:uFill>
                  <a:solidFill>
                    <a:srgbClr val="FFFFFF"/>
                  </a:solidFill>
                </a:uFill>
                <a:latin typeface="Corbel"/>
              </a:rPr>
              <a:t>Четвёртый уровень структуры</a:t>
            </a:r>
          </a:p>
          <a:p>
            <a:pPr marL="2057400" lvl="4" indent="-228600">
              <a:buClr>
                <a:srgbClr val="000000"/>
              </a:buClr>
              <a:buFont typeface="Times New Roman"/>
              <a:buChar char="»"/>
            </a:pPr>
            <a:r>
              <a:rPr lang="ru-RU" sz="2000" b="0" strike="noStrike" spc="-1">
                <a:solidFill>
                  <a:srgbClr val="000000"/>
                </a:solidFill>
                <a:uFill>
                  <a:solidFill>
                    <a:srgbClr val="FFFFFF"/>
                  </a:solidFill>
                </a:uFill>
                <a:latin typeface="Corbel"/>
              </a:rPr>
              <a:t>Пятый уровень структуры</a:t>
            </a:r>
          </a:p>
          <a:p>
            <a:pPr marL="2057400" lvl="5" indent="-228600">
              <a:buClr>
                <a:srgbClr val="000000"/>
              </a:buClr>
              <a:buFont typeface="Times New Roman"/>
              <a:buChar char="»"/>
            </a:pPr>
            <a:r>
              <a:rPr lang="ru-RU" sz="2000" b="0" strike="noStrike" spc="-1">
                <a:solidFill>
                  <a:srgbClr val="000000"/>
                </a:solidFill>
                <a:uFill>
                  <a:solidFill>
                    <a:srgbClr val="FFFFFF"/>
                  </a:solidFill>
                </a:uFill>
                <a:latin typeface="Corbel"/>
              </a:rPr>
              <a:t>Шестой уровень структуры</a:t>
            </a:r>
          </a:p>
          <a:p>
            <a:pPr marL="2057400" lvl="6" indent="-228600">
              <a:buClr>
                <a:srgbClr val="000000"/>
              </a:buClr>
              <a:buFont typeface="Times New Roman"/>
              <a:buChar char="»"/>
            </a:pPr>
            <a:r>
              <a:rPr lang="ru-RU" sz="2000" b="0" strike="noStrike" spc="-1">
                <a:solidFill>
                  <a:srgbClr val="000000"/>
                </a:solidFill>
                <a:uFill>
                  <a:solidFill>
                    <a:srgbClr val="FFFFFF"/>
                  </a:solidFill>
                </a:uFill>
                <a:latin typeface="Corbel"/>
              </a:rPr>
              <a:t>Седьмой уровень структуры</a:t>
            </a:r>
          </a:p>
        </p:txBody>
      </p:sp>
      <p:sp>
        <p:nvSpPr>
          <p:cNvPr id="10" name="PlaceHolder 10"/>
          <p:cNvSpPr>
            <a:spLocks noGrp="1"/>
          </p:cNvSpPr>
          <p:nvPr>
            <p:ph type="dt"/>
          </p:nvPr>
        </p:nvSpPr>
        <p:spPr>
          <a:xfrm>
            <a:off x="3580920" y="6305040"/>
            <a:ext cx="2132280" cy="474840"/>
          </a:xfrm>
          <a:prstGeom prst="rect">
            <a:avLst/>
          </a:prstGeom>
        </p:spPr>
        <p:txBody>
          <a:bodyPr lIns="90000" tIns="46800" rIns="90000" bIns="46800" anchor="b"/>
          <a:lstStyle/>
          <a:p>
            <a:r>
              <a:rPr lang="ru-RU" sz="1800" b="0" strike="noStrike" spc="-1">
                <a:solidFill>
                  <a:srgbClr val="000000"/>
                </a:solidFill>
                <a:uFill>
                  <a:solidFill>
                    <a:srgbClr val="FFFFFF"/>
                  </a:solidFill>
                </a:uFill>
                <a:latin typeface="Arial"/>
              </a:rPr>
              <a:t>02.08.16</a:t>
            </a:r>
          </a:p>
        </p:txBody>
      </p:sp>
      <p:sp>
        <p:nvSpPr>
          <p:cNvPr id="11" name="CustomShape 11"/>
          <p:cNvSpPr/>
          <p:nvPr/>
        </p:nvSpPr>
        <p:spPr>
          <a:xfrm>
            <a:off x="5715000" y="6305400"/>
            <a:ext cx="2895480" cy="4762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2" name="PlaceHolder 12"/>
          <p:cNvSpPr>
            <a:spLocks noGrp="1"/>
          </p:cNvSpPr>
          <p:nvPr>
            <p:ph type="sldNum"/>
          </p:nvPr>
        </p:nvSpPr>
        <p:spPr>
          <a:xfrm>
            <a:off x="8613720" y="6305040"/>
            <a:ext cx="455760" cy="474840"/>
          </a:xfrm>
          <a:prstGeom prst="rect">
            <a:avLst/>
          </a:prstGeom>
        </p:spPr>
        <p:txBody>
          <a:bodyPr lIns="90000" tIns="46800" rIns="90000" bIns="46800" anchor="b"/>
          <a:lstStyle/>
          <a:p>
            <a:fld id="{E8884A7B-C710-4472-ADF2-90869D002FE9}" type="slidenum">
              <a:rPr lang="ru-RU" sz="1800" b="0" strike="noStrike" spc="-1">
                <a:solidFill>
                  <a:srgbClr val="000000"/>
                </a:solidFill>
                <a:uFill>
                  <a:solidFill>
                    <a:srgbClr val="FFFFFF"/>
                  </a:solidFill>
                </a:uFill>
                <a:latin typeface="Arial"/>
              </a:rPr>
              <a:pPr/>
              <a:t>‹#›</a:t>
            </a:fld>
            <a:endParaRPr lang="ru-RU" sz="1800" b="0" strike="noStrike" spc="-1">
              <a:solidFill>
                <a:srgbClr val="000000"/>
              </a:solidFill>
              <a:uFill>
                <a:solidFill>
                  <a:srgbClr val="FFFFFF"/>
                </a:solidFill>
              </a:uFill>
              <a:latin typeface="Aria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7560"/>
            <a:ext cx="8228160" cy="1137960"/>
          </a:xfrm>
          <a:prstGeom prst="rect">
            <a:avLst/>
          </a:prstGeom>
        </p:spPr>
        <p:txBody>
          <a:bodyPr lIns="90000" tIns="46800" rIns="90000" bIns="46800"/>
          <a:lstStyle/>
          <a:p>
            <a:r>
              <a:rPr lang="ru-RU" sz="4200" b="0" strike="noStrike" spc="-1">
                <a:solidFill>
                  <a:srgbClr val="006633"/>
                </a:solidFill>
                <a:uFill>
                  <a:solidFill>
                    <a:srgbClr val="FFFFFF"/>
                  </a:solidFill>
                </a:uFill>
                <a:latin typeface="Garamond"/>
              </a:rPr>
              <a:t>Для правки текста заголовка щёлкните мышью</a:t>
            </a:r>
          </a:p>
        </p:txBody>
      </p:sp>
      <p:sp>
        <p:nvSpPr>
          <p:cNvPr id="48" name="PlaceHolder 2"/>
          <p:cNvSpPr>
            <a:spLocks noGrp="1"/>
          </p:cNvSpPr>
          <p:nvPr>
            <p:ph type="body"/>
          </p:nvPr>
        </p:nvSpPr>
        <p:spPr>
          <a:xfrm>
            <a:off x="457200" y="1599840"/>
            <a:ext cx="8228160" cy="4529160"/>
          </a:xfrm>
          <a:prstGeom prst="rect">
            <a:avLst/>
          </a:prstGeom>
        </p:spPr>
        <p:txBody>
          <a:bodyPr lIns="90000" tIns="46800" rIns="90000" bIns="46800"/>
          <a:lstStyle/>
          <a:p>
            <a:pPr marL="342720" indent="-342720"/>
            <a:r>
              <a:rPr lang="ru-RU" sz="3000" b="0" strike="noStrike" spc="-1">
                <a:solidFill>
                  <a:srgbClr val="000000"/>
                </a:solidFill>
                <a:uFill>
                  <a:solidFill>
                    <a:srgbClr val="FFFFFF"/>
                  </a:solidFill>
                </a:uFill>
                <a:latin typeface="Arial"/>
              </a:rPr>
              <a:t>Для правки структуры щёлкните мышью</a:t>
            </a:r>
          </a:p>
          <a:p>
            <a:pPr marL="742680" lvl="1" indent="-285480">
              <a:buClr>
                <a:srgbClr val="000000"/>
              </a:buClr>
              <a:buFont typeface="Times New Roman"/>
              <a:buChar char="–"/>
            </a:pPr>
            <a:r>
              <a:rPr lang="ru-RU" sz="2600" b="0" strike="noStrike" spc="-1">
                <a:solidFill>
                  <a:srgbClr val="000000"/>
                </a:solidFill>
                <a:uFill>
                  <a:solidFill>
                    <a:srgbClr val="FFFFFF"/>
                  </a:solidFill>
                </a:uFill>
                <a:latin typeface="Arial"/>
              </a:rPr>
              <a:t>Второй уровень структуры</a:t>
            </a:r>
          </a:p>
          <a:p>
            <a:pPr marL="1143000" lvl="2" indent="-228600">
              <a:buClr>
                <a:srgbClr val="000000"/>
              </a:buClr>
              <a:buFont typeface="Times New Roman"/>
              <a:buChar char="•"/>
            </a:pPr>
            <a:r>
              <a:rPr lang="ru-RU" sz="2200" b="0" strike="noStrike" spc="-1">
                <a:solidFill>
                  <a:srgbClr val="000000"/>
                </a:solidFill>
                <a:uFill>
                  <a:solidFill>
                    <a:srgbClr val="FFFFFF"/>
                  </a:solidFill>
                </a:uFill>
                <a:latin typeface="Arial"/>
              </a:rPr>
              <a:t>Третий уровень структуры</a:t>
            </a:r>
          </a:p>
          <a:p>
            <a:pPr marL="1600200" lvl="3" indent="-228600">
              <a:buClr>
                <a:srgbClr val="000000"/>
              </a:buClr>
              <a:buFont typeface="Times New Roman"/>
              <a:buChar char="–"/>
            </a:pPr>
            <a:r>
              <a:rPr lang="ru-RU" sz="2000" b="0" strike="noStrike" spc="-1">
                <a:solidFill>
                  <a:srgbClr val="000000"/>
                </a:solidFill>
                <a:uFill>
                  <a:solidFill>
                    <a:srgbClr val="FFFFFF"/>
                  </a:solidFill>
                </a:uFill>
                <a:latin typeface="Arial"/>
              </a:rPr>
              <a:t>Четвёртый уровень структуры</a:t>
            </a:r>
          </a:p>
          <a:p>
            <a:pPr marL="2057400" lvl="4" indent="-228600">
              <a:buClr>
                <a:srgbClr val="000000"/>
              </a:buClr>
              <a:buFont typeface="Times New Roman"/>
              <a:buChar char="»"/>
            </a:pPr>
            <a:r>
              <a:rPr lang="ru-RU" sz="2000" b="0" strike="noStrike" spc="-1">
                <a:solidFill>
                  <a:srgbClr val="000000"/>
                </a:solidFill>
                <a:uFill>
                  <a:solidFill>
                    <a:srgbClr val="FFFFFF"/>
                  </a:solidFill>
                </a:uFill>
                <a:latin typeface="Arial"/>
              </a:rPr>
              <a:t>Пятый уровень структуры</a:t>
            </a:r>
          </a:p>
          <a:p>
            <a:pPr marL="2057400" lvl="5" indent="-228600">
              <a:buClr>
                <a:srgbClr val="000000"/>
              </a:buClr>
              <a:buFont typeface="Times New Roman"/>
              <a:buChar char="»"/>
            </a:pPr>
            <a:r>
              <a:rPr lang="ru-RU" sz="2000" b="0" strike="noStrike" spc="-1">
                <a:solidFill>
                  <a:srgbClr val="000000"/>
                </a:solidFill>
                <a:uFill>
                  <a:solidFill>
                    <a:srgbClr val="FFFFFF"/>
                  </a:solidFill>
                </a:uFill>
                <a:latin typeface="Arial"/>
              </a:rPr>
              <a:t>Шестой уровень структуры</a:t>
            </a:r>
          </a:p>
          <a:p>
            <a:pPr marL="2057400" lvl="6" indent="-228600">
              <a:buClr>
                <a:srgbClr val="000000"/>
              </a:buClr>
              <a:buFont typeface="Times New Roman"/>
              <a:buChar char="»"/>
            </a:pPr>
            <a:r>
              <a:rPr lang="ru-RU" sz="2000" b="0" strike="noStrike" spc="-1">
                <a:solidFill>
                  <a:srgbClr val="000000"/>
                </a:solidFill>
                <a:uFill>
                  <a:solidFill>
                    <a:srgbClr val="FFFFFF"/>
                  </a:solidFill>
                </a:uFill>
                <a:latin typeface="Arial"/>
              </a:rPr>
              <a:t>Седьмой уровень структуры</a:t>
            </a:r>
          </a:p>
        </p:txBody>
      </p:sp>
      <p:sp>
        <p:nvSpPr>
          <p:cNvPr id="49" name="PlaceHolder 3"/>
          <p:cNvSpPr>
            <a:spLocks noGrp="1"/>
          </p:cNvSpPr>
          <p:nvPr>
            <p:ph type="dt"/>
          </p:nvPr>
        </p:nvSpPr>
        <p:spPr>
          <a:xfrm>
            <a:off x="457200" y="6243480"/>
            <a:ext cx="2131920" cy="455760"/>
          </a:xfrm>
          <a:prstGeom prst="rect">
            <a:avLst/>
          </a:prstGeom>
        </p:spPr>
        <p:txBody>
          <a:bodyPr lIns="90000" tIns="46800" rIns="90000" bIns="46800" anchor="b"/>
          <a:lstStyle/>
          <a:p>
            <a:pPr>
              <a:lnSpc>
                <a:spcPct val="100000"/>
              </a:lnSpc>
            </a:pPr>
            <a:r>
              <a:rPr lang="ru-RU" sz="1200" b="0" strike="noStrike" spc="-1">
                <a:solidFill>
                  <a:srgbClr val="000000"/>
                </a:solidFill>
                <a:uFill>
                  <a:solidFill>
                    <a:srgbClr val="FFFFFF"/>
                  </a:solidFill>
                </a:uFill>
                <a:latin typeface="Garamond"/>
                <a:ea typeface="DejaVu Sans"/>
              </a:rPr>
              <a:t>02.08.16</a:t>
            </a:r>
            <a:endParaRPr lang="ru-RU" sz="2400" b="0" strike="noStrike" spc="-1">
              <a:solidFill>
                <a:srgbClr val="000000"/>
              </a:solidFill>
              <a:uFill>
                <a:solidFill>
                  <a:srgbClr val="FFFFFF"/>
                </a:solidFill>
              </a:uFill>
              <a:latin typeface="Times New Roman"/>
            </a:endParaRPr>
          </a:p>
        </p:txBody>
      </p:sp>
      <p:sp>
        <p:nvSpPr>
          <p:cNvPr id="50" name="PlaceHolder 4"/>
          <p:cNvSpPr>
            <a:spLocks noGrp="1"/>
          </p:cNvSpPr>
          <p:nvPr>
            <p:ph type="ftr"/>
          </p:nvPr>
        </p:nvSpPr>
        <p:spPr>
          <a:xfrm>
            <a:off x="3123720" y="6248160"/>
            <a:ext cx="2894040" cy="455400"/>
          </a:xfrm>
          <a:prstGeom prst="rect">
            <a:avLst/>
          </a:prstGeom>
        </p:spPr>
        <p:txBody>
          <a:bodyPr lIns="90000" tIns="46800" rIns="90000" bIns="46800" anchor="b"/>
          <a:lstStyle/>
          <a:p>
            <a:pPr algn="ctr">
              <a:lnSpc>
                <a:spcPct val="100000"/>
              </a:lnSpc>
            </a:pPr>
            <a:r>
              <a:rPr lang="ru-RU" sz="1200" b="0" strike="noStrike" spc="-1">
                <a:solidFill>
                  <a:srgbClr val="000000"/>
                </a:solidFill>
                <a:uFill>
                  <a:solidFill>
                    <a:srgbClr val="FFFFFF"/>
                  </a:solidFill>
                </a:uFill>
                <a:latin typeface="Garamond"/>
                <a:ea typeface="DejaVu Sans"/>
              </a:rPr>
              <a:t>&lt;нижний колонтитул&gt;</a:t>
            </a:r>
            <a:endParaRPr lang="ru-RU" sz="2400" b="0" strike="noStrike" spc="-1">
              <a:solidFill>
                <a:srgbClr val="000000"/>
              </a:solidFill>
              <a:uFill>
                <a:solidFill>
                  <a:srgbClr val="FFFFFF"/>
                </a:solidFill>
              </a:uFill>
              <a:latin typeface="Times New Roman"/>
            </a:endParaRPr>
          </a:p>
        </p:txBody>
      </p:sp>
      <p:sp>
        <p:nvSpPr>
          <p:cNvPr id="51" name="PlaceHolder 5"/>
          <p:cNvSpPr>
            <a:spLocks noGrp="1"/>
          </p:cNvSpPr>
          <p:nvPr>
            <p:ph type="sldNum"/>
          </p:nvPr>
        </p:nvSpPr>
        <p:spPr>
          <a:xfrm>
            <a:off x="6552720" y="6243480"/>
            <a:ext cx="2132280" cy="455760"/>
          </a:xfrm>
          <a:prstGeom prst="rect">
            <a:avLst/>
          </a:prstGeom>
        </p:spPr>
        <p:txBody>
          <a:bodyPr lIns="90000" tIns="46800" rIns="90000" bIns="46800" anchor="b"/>
          <a:lstStyle/>
          <a:p>
            <a:pPr algn="r">
              <a:lnSpc>
                <a:spcPct val="100000"/>
              </a:lnSpc>
            </a:pPr>
            <a:fld id="{8343F6DD-C39D-4AFA-9A90-9D36F1E8997A}" type="slidenum">
              <a:rPr lang="ru-RU" sz="1200" b="0" strike="noStrike" spc="-1">
                <a:solidFill>
                  <a:srgbClr val="000000"/>
                </a:solidFill>
                <a:uFill>
                  <a:solidFill>
                    <a:srgbClr val="FFFFFF"/>
                  </a:solidFill>
                </a:uFill>
                <a:latin typeface="Garamond"/>
                <a:ea typeface="DejaVu Sans"/>
              </a:rPr>
              <a:pPr algn="r">
                <a:lnSpc>
                  <a:spcPct val="100000"/>
                </a:lnSpc>
              </a:pPr>
              <a:t>‹#›</a:t>
            </a:fld>
            <a:endParaRPr lang="ru-RU" sz="2400" b="0" strike="noStrike" spc="-1">
              <a:solidFill>
                <a:srgbClr val="000000"/>
              </a:solidFill>
              <a:uFill>
                <a:solidFill>
                  <a:srgbClr val="FFFFFF"/>
                </a:solidFill>
              </a:uFill>
              <a:latin typeface="Times New Roman"/>
            </a:endParaRPr>
          </a:p>
        </p:txBody>
      </p:sp>
      <p:sp>
        <p:nvSpPr>
          <p:cNvPr id="52" name="CustomShape 6"/>
          <p:cNvSpPr/>
          <p:nvPr/>
        </p:nvSpPr>
        <p:spPr>
          <a:xfrm>
            <a:off x="380880" y="228600"/>
            <a:ext cx="8229600" cy="609480"/>
          </a:xfrm>
          <a:custGeom>
            <a:avLst/>
            <a:gdLst/>
            <a:ahLst/>
            <a:cxnLst/>
            <a:rect l="l" t="t" r="r" b="b"/>
            <a:pathLst>
              <a:path w="1000" h="1000">
                <a:moveTo>
                  <a:pt x="0" y="1000"/>
                </a:moveTo>
                <a:lnTo>
                  <a:pt x="0" y="0"/>
                </a:lnTo>
                <a:lnTo>
                  <a:pt x="1000" y="0"/>
                </a:lnTo>
              </a:path>
            </a:pathLst>
          </a:custGeom>
          <a:noFill/>
          <a:ln w="19080">
            <a:solidFill>
              <a:srgbClr val="CC9900"/>
            </a:solidFill>
            <a:miter/>
          </a:ln>
        </p:spPr>
        <p:style>
          <a:lnRef idx="0">
            <a:scrgbClr r="0" g="0" b="0"/>
          </a:lnRef>
          <a:fillRef idx="0">
            <a:scrgbClr r="0" g="0" b="0"/>
          </a:fillRef>
          <a:effectRef idx="0">
            <a:scrgbClr r="0" g="0" b="0"/>
          </a:effectRef>
          <a:fontRef idx="minor"/>
        </p:style>
      </p:sp>
      <p:sp>
        <p:nvSpPr>
          <p:cNvPr id="53" name="Line 7"/>
          <p:cNvSpPr/>
          <p:nvPr/>
        </p:nvSpPr>
        <p:spPr>
          <a:xfrm>
            <a:off x="457200" y="6172200"/>
            <a:ext cx="8229600" cy="1440"/>
          </a:xfrm>
          <a:prstGeom prst="line">
            <a:avLst/>
          </a:prstGeom>
          <a:ln w="19080">
            <a:solidFill>
              <a:srgbClr val="CC9900"/>
            </a:solidFill>
            <a:miter/>
          </a:ln>
        </p:spPr>
        <p:style>
          <a:lnRef idx="0">
            <a:scrgbClr r="0" g="0" b="0"/>
          </a:lnRef>
          <a:fillRef idx="0">
            <a:scrgbClr r="0" g="0" b="0"/>
          </a:fillRef>
          <a:effectRef idx="0">
            <a:scrgbClr r="0" g="0" b="0"/>
          </a:effectRef>
          <a:fontRef idx="minor"/>
        </p:style>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0" name="PlaceHolder 1"/>
          <p:cNvSpPr>
            <a:spLocks noGrp="1"/>
          </p:cNvSpPr>
          <p:nvPr>
            <p:ph type="dt"/>
          </p:nvPr>
        </p:nvSpPr>
        <p:spPr>
          <a:xfrm>
            <a:off x="457200" y="6245280"/>
            <a:ext cx="2133360" cy="475920"/>
          </a:xfrm>
          <a:prstGeom prst="rect">
            <a:avLst/>
          </a:prstGeom>
        </p:spPr>
        <p:txBody>
          <a:bodyPr/>
          <a:lstStyle/>
          <a:p>
            <a:endParaRPr lang="ru-RU" sz="2400" b="0" strike="noStrike" spc="-1">
              <a:solidFill>
                <a:srgbClr val="000000"/>
              </a:solidFill>
              <a:uFill>
                <a:solidFill>
                  <a:srgbClr val="FFFFFF"/>
                </a:solidFill>
              </a:uFill>
              <a:latin typeface="Times New Roman"/>
            </a:endParaRPr>
          </a:p>
        </p:txBody>
      </p:sp>
      <p:sp>
        <p:nvSpPr>
          <p:cNvPr id="131" name="PlaceHolder 2"/>
          <p:cNvSpPr>
            <a:spLocks noGrp="1"/>
          </p:cNvSpPr>
          <p:nvPr>
            <p:ph type="ftr"/>
          </p:nvPr>
        </p:nvSpPr>
        <p:spPr>
          <a:xfrm>
            <a:off x="3124080" y="6245280"/>
            <a:ext cx="2895120" cy="475920"/>
          </a:xfrm>
          <a:prstGeom prst="rect">
            <a:avLst/>
          </a:prstGeom>
        </p:spPr>
        <p:txBody>
          <a:bodyPr/>
          <a:lstStyle/>
          <a:p>
            <a:endParaRPr lang="ru-RU" sz="2400" b="0" strike="noStrike" spc="-1">
              <a:solidFill>
                <a:srgbClr val="000000"/>
              </a:solidFill>
              <a:uFill>
                <a:solidFill>
                  <a:srgbClr val="FFFFFF"/>
                </a:solidFill>
              </a:uFill>
              <a:latin typeface="Times New Roman"/>
            </a:endParaRPr>
          </a:p>
        </p:txBody>
      </p:sp>
      <p:sp>
        <p:nvSpPr>
          <p:cNvPr id="132" name="PlaceHolder 3"/>
          <p:cNvSpPr>
            <a:spLocks noGrp="1"/>
          </p:cNvSpPr>
          <p:nvPr>
            <p:ph type="sldNum"/>
          </p:nvPr>
        </p:nvSpPr>
        <p:spPr>
          <a:xfrm>
            <a:off x="6553080" y="6245280"/>
            <a:ext cx="2133360" cy="475920"/>
          </a:xfrm>
          <a:prstGeom prst="rect">
            <a:avLst/>
          </a:prstGeom>
        </p:spPr>
        <p:txBody>
          <a:bodyPr/>
          <a:lstStyle/>
          <a:p>
            <a:pPr algn="r">
              <a:lnSpc>
                <a:spcPct val="100000"/>
              </a:lnSpc>
            </a:pPr>
            <a:fld id="{34146F69-DB83-4FC4-B3CE-DC3E19FD58DB}" type="slidenum">
              <a:rPr lang="ru-RU" sz="1400" b="0" strike="noStrike" spc="-1">
                <a:solidFill>
                  <a:srgbClr val="000000"/>
                </a:solidFill>
                <a:uFill>
                  <a:solidFill>
                    <a:srgbClr val="FFFFFF"/>
                  </a:solidFill>
                </a:uFill>
                <a:latin typeface="Arial"/>
              </a:rPr>
              <a:pPr algn="r">
                <a:lnSpc>
                  <a:spcPct val="100000"/>
                </a:lnSpc>
              </a:pPr>
              <a:t>‹#›</a:t>
            </a:fld>
            <a:endParaRPr lang="ru-RU" sz="1400" b="0" strike="noStrike" spc="-1">
              <a:solidFill>
                <a:srgbClr val="000000"/>
              </a:solidFill>
              <a:uFill>
                <a:solidFill>
                  <a:srgbClr val="FFFFFF"/>
                </a:solidFill>
              </a:uFill>
              <a:latin typeface="Times New Roman"/>
            </a:endParaRPr>
          </a:p>
        </p:txBody>
      </p:sp>
      <p:sp>
        <p:nvSpPr>
          <p:cNvPr id="133" name="PlaceHolder 4"/>
          <p:cNvSpPr>
            <a:spLocks noGrp="1"/>
          </p:cNvSpPr>
          <p:nvPr>
            <p:ph type="title"/>
          </p:nvPr>
        </p:nvSpPr>
        <p:spPr>
          <a:xfrm>
            <a:off x="457200" y="273600"/>
            <a:ext cx="8229240" cy="1144800"/>
          </a:xfrm>
          <a:prstGeom prst="rect">
            <a:avLst/>
          </a:prstGeom>
        </p:spPr>
        <p:txBody>
          <a:bodyPr lIns="0" tIns="0" rIns="0" bIns="0" anchor="ctr"/>
          <a:lstStyle/>
          <a:p>
            <a:r>
              <a:rPr lang="ru-RU" sz="4400" b="0" strike="noStrike" spc="-1">
                <a:solidFill>
                  <a:srgbClr val="000000"/>
                </a:solidFill>
                <a:uFill>
                  <a:solidFill>
                    <a:srgbClr val="FFFFFF"/>
                  </a:solidFill>
                </a:uFill>
                <a:latin typeface="Verdana"/>
              </a:rPr>
              <a:t>Для правки текста заголовка щёлкните мышью</a:t>
            </a:r>
          </a:p>
        </p:txBody>
      </p:sp>
      <p:sp>
        <p:nvSpPr>
          <p:cNvPr id="134" name="PlaceHolder 5"/>
          <p:cNvSpPr>
            <a:spLocks noGrp="1"/>
          </p:cNvSpPr>
          <p:nvPr>
            <p:ph type="body"/>
          </p:nvPr>
        </p:nvSpPr>
        <p:spPr>
          <a:xfrm>
            <a:off x="457200" y="1604520"/>
            <a:ext cx="8229240" cy="3977280"/>
          </a:xfrm>
          <a:prstGeom prst="rect">
            <a:avLst/>
          </a:prstGeom>
        </p:spPr>
        <p:txBody>
          <a:bodyPr lIns="0" tIns="0" rIns="0" bIns="0"/>
          <a:lstStyle/>
          <a:p>
            <a:pPr marL="432000" indent="-324000">
              <a:buClr>
                <a:srgbClr val="000000"/>
              </a:buClr>
              <a:buSzPct val="45000"/>
              <a:buFont typeface="Wingdings" charset="2"/>
              <a:buChar char=""/>
            </a:pPr>
            <a:r>
              <a:rPr lang="ru-RU" sz="3200" b="0" strike="noStrike" spc="-1">
                <a:solidFill>
                  <a:srgbClr val="000000"/>
                </a:solidFill>
                <a:uFill>
                  <a:solidFill>
                    <a:srgbClr val="FFFFFF"/>
                  </a:solidFill>
                </a:uFill>
                <a:latin typeface="Arial"/>
              </a:rPr>
              <a:t>Для правки структуры щёлкните мышью</a:t>
            </a:r>
          </a:p>
          <a:p>
            <a:pPr marL="864000" lvl="1" indent="-324000">
              <a:buClr>
                <a:srgbClr val="000000"/>
              </a:buClr>
              <a:buSzPct val="75000"/>
              <a:buFont typeface="Symbol" charset="2"/>
              <a:buChar char=""/>
            </a:pPr>
            <a:r>
              <a:rPr lang="ru-RU" sz="2400" b="0" strike="noStrike" spc="-1">
                <a:solidFill>
                  <a:srgbClr val="000000"/>
                </a:solidFill>
                <a:uFill>
                  <a:solidFill>
                    <a:srgbClr val="FFFFFF"/>
                  </a:solidFill>
                </a:uFill>
                <a:latin typeface="Arial"/>
              </a:rPr>
              <a:t>Второй уровень структуры</a:t>
            </a:r>
          </a:p>
          <a:p>
            <a:pPr marL="1296000" lvl="2" indent="-288000">
              <a:buClr>
                <a:srgbClr val="000000"/>
              </a:buClr>
              <a:buSzPct val="45000"/>
              <a:buFont typeface="Wingdings" charset="2"/>
              <a:buChar char=""/>
            </a:pPr>
            <a:r>
              <a:rPr lang="ru-RU" sz="2000" b="0" strike="noStrike" spc="-1">
                <a:solidFill>
                  <a:srgbClr val="000000"/>
                </a:solidFill>
                <a:uFill>
                  <a:solidFill>
                    <a:srgbClr val="FFFFFF"/>
                  </a:solidFill>
                </a:uFill>
                <a:latin typeface="Arial"/>
              </a:rPr>
              <a:t>Третий уровень структуры</a:t>
            </a:r>
          </a:p>
          <a:p>
            <a:pPr marL="1728000" lvl="3" indent="-216000">
              <a:buClr>
                <a:srgbClr val="000000"/>
              </a:buClr>
              <a:buSzPct val="75000"/>
              <a:buFont typeface="Symbol" charset="2"/>
              <a:buChar char=""/>
            </a:pPr>
            <a:r>
              <a:rPr lang="ru-RU" sz="2000" b="0" strike="noStrike" spc="-1">
                <a:solidFill>
                  <a:srgbClr val="000000"/>
                </a:solidFill>
                <a:uFill>
                  <a:solidFill>
                    <a:srgbClr val="FFFFFF"/>
                  </a:solidFill>
                </a:uFill>
                <a:latin typeface="Arial"/>
              </a:rPr>
              <a:t>Четвёртый уровень структуры</a:t>
            </a:r>
          </a:p>
          <a:p>
            <a:pPr marL="2160000" lvl="4" indent="-216000">
              <a:buClr>
                <a:srgbClr val="000000"/>
              </a:buClr>
              <a:buSzPct val="45000"/>
              <a:buFont typeface="Wingdings" charset="2"/>
              <a:buChar char=""/>
            </a:pPr>
            <a:r>
              <a:rPr lang="ru-RU" sz="2000" b="0" strike="noStrike" spc="-1">
                <a:solidFill>
                  <a:srgbClr val="000000"/>
                </a:solidFill>
                <a:uFill>
                  <a:solidFill>
                    <a:srgbClr val="FFFFFF"/>
                  </a:solidFill>
                </a:uFill>
                <a:latin typeface="Arial"/>
              </a:rPr>
              <a:t>Пятый уровень структуры</a:t>
            </a:r>
          </a:p>
          <a:p>
            <a:pPr marL="2592000" lvl="5" indent="-216000">
              <a:buClr>
                <a:srgbClr val="000000"/>
              </a:buClr>
              <a:buSzPct val="45000"/>
              <a:buFont typeface="Wingdings" charset="2"/>
              <a:buChar char=""/>
            </a:pPr>
            <a:r>
              <a:rPr lang="ru-RU" sz="2000" b="0" strike="noStrike" spc="-1">
                <a:solidFill>
                  <a:srgbClr val="000000"/>
                </a:solidFill>
                <a:uFill>
                  <a:solidFill>
                    <a:srgbClr val="FFFFFF"/>
                  </a:solidFill>
                </a:uFill>
                <a:latin typeface="Arial"/>
              </a:rPr>
              <a:t>Шестой уровень структуры</a:t>
            </a:r>
          </a:p>
          <a:p>
            <a:pPr marL="3024000" lvl="6" indent="-216000">
              <a:buClr>
                <a:srgbClr val="000000"/>
              </a:buClr>
              <a:buSzPct val="45000"/>
              <a:buFont typeface="Wingdings" charset="2"/>
              <a:buChar char=""/>
            </a:pPr>
            <a:r>
              <a:rPr lang="ru-RU" sz="2000" b="0" strike="noStrike" spc="-1">
                <a:solidFill>
                  <a:srgbClr val="000000"/>
                </a:solidFill>
                <a:uFill>
                  <a:solidFill>
                    <a:srgbClr val="FFFFFF"/>
                  </a:solidFill>
                </a:uFill>
                <a:latin typeface="Arial"/>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9"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ru-RU" sz="4400" b="0" strike="noStrike" spc="-1">
                <a:solidFill>
                  <a:srgbClr val="000000"/>
                </a:solidFill>
                <a:uFill>
                  <a:solidFill>
                    <a:srgbClr val="FFFFFF"/>
                  </a:solidFill>
                </a:uFill>
                <a:latin typeface="Arial"/>
              </a:rPr>
              <a:t>Образец заголовка</a:t>
            </a:r>
            <a:endParaRPr lang="ru-RU" sz="4400" b="0" strike="noStrike" spc="-1">
              <a:solidFill>
                <a:srgbClr val="000000"/>
              </a:solidFill>
              <a:uFill>
                <a:solidFill>
                  <a:srgbClr val="FFFFFF"/>
                </a:solidFill>
              </a:uFill>
              <a:latin typeface="Verdana"/>
            </a:endParaRPr>
          </a:p>
        </p:txBody>
      </p:sp>
      <p:sp>
        <p:nvSpPr>
          <p:cNvPr id="170" name="PlaceHolder 2"/>
          <p:cNvSpPr>
            <a:spLocks noGrp="1"/>
          </p:cNvSpPr>
          <p:nvPr>
            <p:ph type="body"/>
          </p:nvPr>
        </p:nvSpPr>
        <p:spPr>
          <a:xfrm>
            <a:off x="457200" y="1600200"/>
            <a:ext cx="8229240" cy="4525560"/>
          </a:xfrm>
          <a:prstGeom prst="rect">
            <a:avLst/>
          </a:prstGeom>
        </p:spPr>
        <p:txBody>
          <a:bodyPr/>
          <a:lstStyle/>
          <a:p>
            <a:pPr marL="432000" indent="-324000">
              <a:buClr>
                <a:srgbClr val="000000"/>
              </a:buClr>
              <a:buSzPct val="45000"/>
              <a:buFont typeface="Wingdings" charset="2"/>
              <a:buChar char=""/>
            </a:pPr>
            <a:r>
              <a:rPr lang="ru-RU" sz="3200" b="0" strike="noStrike" spc="-1">
                <a:solidFill>
                  <a:srgbClr val="000000"/>
                </a:solidFill>
                <a:uFill>
                  <a:solidFill>
                    <a:srgbClr val="FFFFFF"/>
                  </a:solidFill>
                </a:uFill>
                <a:latin typeface="Arial"/>
              </a:rPr>
              <a:t>Для правки структуры щёлкните мышью</a:t>
            </a:r>
          </a:p>
          <a:p>
            <a:pPr marL="864000" lvl="1" indent="-324000">
              <a:buClr>
                <a:srgbClr val="000000"/>
              </a:buClr>
              <a:buSzPct val="75000"/>
              <a:buFont typeface="Symbol" charset="2"/>
              <a:buChar char=""/>
            </a:pPr>
            <a:r>
              <a:rPr lang="ru-RU" sz="3200" b="0" strike="noStrike" spc="-1">
                <a:solidFill>
                  <a:srgbClr val="000000"/>
                </a:solidFill>
                <a:uFill>
                  <a:solidFill>
                    <a:srgbClr val="FFFFFF"/>
                  </a:solidFill>
                </a:uFill>
                <a:latin typeface="Arial"/>
              </a:rPr>
              <a:t>Второй уровень структуры</a:t>
            </a:r>
            <a:endParaRPr lang="ru-RU" sz="2400" b="0" strike="noStrike" spc="-1">
              <a:solidFill>
                <a:srgbClr val="000000"/>
              </a:solidFill>
              <a:uFill>
                <a:solidFill>
                  <a:srgbClr val="FFFFFF"/>
                </a:solidFill>
              </a:uFill>
              <a:latin typeface="Arial"/>
            </a:endParaRPr>
          </a:p>
          <a:p>
            <a:pPr marL="1296000" lvl="2" indent="-288000">
              <a:buClr>
                <a:srgbClr val="000000"/>
              </a:buClr>
              <a:buSzPct val="45000"/>
              <a:buFont typeface="Wingdings" charset="2"/>
              <a:buChar char=""/>
            </a:pPr>
            <a:r>
              <a:rPr lang="ru-RU" sz="3200" b="0" strike="noStrike" spc="-1">
                <a:solidFill>
                  <a:srgbClr val="000000"/>
                </a:solidFill>
                <a:uFill>
                  <a:solidFill>
                    <a:srgbClr val="FFFFFF"/>
                  </a:solidFill>
                </a:uFill>
                <a:latin typeface="Arial"/>
              </a:rPr>
              <a:t>Третий уровень структуры</a:t>
            </a:r>
            <a:endParaRPr lang="ru-RU" sz="2000" b="0" strike="noStrike" spc="-1">
              <a:solidFill>
                <a:srgbClr val="000000"/>
              </a:solidFill>
              <a:uFill>
                <a:solidFill>
                  <a:srgbClr val="FFFFFF"/>
                </a:solidFill>
              </a:uFill>
              <a:latin typeface="Arial"/>
            </a:endParaRPr>
          </a:p>
          <a:p>
            <a:pPr marL="1728000" lvl="3" indent="-216000">
              <a:buClr>
                <a:srgbClr val="000000"/>
              </a:buClr>
              <a:buSzPct val="75000"/>
              <a:buFont typeface="Symbol" charset="2"/>
              <a:buChar char=""/>
            </a:pPr>
            <a:r>
              <a:rPr lang="ru-RU" sz="3200" b="0" strike="noStrike" spc="-1">
                <a:solidFill>
                  <a:srgbClr val="000000"/>
                </a:solidFill>
                <a:uFill>
                  <a:solidFill>
                    <a:srgbClr val="FFFFFF"/>
                  </a:solidFill>
                </a:uFill>
                <a:latin typeface="Arial"/>
              </a:rPr>
              <a:t>Четвёртый уровень структуры</a:t>
            </a:r>
            <a:endParaRPr lang="ru-RU" sz="2000" b="0" strike="noStrike" spc="-1">
              <a:solidFill>
                <a:srgbClr val="000000"/>
              </a:solidFill>
              <a:uFill>
                <a:solidFill>
                  <a:srgbClr val="FFFFFF"/>
                </a:solidFill>
              </a:uFill>
              <a:latin typeface="Arial"/>
            </a:endParaRPr>
          </a:p>
          <a:p>
            <a:pPr marL="2160000" lvl="4" indent="-216000">
              <a:buClr>
                <a:srgbClr val="000000"/>
              </a:buClr>
              <a:buSzPct val="45000"/>
              <a:buFont typeface="Wingdings" charset="2"/>
              <a:buChar char=""/>
            </a:pPr>
            <a:r>
              <a:rPr lang="ru-RU" sz="3200" b="0" strike="noStrike" spc="-1">
                <a:solidFill>
                  <a:srgbClr val="000000"/>
                </a:solidFill>
                <a:uFill>
                  <a:solidFill>
                    <a:srgbClr val="FFFFFF"/>
                  </a:solidFill>
                </a:uFill>
                <a:latin typeface="Arial"/>
              </a:rPr>
              <a:t>Пятый уровень структуры</a:t>
            </a:r>
            <a:endParaRPr lang="ru-RU" sz="2000" b="0" strike="noStrike" spc="-1">
              <a:solidFill>
                <a:srgbClr val="000000"/>
              </a:solidFill>
              <a:uFill>
                <a:solidFill>
                  <a:srgbClr val="FFFFFF"/>
                </a:solidFill>
              </a:uFill>
              <a:latin typeface="Arial"/>
            </a:endParaRPr>
          </a:p>
          <a:p>
            <a:pPr marL="2592000" lvl="5" indent="-216000">
              <a:buClr>
                <a:srgbClr val="000000"/>
              </a:buClr>
              <a:buSzPct val="45000"/>
              <a:buFont typeface="Wingdings" charset="2"/>
              <a:buChar char=""/>
            </a:pPr>
            <a:r>
              <a:rPr lang="ru-RU" sz="3200" b="0" strike="noStrike" spc="-1">
                <a:solidFill>
                  <a:srgbClr val="000000"/>
                </a:solidFill>
                <a:uFill>
                  <a:solidFill>
                    <a:srgbClr val="FFFFFF"/>
                  </a:solidFill>
                </a:uFill>
                <a:latin typeface="Arial"/>
              </a:rPr>
              <a:t>Шестой уровень структуры</a:t>
            </a:r>
            <a:endParaRPr lang="ru-RU" sz="2000" b="0" strike="noStrike" spc="-1">
              <a:solidFill>
                <a:srgbClr val="000000"/>
              </a:solidFill>
              <a:uFill>
                <a:solidFill>
                  <a:srgbClr val="FFFFFF"/>
                </a:solidFill>
              </a:uFill>
              <a:latin typeface="Arial"/>
            </a:endParaRPr>
          </a:p>
          <a:p>
            <a:pPr marL="3024000" lvl="6" indent="-216000">
              <a:buClr>
                <a:srgbClr val="000000"/>
              </a:buClr>
              <a:buSzPct val="45000"/>
              <a:buFont typeface="Wingdings" charset="2"/>
              <a:buChar char=""/>
            </a:pPr>
            <a:r>
              <a:rPr lang="ru-RU" sz="3200" b="0" strike="noStrike" spc="-1">
                <a:solidFill>
                  <a:srgbClr val="000000"/>
                </a:solidFill>
                <a:uFill>
                  <a:solidFill>
                    <a:srgbClr val="FFFFFF"/>
                  </a:solidFill>
                </a:uFill>
                <a:latin typeface="Arial"/>
              </a:rPr>
              <a:t>Седьмой уровень структурыОбразец текста</a:t>
            </a:r>
            <a:endParaRPr lang="ru-RU" sz="2000" b="0" strike="noStrike" spc="-1">
              <a:solidFill>
                <a:srgbClr val="000000"/>
              </a:solidFill>
              <a:uFill>
                <a:solidFill>
                  <a:srgbClr val="FFFFFF"/>
                </a:solidFill>
              </a:uFill>
              <a:latin typeface="Arial"/>
            </a:endParaRPr>
          </a:p>
          <a:p>
            <a:pPr marL="3456000" lvl="7" indent="-216000">
              <a:buClr>
                <a:srgbClr val="000000"/>
              </a:buClr>
              <a:buSzPct val="45000"/>
              <a:buFont typeface="Wingdings" charset="2"/>
              <a:buChar char=""/>
            </a:pPr>
            <a:r>
              <a:rPr lang="ru-RU" sz="2800" b="0" strike="noStrike" spc="-1">
                <a:solidFill>
                  <a:srgbClr val="000000"/>
                </a:solidFill>
                <a:uFill>
                  <a:solidFill>
                    <a:srgbClr val="FFFFFF"/>
                  </a:solidFill>
                </a:uFill>
                <a:latin typeface="Arial"/>
              </a:rPr>
              <a:t>Второй уровень</a:t>
            </a:r>
            <a:endParaRPr lang="ru-RU" sz="2000" b="0" strike="noStrike" spc="-1">
              <a:solidFill>
                <a:srgbClr val="000000"/>
              </a:solidFill>
              <a:uFill>
                <a:solidFill>
                  <a:srgbClr val="FFFFFF"/>
                </a:solidFill>
              </a:uFill>
              <a:latin typeface="Arial"/>
            </a:endParaRPr>
          </a:p>
          <a:p>
            <a:pPr marL="3888000" lvl="8" indent="-216000">
              <a:buClr>
                <a:srgbClr val="000000"/>
              </a:buClr>
              <a:buSzPct val="45000"/>
              <a:buFont typeface="Wingdings" charset="2"/>
              <a:buChar char=""/>
            </a:pPr>
            <a:r>
              <a:rPr lang="ru-RU" sz="2400" b="0" strike="noStrike" spc="-1">
                <a:solidFill>
                  <a:srgbClr val="000000"/>
                </a:solidFill>
                <a:uFill>
                  <a:solidFill>
                    <a:srgbClr val="FFFFFF"/>
                  </a:solidFill>
                </a:uFill>
                <a:latin typeface="Arial"/>
              </a:rPr>
              <a:t>Третий уровень</a:t>
            </a:r>
            <a:endParaRPr lang="ru-RU" sz="2000" b="0" strike="noStrike" spc="-1">
              <a:solidFill>
                <a:srgbClr val="000000"/>
              </a:solidFill>
              <a:uFill>
                <a:solidFill>
                  <a:srgbClr val="FFFFFF"/>
                </a:solidFill>
              </a:uFill>
              <a:latin typeface="Arial"/>
            </a:endParaRPr>
          </a:p>
          <a:p>
            <a:pPr marL="4320000" lvl="0" indent="-216000">
              <a:lnSpc>
                <a:spcPct val="100000"/>
              </a:lnSpc>
              <a:buClr>
                <a:srgbClr val="000000"/>
              </a:buClr>
              <a:buSzPct val="45000"/>
              <a:buFont typeface="Wingdings" charset="2"/>
              <a:buChar char=""/>
            </a:pPr>
            <a:r>
              <a:rPr lang="ru-RU" sz="2000" b="0" strike="noStrike" spc="-1">
                <a:solidFill>
                  <a:srgbClr val="000000"/>
                </a:solidFill>
                <a:uFill>
                  <a:solidFill>
                    <a:srgbClr val="FFFFFF"/>
                  </a:solidFill>
                </a:uFill>
                <a:latin typeface="Arial"/>
              </a:rPr>
              <a:t>Четвертый уровень</a:t>
            </a:r>
            <a:endParaRPr lang="ru-RU" sz="3200" b="0" strike="noStrike" spc="-1">
              <a:solidFill>
                <a:srgbClr val="000000"/>
              </a:solidFill>
              <a:uFill>
                <a:solidFill>
                  <a:srgbClr val="FFFFFF"/>
                </a:solidFill>
              </a:uFill>
              <a:latin typeface="Arial"/>
            </a:endParaRPr>
          </a:p>
          <a:p>
            <a:pPr marL="4320000" lvl="0" indent="-216000">
              <a:lnSpc>
                <a:spcPct val="100000"/>
              </a:lnSpc>
              <a:buClr>
                <a:srgbClr val="000000"/>
              </a:buClr>
              <a:buSzPct val="45000"/>
              <a:buFont typeface="Wingdings" charset="2"/>
              <a:buChar char=""/>
            </a:pPr>
            <a:r>
              <a:rPr lang="ru-RU" sz="2000" b="0" strike="noStrike" spc="-1">
                <a:solidFill>
                  <a:srgbClr val="000000"/>
                </a:solidFill>
                <a:uFill>
                  <a:solidFill>
                    <a:srgbClr val="FFFFFF"/>
                  </a:solidFill>
                </a:uFill>
                <a:latin typeface="Arial"/>
              </a:rPr>
              <a:t>Пятый уровень</a:t>
            </a:r>
            <a:endParaRPr lang="ru-RU" sz="3200" b="0" strike="noStrike" spc="-1">
              <a:solidFill>
                <a:srgbClr val="000000"/>
              </a:solidFill>
              <a:uFill>
                <a:solidFill>
                  <a:srgbClr val="FFFFFF"/>
                </a:solidFill>
              </a:uFill>
              <a:latin typeface="Arial"/>
            </a:endParaRPr>
          </a:p>
        </p:txBody>
      </p:sp>
      <p:sp>
        <p:nvSpPr>
          <p:cNvPr id="171" name="PlaceHolder 3"/>
          <p:cNvSpPr>
            <a:spLocks noGrp="1"/>
          </p:cNvSpPr>
          <p:nvPr>
            <p:ph type="dt"/>
          </p:nvPr>
        </p:nvSpPr>
        <p:spPr>
          <a:xfrm>
            <a:off x="457200" y="6245280"/>
            <a:ext cx="2133360" cy="475920"/>
          </a:xfrm>
          <a:prstGeom prst="rect">
            <a:avLst/>
          </a:prstGeom>
        </p:spPr>
        <p:txBody>
          <a:bodyPr/>
          <a:lstStyle/>
          <a:p>
            <a:endParaRPr lang="ru-RU" sz="2400" b="0" strike="noStrike" spc="-1">
              <a:solidFill>
                <a:srgbClr val="000000"/>
              </a:solidFill>
              <a:uFill>
                <a:solidFill>
                  <a:srgbClr val="FFFFFF"/>
                </a:solidFill>
              </a:uFill>
              <a:latin typeface="Times New Roman"/>
            </a:endParaRPr>
          </a:p>
        </p:txBody>
      </p:sp>
      <p:sp>
        <p:nvSpPr>
          <p:cNvPr id="172" name="PlaceHolder 4"/>
          <p:cNvSpPr>
            <a:spLocks noGrp="1"/>
          </p:cNvSpPr>
          <p:nvPr>
            <p:ph type="ftr"/>
          </p:nvPr>
        </p:nvSpPr>
        <p:spPr>
          <a:xfrm>
            <a:off x="3124080" y="6245280"/>
            <a:ext cx="2895120" cy="475920"/>
          </a:xfrm>
          <a:prstGeom prst="rect">
            <a:avLst/>
          </a:prstGeom>
        </p:spPr>
        <p:txBody>
          <a:bodyPr/>
          <a:lstStyle/>
          <a:p>
            <a:endParaRPr lang="ru-RU" sz="2400" b="0" strike="noStrike" spc="-1">
              <a:solidFill>
                <a:srgbClr val="000000"/>
              </a:solidFill>
              <a:uFill>
                <a:solidFill>
                  <a:srgbClr val="FFFFFF"/>
                </a:solidFill>
              </a:uFill>
              <a:latin typeface="Times New Roman"/>
            </a:endParaRPr>
          </a:p>
        </p:txBody>
      </p:sp>
      <p:sp>
        <p:nvSpPr>
          <p:cNvPr id="173" name="PlaceHolder 5"/>
          <p:cNvSpPr>
            <a:spLocks noGrp="1"/>
          </p:cNvSpPr>
          <p:nvPr>
            <p:ph type="sldNum"/>
          </p:nvPr>
        </p:nvSpPr>
        <p:spPr>
          <a:xfrm>
            <a:off x="6553080" y="6245280"/>
            <a:ext cx="2133360" cy="475920"/>
          </a:xfrm>
          <a:prstGeom prst="rect">
            <a:avLst/>
          </a:prstGeom>
        </p:spPr>
        <p:txBody>
          <a:bodyPr/>
          <a:lstStyle/>
          <a:p>
            <a:pPr algn="r">
              <a:lnSpc>
                <a:spcPct val="100000"/>
              </a:lnSpc>
            </a:pPr>
            <a:fld id="{4CA7805D-A584-477E-BE29-4A34929DFA04}" type="slidenum">
              <a:rPr lang="ru-RU" sz="1400" b="0" strike="noStrike" spc="-1">
                <a:solidFill>
                  <a:srgbClr val="000000"/>
                </a:solidFill>
                <a:uFill>
                  <a:solidFill>
                    <a:srgbClr val="FFFFFF"/>
                  </a:solidFill>
                </a:uFill>
                <a:latin typeface="Arial"/>
              </a:rPr>
              <a:pPr algn="r">
                <a:lnSpc>
                  <a:spcPct val="100000"/>
                </a:lnSpc>
              </a:pPr>
              <a:t>‹#›</a:t>
            </a:fld>
            <a:endParaRPr lang="ru-RU" sz="1400" b="0" strike="noStrike" spc="-1">
              <a:solidFill>
                <a:srgbClr val="000000"/>
              </a:solidFill>
              <a:uFill>
                <a:solidFill>
                  <a:srgbClr val="FFFFFF"/>
                </a:solidFill>
              </a:uFill>
              <a:latin typeface="Times New Roman"/>
            </a:endParaRP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p:bodyStyle/>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8" name="PlaceHolder 1"/>
          <p:cNvSpPr>
            <a:spLocks noGrp="1"/>
          </p:cNvSpPr>
          <p:nvPr>
            <p:ph type="dt"/>
          </p:nvPr>
        </p:nvSpPr>
        <p:spPr>
          <a:xfrm>
            <a:off x="457200" y="6356520"/>
            <a:ext cx="2133360" cy="364680"/>
          </a:xfrm>
          <a:prstGeom prst="rect">
            <a:avLst/>
          </a:prstGeom>
        </p:spPr>
        <p:txBody>
          <a:bodyPr anchor="ctr"/>
          <a:lstStyle/>
          <a:p>
            <a:endParaRPr lang="ru-RU" sz="2400" b="0" strike="noStrike" spc="-1">
              <a:solidFill>
                <a:srgbClr val="000000"/>
              </a:solidFill>
              <a:uFill>
                <a:solidFill>
                  <a:srgbClr val="FFFFFF"/>
                </a:solidFill>
              </a:uFill>
              <a:latin typeface="Times New Roman"/>
            </a:endParaRPr>
          </a:p>
        </p:txBody>
      </p:sp>
      <p:sp>
        <p:nvSpPr>
          <p:cNvPr id="209" name="PlaceHolder 2"/>
          <p:cNvSpPr>
            <a:spLocks noGrp="1"/>
          </p:cNvSpPr>
          <p:nvPr>
            <p:ph type="ftr"/>
          </p:nvPr>
        </p:nvSpPr>
        <p:spPr>
          <a:xfrm>
            <a:off x="3124080" y="6356520"/>
            <a:ext cx="2895120" cy="364680"/>
          </a:xfrm>
          <a:prstGeom prst="rect">
            <a:avLst/>
          </a:prstGeom>
        </p:spPr>
        <p:txBody>
          <a:bodyPr anchor="ctr"/>
          <a:lstStyle/>
          <a:p>
            <a:endParaRPr lang="ru-RU" sz="2400" b="0" strike="noStrike" spc="-1">
              <a:solidFill>
                <a:srgbClr val="000000"/>
              </a:solidFill>
              <a:uFill>
                <a:solidFill>
                  <a:srgbClr val="FFFFFF"/>
                </a:solidFill>
              </a:uFill>
              <a:latin typeface="Times New Roman"/>
            </a:endParaRPr>
          </a:p>
        </p:txBody>
      </p:sp>
      <p:sp>
        <p:nvSpPr>
          <p:cNvPr id="210" name="PlaceHolder 3"/>
          <p:cNvSpPr>
            <a:spLocks noGrp="1"/>
          </p:cNvSpPr>
          <p:nvPr>
            <p:ph type="sldNum"/>
          </p:nvPr>
        </p:nvSpPr>
        <p:spPr>
          <a:xfrm>
            <a:off x="6553080" y="6356520"/>
            <a:ext cx="2133360" cy="364680"/>
          </a:xfrm>
          <a:prstGeom prst="rect">
            <a:avLst/>
          </a:prstGeom>
        </p:spPr>
        <p:txBody>
          <a:bodyPr anchor="ctr"/>
          <a:lstStyle/>
          <a:p>
            <a:pPr algn="r">
              <a:lnSpc>
                <a:spcPct val="100000"/>
              </a:lnSpc>
            </a:pPr>
            <a:fld id="{199EC1D5-B23C-48D9-B954-BF915DDDD0B7}" type="slidenum">
              <a:rPr lang="ru-RU" sz="1200" b="0" strike="noStrike" spc="-1">
                <a:solidFill>
                  <a:srgbClr val="8B8B8B"/>
                </a:solidFill>
                <a:uFill>
                  <a:solidFill>
                    <a:srgbClr val="FFFFFF"/>
                  </a:solidFill>
                </a:uFill>
                <a:latin typeface="Verdana"/>
              </a:rPr>
              <a:pPr algn="r">
                <a:lnSpc>
                  <a:spcPct val="100000"/>
                </a:lnSpc>
              </a:pPr>
              <a:t>‹#›</a:t>
            </a:fld>
            <a:endParaRPr lang="ru-RU" sz="1200" b="0" strike="noStrike" spc="-1">
              <a:solidFill>
                <a:srgbClr val="000000"/>
              </a:solidFill>
              <a:uFill>
                <a:solidFill>
                  <a:srgbClr val="FFFFFF"/>
                </a:solidFill>
              </a:uFill>
              <a:latin typeface="Times New Roman"/>
            </a:endParaRPr>
          </a:p>
        </p:txBody>
      </p:sp>
      <p:sp>
        <p:nvSpPr>
          <p:cNvPr id="211" name="PlaceHolder 4"/>
          <p:cNvSpPr>
            <a:spLocks noGrp="1"/>
          </p:cNvSpPr>
          <p:nvPr>
            <p:ph type="title"/>
          </p:nvPr>
        </p:nvSpPr>
        <p:spPr>
          <a:xfrm>
            <a:off x="457200" y="273600"/>
            <a:ext cx="8229240" cy="1144800"/>
          </a:xfrm>
          <a:prstGeom prst="rect">
            <a:avLst/>
          </a:prstGeom>
        </p:spPr>
        <p:txBody>
          <a:bodyPr lIns="0" tIns="0" rIns="0" bIns="0" anchor="ctr"/>
          <a:lstStyle/>
          <a:p>
            <a:r>
              <a:rPr lang="ru-RU" sz="4400" b="0" strike="noStrike" spc="-1">
                <a:solidFill>
                  <a:srgbClr val="000000"/>
                </a:solidFill>
                <a:uFill>
                  <a:solidFill>
                    <a:srgbClr val="FFFFFF"/>
                  </a:solidFill>
                </a:uFill>
                <a:latin typeface="Verdana"/>
              </a:rPr>
              <a:t>Для правки текста заголовка щёлкните мышью</a:t>
            </a:r>
          </a:p>
        </p:txBody>
      </p:sp>
      <p:sp>
        <p:nvSpPr>
          <p:cNvPr id="212" name="PlaceHolder 5"/>
          <p:cNvSpPr>
            <a:spLocks noGrp="1"/>
          </p:cNvSpPr>
          <p:nvPr>
            <p:ph type="body"/>
          </p:nvPr>
        </p:nvSpPr>
        <p:spPr>
          <a:xfrm>
            <a:off x="457200" y="1604520"/>
            <a:ext cx="8229240" cy="3977280"/>
          </a:xfrm>
          <a:prstGeom prst="rect">
            <a:avLst/>
          </a:prstGeom>
        </p:spPr>
        <p:txBody>
          <a:bodyPr lIns="0" tIns="0" rIns="0" bIns="0"/>
          <a:lstStyle/>
          <a:p>
            <a:pPr marL="432000" indent="-324000">
              <a:buClr>
                <a:srgbClr val="000000"/>
              </a:buClr>
              <a:buSzPct val="45000"/>
              <a:buFont typeface="Wingdings" charset="2"/>
              <a:buChar char=""/>
            </a:pPr>
            <a:r>
              <a:rPr lang="ru-RU" sz="3200" b="0" strike="noStrike" spc="-1">
                <a:solidFill>
                  <a:srgbClr val="000000"/>
                </a:solidFill>
                <a:uFill>
                  <a:solidFill>
                    <a:srgbClr val="FFFFFF"/>
                  </a:solidFill>
                </a:uFill>
                <a:latin typeface="Calibri"/>
              </a:rPr>
              <a:t>Для правки структуры щёлкните мышью</a:t>
            </a:r>
          </a:p>
          <a:p>
            <a:pPr marL="864000" lvl="1" indent="-324000">
              <a:buClr>
                <a:srgbClr val="000000"/>
              </a:buClr>
              <a:buSzPct val="75000"/>
              <a:buFont typeface="Symbol" charset="2"/>
              <a:buChar char=""/>
            </a:pPr>
            <a:r>
              <a:rPr lang="ru-RU" sz="2400" b="0" strike="noStrike" spc="-1">
                <a:solidFill>
                  <a:srgbClr val="000000"/>
                </a:solidFill>
                <a:uFill>
                  <a:solidFill>
                    <a:srgbClr val="FFFFFF"/>
                  </a:solidFill>
                </a:uFill>
                <a:latin typeface="Calibri"/>
              </a:rPr>
              <a:t>Второй уровень структуры</a:t>
            </a:r>
          </a:p>
          <a:p>
            <a:pPr marL="1296000" lvl="2" indent="-288000">
              <a:buClr>
                <a:srgbClr val="000000"/>
              </a:buClr>
              <a:buSzPct val="45000"/>
              <a:buFont typeface="Wingdings" charset="2"/>
              <a:buChar char=""/>
            </a:pPr>
            <a:r>
              <a:rPr lang="ru-RU" sz="2000" b="0" strike="noStrike" spc="-1">
                <a:solidFill>
                  <a:srgbClr val="000000"/>
                </a:solidFill>
                <a:uFill>
                  <a:solidFill>
                    <a:srgbClr val="FFFFFF"/>
                  </a:solidFill>
                </a:uFill>
                <a:latin typeface="Calibri"/>
              </a:rPr>
              <a:t>Третий уровень структуры</a:t>
            </a:r>
          </a:p>
          <a:p>
            <a:pPr marL="1728000" lvl="3" indent="-216000">
              <a:buClr>
                <a:srgbClr val="000000"/>
              </a:buClr>
              <a:buSzPct val="75000"/>
              <a:buFont typeface="Symbol" charset="2"/>
              <a:buChar char=""/>
            </a:pPr>
            <a:r>
              <a:rPr lang="ru-RU" sz="2000" b="0" strike="noStrike" spc="-1">
                <a:solidFill>
                  <a:srgbClr val="000000"/>
                </a:solidFill>
                <a:uFill>
                  <a:solidFill>
                    <a:srgbClr val="FFFFFF"/>
                  </a:solidFill>
                </a:uFill>
                <a:latin typeface="Calibri"/>
              </a:rPr>
              <a:t>Четвёртый уровень структуры</a:t>
            </a:r>
          </a:p>
          <a:p>
            <a:pPr marL="2160000" lvl="4" indent="-216000">
              <a:buClr>
                <a:srgbClr val="000000"/>
              </a:buClr>
              <a:buSzPct val="45000"/>
              <a:buFont typeface="Wingdings" charset="2"/>
              <a:buChar char=""/>
            </a:pPr>
            <a:r>
              <a:rPr lang="ru-RU" sz="2000" b="0" strike="noStrike" spc="-1">
                <a:solidFill>
                  <a:srgbClr val="000000"/>
                </a:solidFill>
                <a:uFill>
                  <a:solidFill>
                    <a:srgbClr val="FFFFFF"/>
                  </a:solidFill>
                </a:uFill>
                <a:latin typeface="Calibri"/>
              </a:rPr>
              <a:t>Пятый уровень структуры</a:t>
            </a:r>
          </a:p>
          <a:p>
            <a:pPr marL="2592000" lvl="5" indent="-216000">
              <a:buClr>
                <a:srgbClr val="000000"/>
              </a:buClr>
              <a:buSzPct val="45000"/>
              <a:buFont typeface="Wingdings" charset="2"/>
              <a:buChar char=""/>
            </a:pPr>
            <a:r>
              <a:rPr lang="ru-RU" sz="2000" b="0" strike="noStrike" spc="-1">
                <a:solidFill>
                  <a:srgbClr val="000000"/>
                </a:solidFill>
                <a:uFill>
                  <a:solidFill>
                    <a:srgbClr val="FFFFFF"/>
                  </a:solidFill>
                </a:uFill>
                <a:latin typeface="Calibri"/>
              </a:rPr>
              <a:t>Шестой уровень структуры</a:t>
            </a:r>
          </a:p>
          <a:p>
            <a:pPr marL="3024000" lvl="6" indent="-216000">
              <a:buClr>
                <a:srgbClr val="000000"/>
              </a:buClr>
              <a:buSzPct val="45000"/>
              <a:buFont typeface="Wingdings" charset="2"/>
              <a:buChar char=""/>
            </a:pPr>
            <a:r>
              <a:rPr lang="ru-RU" sz="2000" b="0" strike="noStrike" spc="-1">
                <a:solidFill>
                  <a:srgbClr val="000000"/>
                </a:solidFill>
                <a:uFill>
                  <a:solidFill>
                    <a:srgbClr val="FFFFFF"/>
                  </a:solidFill>
                </a:uFill>
                <a:latin typeface="Calibri"/>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p:bodyStyle/>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5" name="CustomShape 1"/>
          <p:cNvSpPr/>
          <p:nvPr/>
        </p:nvSpPr>
        <p:spPr>
          <a:xfrm>
            <a:off x="0" y="0"/>
            <a:ext cx="9143640" cy="6857640"/>
          </a:xfrm>
          <a:prstGeom prst="rect">
            <a:avLst/>
          </a:prstGeom>
          <a:solidFill>
            <a:srgbClr val="FFFFFF"/>
          </a:solidFill>
          <a:ln w="12600">
            <a:noFill/>
          </a:ln>
        </p:spPr>
        <p:style>
          <a:lnRef idx="0">
            <a:scrgbClr r="0" g="0" b="0"/>
          </a:lnRef>
          <a:fillRef idx="0">
            <a:scrgbClr r="0" g="0" b="0"/>
          </a:fillRef>
          <a:effectRef idx="0">
            <a:scrgbClr r="0" g="0" b="0"/>
          </a:effectRef>
          <a:fontRef idx="minor"/>
        </p:style>
      </p:sp>
      <p:sp>
        <p:nvSpPr>
          <p:cNvPr id="296" name="CustomShape 2"/>
          <p:cNvSpPr/>
          <p:nvPr/>
        </p:nvSpPr>
        <p:spPr>
          <a:xfrm>
            <a:off x="64080" y="69840"/>
            <a:ext cx="9012960" cy="6693120"/>
          </a:xfrm>
          <a:prstGeom prst="roundRect">
            <a:avLst>
              <a:gd name="adj" fmla="val 4929"/>
            </a:avLst>
          </a:prstGeom>
          <a:solidFill>
            <a:srgbClr val="FFFFFF"/>
          </a:solidFill>
          <a:ln w="6480">
            <a:solidFill>
              <a:srgbClr val="000000"/>
            </a:solidFill>
            <a:round/>
          </a:ln>
          <a:effectLst>
            <a:outerShdw dist="25560" dir="5400000">
              <a:srgbClr val="000000">
                <a:alpha val="50000"/>
              </a:srgbClr>
            </a:outerShdw>
          </a:effectLst>
        </p:spPr>
        <p:style>
          <a:lnRef idx="0">
            <a:scrgbClr r="0" g="0" b="0"/>
          </a:lnRef>
          <a:fillRef idx="0">
            <a:scrgbClr r="0" g="0" b="0"/>
          </a:fillRef>
          <a:effectRef idx="0">
            <a:scrgbClr r="0" g="0" b="0"/>
          </a:effectRef>
          <a:fontRef idx="minor"/>
        </p:style>
      </p:sp>
      <p:sp>
        <p:nvSpPr>
          <p:cNvPr id="297" name="PlaceHolder 3"/>
          <p:cNvSpPr>
            <a:spLocks noGrp="1"/>
          </p:cNvSpPr>
          <p:nvPr>
            <p:ph type="dt"/>
          </p:nvPr>
        </p:nvSpPr>
        <p:spPr>
          <a:xfrm>
            <a:off x="6172200" y="6191280"/>
            <a:ext cx="2476080" cy="475920"/>
          </a:xfrm>
          <a:prstGeom prst="rect">
            <a:avLst/>
          </a:prstGeom>
        </p:spPr>
        <p:txBody>
          <a:bodyPr lIns="90000" tIns="45000" rIns="90000" bIns="45000" anchor="ctr"/>
          <a:lstStyle/>
          <a:p>
            <a:endParaRPr lang="ru-RU" sz="2400" b="0" strike="noStrike" spc="-1">
              <a:solidFill>
                <a:srgbClr val="000000"/>
              </a:solidFill>
              <a:uFill>
                <a:solidFill>
                  <a:srgbClr val="FFFFFF"/>
                </a:solidFill>
              </a:uFill>
              <a:latin typeface="Times New Roman"/>
            </a:endParaRPr>
          </a:p>
        </p:txBody>
      </p:sp>
      <p:sp>
        <p:nvSpPr>
          <p:cNvPr id="298" name="PlaceHolder 4"/>
          <p:cNvSpPr>
            <a:spLocks noGrp="1"/>
          </p:cNvSpPr>
          <p:nvPr>
            <p:ph type="ftr"/>
          </p:nvPr>
        </p:nvSpPr>
        <p:spPr>
          <a:xfrm>
            <a:off x="914400" y="6172200"/>
            <a:ext cx="3962160" cy="456840"/>
          </a:xfrm>
          <a:prstGeom prst="rect">
            <a:avLst/>
          </a:prstGeom>
        </p:spPr>
        <p:txBody>
          <a:bodyPr lIns="90000" tIns="45000" rIns="90000" bIns="45000" anchor="ctr"/>
          <a:lstStyle/>
          <a:p>
            <a:endParaRPr lang="ru-RU" sz="2400" b="0" strike="noStrike" spc="-1">
              <a:solidFill>
                <a:srgbClr val="000000"/>
              </a:solidFill>
              <a:uFill>
                <a:solidFill>
                  <a:srgbClr val="FFFFFF"/>
                </a:solidFill>
              </a:uFill>
              <a:latin typeface="Times New Roman"/>
            </a:endParaRPr>
          </a:p>
        </p:txBody>
      </p:sp>
      <p:sp>
        <p:nvSpPr>
          <p:cNvPr id="299" name="PlaceHolder 5"/>
          <p:cNvSpPr>
            <a:spLocks noGrp="1"/>
          </p:cNvSpPr>
          <p:nvPr>
            <p:ph type="sldNum"/>
          </p:nvPr>
        </p:nvSpPr>
        <p:spPr>
          <a:xfrm>
            <a:off x="146160" y="6210360"/>
            <a:ext cx="456840" cy="456840"/>
          </a:xfrm>
          <a:prstGeom prst="rect">
            <a:avLst/>
          </a:prstGeom>
        </p:spPr>
        <p:txBody>
          <a:bodyPr lIns="0" tIns="0" rIns="0" bIns="0" anchor="ctr" anchorCtr="1"/>
          <a:lstStyle/>
          <a:p>
            <a:pPr algn="ctr">
              <a:lnSpc>
                <a:spcPct val="100000"/>
              </a:lnSpc>
            </a:pPr>
            <a:fld id="{88014E76-FA99-4627-BB65-B793A7A668AB}" type="slidenum">
              <a:rPr lang="ru-RU" sz="1400" b="0" strike="noStrike" spc="-1">
                <a:solidFill>
                  <a:srgbClr val="FFFFFF"/>
                </a:solidFill>
                <a:uFill>
                  <a:solidFill>
                    <a:srgbClr val="FFFFFF"/>
                  </a:solidFill>
                </a:uFill>
                <a:latin typeface="Franklin Gothic Book"/>
              </a:rPr>
              <a:pPr algn="ctr">
                <a:lnSpc>
                  <a:spcPct val="100000"/>
                </a:lnSpc>
              </a:pPr>
              <a:t>‹#›</a:t>
            </a:fld>
            <a:endParaRPr lang="ru-RU" sz="1400" b="0" strike="noStrike" spc="-1">
              <a:solidFill>
                <a:srgbClr val="000000"/>
              </a:solidFill>
              <a:uFill>
                <a:solidFill>
                  <a:srgbClr val="FFFFFF"/>
                </a:solidFill>
              </a:uFill>
              <a:latin typeface="Times New Roman"/>
            </a:endParaRPr>
          </a:p>
        </p:txBody>
      </p:sp>
      <p:sp>
        <p:nvSpPr>
          <p:cNvPr id="300" name="PlaceHolder 6"/>
          <p:cNvSpPr>
            <a:spLocks noGrp="1"/>
          </p:cNvSpPr>
          <p:nvPr>
            <p:ph type="title"/>
          </p:nvPr>
        </p:nvSpPr>
        <p:spPr>
          <a:xfrm>
            <a:off x="457200" y="273600"/>
            <a:ext cx="8229240" cy="1144800"/>
          </a:xfrm>
          <a:prstGeom prst="rect">
            <a:avLst/>
          </a:prstGeom>
        </p:spPr>
        <p:txBody>
          <a:bodyPr lIns="0" tIns="0" rIns="0" bIns="0" anchor="ctr"/>
          <a:lstStyle/>
          <a:p>
            <a:r>
              <a:rPr lang="ru-RU" sz="4000" b="0" strike="noStrike" spc="-1">
                <a:solidFill>
                  <a:srgbClr val="000000"/>
                </a:solidFill>
                <a:uFill>
                  <a:solidFill>
                    <a:srgbClr val="FFFFFF"/>
                  </a:solidFill>
                </a:uFill>
                <a:latin typeface="Verdana"/>
              </a:rPr>
              <a:t>Для правки текста заголовка щёлкните мышью</a:t>
            </a:r>
          </a:p>
        </p:txBody>
      </p:sp>
      <p:sp>
        <p:nvSpPr>
          <p:cNvPr id="301" name="PlaceHolder 7"/>
          <p:cNvSpPr>
            <a:spLocks noGrp="1"/>
          </p:cNvSpPr>
          <p:nvPr>
            <p:ph type="body"/>
          </p:nvPr>
        </p:nvSpPr>
        <p:spPr>
          <a:xfrm>
            <a:off x="457200" y="1604520"/>
            <a:ext cx="8229240" cy="3977280"/>
          </a:xfrm>
          <a:prstGeom prst="rect">
            <a:avLst/>
          </a:prstGeom>
        </p:spPr>
        <p:txBody>
          <a:bodyPr lIns="0" tIns="0" rIns="0" bIns="0"/>
          <a:lstStyle/>
          <a:p>
            <a:pPr marL="432000" indent="-324000">
              <a:buClr>
                <a:srgbClr val="000000"/>
              </a:buClr>
              <a:buSzPct val="45000"/>
              <a:buFont typeface="Wingdings" charset="2"/>
              <a:buChar char=""/>
            </a:pPr>
            <a:r>
              <a:rPr lang="ru-RU" sz="2600" b="0" strike="noStrike" spc="-1">
                <a:solidFill>
                  <a:srgbClr val="000000"/>
                </a:solidFill>
                <a:uFill>
                  <a:solidFill>
                    <a:srgbClr val="FFFFFF"/>
                  </a:solidFill>
                </a:uFill>
                <a:latin typeface="Perpetua"/>
              </a:rPr>
              <a:t>Для правки структуры щёлкните мышью</a:t>
            </a:r>
          </a:p>
          <a:p>
            <a:pPr marL="864000" lvl="1" indent="-324000">
              <a:buClr>
                <a:srgbClr val="000000"/>
              </a:buClr>
              <a:buSzPct val="75000"/>
              <a:buFont typeface="Symbol" charset="2"/>
              <a:buChar char=""/>
            </a:pPr>
            <a:r>
              <a:rPr lang="ru-RU" sz="2000" b="0" strike="noStrike" spc="-1">
                <a:solidFill>
                  <a:srgbClr val="000000"/>
                </a:solidFill>
                <a:uFill>
                  <a:solidFill>
                    <a:srgbClr val="FFFFFF"/>
                  </a:solidFill>
                </a:uFill>
                <a:latin typeface="Perpetua"/>
              </a:rPr>
              <a:t>Второй уровень структуры</a:t>
            </a:r>
          </a:p>
          <a:p>
            <a:pPr marL="1296000" lvl="2" indent="-288000">
              <a:buClr>
                <a:srgbClr val="000000"/>
              </a:buClr>
              <a:buSzPct val="45000"/>
              <a:buFont typeface="Wingdings" charset="2"/>
              <a:buChar char=""/>
            </a:pPr>
            <a:r>
              <a:rPr lang="ru-RU" sz="2000" b="0" strike="noStrike" spc="-1">
                <a:solidFill>
                  <a:srgbClr val="000000"/>
                </a:solidFill>
                <a:uFill>
                  <a:solidFill>
                    <a:srgbClr val="FFFFFF"/>
                  </a:solidFill>
                </a:uFill>
                <a:latin typeface="Perpetua"/>
              </a:rPr>
              <a:t>Третий уровень структуры</a:t>
            </a:r>
          </a:p>
          <a:p>
            <a:pPr marL="1728000" lvl="3" indent="-216000">
              <a:buClr>
                <a:srgbClr val="000000"/>
              </a:buClr>
              <a:buSzPct val="75000"/>
              <a:buFont typeface="Symbol" charset="2"/>
              <a:buChar char=""/>
            </a:pPr>
            <a:r>
              <a:rPr lang="ru-RU" sz="2000" b="0" strike="noStrike" spc="-1">
                <a:solidFill>
                  <a:srgbClr val="000000"/>
                </a:solidFill>
                <a:uFill>
                  <a:solidFill>
                    <a:srgbClr val="FFFFFF"/>
                  </a:solidFill>
                </a:uFill>
                <a:latin typeface="Perpetua"/>
              </a:rPr>
              <a:t>Четвёртый уровень структуры</a:t>
            </a:r>
          </a:p>
          <a:p>
            <a:pPr marL="2160000" lvl="4" indent="-216000">
              <a:buClr>
                <a:srgbClr val="000000"/>
              </a:buClr>
              <a:buSzPct val="45000"/>
              <a:buFont typeface="Wingdings" charset="2"/>
              <a:buChar char=""/>
            </a:pPr>
            <a:r>
              <a:rPr lang="ru-RU" sz="2000" b="0" strike="noStrike" spc="-1">
                <a:solidFill>
                  <a:srgbClr val="000000"/>
                </a:solidFill>
                <a:uFill>
                  <a:solidFill>
                    <a:srgbClr val="FFFFFF"/>
                  </a:solidFill>
                </a:uFill>
                <a:latin typeface="Perpetua"/>
              </a:rPr>
              <a:t>Пятый уровень структуры</a:t>
            </a:r>
          </a:p>
          <a:p>
            <a:pPr marL="2592000" lvl="5" indent="-216000">
              <a:buClr>
                <a:srgbClr val="000000"/>
              </a:buClr>
              <a:buSzPct val="45000"/>
              <a:buFont typeface="Wingdings" charset="2"/>
              <a:buChar char=""/>
            </a:pPr>
            <a:r>
              <a:rPr lang="ru-RU" sz="2000" b="0" strike="noStrike" spc="-1">
                <a:solidFill>
                  <a:srgbClr val="000000"/>
                </a:solidFill>
                <a:uFill>
                  <a:solidFill>
                    <a:srgbClr val="FFFFFF"/>
                  </a:solidFill>
                </a:uFill>
                <a:latin typeface="Perpetua"/>
              </a:rPr>
              <a:t>Шестой уровень структуры</a:t>
            </a:r>
          </a:p>
          <a:p>
            <a:pPr marL="3024000" lvl="6" indent="-216000">
              <a:buClr>
                <a:srgbClr val="000000"/>
              </a:buClr>
              <a:buSzPct val="45000"/>
              <a:buFont typeface="Wingdings" charset="2"/>
              <a:buChar char=""/>
            </a:pPr>
            <a:r>
              <a:rPr lang="ru-RU" sz="2000" b="0" strike="noStrike" spc="-1">
                <a:solidFill>
                  <a:srgbClr val="000000"/>
                </a:solidFill>
                <a:uFill>
                  <a:solidFill>
                    <a:srgbClr val="FFFFFF"/>
                  </a:solidFill>
                </a:uFill>
                <a:latin typeface="Perpetua"/>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xStyles>
    <p:titleStyle/>
    <p:bodyStyle/>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6" name="Line 1"/>
          <p:cNvSpPr/>
          <p:nvPr/>
        </p:nvSpPr>
        <p:spPr>
          <a:xfrm>
            <a:off x="457200" y="6352920"/>
            <a:ext cx="8229600" cy="360"/>
          </a:xfrm>
          <a:prstGeom prst="line">
            <a:avLst/>
          </a:prstGeom>
          <a:ln w="9360">
            <a:solidFill>
              <a:srgbClr val="9FB8CD"/>
            </a:solidFill>
            <a:custDash>
              <a:ds d="500000" sp="400000"/>
            </a:custDash>
            <a:round/>
          </a:ln>
        </p:spPr>
        <p:style>
          <a:lnRef idx="0">
            <a:scrgbClr r="0" g="0" b="0"/>
          </a:lnRef>
          <a:fillRef idx="0">
            <a:scrgbClr r="0" g="0" b="0"/>
          </a:fillRef>
          <a:effectRef idx="0">
            <a:scrgbClr r="0" g="0" b="0"/>
          </a:effectRef>
          <a:fontRef idx="minor"/>
        </p:style>
      </p:sp>
      <p:sp>
        <p:nvSpPr>
          <p:cNvPr id="337" name="Line 2"/>
          <p:cNvSpPr/>
          <p:nvPr/>
        </p:nvSpPr>
        <p:spPr>
          <a:xfrm>
            <a:off x="457200" y="1143000"/>
            <a:ext cx="8229600" cy="360"/>
          </a:xfrm>
          <a:prstGeom prst="line">
            <a:avLst/>
          </a:prstGeom>
          <a:ln w="9360">
            <a:solidFill>
              <a:srgbClr val="9FB8CD"/>
            </a:solidFill>
            <a:custDash>
              <a:ds d="500000" sp="400000"/>
            </a:custDash>
            <a:round/>
          </a:ln>
        </p:spPr>
        <p:style>
          <a:lnRef idx="0">
            <a:scrgbClr r="0" g="0" b="0"/>
          </a:lnRef>
          <a:fillRef idx="0">
            <a:scrgbClr r="0" g="0" b="0"/>
          </a:fillRef>
          <a:effectRef idx="0">
            <a:scrgbClr r="0" g="0" b="0"/>
          </a:effectRef>
          <a:fontRef idx="minor"/>
        </p:style>
      </p:sp>
      <p:sp>
        <p:nvSpPr>
          <p:cNvPr id="338" name="CustomShape 3"/>
          <p:cNvSpPr/>
          <p:nvPr/>
        </p:nvSpPr>
        <p:spPr>
          <a:xfrm rot="5400000">
            <a:off x="419400" y="6467400"/>
            <a:ext cx="190440" cy="119880"/>
          </a:xfrm>
          <a:prstGeom prst="triangle">
            <a:avLst>
              <a:gd name="adj" fmla="val 50000"/>
            </a:avLst>
          </a:prstGeom>
          <a:solidFill>
            <a:srgbClr val="9FB8CD"/>
          </a:solidFill>
          <a:ln w="25560">
            <a:noFill/>
          </a:ln>
          <a:effectLst>
            <a:outerShdw dist="25560" dir="5400000">
              <a:srgbClr val="000000">
                <a:alpha val="40000"/>
              </a:srgbClr>
            </a:outerShdw>
          </a:effectLst>
        </p:spPr>
        <p:style>
          <a:lnRef idx="0">
            <a:scrgbClr r="0" g="0" b="0"/>
          </a:lnRef>
          <a:fillRef idx="0">
            <a:scrgbClr r="0" g="0" b="0"/>
          </a:fillRef>
          <a:effectRef idx="0">
            <a:scrgbClr r="0" g="0" b="0"/>
          </a:effectRef>
          <a:fontRef idx="minor"/>
        </p:style>
      </p:sp>
      <p:sp>
        <p:nvSpPr>
          <p:cNvPr id="339" name="PlaceHolder 4"/>
          <p:cNvSpPr>
            <a:spLocks noGrp="1"/>
          </p:cNvSpPr>
          <p:nvPr>
            <p:ph type="title"/>
          </p:nvPr>
        </p:nvSpPr>
        <p:spPr>
          <a:xfrm>
            <a:off x="457200" y="152280"/>
            <a:ext cx="8229240" cy="990360"/>
          </a:xfrm>
          <a:prstGeom prst="rect">
            <a:avLst/>
          </a:prstGeom>
        </p:spPr>
        <p:txBody>
          <a:bodyPr lIns="90000" tIns="45000" rIns="90000" bIns="45000" anchor="b"/>
          <a:lstStyle/>
          <a:p>
            <a:pPr>
              <a:lnSpc>
                <a:spcPct val="100000"/>
              </a:lnSpc>
            </a:pPr>
            <a:r>
              <a:rPr lang="ru-RU" sz="3200" b="0" strike="noStrike" spc="-1">
                <a:solidFill>
                  <a:srgbClr val="464653"/>
                </a:solidFill>
                <a:uFill>
                  <a:solidFill>
                    <a:srgbClr val="FFFFFF"/>
                  </a:solidFill>
                </a:uFill>
                <a:latin typeface="Bookman Old Style"/>
              </a:rPr>
              <a:t>Образец заголовка</a:t>
            </a:r>
            <a:endParaRPr lang="ru-RU" sz="3200" b="0" strike="noStrike" spc="-1">
              <a:solidFill>
                <a:srgbClr val="000000"/>
              </a:solidFill>
              <a:uFill>
                <a:solidFill>
                  <a:srgbClr val="FFFFFF"/>
                </a:solidFill>
              </a:uFill>
              <a:latin typeface="Verdana"/>
            </a:endParaRPr>
          </a:p>
        </p:txBody>
      </p:sp>
      <p:sp>
        <p:nvSpPr>
          <p:cNvPr id="340" name="PlaceHolder 5"/>
          <p:cNvSpPr>
            <a:spLocks noGrp="1"/>
          </p:cNvSpPr>
          <p:nvPr>
            <p:ph type="dt"/>
          </p:nvPr>
        </p:nvSpPr>
        <p:spPr>
          <a:xfrm>
            <a:off x="6400800" y="6356520"/>
            <a:ext cx="2288520" cy="365400"/>
          </a:xfrm>
          <a:prstGeom prst="rect">
            <a:avLst/>
          </a:prstGeom>
        </p:spPr>
        <p:txBody>
          <a:bodyPr lIns="90000" tIns="45000" rIns="90000" bIns="45000"/>
          <a:lstStyle/>
          <a:p>
            <a:endParaRPr lang="ru-RU" sz="2400" b="0" strike="noStrike" spc="-1">
              <a:solidFill>
                <a:srgbClr val="000000"/>
              </a:solidFill>
              <a:uFill>
                <a:solidFill>
                  <a:srgbClr val="FFFFFF"/>
                </a:solidFill>
              </a:uFill>
              <a:latin typeface="Times New Roman"/>
            </a:endParaRPr>
          </a:p>
        </p:txBody>
      </p:sp>
      <p:sp>
        <p:nvSpPr>
          <p:cNvPr id="341" name="PlaceHolder 6"/>
          <p:cNvSpPr>
            <a:spLocks noGrp="1"/>
          </p:cNvSpPr>
          <p:nvPr>
            <p:ph type="ftr"/>
          </p:nvPr>
        </p:nvSpPr>
        <p:spPr>
          <a:xfrm>
            <a:off x="2898720" y="6356520"/>
            <a:ext cx="3504960" cy="365400"/>
          </a:xfrm>
          <a:prstGeom prst="rect">
            <a:avLst/>
          </a:prstGeom>
        </p:spPr>
        <p:txBody>
          <a:bodyPr lIns="90000" tIns="45000" rIns="90000" bIns="45000"/>
          <a:lstStyle/>
          <a:p>
            <a:endParaRPr lang="ru-RU" sz="2400" b="0" strike="noStrike" spc="-1">
              <a:solidFill>
                <a:srgbClr val="000000"/>
              </a:solidFill>
              <a:uFill>
                <a:solidFill>
                  <a:srgbClr val="FFFFFF"/>
                </a:solidFill>
              </a:uFill>
              <a:latin typeface="Times New Roman"/>
            </a:endParaRPr>
          </a:p>
        </p:txBody>
      </p:sp>
      <p:sp>
        <p:nvSpPr>
          <p:cNvPr id="342" name="PlaceHolder 7"/>
          <p:cNvSpPr>
            <a:spLocks noGrp="1"/>
          </p:cNvSpPr>
          <p:nvPr>
            <p:ph type="sldNum"/>
          </p:nvPr>
        </p:nvSpPr>
        <p:spPr>
          <a:xfrm>
            <a:off x="612720" y="6356520"/>
            <a:ext cx="1980720" cy="365400"/>
          </a:xfrm>
          <a:prstGeom prst="rect">
            <a:avLst/>
          </a:prstGeom>
        </p:spPr>
        <p:txBody>
          <a:bodyPr lIns="90000" tIns="45000" rIns="90000" bIns="45000"/>
          <a:lstStyle/>
          <a:p>
            <a:pPr>
              <a:lnSpc>
                <a:spcPct val="100000"/>
              </a:lnSpc>
            </a:pPr>
            <a:fld id="{0D00FBCA-225E-431C-A132-AC8F5E47FB82}" type="slidenum">
              <a:rPr lang="ru-RU" sz="1400" b="0" strike="noStrike" spc="-1">
                <a:solidFill>
                  <a:srgbClr val="464653"/>
                </a:solidFill>
                <a:uFill>
                  <a:solidFill>
                    <a:srgbClr val="FFFFFF"/>
                  </a:solidFill>
                </a:uFill>
                <a:latin typeface="Verdana"/>
              </a:rPr>
              <a:pPr>
                <a:lnSpc>
                  <a:spcPct val="100000"/>
                </a:lnSpc>
              </a:pPr>
              <a:t>‹#›</a:t>
            </a:fld>
            <a:endParaRPr lang="ru-RU" sz="1400" b="0" strike="noStrike" spc="-1">
              <a:solidFill>
                <a:srgbClr val="000000"/>
              </a:solidFill>
              <a:uFill>
                <a:solidFill>
                  <a:srgbClr val="FFFFFF"/>
                </a:solidFill>
              </a:uFill>
              <a:latin typeface="Times New Roman"/>
            </a:endParaRPr>
          </a:p>
        </p:txBody>
      </p:sp>
      <p:sp>
        <p:nvSpPr>
          <p:cNvPr id="343" name="PlaceHolder 8"/>
          <p:cNvSpPr>
            <a:spLocks noGrp="1"/>
          </p:cNvSpPr>
          <p:nvPr>
            <p:ph type="body"/>
          </p:nvPr>
        </p:nvSpPr>
        <p:spPr>
          <a:xfrm>
            <a:off x="457200" y="1219320"/>
            <a:ext cx="8229240" cy="4937400"/>
          </a:xfrm>
          <a:prstGeom prst="rect">
            <a:avLst/>
          </a:prstGeom>
        </p:spPr>
        <p:txBody>
          <a:bodyPr lIns="90000" tIns="45000" rIns="90000" bIns="45000"/>
          <a:lstStyle/>
          <a:p>
            <a:pPr marL="432000" indent="-324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Для правки структуры щёлкните мышью</a:t>
            </a:r>
          </a:p>
          <a:p>
            <a:pPr marL="864000" lvl="1" indent="-324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Второй уровень структуры</a:t>
            </a:r>
            <a:endParaRPr lang="ru-RU" sz="2000" b="0" strike="noStrike" spc="-1">
              <a:solidFill>
                <a:srgbClr val="000000"/>
              </a:solidFill>
              <a:uFill>
                <a:solidFill>
                  <a:srgbClr val="FFFFFF"/>
                </a:solidFill>
              </a:uFill>
              <a:latin typeface="Gill Sans MT"/>
            </a:endParaRPr>
          </a:p>
          <a:p>
            <a:pPr marL="1296000" lvl="2" indent="-288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Третий уровень структуры</a:t>
            </a:r>
            <a:endParaRPr lang="ru-RU" sz="1800" b="0" strike="noStrike" spc="-1">
              <a:solidFill>
                <a:srgbClr val="000000"/>
              </a:solidFill>
              <a:uFill>
                <a:solidFill>
                  <a:srgbClr val="FFFFFF"/>
                </a:solidFill>
              </a:uFill>
              <a:latin typeface="Gill Sans MT"/>
            </a:endParaRPr>
          </a:p>
          <a:p>
            <a:pPr marL="1728000" lvl="3" indent="-216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Четвёртый уровень структуры</a:t>
            </a:r>
            <a:endParaRPr lang="ru-RU" sz="1600" b="0" strike="noStrike" spc="-1">
              <a:solidFill>
                <a:srgbClr val="000000"/>
              </a:solidFill>
              <a:uFill>
                <a:solidFill>
                  <a:srgbClr val="FFFFFF"/>
                </a:solidFill>
              </a:uFill>
              <a:latin typeface="Gill Sans MT"/>
            </a:endParaRPr>
          </a:p>
          <a:p>
            <a:pPr marL="2160000" lvl="4"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Пятый уровень структуры</a:t>
            </a:r>
            <a:endParaRPr lang="ru-RU" sz="2000" b="0" strike="noStrike" spc="-1">
              <a:solidFill>
                <a:srgbClr val="000000"/>
              </a:solidFill>
              <a:uFill>
                <a:solidFill>
                  <a:srgbClr val="FFFFFF"/>
                </a:solidFill>
              </a:uFill>
              <a:latin typeface="Gill Sans MT"/>
            </a:endParaRPr>
          </a:p>
          <a:p>
            <a:pPr marL="2592000" lvl="5"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Шестой уровень структуры</a:t>
            </a:r>
            <a:endParaRPr lang="ru-RU" sz="2000" b="0" strike="noStrike" spc="-1">
              <a:solidFill>
                <a:srgbClr val="000000"/>
              </a:solidFill>
              <a:uFill>
                <a:solidFill>
                  <a:srgbClr val="FFFFFF"/>
                </a:solidFill>
              </a:uFill>
              <a:latin typeface="Gill Sans MT"/>
            </a:endParaRPr>
          </a:p>
          <a:p>
            <a:pPr marL="3024000" lvl="6"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Седьмой уровень структурыОбразец текста</a:t>
            </a:r>
            <a:endParaRPr lang="ru-RU" sz="2000" b="0" strike="noStrike" spc="-1">
              <a:solidFill>
                <a:srgbClr val="000000"/>
              </a:solidFill>
              <a:uFill>
                <a:solidFill>
                  <a:srgbClr val="FFFFFF"/>
                </a:solidFill>
              </a:uFill>
              <a:latin typeface="Gill Sans MT"/>
            </a:endParaRPr>
          </a:p>
          <a:p>
            <a:pPr marL="3456000" lvl="7" indent="-216000">
              <a:buClr>
                <a:srgbClr val="000000"/>
              </a:buClr>
              <a:buSzPct val="45000"/>
              <a:buFont typeface="Wingdings" charset="2"/>
              <a:buChar char=""/>
            </a:pPr>
            <a:r>
              <a:rPr lang="ru-RU" sz="2300" b="0" strike="noStrike" spc="-1">
                <a:solidFill>
                  <a:srgbClr val="464653"/>
                </a:solidFill>
                <a:uFill>
                  <a:solidFill>
                    <a:srgbClr val="FFFFFF"/>
                  </a:solidFill>
                </a:uFill>
                <a:latin typeface="Gill Sans MT"/>
              </a:rPr>
              <a:t>Второй уровень</a:t>
            </a:r>
            <a:endParaRPr lang="ru-RU" sz="2000" b="0" strike="noStrike" spc="-1">
              <a:solidFill>
                <a:srgbClr val="000000"/>
              </a:solidFill>
              <a:uFill>
                <a:solidFill>
                  <a:srgbClr val="FFFFFF"/>
                </a:solidFill>
              </a:uFill>
              <a:latin typeface="Gill Sans MT"/>
            </a:endParaRPr>
          </a:p>
          <a:p>
            <a:pPr marL="3888000" lvl="8" indent="-216000">
              <a:buClr>
                <a:srgbClr val="000000"/>
              </a:buClr>
              <a:buSzPct val="45000"/>
              <a:buFont typeface="Wingdings" charset="2"/>
              <a:buChar char=""/>
            </a:pPr>
            <a:r>
              <a:rPr lang="ru-RU" sz="2000" b="0" strike="noStrike" spc="-1">
                <a:solidFill>
                  <a:srgbClr val="000000"/>
                </a:solidFill>
                <a:uFill>
                  <a:solidFill>
                    <a:srgbClr val="FFFFFF"/>
                  </a:solidFill>
                </a:uFill>
                <a:latin typeface="Gill Sans MT"/>
              </a:rPr>
              <a:t>Третий уровень</a:t>
            </a:r>
          </a:p>
          <a:p>
            <a:pPr marL="4320000" lvl="0" indent="-216000">
              <a:lnSpc>
                <a:spcPct val="100000"/>
              </a:lnSpc>
              <a:buClr>
                <a:srgbClr val="000000"/>
              </a:buClr>
              <a:buSzPct val="45000"/>
              <a:buFont typeface="Wingdings" charset="2"/>
              <a:buChar char=""/>
            </a:pPr>
            <a:r>
              <a:rPr lang="ru-RU" sz="1800" b="0" strike="noStrike" spc="-1">
                <a:solidFill>
                  <a:srgbClr val="000000"/>
                </a:solidFill>
                <a:uFill>
                  <a:solidFill>
                    <a:srgbClr val="FFFFFF"/>
                  </a:solidFill>
                </a:uFill>
                <a:latin typeface="Gill Sans MT"/>
              </a:rPr>
              <a:t>Четвертый уровень</a:t>
            </a:r>
            <a:endParaRPr lang="ru-RU" sz="2600" b="0" strike="noStrike" spc="-1">
              <a:solidFill>
                <a:srgbClr val="000000"/>
              </a:solidFill>
              <a:uFill>
                <a:solidFill>
                  <a:srgbClr val="FFFFFF"/>
                </a:solidFill>
              </a:uFill>
              <a:latin typeface="Gill Sans MT"/>
            </a:endParaRPr>
          </a:p>
          <a:p>
            <a:pPr marL="4320000" lvl="0" indent="-216000">
              <a:lnSpc>
                <a:spcPct val="100000"/>
              </a:lnSpc>
              <a:buClr>
                <a:srgbClr val="000000"/>
              </a:buClr>
              <a:buSzPct val="45000"/>
              <a:buFont typeface="Wingdings" charset="2"/>
              <a:buChar char=""/>
            </a:pPr>
            <a:r>
              <a:rPr lang="ru-RU" sz="1600" b="0" strike="noStrike" spc="-1">
                <a:solidFill>
                  <a:srgbClr val="000000"/>
                </a:solidFill>
                <a:uFill>
                  <a:solidFill>
                    <a:srgbClr val="FFFFFF"/>
                  </a:solidFill>
                </a:uFill>
                <a:latin typeface="Gill Sans MT"/>
              </a:rPr>
              <a:t>Пятый уровень</a:t>
            </a:r>
            <a:endParaRPr lang="ru-RU" sz="2600" b="0" strike="noStrike" spc="-1">
              <a:solidFill>
                <a:srgbClr val="000000"/>
              </a:solidFill>
              <a:uFill>
                <a:solidFill>
                  <a:srgbClr val="FFFFFF"/>
                </a:solidFill>
              </a:uFill>
              <a:latin typeface="Gill Sans MT"/>
            </a:endParaRP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xStyles>
    <p:titleStyle/>
    <p:bodyStyle/>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 name="Line 1"/>
          <p:cNvSpPr/>
          <p:nvPr/>
        </p:nvSpPr>
        <p:spPr>
          <a:xfrm>
            <a:off x="457200" y="6352920"/>
            <a:ext cx="8229600" cy="360"/>
          </a:xfrm>
          <a:prstGeom prst="line">
            <a:avLst/>
          </a:prstGeom>
          <a:ln w="9360">
            <a:solidFill>
              <a:srgbClr val="9FB8CD"/>
            </a:solidFill>
            <a:custDash>
              <a:ds d="500000" sp="400000"/>
            </a:custDash>
            <a:round/>
          </a:ln>
        </p:spPr>
        <p:style>
          <a:lnRef idx="0">
            <a:scrgbClr r="0" g="0" b="0"/>
          </a:lnRef>
          <a:fillRef idx="0">
            <a:scrgbClr r="0" g="0" b="0"/>
          </a:fillRef>
          <a:effectRef idx="0">
            <a:scrgbClr r="0" g="0" b="0"/>
          </a:effectRef>
          <a:fontRef idx="minor"/>
        </p:style>
      </p:sp>
      <p:sp>
        <p:nvSpPr>
          <p:cNvPr id="379" name="Line 2"/>
          <p:cNvSpPr/>
          <p:nvPr/>
        </p:nvSpPr>
        <p:spPr>
          <a:xfrm>
            <a:off x="457200" y="1143000"/>
            <a:ext cx="8229600" cy="360"/>
          </a:xfrm>
          <a:prstGeom prst="line">
            <a:avLst/>
          </a:prstGeom>
          <a:ln w="9360">
            <a:solidFill>
              <a:srgbClr val="9FB8CD"/>
            </a:solidFill>
            <a:custDash>
              <a:ds d="500000" sp="400000"/>
            </a:custDash>
            <a:round/>
          </a:ln>
        </p:spPr>
        <p:style>
          <a:lnRef idx="0">
            <a:scrgbClr r="0" g="0" b="0"/>
          </a:lnRef>
          <a:fillRef idx="0">
            <a:scrgbClr r="0" g="0" b="0"/>
          </a:fillRef>
          <a:effectRef idx="0">
            <a:scrgbClr r="0" g="0" b="0"/>
          </a:effectRef>
          <a:fontRef idx="minor"/>
        </p:style>
      </p:sp>
      <p:sp>
        <p:nvSpPr>
          <p:cNvPr id="380" name="CustomShape 3"/>
          <p:cNvSpPr/>
          <p:nvPr/>
        </p:nvSpPr>
        <p:spPr>
          <a:xfrm rot="5400000">
            <a:off x="419400" y="6467400"/>
            <a:ext cx="190440" cy="119880"/>
          </a:xfrm>
          <a:prstGeom prst="triangle">
            <a:avLst>
              <a:gd name="adj" fmla="val 50000"/>
            </a:avLst>
          </a:prstGeom>
          <a:solidFill>
            <a:srgbClr val="9FB8CD"/>
          </a:solidFill>
          <a:ln w="25560">
            <a:noFill/>
          </a:ln>
          <a:effectLst>
            <a:outerShdw dist="25560" dir="5400000">
              <a:srgbClr val="000000">
                <a:alpha val="40000"/>
              </a:srgbClr>
            </a:outerShdw>
          </a:effectLst>
        </p:spPr>
        <p:style>
          <a:lnRef idx="0">
            <a:scrgbClr r="0" g="0" b="0"/>
          </a:lnRef>
          <a:fillRef idx="0">
            <a:scrgbClr r="0" g="0" b="0"/>
          </a:fillRef>
          <a:effectRef idx="0">
            <a:scrgbClr r="0" g="0" b="0"/>
          </a:effectRef>
          <a:fontRef idx="minor"/>
        </p:style>
      </p:sp>
      <p:sp>
        <p:nvSpPr>
          <p:cNvPr id="381" name="PlaceHolder 4"/>
          <p:cNvSpPr>
            <a:spLocks noGrp="1"/>
          </p:cNvSpPr>
          <p:nvPr>
            <p:ph type="title"/>
          </p:nvPr>
        </p:nvSpPr>
        <p:spPr>
          <a:xfrm>
            <a:off x="457200" y="457200"/>
            <a:ext cx="8229240" cy="1371240"/>
          </a:xfrm>
          <a:prstGeom prst="rect">
            <a:avLst/>
          </a:prstGeom>
        </p:spPr>
        <p:txBody>
          <a:bodyPr lIns="90000" tIns="45000" rIns="90000" bIns="45000" anchor="b"/>
          <a:lstStyle/>
          <a:p>
            <a:pPr>
              <a:lnSpc>
                <a:spcPct val="100000"/>
              </a:lnSpc>
            </a:pPr>
            <a:r>
              <a:rPr lang="ru-RU" sz="3200" b="0" strike="noStrike" spc="-1">
                <a:solidFill>
                  <a:srgbClr val="464653"/>
                </a:solidFill>
                <a:uFill>
                  <a:solidFill>
                    <a:srgbClr val="FFFFFF"/>
                  </a:solidFill>
                </a:uFill>
                <a:latin typeface="Bookman Old Style"/>
              </a:rPr>
              <a:t>Образец заголовка</a:t>
            </a:r>
            <a:endParaRPr lang="ru-RU" sz="3200" b="0" strike="noStrike" spc="-1">
              <a:solidFill>
                <a:srgbClr val="000000"/>
              </a:solidFill>
              <a:uFill>
                <a:solidFill>
                  <a:srgbClr val="FFFFFF"/>
                </a:solidFill>
              </a:uFill>
              <a:latin typeface="Verdana"/>
            </a:endParaRPr>
          </a:p>
        </p:txBody>
      </p:sp>
      <p:sp>
        <p:nvSpPr>
          <p:cNvPr id="382" name="PlaceHolder 5"/>
          <p:cNvSpPr>
            <a:spLocks noGrp="1"/>
          </p:cNvSpPr>
          <p:nvPr>
            <p:ph type="body"/>
          </p:nvPr>
        </p:nvSpPr>
        <p:spPr>
          <a:xfrm>
            <a:off x="457200" y="1981080"/>
            <a:ext cx="4038120" cy="3885840"/>
          </a:xfrm>
          <a:prstGeom prst="rect">
            <a:avLst/>
          </a:prstGeom>
        </p:spPr>
        <p:txBody>
          <a:bodyPr lIns="90000" tIns="45000" rIns="90000" bIns="45000"/>
          <a:lstStyle/>
          <a:p>
            <a:pPr marL="432000" indent="-324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Для правки структуры щёлкните мышью</a:t>
            </a:r>
          </a:p>
          <a:p>
            <a:pPr marL="864000" lvl="1" indent="-324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Второй уровень структуры</a:t>
            </a:r>
            <a:endParaRPr lang="ru-RU" sz="2000" b="0" strike="noStrike" spc="-1">
              <a:solidFill>
                <a:srgbClr val="000000"/>
              </a:solidFill>
              <a:uFill>
                <a:solidFill>
                  <a:srgbClr val="FFFFFF"/>
                </a:solidFill>
              </a:uFill>
              <a:latin typeface="Gill Sans MT"/>
            </a:endParaRPr>
          </a:p>
          <a:p>
            <a:pPr marL="1296000" lvl="2" indent="-288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Третий уровень структуры</a:t>
            </a:r>
            <a:endParaRPr lang="ru-RU" sz="1800" b="0" strike="noStrike" spc="-1">
              <a:solidFill>
                <a:srgbClr val="000000"/>
              </a:solidFill>
              <a:uFill>
                <a:solidFill>
                  <a:srgbClr val="FFFFFF"/>
                </a:solidFill>
              </a:uFill>
              <a:latin typeface="Gill Sans MT"/>
            </a:endParaRPr>
          </a:p>
          <a:p>
            <a:pPr marL="1728000" lvl="3" indent="-216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Четвёртый уровень структуры</a:t>
            </a:r>
            <a:endParaRPr lang="ru-RU" sz="1600" b="0" strike="noStrike" spc="-1">
              <a:solidFill>
                <a:srgbClr val="000000"/>
              </a:solidFill>
              <a:uFill>
                <a:solidFill>
                  <a:srgbClr val="FFFFFF"/>
                </a:solidFill>
              </a:uFill>
              <a:latin typeface="Gill Sans MT"/>
            </a:endParaRPr>
          </a:p>
          <a:p>
            <a:pPr marL="2160000" lvl="4"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Пятый уровень структуры</a:t>
            </a:r>
            <a:endParaRPr lang="ru-RU" sz="2000" b="0" strike="noStrike" spc="-1">
              <a:solidFill>
                <a:srgbClr val="000000"/>
              </a:solidFill>
              <a:uFill>
                <a:solidFill>
                  <a:srgbClr val="FFFFFF"/>
                </a:solidFill>
              </a:uFill>
              <a:latin typeface="Gill Sans MT"/>
            </a:endParaRPr>
          </a:p>
          <a:p>
            <a:pPr marL="2592000" lvl="5"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Шестой уровень структуры</a:t>
            </a:r>
            <a:endParaRPr lang="ru-RU" sz="2000" b="0" strike="noStrike" spc="-1">
              <a:solidFill>
                <a:srgbClr val="000000"/>
              </a:solidFill>
              <a:uFill>
                <a:solidFill>
                  <a:srgbClr val="FFFFFF"/>
                </a:solidFill>
              </a:uFill>
              <a:latin typeface="Gill Sans MT"/>
            </a:endParaRPr>
          </a:p>
          <a:p>
            <a:pPr marL="3024000" lvl="6"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Седьмой уровень структурыОбразец текста</a:t>
            </a:r>
            <a:endParaRPr lang="ru-RU" sz="2000" b="0" strike="noStrike" spc="-1">
              <a:solidFill>
                <a:srgbClr val="000000"/>
              </a:solidFill>
              <a:uFill>
                <a:solidFill>
                  <a:srgbClr val="FFFFFF"/>
                </a:solidFill>
              </a:uFill>
              <a:latin typeface="Gill Sans MT"/>
            </a:endParaRPr>
          </a:p>
          <a:p>
            <a:pPr marL="3456000" lvl="7" indent="-216000">
              <a:buClr>
                <a:srgbClr val="000000"/>
              </a:buClr>
              <a:buSzPct val="45000"/>
              <a:buFont typeface="Wingdings" charset="2"/>
              <a:buChar char=""/>
            </a:pPr>
            <a:r>
              <a:rPr lang="ru-RU" sz="2300" b="0" strike="noStrike" spc="-1">
                <a:solidFill>
                  <a:srgbClr val="464653"/>
                </a:solidFill>
                <a:uFill>
                  <a:solidFill>
                    <a:srgbClr val="FFFFFF"/>
                  </a:solidFill>
                </a:uFill>
                <a:latin typeface="Gill Sans MT"/>
              </a:rPr>
              <a:t>Второй уровень</a:t>
            </a:r>
            <a:endParaRPr lang="ru-RU" sz="2000" b="0" strike="noStrike" spc="-1">
              <a:solidFill>
                <a:srgbClr val="000000"/>
              </a:solidFill>
              <a:uFill>
                <a:solidFill>
                  <a:srgbClr val="FFFFFF"/>
                </a:solidFill>
              </a:uFill>
              <a:latin typeface="Gill Sans MT"/>
            </a:endParaRPr>
          </a:p>
          <a:p>
            <a:pPr marL="3888000" lvl="8" indent="-216000">
              <a:buClr>
                <a:srgbClr val="000000"/>
              </a:buClr>
              <a:buSzPct val="45000"/>
              <a:buFont typeface="Wingdings" charset="2"/>
              <a:buChar char=""/>
            </a:pPr>
            <a:r>
              <a:rPr lang="ru-RU" sz="2000" b="0" strike="noStrike" spc="-1">
                <a:solidFill>
                  <a:srgbClr val="000000"/>
                </a:solidFill>
                <a:uFill>
                  <a:solidFill>
                    <a:srgbClr val="FFFFFF"/>
                  </a:solidFill>
                </a:uFill>
                <a:latin typeface="Gill Sans MT"/>
              </a:rPr>
              <a:t>Третий уровень</a:t>
            </a:r>
          </a:p>
          <a:p>
            <a:pPr marL="4320000" lvl="0" indent="-216000">
              <a:lnSpc>
                <a:spcPct val="100000"/>
              </a:lnSpc>
              <a:buClr>
                <a:srgbClr val="000000"/>
              </a:buClr>
              <a:buSzPct val="45000"/>
              <a:buFont typeface="Wingdings" charset="2"/>
              <a:buChar char=""/>
            </a:pPr>
            <a:r>
              <a:rPr lang="ru-RU" sz="1800" b="0" strike="noStrike" spc="-1">
                <a:solidFill>
                  <a:srgbClr val="000000"/>
                </a:solidFill>
                <a:uFill>
                  <a:solidFill>
                    <a:srgbClr val="FFFFFF"/>
                  </a:solidFill>
                </a:uFill>
                <a:latin typeface="Gill Sans MT"/>
              </a:rPr>
              <a:t>Четвертый уровень</a:t>
            </a:r>
            <a:endParaRPr lang="ru-RU" sz="2600" b="0" strike="noStrike" spc="-1">
              <a:solidFill>
                <a:srgbClr val="000000"/>
              </a:solidFill>
              <a:uFill>
                <a:solidFill>
                  <a:srgbClr val="FFFFFF"/>
                </a:solidFill>
              </a:uFill>
              <a:latin typeface="Gill Sans MT"/>
            </a:endParaRPr>
          </a:p>
          <a:p>
            <a:pPr marL="4320000" lvl="0" indent="-216000">
              <a:lnSpc>
                <a:spcPct val="100000"/>
              </a:lnSpc>
              <a:buClr>
                <a:srgbClr val="000000"/>
              </a:buClr>
              <a:buSzPct val="45000"/>
              <a:buFont typeface="Wingdings" charset="2"/>
              <a:buChar char=""/>
            </a:pPr>
            <a:r>
              <a:rPr lang="ru-RU" sz="1600" b="0" strike="noStrike" spc="-1">
                <a:solidFill>
                  <a:srgbClr val="000000"/>
                </a:solidFill>
                <a:uFill>
                  <a:solidFill>
                    <a:srgbClr val="FFFFFF"/>
                  </a:solidFill>
                </a:uFill>
                <a:latin typeface="Gill Sans MT"/>
              </a:rPr>
              <a:t>Пятый уровень</a:t>
            </a:r>
            <a:endParaRPr lang="ru-RU" sz="2600" b="0" strike="noStrike" spc="-1">
              <a:solidFill>
                <a:srgbClr val="000000"/>
              </a:solidFill>
              <a:uFill>
                <a:solidFill>
                  <a:srgbClr val="FFFFFF"/>
                </a:solidFill>
              </a:uFill>
              <a:latin typeface="Gill Sans MT"/>
            </a:endParaRPr>
          </a:p>
        </p:txBody>
      </p:sp>
      <p:sp>
        <p:nvSpPr>
          <p:cNvPr id="383" name="PlaceHolder 6"/>
          <p:cNvSpPr>
            <a:spLocks noGrp="1"/>
          </p:cNvSpPr>
          <p:nvPr>
            <p:ph type="body"/>
          </p:nvPr>
        </p:nvSpPr>
        <p:spPr>
          <a:xfrm>
            <a:off x="4648320" y="1981080"/>
            <a:ext cx="4038120" cy="3885840"/>
          </a:xfrm>
          <a:prstGeom prst="rect">
            <a:avLst/>
          </a:prstGeom>
        </p:spPr>
        <p:txBody>
          <a:bodyPr lIns="90000" tIns="45000" rIns="90000" bIns="45000"/>
          <a:lstStyle/>
          <a:p>
            <a:pPr marL="432000" indent="-324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Для правки структуры щёлкните мышью</a:t>
            </a:r>
          </a:p>
          <a:p>
            <a:pPr marL="864000" lvl="1" indent="-324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Второй уровень структуры</a:t>
            </a:r>
            <a:endParaRPr lang="ru-RU" sz="2000" b="0" strike="noStrike" spc="-1">
              <a:solidFill>
                <a:srgbClr val="000000"/>
              </a:solidFill>
              <a:uFill>
                <a:solidFill>
                  <a:srgbClr val="FFFFFF"/>
                </a:solidFill>
              </a:uFill>
              <a:latin typeface="Gill Sans MT"/>
            </a:endParaRPr>
          </a:p>
          <a:p>
            <a:pPr marL="1296000" lvl="2" indent="-288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Третий уровень структуры</a:t>
            </a:r>
            <a:endParaRPr lang="ru-RU" sz="1800" b="0" strike="noStrike" spc="-1">
              <a:solidFill>
                <a:srgbClr val="000000"/>
              </a:solidFill>
              <a:uFill>
                <a:solidFill>
                  <a:srgbClr val="FFFFFF"/>
                </a:solidFill>
              </a:uFill>
              <a:latin typeface="Gill Sans MT"/>
            </a:endParaRPr>
          </a:p>
          <a:p>
            <a:pPr marL="1728000" lvl="3" indent="-216000">
              <a:buClr>
                <a:srgbClr val="000000"/>
              </a:buClr>
              <a:buSzPct val="75000"/>
              <a:buFont typeface="Symbol" charset="2"/>
              <a:buChar char=""/>
            </a:pPr>
            <a:r>
              <a:rPr lang="ru-RU" sz="2600" b="0" strike="noStrike" spc="-1">
                <a:solidFill>
                  <a:srgbClr val="000000"/>
                </a:solidFill>
                <a:uFill>
                  <a:solidFill>
                    <a:srgbClr val="FFFFFF"/>
                  </a:solidFill>
                </a:uFill>
                <a:latin typeface="Gill Sans MT"/>
              </a:rPr>
              <a:t>Четвёртый уровень структуры</a:t>
            </a:r>
            <a:endParaRPr lang="ru-RU" sz="1600" b="0" strike="noStrike" spc="-1">
              <a:solidFill>
                <a:srgbClr val="000000"/>
              </a:solidFill>
              <a:uFill>
                <a:solidFill>
                  <a:srgbClr val="FFFFFF"/>
                </a:solidFill>
              </a:uFill>
              <a:latin typeface="Gill Sans MT"/>
            </a:endParaRPr>
          </a:p>
          <a:p>
            <a:pPr marL="2160000" lvl="4"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Пятый уровень структуры</a:t>
            </a:r>
            <a:endParaRPr lang="ru-RU" sz="2000" b="0" strike="noStrike" spc="-1">
              <a:solidFill>
                <a:srgbClr val="000000"/>
              </a:solidFill>
              <a:uFill>
                <a:solidFill>
                  <a:srgbClr val="FFFFFF"/>
                </a:solidFill>
              </a:uFill>
              <a:latin typeface="Gill Sans MT"/>
            </a:endParaRPr>
          </a:p>
          <a:p>
            <a:pPr marL="2592000" lvl="5" indent="-216000">
              <a:buClr>
                <a:srgbClr val="000000"/>
              </a:buClr>
              <a:buSzPct val="45000"/>
              <a:buFont typeface="Wingdings" charset="2"/>
              <a:buChar char=""/>
            </a:pPr>
            <a:r>
              <a:rPr lang="ru-RU" sz="2600" b="0" strike="noStrike" spc="-1">
                <a:solidFill>
                  <a:srgbClr val="000000"/>
                </a:solidFill>
                <a:uFill>
                  <a:solidFill>
                    <a:srgbClr val="FFFFFF"/>
                  </a:solidFill>
                </a:uFill>
                <a:latin typeface="Gill Sans MT"/>
              </a:rPr>
              <a:t>Шестой уровень структуры</a:t>
            </a:r>
            <a:endParaRPr lang="ru-RU" sz="2000" b="0" strike="noStrike" spc="-1">
              <a:solidFill>
                <a:srgbClr val="000000"/>
              </a:solidFill>
              <a:uFill>
                <a:solidFill>
                  <a:srgbClr val="FFFFFF"/>
                </a:solidFill>
              </a:uFill>
              <a:latin typeface="Gill Sans MT"/>
            </a:endParaRPr>
          </a:p>
          <a:p>
            <a:pPr marL="274320" indent="-273960">
              <a:lnSpc>
                <a:spcPct val="100000"/>
              </a:lnSpc>
              <a:buClr>
                <a:srgbClr val="727CA3"/>
              </a:buClr>
              <a:buSzPct val="76000"/>
              <a:buFont typeface="Wingdings 3" charset="2"/>
              <a:buChar char=""/>
            </a:pPr>
            <a:r>
              <a:rPr lang="ru-RU" sz="2600" b="0" strike="noStrike" spc="-1">
                <a:solidFill>
                  <a:srgbClr val="000000"/>
                </a:solidFill>
                <a:uFill>
                  <a:solidFill>
                    <a:srgbClr val="FFFFFF"/>
                  </a:solidFill>
                </a:uFill>
                <a:latin typeface="Gill Sans MT"/>
              </a:rPr>
              <a:t>Седьмой уровень структурыОбразец текста</a:t>
            </a:r>
          </a:p>
          <a:p>
            <a:pPr marL="548640" lvl="1" indent="-273960">
              <a:lnSpc>
                <a:spcPct val="100000"/>
              </a:lnSpc>
              <a:buClr>
                <a:srgbClr val="9FB8CD"/>
              </a:buClr>
              <a:buSzPct val="76000"/>
              <a:buFont typeface="Wingdings 3" charset="2"/>
              <a:buChar char=""/>
            </a:pPr>
            <a:r>
              <a:rPr lang="ru-RU" sz="2300" b="0" strike="noStrike" spc="-1">
                <a:solidFill>
                  <a:srgbClr val="464653"/>
                </a:solidFill>
                <a:uFill>
                  <a:solidFill>
                    <a:srgbClr val="FFFFFF"/>
                  </a:solidFill>
                </a:uFill>
                <a:latin typeface="Gill Sans MT"/>
              </a:rPr>
              <a:t>Второй уровень</a:t>
            </a:r>
            <a:endParaRPr lang="ru-RU" sz="2000" b="0" strike="noStrike" spc="-1">
              <a:solidFill>
                <a:srgbClr val="000000"/>
              </a:solidFill>
              <a:uFill>
                <a:solidFill>
                  <a:srgbClr val="FFFFFF"/>
                </a:solidFill>
              </a:uFill>
              <a:latin typeface="Gill Sans MT"/>
            </a:endParaRPr>
          </a:p>
          <a:p>
            <a:pPr marL="822960" lvl="2" indent="-228240">
              <a:lnSpc>
                <a:spcPct val="100000"/>
              </a:lnSpc>
              <a:buClr>
                <a:srgbClr val="BCBCBC"/>
              </a:buClr>
              <a:buSzPct val="76000"/>
              <a:buFont typeface="Wingdings 3" charset="2"/>
              <a:buChar char=""/>
            </a:pPr>
            <a:r>
              <a:rPr lang="ru-RU" sz="2000" b="0" strike="noStrike" spc="-1">
                <a:solidFill>
                  <a:srgbClr val="000000"/>
                </a:solidFill>
                <a:uFill>
                  <a:solidFill>
                    <a:srgbClr val="FFFFFF"/>
                  </a:solidFill>
                </a:uFill>
                <a:latin typeface="Gill Sans MT"/>
              </a:rPr>
              <a:t>Третий уровень</a:t>
            </a:r>
            <a:endParaRPr lang="ru-RU" sz="1800" b="0" strike="noStrike" spc="-1">
              <a:solidFill>
                <a:srgbClr val="000000"/>
              </a:solidFill>
              <a:uFill>
                <a:solidFill>
                  <a:srgbClr val="FFFFFF"/>
                </a:solidFill>
              </a:uFill>
              <a:latin typeface="Gill Sans MT"/>
            </a:endParaRPr>
          </a:p>
          <a:p>
            <a:pPr marL="1097280" lvl="3" indent="-228240">
              <a:lnSpc>
                <a:spcPct val="100000"/>
              </a:lnSpc>
              <a:buClr>
                <a:srgbClr val="8CA2B4"/>
              </a:buClr>
              <a:buSzPct val="70000"/>
              <a:buFont typeface="Wingdings" charset="2"/>
              <a:buChar char=""/>
            </a:pPr>
            <a:r>
              <a:rPr lang="ru-RU" sz="1800" b="0" strike="noStrike" spc="-1">
                <a:solidFill>
                  <a:srgbClr val="000000"/>
                </a:solidFill>
                <a:uFill>
                  <a:solidFill>
                    <a:srgbClr val="FFFFFF"/>
                  </a:solidFill>
                </a:uFill>
                <a:latin typeface="Gill Sans MT"/>
              </a:rPr>
              <a:t>Четвертый уровень</a:t>
            </a:r>
            <a:endParaRPr lang="ru-RU" sz="1600" b="0" strike="noStrike" spc="-1">
              <a:solidFill>
                <a:srgbClr val="000000"/>
              </a:solidFill>
              <a:uFill>
                <a:solidFill>
                  <a:srgbClr val="FFFFFF"/>
                </a:solidFill>
              </a:uFill>
              <a:latin typeface="Gill Sans MT"/>
            </a:endParaRPr>
          </a:p>
          <a:p>
            <a:pPr marL="1371600" lvl="4" indent="-228240">
              <a:lnSpc>
                <a:spcPct val="100000"/>
              </a:lnSpc>
              <a:buClr>
                <a:srgbClr val="9FB8CD"/>
              </a:buClr>
              <a:buSzPct val="70000"/>
              <a:buFont typeface="Wingdings" charset="2"/>
              <a:buChar char=""/>
            </a:pPr>
            <a:r>
              <a:rPr lang="ru-RU" sz="1600" b="0" strike="noStrike" spc="-1">
                <a:solidFill>
                  <a:srgbClr val="000000"/>
                </a:solidFill>
                <a:uFill>
                  <a:solidFill>
                    <a:srgbClr val="FFFFFF"/>
                  </a:solidFill>
                </a:uFill>
                <a:latin typeface="Gill Sans MT"/>
              </a:rPr>
              <a:t>Пятый уровень</a:t>
            </a:r>
            <a:endParaRPr lang="ru-RU" sz="2000" b="0" strike="noStrike" spc="-1">
              <a:solidFill>
                <a:srgbClr val="000000"/>
              </a:solidFill>
              <a:uFill>
                <a:solidFill>
                  <a:srgbClr val="FFFFFF"/>
                </a:solidFill>
              </a:uFill>
              <a:latin typeface="Gill Sans MT"/>
            </a:endParaRPr>
          </a:p>
        </p:txBody>
      </p:sp>
      <p:sp>
        <p:nvSpPr>
          <p:cNvPr id="384" name="PlaceHolder 7"/>
          <p:cNvSpPr>
            <a:spLocks noGrp="1"/>
          </p:cNvSpPr>
          <p:nvPr>
            <p:ph type="ftr"/>
          </p:nvPr>
        </p:nvSpPr>
        <p:spPr>
          <a:xfrm>
            <a:off x="3124080" y="6248520"/>
            <a:ext cx="2895120" cy="456840"/>
          </a:xfrm>
          <a:prstGeom prst="rect">
            <a:avLst/>
          </a:prstGeom>
        </p:spPr>
        <p:txBody>
          <a:bodyPr lIns="90000" tIns="45000" rIns="90000" bIns="45000"/>
          <a:lstStyle/>
          <a:p>
            <a:endParaRPr lang="ru-RU" sz="2400" b="0" strike="noStrike" spc="-1">
              <a:solidFill>
                <a:srgbClr val="000000"/>
              </a:solidFill>
              <a:uFill>
                <a:solidFill>
                  <a:srgbClr val="FFFFFF"/>
                </a:solidFill>
              </a:uFill>
              <a:latin typeface="Times New Roman"/>
            </a:endParaRPr>
          </a:p>
        </p:txBody>
      </p:sp>
      <p:sp>
        <p:nvSpPr>
          <p:cNvPr id="385" name="PlaceHolder 8"/>
          <p:cNvSpPr>
            <a:spLocks noGrp="1"/>
          </p:cNvSpPr>
          <p:nvPr>
            <p:ph type="sldNum"/>
          </p:nvPr>
        </p:nvSpPr>
        <p:spPr>
          <a:xfrm>
            <a:off x="6553080" y="6248520"/>
            <a:ext cx="2133360" cy="456840"/>
          </a:xfrm>
          <a:prstGeom prst="rect">
            <a:avLst/>
          </a:prstGeom>
        </p:spPr>
        <p:txBody>
          <a:bodyPr lIns="90000" tIns="45000" rIns="90000" bIns="45000"/>
          <a:lstStyle/>
          <a:p>
            <a:pPr>
              <a:lnSpc>
                <a:spcPct val="100000"/>
              </a:lnSpc>
            </a:pPr>
            <a:fld id="{4E70DD79-E41D-41A2-8D5B-DCDD24DF19A6}" type="slidenum">
              <a:rPr lang="ru-RU" sz="1400" b="0" strike="noStrike" spc="-1">
                <a:solidFill>
                  <a:srgbClr val="464653"/>
                </a:solidFill>
                <a:uFill>
                  <a:solidFill>
                    <a:srgbClr val="FFFFFF"/>
                  </a:solidFill>
                </a:uFill>
                <a:latin typeface="Verdana"/>
              </a:rPr>
              <a:pPr>
                <a:lnSpc>
                  <a:spcPct val="100000"/>
                </a:lnSpc>
              </a:pPr>
              <a:t>‹#›</a:t>
            </a:fld>
            <a:endParaRPr lang="ru-RU" sz="1400" b="0" strike="noStrike" spc="-1">
              <a:solidFill>
                <a:srgbClr val="000000"/>
              </a:solidFill>
              <a:uFill>
                <a:solidFill>
                  <a:srgbClr val="FFFFFF"/>
                </a:solidFill>
              </a:uFill>
              <a:latin typeface="Times New Roman"/>
            </a:endParaRPr>
          </a:p>
        </p:txBody>
      </p:sp>
      <p:sp>
        <p:nvSpPr>
          <p:cNvPr id="386" name="PlaceHolder 9"/>
          <p:cNvSpPr>
            <a:spLocks noGrp="1"/>
          </p:cNvSpPr>
          <p:nvPr>
            <p:ph type="dt"/>
          </p:nvPr>
        </p:nvSpPr>
        <p:spPr>
          <a:xfrm>
            <a:off x="457200" y="6245280"/>
            <a:ext cx="2133360" cy="475920"/>
          </a:xfrm>
          <a:prstGeom prst="rect">
            <a:avLst/>
          </a:prstGeom>
        </p:spPr>
        <p:txBody>
          <a:bodyPr lIns="90000" tIns="45000" rIns="90000" bIns="45000"/>
          <a:lstStyle/>
          <a:p>
            <a:endParaRPr lang="ru-RU" sz="2400" b="0" strike="noStrike" spc="-1">
              <a:solidFill>
                <a:srgbClr val="000000"/>
              </a:solidFill>
              <a:uFill>
                <a:solidFill>
                  <a:srgbClr val="FFFFFF"/>
                </a:solidFill>
              </a:uFill>
              <a:latin typeface="Times New Roman"/>
            </a:endParaRPr>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7.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1.jpe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hyperlink" Target="http://WWW.ALANWOOD.NET/PESTICIDES/INDEX_CN_FRAME.HTML" TargetMode="Externa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38.jpe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png"/><Relationship Id="rId1" Type="http://schemas.openxmlformats.org/officeDocument/2006/relationships/slideLayout" Target="../slideLayouts/slideLayout25.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e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7.xml"/><Relationship Id="rId5" Type="http://schemas.openxmlformats.org/officeDocument/2006/relationships/image" Target="../media/image4.pn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wmf"/><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pn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pn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4.xml"/><Relationship Id="rId5" Type="http://schemas.openxmlformats.org/officeDocument/2006/relationships/image" Target="../media/image4.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7.xml"/><Relationship Id="rId5" Type="http://schemas.openxmlformats.org/officeDocument/2006/relationships/image" Target="../media/image4.pn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pn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0.xml"/><Relationship Id="rId5" Type="http://schemas.openxmlformats.org/officeDocument/2006/relationships/image" Target="../media/image4.pn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6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56.png"/></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6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37.xml"/><Relationship Id="rId5" Type="http://schemas.openxmlformats.org/officeDocument/2006/relationships/image" Target="../media/image4.png"/><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66.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4.png"/><Relationship Id="rId2" Type="http://schemas.openxmlformats.org/officeDocument/2006/relationships/image" Target="../media/image59.jpeg"/><Relationship Id="rId1" Type="http://schemas.openxmlformats.org/officeDocument/2006/relationships/slideLayout" Target="../slideLayouts/slideLayout40.xml"/><Relationship Id="rId6" Type="http://schemas.openxmlformats.org/officeDocument/2006/relationships/image" Target="../media/image3.png"/><Relationship Id="rId5" Type="http://schemas.openxmlformats.org/officeDocument/2006/relationships/image" Target="../media/image62.jpeg"/><Relationship Id="rId4" Type="http://schemas.openxmlformats.org/officeDocument/2006/relationships/image" Target="../media/image61.jpeg"/></Relationships>
</file>

<file path=ppt/slides/_rels/slide6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3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5.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6.jpeg"/><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9.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7.png"/><Relationship Id="rId1" Type="http://schemas.openxmlformats.org/officeDocument/2006/relationships/slideLayout" Target="../slideLayouts/slideLayout49.xml"/><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8.png"/><Relationship Id="rId1" Type="http://schemas.openxmlformats.org/officeDocument/2006/relationships/slideLayout" Target="../slideLayouts/slideLayout49.xml"/><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9.png"/><Relationship Id="rId1" Type="http://schemas.openxmlformats.org/officeDocument/2006/relationships/slideLayout" Target="../slideLayouts/slideLayout49.xml"/><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9.xml"/></Relationships>
</file>

<file path=ppt/slides/_rels/slide7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49.xml"/><Relationship Id="rId5" Type="http://schemas.openxmlformats.org/officeDocument/2006/relationships/image" Target="../media/image4.png"/><Relationship Id="rId4" Type="http://schemas.openxmlformats.org/officeDocument/2006/relationships/image" Target="../media/image3.png"/></Relationships>
</file>

<file path=ppt/slides/_rels/slide76.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4.png"/><Relationship Id="rId2" Type="http://schemas.openxmlformats.org/officeDocument/2006/relationships/image" Target="../media/image72.jpeg"/><Relationship Id="rId1" Type="http://schemas.openxmlformats.org/officeDocument/2006/relationships/slideLayout" Target="../slideLayouts/slideLayout49.xml"/><Relationship Id="rId6" Type="http://schemas.openxmlformats.org/officeDocument/2006/relationships/image" Target="../media/image3.png"/><Relationship Id="rId5" Type="http://schemas.openxmlformats.org/officeDocument/2006/relationships/image" Target="../media/image75.png"/><Relationship Id="rId4" Type="http://schemas.openxmlformats.org/officeDocument/2006/relationships/image" Target="../media/image74.png"/></Relationships>
</file>

<file path=ppt/slides/_rels/slide7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png"/><Relationship Id="rId1" Type="http://schemas.openxmlformats.org/officeDocument/2006/relationships/slideLayout" Target="../slideLayouts/slideLayout49.xml"/><Relationship Id="rId5" Type="http://schemas.openxmlformats.org/officeDocument/2006/relationships/image" Target="../media/image4.png"/><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37.xml"/><Relationship Id="rId4" Type="http://schemas.openxmlformats.org/officeDocument/2006/relationships/image" Target="../media/image4.png"/></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png"/><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7.xml"/><Relationship Id="rId4" Type="http://schemas.openxmlformats.org/officeDocument/2006/relationships/image" Target="../media/image79.png"/></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1.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1.xml"/></Relationships>
</file>

<file path=ppt/slides/_rels/slide8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61.xml"/><Relationship Id="rId5" Type="http://schemas.openxmlformats.org/officeDocument/2006/relationships/image" Target="../media/image4.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84.png"/><Relationship Id="rId7" Type="http://schemas.openxmlformats.org/officeDocument/2006/relationships/oleObject" Target="../embeddings/oleObject3.bin"/><Relationship Id="rId2" Type="http://schemas.openxmlformats.org/officeDocument/2006/relationships/slideLayout" Target="../slideLayouts/slideLayout61.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5.jpeg"/><Relationship Id="rId1" Type="http://schemas.openxmlformats.org/officeDocument/2006/relationships/slideLayout" Target="../slideLayouts/slideLayout73.xml"/><Relationship Id="rId4" Type="http://schemas.openxmlformats.org/officeDocument/2006/relationships/image" Target="../media/image4.png"/></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3.xml"/></Relationships>
</file>

<file path=ppt/slides/_rels/slide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6.png"/><Relationship Id="rId1" Type="http://schemas.openxmlformats.org/officeDocument/2006/relationships/slideLayout" Target="../slideLayouts/slideLayout73.xml"/><Relationship Id="rId4" Type="http://schemas.openxmlformats.org/officeDocument/2006/relationships/image" Target="../media/image4.png"/></Relationships>
</file>

<file path=ppt/slides/_rels/slide9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7.png"/><Relationship Id="rId1" Type="http://schemas.openxmlformats.org/officeDocument/2006/relationships/slideLayout" Target="../slideLayouts/slideLayout85.xml"/><Relationship Id="rId4" Type="http://schemas.openxmlformats.org/officeDocument/2006/relationships/image" Target="../media/image4.png"/></Relationships>
</file>

<file path=ppt/slides/_rels/slide9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8.png"/><Relationship Id="rId1" Type="http://schemas.openxmlformats.org/officeDocument/2006/relationships/slideLayout" Target="../slideLayouts/slideLayout73.xml"/><Relationship Id="rId4" Type="http://schemas.openxmlformats.org/officeDocument/2006/relationships/image" Target="../media/image4.png"/></Relationships>
</file>

<file path=ppt/slides/_rels/slide9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9.png"/><Relationship Id="rId1" Type="http://schemas.openxmlformats.org/officeDocument/2006/relationships/slideLayout" Target="../slideLayouts/slideLayout73.xml"/><Relationship Id="rId4" Type="http://schemas.openxmlformats.org/officeDocument/2006/relationships/image" Target="../media/image4.png"/></Relationships>
</file>

<file path=ppt/slides/_rels/slide9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90.png"/><Relationship Id="rId4" Type="http://schemas.openxmlformats.org/officeDocument/2006/relationships/image" Target="../media/image4.png"/></Relationships>
</file>

<file path=ppt/slides/_rels/slide9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9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9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91.png"/><Relationship Id="rId4" Type="http://schemas.openxmlformats.org/officeDocument/2006/relationships/image" Target="../media/image4.png"/></Relationships>
</file>

<file path=ppt/slides/_rels/slide9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5.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4.png"/></Relationships>
</file>

<file path=ppt/slides/_rels/slide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4.png"/></Relationships>
</file>

<file path=ppt/slides/_rels/slide1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5.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4.png"/></Relationships>
</file>

<file path=ppt/slides/_rels/slide10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0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5.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4.png"/></Relationships>
</file>

<file path=ppt/slides/_rels/slide10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2.png"/><Relationship Id="rId2" Type="http://schemas.openxmlformats.org/officeDocument/2006/relationships/notesSlide" Target="../notesSlides/notesSlide50.xml"/><Relationship Id="rId1" Type="http://schemas.openxmlformats.org/officeDocument/2006/relationships/slideLayout" Target="../slideLayouts/slideLayout15.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4.png"/></Relationships>
</file>

<file path=ppt/slides/_rels/slide1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5.xml"/><Relationship Id="rId5" Type="http://schemas.openxmlformats.org/officeDocument/2006/relationships/image" Target="../media/image103.png"/><Relationship Id="rId4" Type="http://schemas.openxmlformats.org/officeDocument/2006/relationships/image" Target="../media/image4.png"/></Relationships>
</file>

<file path=ppt/slides/_rels/slide1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5.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4.png"/></Relationships>
</file>

<file path=ppt/slides/_rels/slide112.xml.rels><?xml version="1.0" encoding="UTF-8" standalone="yes"?>
<Relationships xmlns="http://schemas.openxmlformats.org/package/2006/relationships"><Relationship Id="rId8" Type="http://schemas.openxmlformats.org/officeDocument/2006/relationships/image" Target="../media/image109.png"/><Relationship Id="rId3" Type="http://schemas.openxmlformats.org/officeDocument/2006/relationships/image" Target="../media/image3.png"/><Relationship Id="rId7" Type="http://schemas.openxmlformats.org/officeDocument/2006/relationships/image" Target="../media/image108.png"/><Relationship Id="rId2" Type="http://schemas.openxmlformats.org/officeDocument/2006/relationships/notesSlide" Target="../notesSlides/notesSlide53.xml"/><Relationship Id="rId1" Type="http://schemas.openxmlformats.org/officeDocument/2006/relationships/slideLayout" Target="../slideLayouts/slideLayout15.xml"/><Relationship Id="rId6" Type="http://schemas.openxmlformats.org/officeDocument/2006/relationships/image" Target="../media/image107.png"/><Relationship Id="rId11" Type="http://schemas.openxmlformats.org/officeDocument/2006/relationships/image" Target="../media/image112.png"/><Relationship Id="rId5" Type="http://schemas.openxmlformats.org/officeDocument/2006/relationships/image" Target="../media/image106.png"/><Relationship Id="rId10" Type="http://schemas.openxmlformats.org/officeDocument/2006/relationships/image" Target="../media/image111.png"/><Relationship Id="rId4" Type="http://schemas.openxmlformats.org/officeDocument/2006/relationships/image" Target="../media/image4.png"/><Relationship Id="rId9" Type="http://schemas.openxmlformats.org/officeDocument/2006/relationships/image" Target="../media/image110.png"/></Relationships>
</file>

<file path=ppt/slides/_rels/slide1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5.xml"/><Relationship Id="rId5" Type="http://schemas.openxmlformats.org/officeDocument/2006/relationships/image" Target="../media/image113.png"/><Relationship Id="rId4" Type="http://schemas.openxmlformats.org/officeDocument/2006/relationships/image" Target="../media/image4.png"/></Relationships>
</file>

<file path=ppt/slides/_rels/slide114.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5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15.png"/></Relationships>
</file>

<file path=ppt/slides/_rels/slide1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8.png"/><Relationship Id="rId2" Type="http://schemas.openxmlformats.org/officeDocument/2006/relationships/notesSlide" Target="../notesSlides/notesSlide56.xml"/><Relationship Id="rId1" Type="http://schemas.openxmlformats.org/officeDocument/2006/relationships/slideLayout" Target="../slideLayouts/slideLayout13.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4.png"/></Relationships>
</file>

<file path=ppt/slides/_rels/slide1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3.xml"/><Relationship Id="rId5" Type="http://schemas.openxmlformats.org/officeDocument/2006/relationships/image" Target="../media/image119.png"/><Relationship Id="rId4" Type="http://schemas.openxmlformats.org/officeDocument/2006/relationships/image" Target="../media/image4.png"/></Relationships>
</file>

<file path=ppt/slides/_rels/slide1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2.png"/><Relationship Id="rId2" Type="http://schemas.openxmlformats.org/officeDocument/2006/relationships/notesSlide" Target="../notesSlides/notesSlide58.xml"/><Relationship Id="rId1" Type="http://schemas.openxmlformats.org/officeDocument/2006/relationships/slideLayout" Target="../slideLayouts/slideLayout13.xml"/><Relationship Id="rId6" Type="http://schemas.openxmlformats.org/officeDocument/2006/relationships/image" Target="../media/image121.png"/><Relationship Id="rId5" Type="http://schemas.openxmlformats.org/officeDocument/2006/relationships/image" Target="../media/image120.png"/><Relationship Id="rId4" Type="http://schemas.openxmlformats.org/officeDocument/2006/relationships/image" Target="../media/image4.png"/></Relationships>
</file>

<file path=ppt/slides/_rels/slide1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3.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4.png"/></Relationships>
</file>

<file path=ppt/slides/_rels/slide1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3.xml"/><Relationship Id="rId5" Type="http://schemas.openxmlformats.org/officeDocument/2006/relationships/image" Target="../media/image125.png"/><Relationship Id="rId4" Type="http://schemas.openxmlformats.org/officeDocument/2006/relationships/image" Target="../media/image4.png"/></Relationships>
</file>

<file path=ppt/slides/_rels/slide1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3.xml"/><Relationship Id="rId5" Type="http://schemas.openxmlformats.org/officeDocument/2006/relationships/image" Target="../media/image126.png"/><Relationship Id="rId4" Type="http://schemas.openxmlformats.org/officeDocument/2006/relationships/image" Target="../media/image4.png"/></Relationships>
</file>

<file path=ppt/slides/_rels/slide1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5.xml"/><Relationship Id="rId1" Type="http://schemas.openxmlformats.org/officeDocument/2006/relationships/slideLayout" Target="../slideLayouts/slideLayout13.xml"/><Relationship Id="rId5" Type="http://schemas.openxmlformats.org/officeDocument/2006/relationships/image" Target="../media/image127.png"/><Relationship Id="rId4" Type="http://schemas.openxmlformats.org/officeDocument/2006/relationships/image" Target="../media/image4.png"/></Relationships>
</file>

<file path=ppt/slides/_rels/slide1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13.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4.png"/></Relationships>
</file>

<file path=ppt/slides/_rels/slide1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7.xml"/><Relationship Id="rId1" Type="http://schemas.openxmlformats.org/officeDocument/2006/relationships/slideLayout" Target="../slideLayouts/slideLayout13.xml"/><Relationship Id="rId5" Type="http://schemas.openxmlformats.org/officeDocument/2006/relationships/image" Target="../media/image130.png"/><Relationship Id="rId4" Type="http://schemas.openxmlformats.org/officeDocument/2006/relationships/image" Target="../media/image4.png"/></Relationships>
</file>

<file path=ppt/slides/_rels/slide1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8.xml"/><Relationship Id="rId1" Type="http://schemas.openxmlformats.org/officeDocument/2006/relationships/slideLayout" Target="../slideLayouts/slideLayout13.xml"/><Relationship Id="rId6" Type="http://schemas.openxmlformats.org/officeDocument/2006/relationships/image" Target="../media/image132.png"/><Relationship Id="rId5" Type="http://schemas.openxmlformats.org/officeDocument/2006/relationships/image" Target="../media/image131.png"/><Relationship Id="rId4" Type="http://schemas.openxmlformats.org/officeDocument/2006/relationships/image" Target="../media/image4.png"/></Relationships>
</file>

<file path=ppt/slides/_rels/slide1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9.xml"/><Relationship Id="rId1" Type="http://schemas.openxmlformats.org/officeDocument/2006/relationships/slideLayout" Target="../slideLayouts/slideLayout13.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4.png"/></Relationships>
</file>

<file path=ppt/slides/_rels/slide1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0.xml"/><Relationship Id="rId1" Type="http://schemas.openxmlformats.org/officeDocument/2006/relationships/slideLayout" Target="../slideLayouts/slideLayout13.xml"/><Relationship Id="rId6" Type="http://schemas.openxmlformats.org/officeDocument/2006/relationships/image" Target="../media/image135.png"/><Relationship Id="rId5" Type="http://schemas.openxmlformats.org/officeDocument/2006/relationships/image" Target="../media/image134.png"/><Relationship Id="rId4" Type="http://schemas.openxmlformats.org/officeDocument/2006/relationships/image" Target="../media/image4.png"/></Relationships>
</file>

<file path=ppt/slides/_rels/slide130.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71.xml"/><Relationship Id="rId1" Type="http://schemas.openxmlformats.org/officeDocument/2006/relationships/slideLayout" Target="../slideLayouts/slideLayout13.xml"/><Relationship Id="rId6" Type="http://schemas.openxmlformats.org/officeDocument/2006/relationships/image" Target="../media/image137.png"/><Relationship Id="rId5" Type="http://schemas.openxmlformats.org/officeDocument/2006/relationships/image" Target="../media/image4.png"/><Relationship Id="rId4" Type="http://schemas.openxmlformats.org/officeDocument/2006/relationships/image" Target="../media/image3.png"/></Relationships>
</file>

<file path=ppt/slides/_rels/slide1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2.xml"/><Relationship Id="rId1" Type="http://schemas.openxmlformats.org/officeDocument/2006/relationships/slideLayout" Target="../slideLayouts/slideLayout13.xml"/><Relationship Id="rId6" Type="http://schemas.openxmlformats.org/officeDocument/2006/relationships/image" Target="../media/image139.png"/><Relationship Id="rId5" Type="http://schemas.openxmlformats.org/officeDocument/2006/relationships/image" Target="../media/image138.png"/><Relationship Id="rId4" Type="http://schemas.openxmlformats.org/officeDocument/2006/relationships/image" Target="../media/image4.png"/></Relationships>
</file>

<file path=ppt/slides/_rels/slide13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2.jpeg"/><Relationship Id="rId2" Type="http://schemas.openxmlformats.org/officeDocument/2006/relationships/notesSlide" Target="../notesSlides/notesSlide73.xml"/><Relationship Id="rId1" Type="http://schemas.openxmlformats.org/officeDocument/2006/relationships/slideLayout" Target="../slideLayouts/slideLayout13.xml"/><Relationship Id="rId6" Type="http://schemas.openxmlformats.org/officeDocument/2006/relationships/image" Target="../media/image141.jpeg"/><Relationship Id="rId5" Type="http://schemas.openxmlformats.org/officeDocument/2006/relationships/image" Target="../media/image140.jpeg"/><Relationship Id="rId4" Type="http://schemas.openxmlformats.org/officeDocument/2006/relationships/image" Target="../media/image4.png"/></Relationships>
</file>

<file path=ppt/slides/_rels/slide1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4.xml"/><Relationship Id="rId1" Type="http://schemas.openxmlformats.org/officeDocument/2006/relationships/slideLayout" Target="../slideLayouts/slideLayout13.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4.png"/></Relationships>
</file>

<file path=ppt/slides/_rels/slide1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6.xml"/><Relationship Id="rId1" Type="http://schemas.openxmlformats.org/officeDocument/2006/relationships/slideLayout" Target="../slideLayouts/slideLayout13.xml"/><Relationship Id="rId5" Type="http://schemas.openxmlformats.org/officeDocument/2006/relationships/image" Target="../media/image145.png"/><Relationship Id="rId4" Type="http://schemas.openxmlformats.org/officeDocument/2006/relationships/image" Target="../media/image4.png"/></Relationships>
</file>

<file path=ppt/slides/_rels/slide1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7.xml"/><Relationship Id="rId1" Type="http://schemas.openxmlformats.org/officeDocument/2006/relationships/slideLayout" Target="../slideLayouts/slideLayout13.xml"/><Relationship Id="rId5" Type="http://schemas.openxmlformats.org/officeDocument/2006/relationships/image" Target="../media/image146.png"/><Relationship Id="rId4" Type="http://schemas.openxmlformats.org/officeDocument/2006/relationships/image" Target="../media/image4.png"/></Relationships>
</file>

<file path=ppt/slides/_rels/slide1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9.png"/><Relationship Id="rId2" Type="http://schemas.openxmlformats.org/officeDocument/2006/relationships/notesSlide" Target="../notesSlides/notesSlide78.xml"/><Relationship Id="rId1" Type="http://schemas.openxmlformats.org/officeDocument/2006/relationships/slideLayout" Target="../slideLayouts/slideLayout13.xml"/><Relationship Id="rId6" Type="http://schemas.openxmlformats.org/officeDocument/2006/relationships/image" Target="../media/image148.png"/><Relationship Id="rId5" Type="http://schemas.openxmlformats.org/officeDocument/2006/relationships/image" Target="../media/image147.png"/><Relationship Id="rId4" Type="http://schemas.openxmlformats.org/officeDocument/2006/relationships/image" Target="../media/image4.png"/></Relationships>
</file>

<file path=ppt/slides/_rels/slide1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1.png"/><Relationship Id="rId2" Type="http://schemas.openxmlformats.org/officeDocument/2006/relationships/notesSlide" Target="../notesSlides/notesSlide79.xml"/><Relationship Id="rId1" Type="http://schemas.openxmlformats.org/officeDocument/2006/relationships/slideLayout" Target="../slideLayouts/slideLayout13.xml"/><Relationship Id="rId6" Type="http://schemas.openxmlformats.org/officeDocument/2006/relationships/image" Target="../media/image149.png"/><Relationship Id="rId5" Type="http://schemas.openxmlformats.org/officeDocument/2006/relationships/image" Target="../media/image150.png"/><Relationship Id="rId4" Type="http://schemas.openxmlformats.org/officeDocument/2006/relationships/image" Target="../media/image4.png"/></Relationships>
</file>

<file path=ppt/slides/_rels/slide1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1.xml"/><Relationship Id="rId1" Type="http://schemas.openxmlformats.org/officeDocument/2006/relationships/slideLayout" Target="../slideLayouts/slideLayout13.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4.png"/></Relationships>
</file>

<file path=ppt/slides/_rels/slide1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2.xml"/><Relationship Id="rId1" Type="http://schemas.openxmlformats.org/officeDocument/2006/relationships/slideLayout" Target="../slideLayouts/slideLayout13.xml"/><Relationship Id="rId6" Type="http://schemas.openxmlformats.org/officeDocument/2006/relationships/image" Target="../media/image153.png"/><Relationship Id="rId5" Type="http://schemas.openxmlformats.org/officeDocument/2006/relationships/image" Target="../media/image154.png"/><Relationship Id="rId4" Type="http://schemas.openxmlformats.org/officeDocument/2006/relationships/image" Target="../media/image4.png"/></Relationships>
</file>

<file path=ppt/slides/_rels/slide1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3.xml"/><Relationship Id="rId1" Type="http://schemas.openxmlformats.org/officeDocument/2006/relationships/slideLayout" Target="../slideLayouts/slideLayout13.xml"/><Relationship Id="rId6" Type="http://schemas.openxmlformats.org/officeDocument/2006/relationships/image" Target="../media/image153.png"/><Relationship Id="rId5" Type="http://schemas.openxmlformats.org/officeDocument/2006/relationships/image" Target="../media/image155.png"/><Relationship Id="rId4" Type="http://schemas.openxmlformats.org/officeDocument/2006/relationships/image" Target="../media/image4.png"/></Relationships>
</file>

<file path=ppt/slides/_rels/slide1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4.xml"/><Relationship Id="rId1" Type="http://schemas.openxmlformats.org/officeDocument/2006/relationships/slideLayout" Target="../slideLayouts/slideLayout13.xml"/><Relationship Id="rId5" Type="http://schemas.openxmlformats.org/officeDocument/2006/relationships/image" Target="../media/image156.png"/><Relationship Id="rId4" Type="http://schemas.openxmlformats.org/officeDocument/2006/relationships/image" Target="../media/image4.png"/></Relationships>
</file>

<file path=ppt/slides/_rels/slide1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5.xml"/><Relationship Id="rId1" Type="http://schemas.openxmlformats.org/officeDocument/2006/relationships/slideLayout" Target="../slideLayouts/slideLayout13.xml"/><Relationship Id="rId6" Type="http://schemas.openxmlformats.org/officeDocument/2006/relationships/image" Target="../media/image158.png"/><Relationship Id="rId5" Type="http://schemas.openxmlformats.org/officeDocument/2006/relationships/image" Target="../media/image157.png"/><Relationship Id="rId4" Type="http://schemas.openxmlformats.org/officeDocument/2006/relationships/image" Target="../media/image4.png"/></Relationships>
</file>

<file path=ppt/slides/_rels/slide1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6.xml"/><Relationship Id="rId1" Type="http://schemas.openxmlformats.org/officeDocument/2006/relationships/slideLayout" Target="../slideLayouts/slideLayout13.xml"/><Relationship Id="rId5" Type="http://schemas.openxmlformats.org/officeDocument/2006/relationships/image" Target="../media/image159.png"/><Relationship Id="rId4" Type="http://schemas.openxmlformats.org/officeDocument/2006/relationships/image" Target="../media/image4.png"/></Relationships>
</file>

<file path=ppt/slides/_rels/slide1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7.xml"/><Relationship Id="rId1" Type="http://schemas.openxmlformats.org/officeDocument/2006/relationships/slideLayout" Target="../slideLayouts/slideLayout13.xml"/><Relationship Id="rId5" Type="http://schemas.openxmlformats.org/officeDocument/2006/relationships/image" Target="../media/image160.png"/><Relationship Id="rId4" Type="http://schemas.openxmlformats.org/officeDocument/2006/relationships/image" Target="../media/image4.png"/></Relationships>
</file>

<file path=ppt/slides/_rels/slide1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8.xml"/><Relationship Id="rId1" Type="http://schemas.openxmlformats.org/officeDocument/2006/relationships/slideLayout" Target="../slideLayouts/slideLayout13.xml"/><Relationship Id="rId5" Type="http://schemas.openxmlformats.org/officeDocument/2006/relationships/image" Target="../media/image161.png"/><Relationship Id="rId4" Type="http://schemas.openxmlformats.org/officeDocument/2006/relationships/image" Target="../media/image4.png"/></Relationships>
</file>

<file path=ppt/slides/_rels/slide148.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89.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1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5.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96.xml"/><Relationship Id="rId1" Type="http://schemas.openxmlformats.org/officeDocument/2006/relationships/slideLayout" Target="../slideLayouts/slideLayout13.xml"/></Relationships>
</file>

<file path=ppt/slides/_rels/slide156.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97.xml"/><Relationship Id="rId1" Type="http://schemas.openxmlformats.org/officeDocument/2006/relationships/slideLayout" Target="../slideLayouts/slideLayout13.xml"/></Relationships>
</file>

<file path=ppt/slides/_rels/slide157.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notesSlide" Target="../notesSlides/notesSlide98.xml"/><Relationship Id="rId1" Type="http://schemas.openxmlformats.org/officeDocument/2006/relationships/slideLayout" Target="../slideLayouts/slideLayout13.xml"/></Relationships>
</file>

<file path=ppt/slides/_rels/slide1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4.xml"/><Relationship Id="rId1" Type="http://schemas.openxmlformats.org/officeDocument/2006/relationships/slideLayout" Target="../slideLayouts/slideLayout13.xml"/><Relationship Id="rId5" Type="http://schemas.openxmlformats.org/officeDocument/2006/relationships/image" Target="../media/image166.png"/><Relationship Id="rId4" Type="http://schemas.openxmlformats.org/officeDocument/2006/relationships/image" Target="../media/image4.png"/></Relationships>
</file>

<file path=ppt/slides/_rels/slide1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5.xml"/><Relationship Id="rId1" Type="http://schemas.openxmlformats.org/officeDocument/2006/relationships/slideLayout" Target="../slideLayouts/slideLayout13.xml"/><Relationship Id="rId5" Type="http://schemas.openxmlformats.org/officeDocument/2006/relationships/image" Target="../media/image167.png"/><Relationship Id="rId4" Type="http://schemas.openxmlformats.org/officeDocument/2006/relationships/image" Target="../media/image4.png"/></Relationships>
</file>

<file path=ppt/slides/_rels/slide1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6.xml"/><Relationship Id="rId1" Type="http://schemas.openxmlformats.org/officeDocument/2006/relationships/slideLayout" Target="../slideLayouts/slideLayout13.xml"/><Relationship Id="rId5" Type="http://schemas.openxmlformats.org/officeDocument/2006/relationships/image" Target="../media/image168.jpeg"/><Relationship Id="rId4" Type="http://schemas.openxmlformats.org/officeDocument/2006/relationships/image" Target="../media/image4.png"/></Relationships>
</file>

<file path=ppt/slides/_rels/slide1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9.xml"/><Relationship Id="rId1" Type="http://schemas.openxmlformats.org/officeDocument/2006/relationships/slideLayout" Target="../slideLayouts/slideLayout13.xml"/><Relationship Id="rId6" Type="http://schemas.openxmlformats.org/officeDocument/2006/relationships/image" Target="../media/image170.jpeg"/><Relationship Id="rId5" Type="http://schemas.openxmlformats.org/officeDocument/2006/relationships/image" Target="../media/image169.png"/><Relationship Id="rId4" Type="http://schemas.openxmlformats.org/officeDocument/2006/relationships/image" Target="../media/image4.png"/></Relationships>
</file>

<file path=ppt/slides/_rels/slide16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3.jpeg"/><Relationship Id="rId2" Type="http://schemas.openxmlformats.org/officeDocument/2006/relationships/notesSlide" Target="../notesSlides/notesSlide110.xml"/><Relationship Id="rId1" Type="http://schemas.openxmlformats.org/officeDocument/2006/relationships/slideLayout" Target="../slideLayouts/slideLayout13.xml"/><Relationship Id="rId6" Type="http://schemas.openxmlformats.org/officeDocument/2006/relationships/image" Target="../media/image172.png"/><Relationship Id="rId5" Type="http://schemas.openxmlformats.org/officeDocument/2006/relationships/image" Target="../media/image171.png"/><Relationship Id="rId4" Type="http://schemas.openxmlformats.org/officeDocument/2006/relationships/image" Target="../media/image4.png"/></Relationships>
</file>

<file path=ppt/slides/_rels/slide1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4.xml"/><Relationship Id="rId1" Type="http://schemas.openxmlformats.org/officeDocument/2006/relationships/slideLayout" Target="../slideLayouts/slideLayout13.xml"/><Relationship Id="rId6" Type="http://schemas.openxmlformats.org/officeDocument/2006/relationships/image" Target="../media/image175.png"/><Relationship Id="rId5" Type="http://schemas.openxmlformats.org/officeDocument/2006/relationships/image" Target="../media/image174.png"/><Relationship Id="rId4" Type="http://schemas.openxmlformats.org/officeDocument/2006/relationships/image" Target="../media/image4.png"/></Relationships>
</file>

<file path=ppt/slides/_rels/slide1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7.xml"/><Relationship Id="rId1" Type="http://schemas.openxmlformats.org/officeDocument/2006/relationships/slideLayout" Target="../slideLayouts/slideLayout13.xml"/><Relationship Id="rId6" Type="http://schemas.openxmlformats.org/officeDocument/2006/relationships/image" Target="../media/image177.png"/><Relationship Id="rId5" Type="http://schemas.openxmlformats.org/officeDocument/2006/relationships/image" Target="../media/image176.jpeg"/><Relationship Id="rId4" Type="http://schemas.openxmlformats.org/officeDocument/2006/relationships/image" Target="../media/image4.png"/></Relationships>
</file>

<file path=ppt/slides/_rels/slide1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3.xml"/><Relationship Id="rId1" Type="http://schemas.openxmlformats.org/officeDocument/2006/relationships/slideLayout" Target="../slideLayouts/slideLayout13.xml"/><Relationship Id="rId6" Type="http://schemas.openxmlformats.org/officeDocument/2006/relationships/image" Target="../media/image179.png"/><Relationship Id="rId5" Type="http://schemas.openxmlformats.org/officeDocument/2006/relationships/image" Target="../media/image178.png"/><Relationship Id="rId4" Type="http://schemas.openxmlformats.org/officeDocument/2006/relationships/image" Target="../media/image4.png"/></Relationships>
</file>

<file path=ppt/slides/_rels/slide18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82.png"/><Relationship Id="rId2" Type="http://schemas.openxmlformats.org/officeDocument/2006/relationships/notesSlide" Target="../notesSlides/notesSlide124.xml"/><Relationship Id="rId1" Type="http://schemas.openxmlformats.org/officeDocument/2006/relationships/slideLayout" Target="../slideLayouts/slideLayout13.xml"/><Relationship Id="rId6" Type="http://schemas.openxmlformats.org/officeDocument/2006/relationships/image" Target="../media/image181.png"/><Relationship Id="rId5" Type="http://schemas.openxmlformats.org/officeDocument/2006/relationships/image" Target="../media/image180.png"/><Relationship Id="rId4" Type="http://schemas.openxmlformats.org/officeDocument/2006/relationships/image" Target="../media/image4.png"/></Relationships>
</file>

<file path=ppt/slides/_rels/slide1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6.xml"/><Relationship Id="rId1" Type="http://schemas.openxmlformats.org/officeDocument/2006/relationships/slideLayout" Target="../slideLayouts/slideLayout13.xml"/><Relationship Id="rId6" Type="http://schemas.openxmlformats.org/officeDocument/2006/relationships/image" Target="../media/image184.png"/><Relationship Id="rId5" Type="http://schemas.openxmlformats.org/officeDocument/2006/relationships/image" Target="../media/image183.png"/><Relationship Id="rId4" Type="http://schemas.openxmlformats.org/officeDocument/2006/relationships/image" Target="../media/image4.png"/></Relationships>
</file>

<file path=ppt/slides/_rels/slide1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4.xml"/><Relationship Id="rId1" Type="http://schemas.openxmlformats.org/officeDocument/2006/relationships/slideLayout" Target="../slideLayouts/slideLayout13.xml"/><Relationship Id="rId5" Type="http://schemas.openxmlformats.org/officeDocument/2006/relationships/image" Target="../media/image185.png"/><Relationship Id="rId4" Type="http://schemas.openxmlformats.org/officeDocument/2006/relationships/image" Target="../media/image4.png"/></Relationships>
</file>

<file path=ppt/slides/_rels/slide19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88.png"/><Relationship Id="rId2" Type="http://schemas.openxmlformats.org/officeDocument/2006/relationships/notesSlide" Target="../notesSlides/notesSlide138.xml"/><Relationship Id="rId1" Type="http://schemas.openxmlformats.org/officeDocument/2006/relationships/slideLayout" Target="../slideLayouts/slideLayout13.xml"/><Relationship Id="rId6" Type="http://schemas.openxmlformats.org/officeDocument/2006/relationships/image" Target="../media/image187.png"/><Relationship Id="rId5" Type="http://schemas.openxmlformats.org/officeDocument/2006/relationships/image" Target="../media/image186.png"/><Relationship Id="rId4" Type="http://schemas.openxmlformats.org/officeDocument/2006/relationships/image" Target="../media/image4.png"/></Relationships>
</file>

<file path=ppt/slides/_rels/slide198.xml.rels><?xml version="1.0" encoding="UTF-8" standalone="yes"?>
<Relationships xmlns="http://schemas.openxmlformats.org/package/2006/relationships"><Relationship Id="rId8" Type="http://schemas.openxmlformats.org/officeDocument/2006/relationships/image" Target="../media/image192.jpeg"/><Relationship Id="rId3" Type="http://schemas.openxmlformats.org/officeDocument/2006/relationships/image" Target="../media/image3.png"/><Relationship Id="rId7" Type="http://schemas.openxmlformats.org/officeDocument/2006/relationships/image" Target="../media/image191.jpeg"/><Relationship Id="rId2" Type="http://schemas.openxmlformats.org/officeDocument/2006/relationships/notesSlide" Target="../notesSlides/notesSlide139.xml"/><Relationship Id="rId1" Type="http://schemas.openxmlformats.org/officeDocument/2006/relationships/slideLayout" Target="../slideLayouts/slideLayout13.xml"/><Relationship Id="rId6" Type="http://schemas.openxmlformats.org/officeDocument/2006/relationships/image" Target="../media/image190.jpeg"/><Relationship Id="rId5" Type="http://schemas.openxmlformats.org/officeDocument/2006/relationships/image" Target="../media/image189.png"/><Relationship Id="rId4" Type="http://schemas.openxmlformats.org/officeDocument/2006/relationships/image" Target="../media/image4.png"/></Relationships>
</file>

<file path=ppt/slides/_rels/slide1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0.xml"/><Relationship Id="rId1" Type="http://schemas.openxmlformats.org/officeDocument/2006/relationships/slideLayout" Target="../slideLayouts/slideLayout13.xml"/><Relationship Id="rId5" Type="http://schemas.openxmlformats.org/officeDocument/2006/relationships/image" Target="../media/image193.jpeg"/><Relationship Id="rId4" Type="http://schemas.openxmlformats.org/officeDocument/2006/relationships/image" Target="../media/image4.png"/></Relationships>
</file>

<file path=ppt/slides/_rels/slide2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5.xml"/><Relationship Id="rId1" Type="http://schemas.openxmlformats.org/officeDocument/2006/relationships/slideLayout" Target="../slideLayouts/slideLayout13.xml"/><Relationship Id="rId5" Type="http://schemas.openxmlformats.org/officeDocument/2006/relationships/image" Target="../media/image194.png"/><Relationship Id="rId4" Type="http://schemas.openxmlformats.org/officeDocument/2006/relationships/image" Target="../media/image4.png"/></Relationships>
</file>

<file path=ppt/slides/_rels/slide20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6.xml"/><Relationship Id="rId1" Type="http://schemas.openxmlformats.org/officeDocument/2006/relationships/slideLayout" Target="../slideLayouts/slideLayout13.xml"/><Relationship Id="rId5" Type="http://schemas.openxmlformats.org/officeDocument/2006/relationships/image" Target="../media/image195.png"/><Relationship Id="rId4" Type="http://schemas.openxmlformats.org/officeDocument/2006/relationships/image" Target="../media/image4.png"/></Relationships>
</file>

<file path=ppt/slides/_rels/slide20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8.xml"/><Relationship Id="rId1" Type="http://schemas.openxmlformats.org/officeDocument/2006/relationships/slideLayout" Target="../slideLayouts/slideLayout13.xml"/><Relationship Id="rId6" Type="http://schemas.openxmlformats.org/officeDocument/2006/relationships/image" Target="../media/image197.png"/><Relationship Id="rId5" Type="http://schemas.openxmlformats.org/officeDocument/2006/relationships/image" Target="../media/image196.png"/><Relationship Id="rId4" Type="http://schemas.openxmlformats.org/officeDocument/2006/relationships/image" Target="../media/image4.png"/></Relationships>
</file>

<file path=ppt/slides/_rels/slide20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5.xml"/><Relationship Id="rId1" Type="http://schemas.openxmlformats.org/officeDocument/2006/relationships/slideLayout" Target="../slideLayouts/slideLayout13.xml"/><Relationship Id="rId6" Type="http://schemas.openxmlformats.org/officeDocument/2006/relationships/image" Target="../media/image199.gif"/><Relationship Id="rId5" Type="http://schemas.openxmlformats.org/officeDocument/2006/relationships/image" Target="../media/image198.png"/><Relationship Id="rId4" Type="http://schemas.openxmlformats.org/officeDocument/2006/relationships/image" Target="../media/image4.png"/></Relationships>
</file>

<file path=ppt/slides/_rels/slide2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6.xml"/><Relationship Id="rId1" Type="http://schemas.openxmlformats.org/officeDocument/2006/relationships/slideLayout" Target="../slideLayouts/slideLayout13.xml"/><Relationship Id="rId5" Type="http://schemas.openxmlformats.org/officeDocument/2006/relationships/image" Target="../media/image200.png"/><Relationship Id="rId4" Type="http://schemas.openxmlformats.org/officeDocument/2006/relationships/image" Target="../media/image4.png"/></Relationships>
</file>

<file path=ppt/slides/_rels/slide2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8.xml"/><Relationship Id="rId1" Type="http://schemas.openxmlformats.org/officeDocument/2006/relationships/slideLayout" Target="../slideLayouts/slideLayout13.xml"/><Relationship Id="rId5" Type="http://schemas.openxmlformats.org/officeDocument/2006/relationships/image" Target="../media/image201.png"/><Relationship Id="rId4" Type="http://schemas.openxmlformats.org/officeDocument/2006/relationships/image" Target="../media/image4.png"/></Relationships>
</file>

<file path=ppt/slides/_rels/slide2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9.xml"/><Relationship Id="rId1" Type="http://schemas.openxmlformats.org/officeDocument/2006/relationships/slideLayout" Target="../slideLayouts/slideLayout13.xml"/><Relationship Id="rId6" Type="http://schemas.openxmlformats.org/officeDocument/2006/relationships/image" Target="../media/image203.png"/><Relationship Id="rId5" Type="http://schemas.openxmlformats.org/officeDocument/2006/relationships/image" Target="../media/image202.png"/><Relationship Id="rId4" Type="http://schemas.openxmlformats.org/officeDocument/2006/relationships/image" Target="../media/image4.png"/></Relationships>
</file>

<file path=ppt/slides/_rels/slide2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0.xml"/><Relationship Id="rId1" Type="http://schemas.openxmlformats.org/officeDocument/2006/relationships/slideLayout" Target="../slideLayouts/slideLayout13.xml"/><Relationship Id="rId5" Type="http://schemas.openxmlformats.org/officeDocument/2006/relationships/image" Target="../media/image204.png"/><Relationship Id="rId4" Type="http://schemas.openxmlformats.org/officeDocument/2006/relationships/image" Target="../media/image4.png"/></Relationships>
</file>

<file path=ppt/slides/_rels/slide2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2.xml"/><Relationship Id="rId1" Type="http://schemas.openxmlformats.org/officeDocument/2006/relationships/slideLayout" Target="../slideLayouts/slideLayout13.xml"/><Relationship Id="rId5" Type="http://schemas.openxmlformats.org/officeDocument/2006/relationships/image" Target="../media/image205.png"/><Relationship Id="rId4" Type="http://schemas.openxmlformats.org/officeDocument/2006/relationships/image" Target="../media/image4.png"/></Relationships>
</file>

<file path=ppt/slides/_rels/slide2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3.xml"/><Relationship Id="rId1" Type="http://schemas.openxmlformats.org/officeDocument/2006/relationships/slideLayout" Target="../slideLayouts/slideLayout13.xml"/><Relationship Id="rId5" Type="http://schemas.openxmlformats.org/officeDocument/2006/relationships/image" Target="../media/image206.png"/><Relationship Id="rId4" Type="http://schemas.openxmlformats.org/officeDocument/2006/relationships/image" Target="../media/image4.png"/></Relationships>
</file>

<file path=ppt/slides/_rels/slide2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4.xml"/><Relationship Id="rId1" Type="http://schemas.openxmlformats.org/officeDocument/2006/relationships/slideLayout" Target="../slideLayouts/slideLayout13.xml"/><Relationship Id="rId5" Type="http://schemas.openxmlformats.org/officeDocument/2006/relationships/image" Target="../media/image207.png"/><Relationship Id="rId4" Type="http://schemas.openxmlformats.org/officeDocument/2006/relationships/image" Target="../media/image4.png"/></Relationships>
</file>

<file path=ppt/slides/_rels/slide2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5.xml"/><Relationship Id="rId1" Type="http://schemas.openxmlformats.org/officeDocument/2006/relationships/slideLayout" Target="../slideLayouts/slideLayout13.xml"/><Relationship Id="rId5" Type="http://schemas.openxmlformats.org/officeDocument/2006/relationships/image" Target="../media/image208.png"/><Relationship Id="rId4" Type="http://schemas.openxmlformats.org/officeDocument/2006/relationships/image" Target="../media/image4.png"/></Relationships>
</file>

<file path=ppt/slides/_rels/slide2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6.xml"/><Relationship Id="rId1" Type="http://schemas.openxmlformats.org/officeDocument/2006/relationships/slideLayout" Target="../slideLayouts/slideLayout13.xml"/><Relationship Id="rId5" Type="http://schemas.openxmlformats.org/officeDocument/2006/relationships/image" Target="../media/image209.png"/><Relationship Id="rId4" Type="http://schemas.openxmlformats.org/officeDocument/2006/relationships/image" Target="../media/image4.png"/></Relationships>
</file>

<file path=ppt/slides/_rels/slide2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7.xml"/><Relationship Id="rId1" Type="http://schemas.openxmlformats.org/officeDocument/2006/relationships/slideLayout" Target="../slideLayouts/slideLayout13.xml"/><Relationship Id="rId5" Type="http://schemas.openxmlformats.org/officeDocument/2006/relationships/image" Target="../media/image210.png"/><Relationship Id="rId4" Type="http://schemas.openxmlformats.org/officeDocument/2006/relationships/image" Target="../media/image4.png"/></Relationships>
</file>

<file path=ppt/slides/_rels/slide2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5.xml"/><Relationship Id="rId1" Type="http://schemas.openxmlformats.org/officeDocument/2006/relationships/slideLayout" Target="../slideLayouts/slideLayout13.xml"/><Relationship Id="rId5" Type="http://schemas.openxmlformats.org/officeDocument/2006/relationships/image" Target="../media/image211.png"/><Relationship Id="rId4" Type="http://schemas.openxmlformats.org/officeDocument/2006/relationships/image" Target="../media/image4.png"/></Relationships>
</file>

<file path=ppt/slides/_rels/slide2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2.png"/><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3.png"/></Relationships>
</file>

<file path=ppt/slides/_rels/slide2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2.xml"/><Relationship Id="rId1" Type="http://schemas.openxmlformats.org/officeDocument/2006/relationships/slideLayout" Target="../slideLayouts/slideLayout13.xml"/><Relationship Id="rId6" Type="http://schemas.openxmlformats.org/officeDocument/2006/relationships/image" Target="../media/image215.png"/><Relationship Id="rId5" Type="http://schemas.openxmlformats.org/officeDocument/2006/relationships/image" Target="../media/image214.png"/><Relationship Id="rId4" Type="http://schemas.openxmlformats.org/officeDocument/2006/relationships/image" Target="../media/image4.png"/></Relationships>
</file>

<file path=ppt/slides/_rels/slide2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3.xml"/><Relationship Id="rId1" Type="http://schemas.openxmlformats.org/officeDocument/2006/relationships/slideLayout" Target="../slideLayouts/slideLayout13.xml"/><Relationship Id="rId5" Type="http://schemas.openxmlformats.org/officeDocument/2006/relationships/image" Target="../media/image216.png"/><Relationship Id="rId4" Type="http://schemas.openxmlformats.org/officeDocument/2006/relationships/image" Target="../media/image4.png"/></Relationships>
</file>

<file path=ppt/slides/_rels/slide2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5.xml"/><Relationship Id="rId1" Type="http://schemas.openxmlformats.org/officeDocument/2006/relationships/slideLayout" Target="../slideLayouts/slideLayout13.xml"/><Relationship Id="rId5" Type="http://schemas.openxmlformats.org/officeDocument/2006/relationships/image" Target="../media/image217.png"/><Relationship Id="rId4" Type="http://schemas.openxmlformats.org/officeDocument/2006/relationships/image" Target="../media/image4.png"/></Relationships>
</file>

<file path=ppt/slides/_rels/slide2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6.xml"/><Relationship Id="rId1" Type="http://schemas.openxmlformats.org/officeDocument/2006/relationships/slideLayout" Target="../slideLayouts/slideLayout13.xml"/><Relationship Id="rId6" Type="http://schemas.openxmlformats.org/officeDocument/2006/relationships/image" Target="../media/image219.png"/><Relationship Id="rId5" Type="http://schemas.openxmlformats.org/officeDocument/2006/relationships/image" Target="../media/image218.png"/><Relationship Id="rId4" Type="http://schemas.openxmlformats.org/officeDocument/2006/relationships/image" Target="../media/image4.png"/></Relationships>
</file>

<file path=ppt/slides/_rels/slide2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7.xml"/><Relationship Id="rId1" Type="http://schemas.openxmlformats.org/officeDocument/2006/relationships/slideLayout" Target="../slideLayouts/slideLayout13.xml"/><Relationship Id="rId5" Type="http://schemas.openxmlformats.org/officeDocument/2006/relationships/image" Target="../media/image220.png"/><Relationship Id="rId4" Type="http://schemas.openxmlformats.org/officeDocument/2006/relationships/image" Target="../media/image4.png"/></Relationships>
</file>

<file path=ppt/slides/_rels/slide2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8.xml"/><Relationship Id="rId1" Type="http://schemas.openxmlformats.org/officeDocument/2006/relationships/slideLayout" Target="../slideLayouts/slideLayout13.xml"/><Relationship Id="rId5" Type="http://schemas.openxmlformats.org/officeDocument/2006/relationships/image" Target="../media/image221.png"/><Relationship Id="rId4" Type="http://schemas.openxmlformats.org/officeDocument/2006/relationships/image" Target="../media/image4.png"/></Relationships>
</file>

<file path=ppt/slides/_rels/slide2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9.xml"/><Relationship Id="rId1" Type="http://schemas.openxmlformats.org/officeDocument/2006/relationships/slideLayout" Target="../slideLayouts/slideLayout13.xml"/><Relationship Id="rId5" Type="http://schemas.openxmlformats.org/officeDocument/2006/relationships/image" Target="../media/image222.png"/><Relationship Id="rId4" Type="http://schemas.openxmlformats.org/officeDocument/2006/relationships/image" Target="../media/image4.png"/></Relationships>
</file>

<file path=ppt/slides/_rels/slide2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0.xml"/><Relationship Id="rId1" Type="http://schemas.openxmlformats.org/officeDocument/2006/relationships/slideLayout" Target="../slideLayouts/slideLayout13.xml"/><Relationship Id="rId5" Type="http://schemas.openxmlformats.org/officeDocument/2006/relationships/image" Target="../media/image223.png"/><Relationship Id="rId4" Type="http://schemas.openxmlformats.org/officeDocument/2006/relationships/image" Target="../media/image4.png"/></Relationships>
</file>

<file path=ppt/slides/_rels/slide2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4.xml.rels><?xml version="1.0" encoding="UTF-8" standalone="yes"?>
<Relationships xmlns="http://schemas.openxmlformats.org/package/2006/relationships"><Relationship Id="rId3" Type="http://schemas.openxmlformats.org/officeDocument/2006/relationships/image" Target="../media/image225.png"/><Relationship Id="rId2" Type="http://schemas.openxmlformats.org/officeDocument/2006/relationships/slideLayout" Target="../slideLayouts/slideLayout17.xml"/><Relationship Id="rId1" Type="http://schemas.openxmlformats.org/officeDocument/2006/relationships/vmlDrawing" Target="../drawings/vmlDrawing3.vml"/><Relationship Id="rId4" Type="http://schemas.openxmlformats.org/officeDocument/2006/relationships/oleObject" Target="../embeddings/oleObject4.bin"/></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6.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67.xml.rels><?xml version="1.0" encoding="UTF-8" standalone="yes"?>
<Relationships xmlns="http://schemas.openxmlformats.org/package/2006/relationships"><Relationship Id="rId3" Type="http://schemas.openxmlformats.org/officeDocument/2006/relationships/image" Target="../media/image228.png"/><Relationship Id="rId2" Type="http://schemas.openxmlformats.org/officeDocument/2006/relationships/image" Target="../media/image227.png"/><Relationship Id="rId1" Type="http://schemas.openxmlformats.org/officeDocument/2006/relationships/slideLayout" Target="../slideLayouts/slideLayout17.xml"/><Relationship Id="rId5" Type="http://schemas.openxmlformats.org/officeDocument/2006/relationships/image" Target="../media/image230.png"/><Relationship Id="rId4" Type="http://schemas.openxmlformats.org/officeDocument/2006/relationships/image" Target="../media/image229.png"/></Relationships>
</file>

<file path=ppt/slides/_rels/slide268.xml.rels><?xml version="1.0" encoding="UTF-8" standalone="yes"?>
<Relationships xmlns="http://schemas.openxmlformats.org/package/2006/relationships"><Relationship Id="rId3" Type="http://schemas.openxmlformats.org/officeDocument/2006/relationships/image" Target="../media/image232.png"/><Relationship Id="rId2" Type="http://schemas.openxmlformats.org/officeDocument/2006/relationships/image" Target="../media/image231.png"/><Relationship Id="rId1" Type="http://schemas.openxmlformats.org/officeDocument/2006/relationships/slideLayout" Target="../slideLayouts/slideLayout17.xml"/><Relationship Id="rId4" Type="http://schemas.openxmlformats.org/officeDocument/2006/relationships/image" Target="../media/image233.png"/></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1.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oleObject" Target="../embeddings/oleObject9.bin"/><Relationship Id="rId2" Type="http://schemas.openxmlformats.org/officeDocument/2006/relationships/slideLayout" Target="../slideLayouts/slideLayout17.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272.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7.xml"/><Relationship Id="rId1" Type="http://schemas.openxmlformats.org/officeDocument/2006/relationships/vmlDrawing" Target="../drawings/vmlDrawing5.vml"/><Relationship Id="rId4" Type="http://schemas.openxmlformats.org/officeDocument/2006/relationships/image" Target="../media/image239.png"/></Relationships>
</file>

<file path=ppt/slides/_rels/slide276.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77.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7.xml"/><Relationship Id="rId1" Type="http://schemas.openxmlformats.org/officeDocument/2006/relationships/vmlDrawing" Target="../drawings/vmlDrawing6.vml"/><Relationship Id="rId4" Type="http://schemas.openxmlformats.org/officeDocument/2006/relationships/oleObject" Target="../embeddings/oleObject12.bin"/></Relationships>
</file>

<file path=ppt/slides/_rels/slide282.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83.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5.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7.xml"/><Relationship Id="rId1" Type="http://schemas.openxmlformats.org/officeDocument/2006/relationships/vmlDrawing" Target="../drawings/vmlDrawing7.vml"/><Relationship Id="rId5" Type="http://schemas.openxmlformats.org/officeDocument/2006/relationships/oleObject" Target="../embeddings/oleObject15.bin"/><Relationship Id="rId4" Type="http://schemas.openxmlformats.org/officeDocument/2006/relationships/oleObject" Target="../embeddings/oleObject14.bin"/></Relationships>
</file>

<file path=ppt/slides/_rels/slide286.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87.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7.xml"/><Relationship Id="rId1" Type="http://schemas.openxmlformats.org/officeDocument/2006/relationships/vmlDrawing" Target="../drawings/vmlDrawing8.vml"/></Relationships>
</file>

<file path=ppt/slides/_rels/slide288.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7.xml"/><Relationship Id="rId1" Type="http://schemas.openxmlformats.org/officeDocument/2006/relationships/vmlDrawing" Target="../drawings/vmlDrawing9.vml"/><Relationship Id="rId4" Type="http://schemas.openxmlformats.org/officeDocument/2006/relationships/oleObject" Target="../embeddings/oleObject18.bin"/></Relationships>
</file>

<file path=ppt/slides/_rels/slide289.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7.xml"/><Relationship Id="rId1" Type="http://schemas.openxmlformats.org/officeDocument/2006/relationships/vmlDrawing" Target="../drawings/vmlDrawing10.vml"/><Relationship Id="rId4" Type="http://schemas.openxmlformats.org/officeDocument/2006/relationships/image" Target="../media/image249.png"/></Relationships>
</file>

<file path=ppt/slides/_rels/slide290.xml.rels><?xml version="1.0" encoding="UTF-8" standalone="yes"?>
<Relationships xmlns="http://schemas.openxmlformats.org/package/2006/relationships"><Relationship Id="rId3" Type="http://schemas.openxmlformats.org/officeDocument/2006/relationships/image" Target="../media/image226.png"/><Relationship Id="rId2" Type="http://schemas.openxmlformats.org/officeDocument/2006/relationships/slideLayout" Target="../slideLayouts/slideLayout17.xml"/><Relationship Id="rId1" Type="http://schemas.openxmlformats.org/officeDocument/2006/relationships/vmlDrawing" Target="../drawings/vmlDrawing11.vml"/><Relationship Id="rId4" Type="http://schemas.openxmlformats.org/officeDocument/2006/relationships/oleObject" Target="../embeddings/oleObject20.bin"/></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2.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7.xml"/><Relationship Id="rId1" Type="http://schemas.openxmlformats.org/officeDocument/2006/relationships/vmlDrawing" Target="../drawings/vmlDrawing12.vml"/></Relationships>
</file>

<file path=ppt/slides/_rels/slide293.xml.rels><?xml version="1.0" encoding="UTF-8" standalone="yes"?>
<Relationships xmlns="http://schemas.openxmlformats.org/package/2006/relationships"><Relationship Id="rId2" Type="http://schemas.openxmlformats.org/officeDocument/2006/relationships/image" Target="../media/image226.png"/><Relationship Id="rId1" Type="http://schemas.openxmlformats.org/officeDocument/2006/relationships/slideLayout" Target="../slideLayouts/slideLayout17.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0.xml.rels><?xml version="1.0" encoding="UTF-8" standalone="yes"?>
<Relationships xmlns="http://schemas.openxmlformats.org/package/2006/relationships"><Relationship Id="rId3" Type="http://schemas.openxmlformats.org/officeDocument/2006/relationships/image" Target="../media/image253.wmf"/><Relationship Id="rId2" Type="http://schemas.openxmlformats.org/officeDocument/2006/relationships/slideLayout" Target="../slideLayouts/slideLayout17.xml"/><Relationship Id="rId1" Type="http://schemas.openxmlformats.org/officeDocument/2006/relationships/vmlDrawing" Target="../drawings/vmlDrawing13.vml"/><Relationship Id="rId4" Type="http://schemas.openxmlformats.org/officeDocument/2006/relationships/oleObject" Target="../embeddings/oleObject22.bin"/></Relationships>
</file>

<file path=ppt/slides/_rels/slide301.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17.xml"/><Relationship Id="rId1" Type="http://schemas.openxmlformats.org/officeDocument/2006/relationships/vmlDrawing" Target="../drawings/vmlDrawing14.vml"/></Relationships>
</file>

<file path=ppt/slides/_rels/slide302.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7.xml"/><Relationship Id="rId1" Type="http://schemas.openxmlformats.org/officeDocument/2006/relationships/vmlDrawing" Target="../drawings/vmlDrawing15.vml"/><Relationship Id="rId4" Type="http://schemas.openxmlformats.org/officeDocument/2006/relationships/oleObject" Target="../embeddings/oleObject25.bin"/></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4.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image" Target="../media/image256.png"/><Relationship Id="rId1" Type="http://schemas.openxmlformats.org/officeDocument/2006/relationships/slideLayout" Target="../slideLayouts/slideLayout17.xml"/></Relationships>
</file>

<file path=ppt/slides/_rels/slide305.xml.rels><?xml version="1.0" encoding="UTF-8" standalone="yes"?>
<Relationships xmlns="http://schemas.openxmlformats.org/package/2006/relationships"><Relationship Id="rId3" Type="http://schemas.openxmlformats.org/officeDocument/2006/relationships/image" Target="../media/image259.png"/><Relationship Id="rId2" Type="http://schemas.openxmlformats.org/officeDocument/2006/relationships/image" Target="../media/image258.png"/><Relationship Id="rId1" Type="http://schemas.openxmlformats.org/officeDocument/2006/relationships/slideLayout" Target="../slideLayouts/slideLayout17.xml"/><Relationship Id="rId4" Type="http://schemas.openxmlformats.org/officeDocument/2006/relationships/image" Target="../media/image260.png"/></Relationships>
</file>

<file path=ppt/slides/_rels/slide306.xml.rels><?xml version="1.0" encoding="UTF-8" standalone="yes"?>
<Relationships xmlns="http://schemas.openxmlformats.org/package/2006/relationships"><Relationship Id="rId3" Type="http://schemas.openxmlformats.org/officeDocument/2006/relationships/image" Target="../media/image262.png"/><Relationship Id="rId2" Type="http://schemas.openxmlformats.org/officeDocument/2006/relationships/image" Target="../media/image261.png"/><Relationship Id="rId1" Type="http://schemas.openxmlformats.org/officeDocument/2006/relationships/slideLayout" Target="../slideLayouts/slideLayout17.xml"/></Relationships>
</file>

<file path=ppt/slides/_rels/slide307.xml.rels><?xml version="1.0" encoding="UTF-8" standalone="yes"?>
<Relationships xmlns="http://schemas.openxmlformats.org/package/2006/relationships"><Relationship Id="rId2" Type="http://schemas.openxmlformats.org/officeDocument/2006/relationships/image" Target="../media/image263.wmf"/><Relationship Id="rId1" Type="http://schemas.openxmlformats.org/officeDocument/2006/relationships/slideLayout" Target="../slideLayouts/slideLayout17.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1.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17.xml"/><Relationship Id="rId1" Type="http://schemas.openxmlformats.org/officeDocument/2006/relationships/vmlDrawing" Target="../drawings/vmlDrawing16.vml"/><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312.xml.rels><?xml version="1.0" encoding="UTF-8" standalone="yes"?>
<Relationships xmlns="http://schemas.openxmlformats.org/package/2006/relationships"><Relationship Id="rId8" Type="http://schemas.openxmlformats.org/officeDocument/2006/relationships/oleObject" Target="../embeddings/oleObject34.bin"/><Relationship Id="rId3" Type="http://schemas.openxmlformats.org/officeDocument/2006/relationships/oleObject" Target="../embeddings/oleObject29.bin"/><Relationship Id="rId7" Type="http://schemas.openxmlformats.org/officeDocument/2006/relationships/oleObject" Target="../embeddings/oleObject33.bin"/><Relationship Id="rId2" Type="http://schemas.openxmlformats.org/officeDocument/2006/relationships/slideLayout" Target="../slideLayouts/slideLayout17.xml"/><Relationship Id="rId1" Type="http://schemas.openxmlformats.org/officeDocument/2006/relationships/vmlDrawing" Target="../drawings/vmlDrawing17.vml"/><Relationship Id="rId6" Type="http://schemas.openxmlformats.org/officeDocument/2006/relationships/oleObject" Target="../embeddings/oleObject32.bin"/><Relationship Id="rId5" Type="http://schemas.openxmlformats.org/officeDocument/2006/relationships/oleObject" Target="../embeddings/oleObject31.bin"/><Relationship Id="rId4" Type="http://schemas.openxmlformats.org/officeDocument/2006/relationships/oleObject" Target="../embeddings/oleObject30.bin"/></Relationships>
</file>

<file path=ppt/slides/_rels/slide313.xml.rels><?xml version="1.0" encoding="UTF-8" standalone="yes"?>
<Relationships xmlns="http://schemas.openxmlformats.org/package/2006/relationships"><Relationship Id="rId2" Type="http://schemas.openxmlformats.org/officeDocument/2006/relationships/image" Target="../media/image273.jpeg"/><Relationship Id="rId1" Type="http://schemas.openxmlformats.org/officeDocument/2006/relationships/slideLayout" Target="../slideLayouts/slideLayout17.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5.xml.rels><?xml version="1.0" encoding="UTF-8" standalone="yes"?>
<Relationships xmlns="http://schemas.openxmlformats.org/package/2006/relationships"><Relationship Id="rId3" Type="http://schemas.openxmlformats.org/officeDocument/2006/relationships/image" Target="../media/image275.png"/><Relationship Id="rId2" Type="http://schemas.openxmlformats.org/officeDocument/2006/relationships/image" Target="../media/image274.png"/><Relationship Id="rId1" Type="http://schemas.openxmlformats.org/officeDocument/2006/relationships/slideLayout" Target="../slideLayouts/slideLayout17.xml"/></Relationships>
</file>

<file path=ppt/slides/_rels/slide316.xml.rels><?xml version="1.0" encoding="UTF-8" standalone="yes"?>
<Relationships xmlns="http://schemas.openxmlformats.org/package/2006/relationships"><Relationship Id="rId2" Type="http://schemas.openxmlformats.org/officeDocument/2006/relationships/image" Target="../media/image276.png"/><Relationship Id="rId1" Type="http://schemas.openxmlformats.org/officeDocument/2006/relationships/slideLayout" Target="../slideLayouts/slideLayout17.xml"/></Relationships>
</file>

<file path=ppt/slides/_rels/slide317.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17.xml"/><Relationship Id="rId1" Type="http://schemas.openxmlformats.org/officeDocument/2006/relationships/vmlDrawing" Target="../drawings/vmlDrawing18.v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9.xml.rels><?xml version="1.0" encoding="UTF-8" standalone="yes"?>
<Relationships xmlns="http://schemas.openxmlformats.org/package/2006/relationships"><Relationship Id="rId8" Type="http://schemas.openxmlformats.org/officeDocument/2006/relationships/oleObject" Target="../embeddings/oleObject41.bin"/><Relationship Id="rId3" Type="http://schemas.openxmlformats.org/officeDocument/2006/relationships/oleObject" Target="../embeddings/oleObject36.bin"/><Relationship Id="rId7" Type="http://schemas.openxmlformats.org/officeDocument/2006/relationships/oleObject" Target="../embeddings/oleObject40.bin"/><Relationship Id="rId2" Type="http://schemas.openxmlformats.org/officeDocument/2006/relationships/slideLayout" Target="../slideLayouts/slideLayout17.xml"/><Relationship Id="rId1" Type="http://schemas.openxmlformats.org/officeDocument/2006/relationships/vmlDrawing" Target="../drawings/vmlDrawing19.vml"/><Relationship Id="rId6" Type="http://schemas.openxmlformats.org/officeDocument/2006/relationships/oleObject" Target="../embeddings/oleObject39.bin"/><Relationship Id="rId5" Type="http://schemas.openxmlformats.org/officeDocument/2006/relationships/oleObject" Target="../embeddings/oleObject38.bin"/><Relationship Id="rId4" Type="http://schemas.openxmlformats.org/officeDocument/2006/relationships/oleObject" Target="../embeddings/oleObject37.bin"/><Relationship Id="rId9" Type="http://schemas.openxmlformats.org/officeDocument/2006/relationships/oleObject" Target="../embeddings/oleObject42.bin"/></Relationships>
</file>

<file path=ppt/slides/_rels/slide320.xml.rels><?xml version="1.0" encoding="UTF-8" standalone="yes"?>
<Relationships xmlns="http://schemas.openxmlformats.org/package/2006/relationships"><Relationship Id="rId8" Type="http://schemas.openxmlformats.org/officeDocument/2006/relationships/oleObject" Target="../embeddings/oleObject48.bin"/><Relationship Id="rId3" Type="http://schemas.openxmlformats.org/officeDocument/2006/relationships/oleObject" Target="../embeddings/oleObject43.bin"/><Relationship Id="rId7" Type="http://schemas.openxmlformats.org/officeDocument/2006/relationships/oleObject" Target="../embeddings/oleObject47.bin"/><Relationship Id="rId2" Type="http://schemas.openxmlformats.org/officeDocument/2006/relationships/slideLayout" Target="../slideLayouts/slideLayout17.xml"/><Relationship Id="rId1" Type="http://schemas.openxmlformats.org/officeDocument/2006/relationships/vmlDrawing" Target="../drawings/vmlDrawing20.vml"/><Relationship Id="rId6" Type="http://schemas.openxmlformats.org/officeDocument/2006/relationships/oleObject" Target="../embeddings/oleObject46.bin"/><Relationship Id="rId5" Type="http://schemas.openxmlformats.org/officeDocument/2006/relationships/oleObject" Target="../embeddings/oleObject45.bin"/><Relationship Id="rId4" Type="http://schemas.openxmlformats.org/officeDocument/2006/relationships/oleObject" Target="../embeddings/oleObject44.bin"/></Relationships>
</file>

<file path=ppt/slides/_rels/slide321.xml.rels><?xml version="1.0" encoding="UTF-8" standalone="yes"?>
<Relationships xmlns="http://schemas.openxmlformats.org/package/2006/relationships"><Relationship Id="rId2" Type="http://schemas.openxmlformats.org/officeDocument/2006/relationships/image" Target="../media/image288.png"/><Relationship Id="rId1" Type="http://schemas.openxmlformats.org/officeDocument/2006/relationships/slideLayout" Target="../slideLayouts/slideLayout17.xml"/></Relationships>
</file>

<file path=ppt/slides/_rels/slide322.xml.rels><?xml version="1.0" encoding="UTF-8" standalone="yes"?>
<Relationships xmlns="http://schemas.openxmlformats.org/package/2006/relationships"><Relationship Id="rId2" Type="http://schemas.openxmlformats.org/officeDocument/2006/relationships/image" Target="../media/image289.png"/><Relationship Id="rId1" Type="http://schemas.openxmlformats.org/officeDocument/2006/relationships/slideLayout" Target="../slideLayouts/slideLayout17.xml"/></Relationships>
</file>

<file path=ppt/slides/_rels/slide323.xml.rels><?xml version="1.0" encoding="UTF-8" standalone="yes"?>
<Relationships xmlns="http://schemas.openxmlformats.org/package/2006/relationships"><Relationship Id="rId3" Type="http://schemas.openxmlformats.org/officeDocument/2006/relationships/image" Target="../media/image290.png"/><Relationship Id="rId2" Type="http://schemas.openxmlformats.org/officeDocument/2006/relationships/notesSlide" Target="../notesSlides/notesSlide202.xml"/><Relationship Id="rId1" Type="http://schemas.openxmlformats.org/officeDocument/2006/relationships/slideLayout" Target="../slideLayouts/slideLayout17.xml"/><Relationship Id="rId4" Type="http://schemas.openxmlformats.org/officeDocument/2006/relationships/image" Target="../media/image291.png"/></Relationships>
</file>

<file path=ppt/slides/_rels/slide324.xml.rels><?xml version="1.0" encoding="UTF-8" standalone="yes"?>
<Relationships xmlns="http://schemas.openxmlformats.org/package/2006/relationships"><Relationship Id="rId3" Type="http://schemas.openxmlformats.org/officeDocument/2006/relationships/image" Target="../media/image293.png"/><Relationship Id="rId2" Type="http://schemas.openxmlformats.org/officeDocument/2006/relationships/image" Target="../media/image292.png"/><Relationship Id="rId1" Type="http://schemas.openxmlformats.org/officeDocument/2006/relationships/slideLayout" Target="../slideLayouts/slideLayout17.xml"/></Relationships>
</file>

<file path=ppt/slides/_rels/slide325.xml.rels><?xml version="1.0" encoding="UTF-8" standalone="yes"?>
<Relationships xmlns="http://schemas.openxmlformats.org/package/2006/relationships"><Relationship Id="rId3" Type="http://schemas.openxmlformats.org/officeDocument/2006/relationships/image" Target="../media/image295.png"/><Relationship Id="rId2" Type="http://schemas.openxmlformats.org/officeDocument/2006/relationships/image" Target="../media/image294.png"/><Relationship Id="rId1" Type="http://schemas.openxmlformats.org/officeDocument/2006/relationships/slideLayout" Target="../slideLayouts/slideLayout17.xml"/></Relationships>
</file>

<file path=ppt/slides/_rels/slide326.xml.rels><?xml version="1.0" encoding="UTF-8" standalone="yes"?>
<Relationships xmlns="http://schemas.openxmlformats.org/package/2006/relationships"><Relationship Id="rId3" Type="http://schemas.openxmlformats.org/officeDocument/2006/relationships/image" Target="../media/image297.png"/><Relationship Id="rId2" Type="http://schemas.openxmlformats.org/officeDocument/2006/relationships/image" Target="../media/image296.png"/><Relationship Id="rId1" Type="http://schemas.openxmlformats.org/officeDocument/2006/relationships/slideLayout" Target="../slideLayouts/slideLayout17.xml"/></Relationships>
</file>

<file path=ppt/slides/_rels/slide327.xml.rels><?xml version="1.0" encoding="UTF-8" standalone="yes"?>
<Relationships xmlns="http://schemas.openxmlformats.org/package/2006/relationships"><Relationship Id="rId2" Type="http://schemas.openxmlformats.org/officeDocument/2006/relationships/image" Target="../media/image298.png"/><Relationship Id="rId1" Type="http://schemas.openxmlformats.org/officeDocument/2006/relationships/slideLayout" Target="../slideLayouts/slideLayout17.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9.xml.rels><?xml version="1.0" encoding="UTF-8" standalone="yes"?>
<Relationships xmlns="http://schemas.openxmlformats.org/package/2006/relationships"><Relationship Id="rId2" Type="http://schemas.openxmlformats.org/officeDocument/2006/relationships/image" Target="../media/image299.png"/><Relationship Id="rId1" Type="http://schemas.openxmlformats.org/officeDocument/2006/relationships/slideLayout" Target="../slideLayouts/slideLayout17.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1.xml.rels><?xml version="1.0" encoding="UTF-8" standalone="yes"?>
<Relationships xmlns="http://schemas.openxmlformats.org/package/2006/relationships"><Relationship Id="rId2" Type="http://schemas.openxmlformats.org/officeDocument/2006/relationships/image" Target="../media/image300.png"/><Relationship Id="rId1" Type="http://schemas.openxmlformats.org/officeDocument/2006/relationships/slideLayout" Target="../slideLayouts/slideLayout17.xml"/></Relationships>
</file>

<file path=ppt/slides/_rels/slide332.xml.rels><?xml version="1.0" encoding="UTF-8" standalone="yes"?>
<Relationships xmlns="http://schemas.openxmlformats.org/package/2006/relationships"><Relationship Id="rId2" Type="http://schemas.openxmlformats.org/officeDocument/2006/relationships/image" Target="../media/image301.png"/><Relationship Id="rId1" Type="http://schemas.openxmlformats.org/officeDocument/2006/relationships/slideLayout" Target="../slideLayouts/slideLayout17.xml"/></Relationships>
</file>

<file path=ppt/slides/_rels/slide333.xml.rels><?xml version="1.0" encoding="UTF-8" standalone="yes"?>
<Relationships xmlns="http://schemas.openxmlformats.org/package/2006/relationships"><Relationship Id="rId8" Type="http://schemas.openxmlformats.org/officeDocument/2006/relationships/oleObject" Target="../embeddings/oleObject54.bin"/><Relationship Id="rId3" Type="http://schemas.openxmlformats.org/officeDocument/2006/relationships/oleObject" Target="../embeddings/oleObject49.bin"/><Relationship Id="rId7" Type="http://schemas.openxmlformats.org/officeDocument/2006/relationships/oleObject" Target="../embeddings/oleObject53.bin"/><Relationship Id="rId2" Type="http://schemas.openxmlformats.org/officeDocument/2006/relationships/slideLayout" Target="../slideLayouts/slideLayout17.xml"/><Relationship Id="rId1" Type="http://schemas.openxmlformats.org/officeDocument/2006/relationships/vmlDrawing" Target="../drawings/vmlDrawing21.vml"/><Relationship Id="rId6" Type="http://schemas.openxmlformats.org/officeDocument/2006/relationships/oleObject" Target="../embeddings/oleObject52.bin"/><Relationship Id="rId5" Type="http://schemas.openxmlformats.org/officeDocument/2006/relationships/oleObject" Target="../embeddings/oleObject51.bin"/><Relationship Id="rId10" Type="http://schemas.openxmlformats.org/officeDocument/2006/relationships/oleObject" Target="../embeddings/oleObject56.bin"/><Relationship Id="rId4" Type="http://schemas.openxmlformats.org/officeDocument/2006/relationships/oleObject" Target="../embeddings/oleObject50.bin"/><Relationship Id="rId9" Type="http://schemas.openxmlformats.org/officeDocument/2006/relationships/oleObject" Target="../embeddings/oleObject55.bin"/></Relationships>
</file>

<file path=ppt/slides/_rels/slide334.xml.rels><?xml version="1.0" encoding="UTF-8" standalone="yes"?>
<Relationships xmlns="http://schemas.openxmlformats.org/package/2006/relationships"><Relationship Id="rId8" Type="http://schemas.openxmlformats.org/officeDocument/2006/relationships/oleObject" Target="../embeddings/oleObject62.bin"/><Relationship Id="rId3" Type="http://schemas.openxmlformats.org/officeDocument/2006/relationships/oleObject" Target="../embeddings/oleObject57.bin"/><Relationship Id="rId7" Type="http://schemas.openxmlformats.org/officeDocument/2006/relationships/oleObject" Target="../embeddings/oleObject61.bin"/><Relationship Id="rId2" Type="http://schemas.openxmlformats.org/officeDocument/2006/relationships/slideLayout" Target="../slideLayouts/slideLayout17.xml"/><Relationship Id="rId1" Type="http://schemas.openxmlformats.org/officeDocument/2006/relationships/vmlDrawing" Target="../drawings/vmlDrawing22.vml"/><Relationship Id="rId6" Type="http://schemas.openxmlformats.org/officeDocument/2006/relationships/oleObject" Target="../embeddings/oleObject60.bin"/><Relationship Id="rId11" Type="http://schemas.openxmlformats.org/officeDocument/2006/relationships/oleObject" Target="../embeddings/oleObject65.bin"/><Relationship Id="rId5" Type="http://schemas.openxmlformats.org/officeDocument/2006/relationships/oleObject" Target="../embeddings/oleObject59.bin"/><Relationship Id="rId10" Type="http://schemas.openxmlformats.org/officeDocument/2006/relationships/oleObject" Target="../embeddings/oleObject64.bin"/><Relationship Id="rId4" Type="http://schemas.openxmlformats.org/officeDocument/2006/relationships/oleObject" Target="../embeddings/oleObject58.bin"/><Relationship Id="rId9" Type="http://schemas.openxmlformats.org/officeDocument/2006/relationships/oleObject" Target="../embeddings/oleObject63.bin"/></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0" name="CustomShape 1"/>
          <p:cNvSpPr/>
          <p:nvPr/>
        </p:nvSpPr>
        <p:spPr>
          <a:xfrm>
            <a:off x="900000" y="836640"/>
            <a:ext cx="8072640" cy="17859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anchor="b"/>
          <a:lstStyle/>
          <a:p>
            <a:pPr algn="ctr">
              <a:lnSpc>
                <a:spcPct val="100000"/>
              </a:lnSpc>
            </a:pPr>
            <a:r>
              <a:rPr lang="ru-RU" sz="2400" b="1" strike="noStrike" spc="-1">
                <a:solidFill>
                  <a:srgbClr val="842C5E"/>
                </a:solidFill>
                <a:uFill>
                  <a:solidFill>
                    <a:srgbClr val="FFFFFF"/>
                  </a:solidFill>
                </a:uFill>
                <a:latin typeface="Times New Roman"/>
              </a:rPr>
              <a:t>Пестициды. Продовольственная безопасность. Особенности исследования хроматографическими методами ГЖХ, ВЭЖХ, ТСХ</a:t>
            </a:r>
            <a:endParaRPr lang="ru-RU" sz="1800" b="0" strike="noStrike" spc="-1">
              <a:solidFill>
                <a:srgbClr val="000000"/>
              </a:solidFill>
              <a:uFill>
                <a:solidFill>
                  <a:srgbClr val="FFFFFF"/>
                </a:solidFill>
              </a:uFill>
              <a:latin typeface="Arial"/>
            </a:endParaRPr>
          </a:p>
        </p:txBody>
      </p:sp>
      <p:sp>
        <p:nvSpPr>
          <p:cNvPr id="471" name="CustomShape 2"/>
          <p:cNvSpPr/>
          <p:nvPr/>
        </p:nvSpPr>
        <p:spPr>
          <a:xfrm>
            <a:off x="1071538" y="3429000"/>
            <a:ext cx="488880" cy="243000"/>
          </a:xfrm>
          <a:custGeom>
            <a:avLst/>
            <a:gdLst/>
            <a:ahLst/>
            <a:cxnLst/>
            <a:rect l="0" t="0" r="r" b="b"/>
            <a:pathLst>
              <a:path w="1360" h="677">
                <a:moveTo>
                  <a:pt x="0" y="169"/>
                </a:moveTo>
                <a:lnTo>
                  <a:pt x="1022" y="169"/>
                </a:lnTo>
                <a:lnTo>
                  <a:pt x="1022" y="0"/>
                </a:lnTo>
                <a:lnTo>
                  <a:pt x="1359" y="338"/>
                </a:lnTo>
                <a:lnTo>
                  <a:pt x="1022" y="676"/>
                </a:lnTo>
                <a:lnTo>
                  <a:pt x="1022" y="506"/>
                </a:lnTo>
                <a:lnTo>
                  <a:pt x="0" y="506"/>
                </a:lnTo>
                <a:lnTo>
                  <a:pt x="168" y="338"/>
                </a:lnTo>
                <a:lnTo>
                  <a:pt x="0" y="169"/>
                </a:lnTo>
              </a:path>
            </a:pathLst>
          </a:custGeom>
          <a:solidFill>
            <a:srgbClr val="CC9900"/>
          </a:solidFill>
          <a:ln w="39960">
            <a:solidFill>
              <a:srgbClr val="862A4A"/>
            </a:solidFill>
            <a:miter/>
          </a:ln>
        </p:spPr>
        <p:style>
          <a:lnRef idx="0">
            <a:scrgbClr r="0" g="0" b="0"/>
          </a:lnRef>
          <a:fillRef idx="0">
            <a:scrgbClr r="0" g="0" b="0"/>
          </a:fillRef>
          <a:effectRef idx="0">
            <a:scrgbClr r="0" g="0" b="0"/>
          </a:effectRef>
          <a:fontRef idx="minor"/>
        </p:style>
      </p:sp>
      <p:sp>
        <p:nvSpPr>
          <p:cNvPr id="472" name="CustomShape 3"/>
          <p:cNvSpPr/>
          <p:nvPr/>
        </p:nvSpPr>
        <p:spPr>
          <a:xfrm>
            <a:off x="928662" y="3357562"/>
            <a:ext cx="7772400" cy="1656000"/>
          </a:xfrm>
          <a:prstGeom prst="rect">
            <a:avLst/>
          </a:prstGeom>
          <a:noFill/>
          <a:ln>
            <a:noFill/>
          </a:ln>
        </p:spPr>
        <p:style>
          <a:lnRef idx="0">
            <a:scrgbClr r="0" g="0" b="0"/>
          </a:lnRef>
          <a:fillRef idx="0">
            <a:scrgbClr r="0" g="0" b="0"/>
          </a:fillRef>
          <a:effectRef idx="0">
            <a:scrgbClr r="0" g="0" b="0"/>
          </a:effectRef>
          <a:fontRef idx="minor"/>
        </p:style>
        <p:txBody>
          <a:bodyPr lIns="378000" tIns="0" rIns="90000" bIns="0"/>
          <a:lstStyle/>
          <a:p>
            <a:pPr algn="ctr">
              <a:lnSpc>
                <a:spcPct val="100000"/>
              </a:lnSpc>
            </a:pPr>
            <a:r>
              <a:rPr lang="ru-RU" sz="2300" b="1" i="1" strike="noStrike" spc="-1">
                <a:solidFill>
                  <a:srgbClr val="006633"/>
                </a:solidFill>
                <a:uFill>
                  <a:solidFill>
                    <a:srgbClr val="FFFFFF"/>
                  </a:solidFill>
                </a:uFill>
                <a:latin typeface="Verdana"/>
              </a:rPr>
              <a:t>Плахотний Игорь Николаевич
</a:t>
            </a:r>
            <a:r>
              <a:rPr lang="ru-RU" sz="1400" b="1" i="1" strike="noStrike" spc="-1">
                <a:solidFill>
                  <a:srgbClr val="006633"/>
                </a:solidFill>
                <a:uFill>
                  <a:solidFill>
                    <a:srgbClr val="FFFFFF"/>
                  </a:solidFill>
                </a:uFill>
                <a:latin typeface="Verdana"/>
              </a:rPr>
              <a:t>инженер – метролог 1 категории</a:t>
            </a:r>
            <a:r>
              <a:rPr lang="ru-RU" sz="2300" b="1" i="1" strike="noStrike" spc="-1">
                <a:solidFill>
                  <a:srgbClr val="006633"/>
                </a:solidFill>
                <a:uFill>
                  <a:solidFill>
                    <a:srgbClr val="FFFFFF"/>
                  </a:solidFill>
                </a:uFill>
                <a:latin typeface="Verdana"/>
              </a:rPr>
              <a:t>
</a:t>
            </a:r>
            <a:r>
              <a:rPr lang="ru-RU" sz="1600" b="0" strike="noStrike" spc="-1">
                <a:solidFill>
                  <a:srgbClr val="000000"/>
                </a:solidFill>
                <a:uFill>
                  <a:solidFill>
                    <a:srgbClr val="FFFFFF"/>
                  </a:solidFill>
                </a:uFill>
                <a:latin typeface="Times New Roman"/>
              </a:rPr>
              <a:t>тел.+380964772507 , 
e-mail: </a:t>
            </a:r>
            <a:r>
              <a:rPr lang="ru-RU" sz="1600" b="0" u="sng" strike="noStrike" spc="-1">
                <a:solidFill>
                  <a:srgbClr val="000000"/>
                </a:solidFill>
                <a:uFill>
                  <a:solidFill>
                    <a:srgbClr val="FFFFFF"/>
                  </a:solidFill>
                </a:uFill>
                <a:latin typeface="Times New Roman"/>
              </a:rPr>
              <a:t>igor_pin@mail.ru
</a:t>
            </a:r>
            <a:r>
              <a:rPr lang="ru-RU" sz="1600" b="0" strike="noStrike" spc="-1">
                <a:solidFill>
                  <a:srgbClr val="000000"/>
                </a:solidFill>
                <a:uFill>
                  <a:solidFill>
                    <a:srgbClr val="FFFFFF"/>
                  </a:solidFill>
                </a:uFill>
                <a:latin typeface="Times New Roman"/>
              </a:rPr>
              <a:t>www.garryc2008.narod.ru</a:t>
            </a:r>
            <a:r>
              <a:rPr lang="ru-RU" sz="5000" b="0" strike="noStrike" spc="-1">
                <a:solidFill>
                  <a:srgbClr val="006633"/>
                </a:solidFill>
                <a:uFill>
                  <a:solidFill>
                    <a:srgbClr val="FFFFFF"/>
                  </a:solidFill>
                </a:uFill>
                <a:latin typeface="Arial"/>
              </a:rPr>
              <a:t> 
</a:t>
            </a:r>
            <a:r>
              <a:rPr lang="ru-RU" sz="4100" b="0" strike="noStrike" spc="-1">
                <a:solidFill>
                  <a:srgbClr val="006633"/>
                </a:solidFill>
                <a:uFill>
                  <a:solidFill>
                    <a:srgbClr val="FFFFFF"/>
                  </a:solidFill>
                </a:uFill>
                <a:latin typeface="Verdana"/>
              </a:rPr>
              <a:t>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3"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Немного предистории….</a:t>
            </a:r>
            <a:endParaRPr lang="ru-RU" sz="4200" b="0" strike="noStrike" spc="-1">
              <a:solidFill>
                <a:srgbClr val="006633"/>
              </a:solidFill>
              <a:uFill>
                <a:solidFill>
                  <a:srgbClr val="FFFFFF"/>
                </a:solidFill>
              </a:uFill>
              <a:latin typeface="Garamond"/>
            </a:endParaRPr>
          </a:p>
        </p:txBody>
      </p:sp>
      <p:pic>
        <p:nvPicPr>
          <p:cNvPr id="474" name="Рисунок 473"/>
          <p:cNvPicPr/>
          <p:nvPr/>
        </p:nvPicPr>
        <p:blipFill>
          <a:blip r:embed="rId3"/>
          <a:stretch/>
        </p:blipFill>
        <p:spPr>
          <a:xfrm>
            <a:off x="468360" y="287280"/>
            <a:ext cx="971640" cy="963720"/>
          </a:xfrm>
          <a:prstGeom prst="rect">
            <a:avLst/>
          </a:prstGeom>
          <a:ln>
            <a:noFill/>
          </a:ln>
        </p:spPr>
      </p:pic>
      <p:pic>
        <p:nvPicPr>
          <p:cNvPr id="475" name="Рисунок 474"/>
          <p:cNvPicPr/>
          <p:nvPr/>
        </p:nvPicPr>
        <p:blipFill>
          <a:blip r:embed="rId4"/>
          <a:stretch/>
        </p:blipFill>
        <p:spPr>
          <a:xfrm>
            <a:off x="720720" y="431640"/>
            <a:ext cx="493560" cy="571680"/>
          </a:xfrm>
          <a:prstGeom prst="rect">
            <a:avLst/>
          </a:prstGeom>
          <a:ln>
            <a:noFill/>
          </a:ln>
        </p:spPr>
      </p:pic>
      <p:sp>
        <p:nvSpPr>
          <p:cNvPr id="476" name="CustomShape 2"/>
          <p:cNvSpPr/>
          <p:nvPr/>
        </p:nvSpPr>
        <p:spPr>
          <a:xfrm>
            <a:off x="216000" y="1343160"/>
            <a:ext cx="8783640" cy="53546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200" b="0" strike="noStrike" spc="-1" dirty="0">
                <a:solidFill>
                  <a:srgbClr val="000000"/>
                </a:solidFill>
                <a:uFill>
                  <a:solidFill>
                    <a:srgbClr val="FFFFFF"/>
                  </a:solidFill>
                </a:uFill>
                <a:latin typeface="Arial"/>
                <a:ea typeface="Adobe Blank"/>
              </a:rPr>
              <a:t>  Потребность в применении веществ, отпугивающих или убивающих вредителей и возбудителей болезней растений, возникла в те давние времена, когда зародилось сельское хозяйство. Уже на заре развития земледелия человек столкнулся с проблемой вредителей. По мере развития растениеводства эта проблема приобретала все большее значение. Увеличение площади земель, отводимых под возделываемые растения, появление монокультур и некоторые другие процессы привели к такому возрастанию численности вредителей, что не обращать на это внимания стало невозможным. Несомненно, что одними из первых вредных организмов, с которыми имел дело человек, были насекомые. Наряду с агротехническими и организационно-хозяйственными мероприятиями, земледелец применял ручной сбор вредителей, отлов их на различные приманки, уничтожение насекомых с помощью хищных животных и различных ядовитых веществ.</a:t>
            </a: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Самым ранним упоминанием о применении таких веществ считают описание обряда «божественного и очищающего» окуривания серой в эпических поэмах «Илиада» и «Одиссей» древнегреческого поэта Гомера, жившего между IX и VIII вв. до н.э. Диоксид серы S02, образующийся при ее горении, отгоняет насекомых, убивает болезнетворных микробов. Советы по использованию различных веществ для борьбы с вредителями и болезнями растений приводили в своих трудах древнегреческие философы </a:t>
            </a:r>
            <a:r>
              <a:rPr lang="ru-RU" sz="1200" b="0" strike="noStrike" spc="-1" dirty="0" err="1">
                <a:solidFill>
                  <a:srgbClr val="000000"/>
                </a:solidFill>
                <a:uFill>
                  <a:solidFill>
                    <a:srgbClr val="FFFFFF"/>
                  </a:solidFill>
                </a:uFill>
                <a:latin typeface="Arial"/>
                <a:ea typeface="Adobe Blank"/>
              </a:rPr>
              <a:t>Демокрит</a:t>
            </a:r>
            <a:r>
              <a:rPr lang="ru-RU" sz="1200" b="0" strike="noStrike" spc="-1" dirty="0">
                <a:solidFill>
                  <a:srgbClr val="000000"/>
                </a:solidFill>
                <a:uFill>
                  <a:solidFill>
                    <a:srgbClr val="FFFFFF"/>
                  </a:solidFill>
                </a:uFill>
                <a:latin typeface="Arial"/>
                <a:ea typeface="Adobe Blank"/>
              </a:rPr>
              <a:t> и Плиний Старший.</a:t>
            </a: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За 400 лет до н. э. </a:t>
            </a:r>
            <a:r>
              <a:rPr lang="ru-RU" sz="1200" b="0" strike="noStrike" spc="-1" dirty="0" err="1">
                <a:solidFill>
                  <a:srgbClr val="000000"/>
                </a:solidFill>
                <a:uFill>
                  <a:solidFill>
                    <a:srgbClr val="FFFFFF"/>
                  </a:solidFill>
                </a:uFill>
                <a:latin typeface="Arial"/>
                <a:ea typeface="Adobe Blank"/>
              </a:rPr>
              <a:t>Демокрит</a:t>
            </a:r>
            <a:r>
              <a:rPr lang="ru-RU" sz="1200" b="0" strike="noStrike" spc="-1" dirty="0">
                <a:solidFill>
                  <a:srgbClr val="000000"/>
                </a:solidFill>
                <a:uFill>
                  <a:solidFill>
                    <a:srgbClr val="FFFFFF"/>
                  </a:solidFill>
                </a:uFill>
                <a:latin typeface="Arial"/>
                <a:ea typeface="Adobe Blank"/>
              </a:rPr>
              <a:t> рекомендовал опрыскивать растения чистым настоем маслин (олив) без соли для предотвращения гниения и поражения насекомыми. Он же предложил обрабатывать </a:t>
            </a:r>
            <a:r>
              <a:rPr lang="ru-RU" sz="1200" b="0" strike="noStrike" spc="-1" dirty="0" smtClean="0">
                <a:solidFill>
                  <a:srgbClr val="000000"/>
                </a:solidFill>
                <a:uFill>
                  <a:solidFill>
                    <a:srgbClr val="FFFFFF"/>
                  </a:solidFill>
                </a:uFill>
                <a:latin typeface="Arial"/>
                <a:ea typeface="Adobe Blank"/>
              </a:rPr>
              <a:t>семена </a:t>
            </a:r>
            <a:r>
              <a:rPr lang="ru-RU" sz="1200" b="0" strike="noStrike" spc="-1" dirty="0">
                <a:solidFill>
                  <a:srgbClr val="000000"/>
                </a:solidFill>
                <a:uFill>
                  <a:solidFill>
                    <a:srgbClr val="FFFFFF"/>
                  </a:solidFill>
                </a:uFill>
                <a:latin typeface="Arial"/>
                <a:ea typeface="Adobe Blank"/>
              </a:rPr>
              <a:t>соком заячьей капусты: это растение богато дубильными </a:t>
            </a:r>
            <a:r>
              <a:rPr lang="ru-RU" sz="1200" b="0" strike="noStrike" spc="-1" dirty="0" smtClean="0">
                <a:solidFill>
                  <a:srgbClr val="000000"/>
                </a:solidFill>
                <a:uFill>
                  <a:solidFill>
                    <a:srgbClr val="FFFFFF"/>
                  </a:solidFill>
                </a:uFill>
                <a:latin typeface="Arial"/>
                <a:ea typeface="Adobe Blank"/>
              </a:rPr>
              <a:t>веществами </a:t>
            </a:r>
            <a:r>
              <a:rPr lang="ru-RU" sz="1200" b="0" strike="noStrike" spc="-1" dirty="0">
                <a:solidFill>
                  <a:srgbClr val="000000"/>
                </a:solidFill>
                <a:uFill>
                  <a:solidFill>
                    <a:srgbClr val="FFFFFF"/>
                  </a:solidFill>
                </a:uFill>
                <a:latin typeface="Arial"/>
                <a:ea typeface="Adobe Blank"/>
              </a:rPr>
              <a:t>и органическими кислотами, которые отрицательно действуют на возбудителей болезней.</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ea typeface="Adobe Blank"/>
              </a:rPr>
              <a:t>    Авиценна (Абу Али ибн Сина) в борьбе с вредными насекомыми предлагал использовать такие средства, как полынь, мирт, листья олеандра, шишки кипариса и др. Плиний Старший в качестве инсектицида давал совет применять мышьяк, а также упоминал об использовании соды и оливкового масла для протравливания семян бобовых.</a:t>
            </a:r>
            <a:endParaRPr lang="ru-RU" sz="1800" b="0" strike="noStrike" spc="-1" dirty="0">
              <a:solidFill>
                <a:srgbClr val="000000"/>
              </a:solidFill>
              <a:uFill>
                <a:solidFill>
                  <a:srgbClr val="FFFFFF"/>
                </a:solidFill>
              </a:uFill>
              <a:latin typeface="Arial"/>
            </a:endParaRPr>
          </a:p>
          <a:p>
            <a:r>
              <a:rPr lang="ru-RU" sz="1200" b="0" strike="noStrike" spc="-1" dirty="0">
                <a:solidFill>
                  <a:srgbClr val="000000"/>
                </a:solidFill>
                <a:uFill>
                  <a:solidFill>
                    <a:srgbClr val="FFFFFF"/>
                  </a:solidFill>
                </a:uFill>
                <a:latin typeface="Arial"/>
                <a:ea typeface="Adobe Blank"/>
              </a:rPr>
              <a:t>    Французский ученый </a:t>
            </a:r>
            <a:r>
              <a:rPr lang="ru-RU" sz="1200" b="0" strike="noStrike" spc="-1" dirty="0" err="1">
                <a:solidFill>
                  <a:srgbClr val="000000"/>
                </a:solidFill>
                <a:uFill>
                  <a:solidFill>
                    <a:srgbClr val="FFFFFF"/>
                  </a:solidFill>
                </a:uFill>
                <a:latin typeface="Arial"/>
                <a:ea typeface="Adobe Blank"/>
              </a:rPr>
              <a:t>Риливье</a:t>
            </a:r>
            <a:r>
              <a:rPr lang="ru-RU" sz="1200" b="0" strike="noStrike" spc="-1" dirty="0">
                <a:solidFill>
                  <a:srgbClr val="000000"/>
                </a:solidFill>
                <a:uFill>
                  <a:solidFill>
                    <a:srgbClr val="FFFFFF"/>
                  </a:solidFill>
                </a:uFill>
                <a:latin typeface="Arial"/>
                <a:ea typeface="Adobe Blank"/>
              </a:rPr>
              <a:t> де Сер рекомендовал перед посевом </a:t>
            </a:r>
            <a:r>
              <a:rPr lang="ru-RU" sz="1200" b="0" strike="noStrike" spc="-1" dirty="0" smtClean="0">
                <a:solidFill>
                  <a:srgbClr val="000000"/>
                </a:solidFill>
                <a:uFill>
                  <a:solidFill>
                    <a:srgbClr val="FFFFFF"/>
                  </a:solidFill>
                </a:uFill>
                <a:latin typeface="Arial"/>
                <a:ea typeface="Adobe Blank"/>
              </a:rPr>
              <a:t>обеззараживать </a:t>
            </a:r>
            <a:r>
              <a:rPr lang="ru-RU" sz="1200" b="0" strike="noStrike" spc="-1" dirty="0">
                <a:solidFill>
                  <a:srgbClr val="000000"/>
                </a:solidFill>
                <a:uFill>
                  <a:solidFill>
                    <a:srgbClr val="FFFFFF"/>
                  </a:solidFill>
                </a:uFill>
                <a:latin typeface="Arial"/>
                <a:ea typeface="Adobe Blank"/>
              </a:rPr>
              <a:t>семена мочой, где действующим началом является аммиак. Для лечения рака на деревьях Паркинсон в 1629 году советовал применять мочевину.</a:t>
            </a:r>
            <a:endParaRPr lang="ru-RU" sz="1800" b="0" strike="noStrike" spc="-1" dirty="0">
              <a:solidFill>
                <a:srgbClr val="000000"/>
              </a:solidFill>
              <a:uFill>
                <a:solidFill>
                  <a:srgbClr val="FFFFFF"/>
                </a:solidFill>
              </a:uFill>
              <a:latin typeface="Arial"/>
            </a:endParaRPr>
          </a:p>
          <a:p>
            <a:r>
              <a:rPr lang="ru-RU" sz="1200" b="0" strike="noStrike" spc="-1" dirty="0">
                <a:solidFill>
                  <a:srgbClr val="000000"/>
                </a:solidFill>
                <a:uFill>
                  <a:solidFill>
                    <a:srgbClr val="FFFFFF"/>
                  </a:solidFill>
                </a:uFill>
                <a:latin typeface="Arial"/>
                <a:ea typeface="Adobe Blank"/>
              </a:rPr>
              <a:t>     В середине XVIII в. для протравливания семян начали </a:t>
            </a:r>
            <a:r>
              <a:rPr lang="ru-RU" sz="1200" b="0" strike="noStrike" spc="-1" dirty="0" smtClean="0">
                <a:solidFill>
                  <a:srgbClr val="000000"/>
                </a:solidFill>
                <a:uFill>
                  <a:solidFill>
                    <a:srgbClr val="FFFFFF"/>
                  </a:solidFill>
                </a:uFill>
                <a:latin typeface="Arial"/>
                <a:ea typeface="Adobe Blank"/>
              </a:rPr>
              <a:t>применять </a:t>
            </a:r>
            <a:r>
              <a:rPr lang="ru-RU" sz="1200" b="0" strike="noStrike" spc="-1" dirty="0">
                <a:solidFill>
                  <a:srgbClr val="000000"/>
                </a:solidFill>
                <a:uFill>
                  <a:solidFill>
                    <a:srgbClr val="FFFFFF"/>
                  </a:solidFill>
                </a:uFill>
                <a:latin typeface="Arial"/>
                <a:ea typeface="Adobe Blank"/>
              </a:rPr>
              <a:t>препараты меди, мышьяка и ртути, которые стали представителями </a:t>
            </a:r>
            <a:r>
              <a:rPr lang="ru-RU" sz="1200" b="1" strike="noStrike" spc="-1" dirty="0">
                <a:solidFill>
                  <a:srgbClr val="000000"/>
                </a:solidFill>
                <a:uFill>
                  <a:solidFill>
                    <a:srgbClr val="FFFFFF"/>
                  </a:solidFill>
                </a:uFill>
                <a:latin typeface="Arial"/>
                <a:ea typeface="Adobe Blank"/>
              </a:rPr>
              <a:t>первого поколения</a:t>
            </a:r>
            <a:r>
              <a:rPr lang="ru-RU" sz="1200" b="0" strike="noStrike" spc="-1" dirty="0">
                <a:solidFill>
                  <a:srgbClr val="000000"/>
                </a:solidFill>
                <a:uFill>
                  <a:solidFill>
                    <a:srgbClr val="FFFFFF"/>
                  </a:solidFill>
                </a:uFill>
                <a:latin typeface="Arial"/>
                <a:ea typeface="Adobe Blank"/>
              </a:rPr>
              <a:t> пестицидов.</a:t>
            </a: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a:t>
            </a: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7"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Немного предистории….</a:t>
            </a:r>
            <a:endParaRPr lang="ru-RU" sz="4200" b="0" strike="noStrike" spc="-1">
              <a:solidFill>
                <a:srgbClr val="006633"/>
              </a:solidFill>
              <a:uFill>
                <a:solidFill>
                  <a:srgbClr val="FFFFFF"/>
                </a:solidFill>
              </a:uFill>
              <a:latin typeface="Garamond"/>
            </a:endParaRPr>
          </a:p>
        </p:txBody>
      </p:sp>
      <p:pic>
        <p:nvPicPr>
          <p:cNvPr id="478" name="Рисунок 477"/>
          <p:cNvPicPr/>
          <p:nvPr/>
        </p:nvPicPr>
        <p:blipFill>
          <a:blip r:embed="rId3"/>
          <a:stretch/>
        </p:blipFill>
        <p:spPr>
          <a:xfrm>
            <a:off x="468360" y="287280"/>
            <a:ext cx="971640" cy="963720"/>
          </a:xfrm>
          <a:prstGeom prst="rect">
            <a:avLst/>
          </a:prstGeom>
          <a:ln>
            <a:noFill/>
          </a:ln>
        </p:spPr>
      </p:pic>
      <p:pic>
        <p:nvPicPr>
          <p:cNvPr id="479" name="Рисунок 478"/>
          <p:cNvPicPr/>
          <p:nvPr/>
        </p:nvPicPr>
        <p:blipFill>
          <a:blip r:embed="rId4"/>
          <a:stretch/>
        </p:blipFill>
        <p:spPr>
          <a:xfrm>
            <a:off x="720720" y="431640"/>
            <a:ext cx="493560" cy="571680"/>
          </a:xfrm>
          <a:prstGeom prst="rect">
            <a:avLst/>
          </a:prstGeom>
          <a:ln>
            <a:noFill/>
          </a:ln>
        </p:spPr>
      </p:pic>
      <p:sp>
        <p:nvSpPr>
          <p:cNvPr id="480" name="CustomShape 2"/>
          <p:cNvSpPr/>
          <p:nvPr/>
        </p:nvSpPr>
        <p:spPr>
          <a:xfrm>
            <a:off x="216000" y="1343160"/>
            <a:ext cx="8783640" cy="53546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200" b="0" strike="noStrike" spc="-1" dirty="0">
                <a:solidFill>
                  <a:srgbClr val="000000"/>
                </a:solidFill>
                <a:uFill>
                  <a:solidFill>
                    <a:srgbClr val="FFFFFF"/>
                  </a:solidFill>
                </a:uFill>
                <a:latin typeface="Arial"/>
                <a:ea typeface="Adobe Blank"/>
              </a:rPr>
              <a:t>   В XX веке появились синтетические пестициды, которые начали широко применяться с 1939 года, когда швейцарский химик </a:t>
            </a:r>
            <a:r>
              <a:rPr lang="ru-RU" sz="1200" b="0" strike="noStrike" spc="-1" dirty="0" err="1">
                <a:solidFill>
                  <a:srgbClr val="000000"/>
                </a:solidFill>
                <a:uFill>
                  <a:solidFill>
                    <a:srgbClr val="FFFFFF"/>
                  </a:solidFill>
                </a:uFill>
                <a:latin typeface="Arial"/>
                <a:ea typeface="Adobe Blank"/>
              </a:rPr>
              <a:t>Пауль</a:t>
            </a:r>
            <a:r>
              <a:rPr lang="ru-RU" sz="1200" b="0" strike="noStrike" spc="-1" dirty="0">
                <a:solidFill>
                  <a:srgbClr val="000000"/>
                </a:solidFill>
                <a:uFill>
                  <a:solidFill>
                    <a:srgbClr val="FFFFFF"/>
                  </a:solidFill>
                </a:uFill>
                <a:latin typeface="Arial"/>
                <a:ea typeface="Adobe Blank"/>
              </a:rPr>
              <a:t> Герман Мюллер (1899-1965 гг.) открыл </a:t>
            </a:r>
            <a:r>
              <a:rPr lang="ru-RU" sz="1200" b="0" strike="noStrike" spc="-1" dirty="0" err="1">
                <a:solidFill>
                  <a:srgbClr val="000000"/>
                </a:solidFill>
                <a:uFill>
                  <a:solidFill>
                    <a:srgbClr val="FFFFFF"/>
                  </a:solidFill>
                </a:uFill>
                <a:latin typeface="Arial"/>
                <a:ea typeface="Adobe Blank"/>
              </a:rPr>
              <a:t>инсектицидные</a:t>
            </a:r>
            <a:r>
              <a:rPr lang="ru-RU" sz="1200" b="0" strike="noStrike" spc="-1" dirty="0">
                <a:solidFill>
                  <a:srgbClr val="000000"/>
                </a:solidFill>
                <a:uFill>
                  <a:solidFill>
                    <a:srgbClr val="FFFFFF"/>
                  </a:solidFill>
                </a:uFill>
                <a:latin typeface="Arial"/>
                <a:ea typeface="Adobe Blank"/>
              </a:rPr>
              <a:t> свойства ДДТ (</a:t>
            </a:r>
            <a:r>
              <a:rPr lang="ru-RU" sz="1200" b="0" strike="noStrike" spc="-1" dirty="0" err="1">
                <a:solidFill>
                  <a:srgbClr val="000000"/>
                </a:solidFill>
                <a:uFill>
                  <a:solidFill>
                    <a:srgbClr val="FFFFFF"/>
                  </a:solidFill>
                </a:uFill>
                <a:latin typeface="Arial"/>
                <a:ea typeface="Adobe Blank"/>
              </a:rPr>
              <a:t>дихлордифенилтрихлорметилметан</a:t>
            </a:r>
            <a:r>
              <a:rPr lang="ru-RU" sz="1200" b="0" strike="noStrike" spc="-1" dirty="0">
                <a:solidFill>
                  <a:srgbClr val="000000"/>
                </a:solidFill>
                <a:uFill>
                  <a:solidFill>
                    <a:srgbClr val="FFFFFF"/>
                  </a:solidFill>
                </a:uFill>
                <a:latin typeface="Arial"/>
                <a:ea typeface="Adobe Blank"/>
              </a:rPr>
              <a:t>, по номенклатуре ИЮПАК 1,1,1-трихлор-2,2-ди(</a:t>
            </a:r>
            <a:r>
              <a:rPr lang="ru-RU" sz="1200" b="0" strike="noStrike" spc="-1" dirty="0" err="1">
                <a:solidFill>
                  <a:srgbClr val="000000"/>
                </a:solidFill>
                <a:uFill>
                  <a:solidFill>
                    <a:srgbClr val="FFFFFF"/>
                  </a:solidFill>
                </a:uFill>
                <a:latin typeface="Arial"/>
                <a:ea typeface="Adobe Blank"/>
              </a:rPr>
              <a:t>n-хлорфенилэтан</a:t>
            </a:r>
            <a:r>
              <a:rPr lang="ru-RU" sz="1200" b="0" strike="noStrike" spc="-1" dirty="0">
                <a:solidFill>
                  <a:srgbClr val="000000"/>
                </a:solidFill>
                <a:uFill>
                  <a:solidFill>
                    <a:srgbClr val="FFFFFF"/>
                  </a:solidFill>
                </a:uFill>
                <a:latin typeface="Arial"/>
                <a:ea typeface="Adobe Blank"/>
              </a:rPr>
              <a:t>). Применение этого хлорорганического пестицида спасло миллионы человеческих жизней. С его помощью уничтожали насекомых - переносчиков малярии, тифа, других опасных болезней. На обработанных местах «вредные» насекомые не появлялись длительное время.</a:t>
            </a: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В 1948 году Мюллер был удостоен за свое открытие Нобелевской премии по физиологии и медицине. Негативное воздействие хлорорганических пестицидов на окружающую среду проявилось спустя несколько десятилетий их использования. Эти средства оказались очень устойчивыми, в окружающей среде они не разлагаются десятилетиями, плохо растворимы в воде. В то же время они надолго задерживаются в жировых тканях животных и человека, вызывая серьезные заболевания и даже гибель. Сейчас в большинстве стран мира, производство и использование хлорорганических пестицидов запрещено.</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ea typeface="Adobe Blank"/>
              </a:rPr>
              <a:t>   Ко </a:t>
            </a:r>
            <a:r>
              <a:rPr lang="ru-RU" sz="1200" b="1" strike="noStrike" spc="-1" dirty="0">
                <a:solidFill>
                  <a:srgbClr val="000000"/>
                </a:solidFill>
                <a:uFill>
                  <a:solidFill>
                    <a:srgbClr val="FFFFFF"/>
                  </a:solidFill>
                </a:uFill>
                <a:latin typeface="Arial"/>
                <a:ea typeface="Adobe Blank"/>
              </a:rPr>
              <a:t>второму поколению</a:t>
            </a:r>
            <a:r>
              <a:rPr lang="ru-RU" sz="1200" b="0" strike="noStrike" spc="-1" dirty="0">
                <a:solidFill>
                  <a:srgbClr val="000000"/>
                </a:solidFill>
                <a:uFill>
                  <a:solidFill>
                    <a:srgbClr val="FFFFFF"/>
                  </a:solidFill>
                </a:uFill>
                <a:latin typeface="Arial"/>
                <a:ea typeface="Adobe Blank"/>
              </a:rPr>
              <a:t> </a:t>
            </a:r>
            <a:r>
              <a:rPr lang="ru-RU" sz="1200" b="0" strike="noStrike" spc="-1" dirty="0" smtClean="0">
                <a:solidFill>
                  <a:srgbClr val="000000"/>
                </a:solidFill>
                <a:uFill>
                  <a:solidFill>
                    <a:srgbClr val="FFFFFF"/>
                  </a:solidFill>
                </a:uFill>
                <a:latin typeface="Arial"/>
                <a:ea typeface="Adobe Blank"/>
              </a:rPr>
              <a:t>пестицидов </a:t>
            </a:r>
            <a:r>
              <a:rPr lang="ru-RU" sz="1200" b="0" strike="noStrike" spc="-1" dirty="0">
                <a:solidFill>
                  <a:srgbClr val="000000"/>
                </a:solidFill>
                <a:uFill>
                  <a:solidFill>
                    <a:srgbClr val="FFFFFF"/>
                  </a:solidFill>
                </a:uFill>
                <a:latin typeface="Arial"/>
                <a:ea typeface="Adobe Blank"/>
              </a:rPr>
              <a:t>(первая половина XX в.) причислены собственно препарат ДДТ  и другие хлорсодержащие соединения, а также </a:t>
            </a:r>
            <a:r>
              <a:rPr lang="ru-RU" sz="1200" b="0" strike="noStrike" spc="-1" dirty="0" smtClean="0">
                <a:solidFill>
                  <a:srgbClr val="000000"/>
                </a:solidFill>
                <a:uFill>
                  <a:solidFill>
                    <a:srgbClr val="FFFFFF"/>
                  </a:solidFill>
                </a:uFill>
                <a:latin typeface="Arial"/>
                <a:ea typeface="Adobe Blank"/>
              </a:rPr>
              <a:t>фосфорсодержащие </a:t>
            </a:r>
            <a:r>
              <a:rPr lang="ru-RU" sz="1200" b="0" strike="noStrike" spc="-1" dirty="0">
                <a:solidFill>
                  <a:srgbClr val="000000"/>
                </a:solidFill>
                <a:uFill>
                  <a:solidFill>
                    <a:srgbClr val="FFFFFF"/>
                  </a:solidFill>
                </a:uFill>
                <a:latin typeface="Arial"/>
                <a:ea typeface="Adobe Blank"/>
              </a:rPr>
              <a:t>инсектициды </a:t>
            </a:r>
            <a:r>
              <a:rPr lang="ru-RU" sz="1200" b="0" strike="noStrike" spc="-1" dirty="0" smtClean="0">
                <a:solidFill>
                  <a:srgbClr val="000000"/>
                </a:solidFill>
                <a:uFill>
                  <a:solidFill>
                    <a:srgbClr val="FFFFFF"/>
                  </a:solidFill>
                </a:uFill>
                <a:latin typeface="Arial"/>
                <a:ea typeface="Adobe Blank"/>
              </a:rPr>
              <a:t> </a:t>
            </a:r>
            <a:r>
              <a:rPr lang="ru-RU" sz="1200" b="0" strike="noStrike" spc="-1" dirty="0">
                <a:solidFill>
                  <a:srgbClr val="000000"/>
                </a:solidFill>
                <a:uFill>
                  <a:solidFill>
                    <a:srgbClr val="FFFFFF"/>
                  </a:solidFill>
                </a:uFill>
                <a:latin typeface="Arial"/>
                <a:ea typeface="Adobe Blank"/>
              </a:rPr>
              <a:t>и </a:t>
            </a:r>
            <a:r>
              <a:rPr lang="ru-RU" sz="1200" b="0" strike="noStrike" spc="-1" dirty="0" err="1">
                <a:solidFill>
                  <a:srgbClr val="000000"/>
                </a:solidFill>
                <a:uFill>
                  <a:solidFill>
                    <a:srgbClr val="FFFFFF"/>
                  </a:solidFill>
                </a:uFill>
                <a:latin typeface="Arial"/>
                <a:ea typeface="Adobe Blank"/>
              </a:rPr>
              <a:t>карбаматы</a:t>
            </a:r>
            <a:r>
              <a:rPr lang="ru-RU" sz="1200" b="0" strike="noStrike" spc="-1" dirty="0">
                <a:solidFill>
                  <a:srgbClr val="000000"/>
                </a:solidFill>
                <a:uFill>
                  <a:solidFill>
                    <a:srgbClr val="FFFFFF"/>
                  </a:solidFill>
                </a:uFill>
                <a:latin typeface="Arial"/>
                <a:ea typeface="Adobe Blank"/>
              </a:rPr>
              <a:t>, успешно применяемые в борьбе с вредителями. Среди препаратов для борьбы с болезнями </a:t>
            </a:r>
            <a:r>
              <a:rPr lang="ru-RU" sz="1200" b="0" strike="noStrike" spc="-1" dirty="0" smtClean="0">
                <a:solidFill>
                  <a:srgbClr val="000000"/>
                </a:solidFill>
                <a:uFill>
                  <a:solidFill>
                    <a:srgbClr val="FFFFFF"/>
                  </a:solidFill>
                </a:uFill>
                <a:latin typeface="Arial"/>
                <a:ea typeface="Adobe Blank"/>
              </a:rPr>
              <a:t>следует </a:t>
            </a:r>
            <a:r>
              <a:rPr lang="ru-RU" sz="1200" b="0" strike="noStrike" spc="-1" dirty="0">
                <a:solidFill>
                  <a:srgbClr val="000000"/>
                </a:solidFill>
                <a:uFill>
                  <a:solidFill>
                    <a:srgbClr val="FFFFFF"/>
                  </a:solidFill>
                </a:uFill>
                <a:latin typeface="Arial"/>
                <a:ea typeface="Adobe Blank"/>
              </a:rPr>
              <a:t>отметить органические соединения ртути, тио-, </a:t>
            </a:r>
            <a:r>
              <a:rPr lang="ru-RU" sz="1200" b="0" strike="noStrike" spc="-1" dirty="0" err="1">
                <a:solidFill>
                  <a:srgbClr val="000000"/>
                </a:solidFill>
                <a:uFill>
                  <a:solidFill>
                    <a:srgbClr val="FFFFFF"/>
                  </a:solidFill>
                </a:uFill>
                <a:latin typeface="Arial"/>
                <a:ea typeface="Adobe Blank"/>
              </a:rPr>
              <a:t>дитиокарбаматы</a:t>
            </a:r>
            <a:r>
              <a:rPr lang="ru-RU" sz="1200" b="0" strike="noStrike" spc="-1" dirty="0">
                <a:solidFill>
                  <a:srgbClr val="000000"/>
                </a:solidFill>
                <a:uFill>
                  <a:solidFill>
                    <a:srgbClr val="FFFFFF"/>
                  </a:solidFill>
                </a:uFill>
                <a:latin typeface="Arial"/>
                <a:ea typeface="Adobe Blank"/>
              </a:rPr>
              <a:t> и другие соединения. Величайшим открытием в </a:t>
            </a:r>
            <a:r>
              <a:rPr lang="ru-RU" sz="1200" b="0" strike="noStrike" spc="-1" dirty="0" smtClean="0">
                <a:solidFill>
                  <a:srgbClr val="000000"/>
                </a:solidFill>
                <a:uFill>
                  <a:solidFill>
                    <a:srgbClr val="FFFFFF"/>
                  </a:solidFill>
                </a:uFill>
                <a:latin typeface="Arial"/>
                <a:ea typeface="Adobe Blank"/>
              </a:rPr>
              <a:t>области </a:t>
            </a:r>
            <a:r>
              <a:rPr lang="ru-RU" sz="1200" b="0" strike="noStrike" spc="-1" dirty="0">
                <a:solidFill>
                  <a:srgbClr val="000000"/>
                </a:solidFill>
                <a:uFill>
                  <a:solidFill>
                    <a:srgbClr val="FFFFFF"/>
                  </a:solidFill>
                </a:uFill>
                <a:latin typeface="Arial"/>
                <a:ea typeface="Adobe Blank"/>
              </a:rPr>
              <a:t>защиты растений от сорняков стал синтез препаратов группы 2,4-Д.</a:t>
            </a: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a:t>
            </a:r>
            <a:r>
              <a:rPr lang="ru-RU" sz="1200" b="1" strike="noStrike" spc="-1" dirty="0">
                <a:solidFill>
                  <a:srgbClr val="000000"/>
                </a:solidFill>
                <a:uFill>
                  <a:solidFill>
                    <a:srgbClr val="FFFFFF"/>
                  </a:solidFill>
                </a:uFill>
                <a:latin typeface="Arial"/>
                <a:ea typeface="Adobe Blank"/>
              </a:rPr>
              <a:t>Третье поколение</a:t>
            </a:r>
            <a:r>
              <a:rPr lang="ru-RU" sz="1200" b="0" strike="noStrike" spc="-1" dirty="0">
                <a:solidFill>
                  <a:srgbClr val="000000"/>
                </a:solidFill>
                <a:uFill>
                  <a:solidFill>
                    <a:srgbClr val="FFFFFF"/>
                  </a:solidFill>
                </a:uFill>
                <a:latin typeface="Arial"/>
                <a:ea typeface="Adobe Blank"/>
              </a:rPr>
              <a:t> химических средств защиты растении </a:t>
            </a:r>
            <a:r>
              <a:rPr lang="ru-RU" sz="1200" b="0" strike="noStrike" spc="-1" dirty="0" smtClean="0">
                <a:solidFill>
                  <a:srgbClr val="000000"/>
                </a:solidFill>
                <a:uFill>
                  <a:solidFill>
                    <a:srgbClr val="FFFFFF"/>
                  </a:solidFill>
                </a:uFill>
                <a:latin typeface="Arial"/>
                <a:ea typeface="Adobe Blank"/>
              </a:rPr>
              <a:t>характеризуется </a:t>
            </a:r>
            <a:r>
              <a:rPr lang="ru-RU" sz="1200" b="0" strike="noStrike" spc="-1" dirty="0">
                <a:solidFill>
                  <a:srgbClr val="000000"/>
                </a:solidFill>
                <a:uFill>
                  <a:solidFill>
                    <a:srgbClr val="FFFFFF"/>
                  </a:solidFill>
                </a:uFill>
                <a:latin typeface="Arial"/>
                <a:ea typeface="Adobe Blank"/>
              </a:rPr>
              <a:t>расширением ассортимента применяемых </a:t>
            </a:r>
            <a:r>
              <a:rPr lang="ru-RU" sz="1200" b="0" strike="noStrike" spc="-1" dirty="0" smtClean="0">
                <a:solidFill>
                  <a:srgbClr val="000000"/>
                </a:solidFill>
                <a:uFill>
                  <a:solidFill>
                    <a:srgbClr val="FFFFFF"/>
                  </a:solidFill>
                </a:uFill>
                <a:latin typeface="Arial"/>
                <a:ea typeface="Adobe Blank"/>
              </a:rPr>
              <a:t>препаратов </a:t>
            </a:r>
            <a:r>
              <a:rPr lang="ru-RU" sz="1200" b="0" strike="noStrike" spc="-1" dirty="0">
                <a:solidFill>
                  <a:srgbClr val="000000"/>
                </a:solidFill>
                <a:uFill>
                  <a:solidFill>
                    <a:srgbClr val="FFFFFF"/>
                  </a:solidFill>
                </a:uFill>
                <a:latin typeface="Arial"/>
                <a:ea typeface="Adobe Blank"/>
              </a:rPr>
              <a:t>(синтетические </a:t>
            </a:r>
            <a:r>
              <a:rPr lang="ru-RU" sz="1200" b="0" strike="noStrike" spc="-1" dirty="0" err="1">
                <a:solidFill>
                  <a:srgbClr val="000000"/>
                </a:solidFill>
                <a:uFill>
                  <a:solidFill>
                    <a:srgbClr val="FFFFFF"/>
                  </a:solidFill>
                </a:uFill>
                <a:latin typeface="Arial"/>
                <a:ea typeface="Adobe Blank"/>
              </a:rPr>
              <a:t>пиретроиды</a:t>
            </a:r>
            <a:r>
              <a:rPr lang="ru-RU" sz="1200" b="0" strike="noStrike" spc="-1" dirty="0">
                <a:solidFill>
                  <a:srgbClr val="000000"/>
                </a:solidFill>
                <a:uFill>
                  <a:solidFill>
                    <a:srgbClr val="FFFFFF"/>
                  </a:solidFill>
                </a:uFill>
                <a:latin typeface="Arial"/>
                <a:ea typeface="Adobe Blank"/>
              </a:rPr>
              <a:t>, производные </a:t>
            </a:r>
            <a:r>
              <a:rPr lang="ru-RU" sz="1200" b="0" strike="noStrike" spc="-1" dirty="0" err="1">
                <a:solidFill>
                  <a:srgbClr val="000000"/>
                </a:solidFill>
                <a:uFill>
                  <a:solidFill>
                    <a:srgbClr val="FFFFFF"/>
                  </a:solidFill>
                </a:uFill>
                <a:latin typeface="Arial"/>
                <a:ea typeface="Adobe Blank"/>
              </a:rPr>
              <a:t>сульфонилмочевины</a:t>
            </a:r>
            <a:r>
              <a:rPr lang="ru-RU" sz="1200" b="0" strike="noStrike" spc="-1" dirty="0">
                <a:solidFill>
                  <a:srgbClr val="000000"/>
                </a:solidFill>
                <a:uFill>
                  <a:solidFill>
                    <a:srgbClr val="FFFFFF"/>
                  </a:solidFill>
                </a:uFill>
                <a:latin typeface="Arial"/>
                <a:ea typeface="Adobe Blank"/>
              </a:rPr>
              <a:t>, </a:t>
            </a:r>
            <a:r>
              <a:rPr lang="ru-RU" sz="1200" b="0" strike="noStrike" spc="-1" dirty="0" err="1">
                <a:solidFill>
                  <a:srgbClr val="000000"/>
                </a:solidFill>
                <a:uFill>
                  <a:solidFill>
                    <a:srgbClr val="FFFFFF"/>
                  </a:solidFill>
                </a:uFill>
                <a:latin typeface="Arial"/>
                <a:ea typeface="Adobe Blank"/>
              </a:rPr>
              <a:t>азолы</a:t>
            </a:r>
            <a:r>
              <a:rPr lang="ru-RU" sz="1200" b="0" strike="noStrike" spc="-1" dirty="0">
                <a:solidFill>
                  <a:srgbClr val="000000"/>
                </a:solidFill>
                <a:uFill>
                  <a:solidFill>
                    <a:srgbClr val="FFFFFF"/>
                  </a:solidFill>
                </a:uFill>
                <a:latin typeface="Arial"/>
                <a:ea typeface="Adobe Blank"/>
              </a:rPr>
              <a:t> и др.), производством комбинированных пестицидов, химических соединений для борьбы с нематодами, </a:t>
            </a:r>
            <a:r>
              <a:rPr lang="ru-RU" sz="1200" b="0" strike="noStrike" spc="-1" dirty="0" smtClean="0">
                <a:solidFill>
                  <a:srgbClr val="000000"/>
                </a:solidFill>
                <a:uFill>
                  <a:solidFill>
                    <a:srgbClr val="FFFFFF"/>
                  </a:solidFill>
                </a:uFill>
                <a:latin typeface="Arial"/>
                <a:ea typeface="Adobe Blank"/>
              </a:rPr>
              <a:t>клещами </a:t>
            </a:r>
            <a:r>
              <a:rPr lang="ru-RU" sz="1200" b="0" strike="noStrike" spc="-1" dirty="0">
                <a:solidFill>
                  <a:srgbClr val="000000"/>
                </a:solidFill>
                <a:uFill>
                  <a:solidFill>
                    <a:srgbClr val="FFFFFF"/>
                  </a:solidFill>
                </a:uFill>
                <a:latin typeface="Arial"/>
                <a:ea typeface="Adobe Blank"/>
              </a:rPr>
              <a:t>и другими группами вредных организмов.</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По данным ФАО, если не применять химический метод защиты растений, то в первый же год население планеты потеряет половину всего продовольствия. Однако, применение пестицидов таит в себе опасность загрязнения окружающей среды и ухудшения продуктов питания по параметрам безопасности.</a:t>
            </a: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a:p>
            <a:pPr algn="ctr">
              <a:lnSpc>
                <a:spcPct val="100000"/>
              </a:lnSpc>
            </a:pPr>
            <a:endParaRPr lang="ru-RU" sz="1800" b="0" strike="noStrike" spc="-1" dirty="0">
              <a:solidFill>
                <a:srgbClr val="000000"/>
              </a:solidFill>
              <a:uFill>
                <a:solidFill>
                  <a:srgbClr val="FFFFFF"/>
                </a:solidFill>
              </a:uFill>
              <a:latin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Немного предистории….</a:t>
            </a:r>
            <a:endParaRPr lang="ru-RU" sz="4200" b="0" strike="noStrike" spc="-1">
              <a:solidFill>
                <a:srgbClr val="006633"/>
              </a:solidFill>
              <a:uFill>
                <a:solidFill>
                  <a:srgbClr val="FFFFFF"/>
                </a:solidFill>
              </a:uFill>
              <a:latin typeface="Garamond"/>
            </a:endParaRPr>
          </a:p>
        </p:txBody>
      </p:sp>
      <p:pic>
        <p:nvPicPr>
          <p:cNvPr id="482" name="Рисунок 481"/>
          <p:cNvPicPr/>
          <p:nvPr/>
        </p:nvPicPr>
        <p:blipFill>
          <a:blip r:embed="rId3"/>
          <a:stretch/>
        </p:blipFill>
        <p:spPr>
          <a:xfrm>
            <a:off x="468360" y="287280"/>
            <a:ext cx="971640" cy="963720"/>
          </a:xfrm>
          <a:prstGeom prst="rect">
            <a:avLst/>
          </a:prstGeom>
          <a:ln>
            <a:noFill/>
          </a:ln>
        </p:spPr>
      </p:pic>
      <p:pic>
        <p:nvPicPr>
          <p:cNvPr id="483" name="Рисунок 482"/>
          <p:cNvPicPr/>
          <p:nvPr/>
        </p:nvPicPr>
        <p:blipFill>
          <a:blip r:embed="rId4"/>
          <a:stretch/>
        </p:blipFill>
        <p:spPr>
          <a:xfrm>
            <a:off x="720720" y="431640"/>
            <a:ext cx="493560" cy="571680"/>
          </a:xfrm>
          <a:prstGeom prst="rect">
            <a:avLst/>
          </a:prstGeom>
          <a:ln>
            <a:noFill/>
          </a:ln>
        </p:spPr>
      </p:pic>
      <p:sp>
        <p:nvSpPr>
          <p:cNvPr id="484" name="CustomShape 2"/>
          <p:cNvSpPr/>
          <p:nvPr/>
        </p:nvSpPr>
        <p:spPr>
          <a:xfrm>
            <a:off x="216000" y="1296000"/>
            <a:ext cx="8783640" cy="5665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   Систематическое </a:t>
            </a:r>
            <a:r>
              <a:rPr lang="ru-RU" sz="1200" b="0" strike="noStrike" spc="-1">
                <a:solidFill>
                  <a:srgbClr val="000000"/>
                </a:solidFill>
                <a:uFill>
                  <a:solidFill>
                    <a:srgbClr val="FFFFFF"/>
                  </a:solidFill>
                </a:uFill>
                <a:latin typeface="Arial"/>
                <a:ea typeface="Adobe Blank"/>
              </a:rPr>
              <a:t>использование стойких высокотоксичных пестицидов, особенно в чрезмерном количестве, отрицательно влияет на экосистемы и здоровье человека. Пестициды угнетают биологическую активность грунтов, уничтожают полезные микроорганизмы, червей, уменьшают естественную плодородность. Загрязнение окружающей среды ядохимикатами приводит к уничтожению полезных насекомых (в том числе насекомых-опылителей), птиц, рыбы, животных, отравлению людей непосредственно пестицидами или продуктами, в которых они накапливаются. Все пестициды относятся к ядам широкого спектра действия; попадая в организм человека и теплокровных животных даже в очень малом количестве, они способны вызывать нарушения деятельности центральной нервной системы и жизненно важных органов. Вызывают аллергии, появление доброкачественных и злокачественных опухолей, хромосомных аномалий, которые могут проявиться даже через несколько поколений, нарушают развитие плода во время беременности. Ежегодно в мире около миллиона человек подвергаются отравлению пестицидами.</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200" b="0" u="sng" strike="noStrike" spc="-1">
                <a:solidFill>
                  <a:srgbClr val="000000"/>
                </a:solidFill>
                <a:uFill>
                  <a:solidFill>
                    <a:srgbClr val="FFFFFF"/>
                  </a:solidFill>
                </a:uFill>
                <a:latin typeface="Arial"/>
                <a:ea typeface="Adobe Blank"/>
              </a:rPr>
              <a:t>У вредителей через несколько лет вырабатывается устойчивость к применяемому препарату….!</a:t>
            </a:r>
            <a:endParaRPr lang="ru-RU" sz="1800" b="0" strike="noStrike" spc="-1">
              <a:solidFill>
                <a:srgbClr val="000000"/>
              </a:solidFill>
              <a:uFill>
                <a:solidFill>
                  <a:srgbClr val="FFFFFF"/>
                </a:solidFill>
              </a:uFill>
              <a:latin typeface="Arial"/>
            </a:endParaRPr>
          </a:p>
          <a:p>
            <a:pPr algn="ctr">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485" name="Рисунок 484"/>
          <p:cNvPicPr/>
          <p:nvPr/>
        </p:nvPicPr>
        <p:blipFill>
          <a:blip r:embed="rId5"/>
          <a:stretch/>
        </p:blipFill>
        <p:spPr>
          <a:xfrm>
            <a:off x="3672000" y="3888000"/>
            <a:ext cx="1467000" cy="1447920"/>
          </a:xfrm>
          <a:prstGeom prst="rect">
            <a:avLst/>
          </a:prstGeom>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6"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Немного предистории….</a:t>
            </a:r>
            <a:endParaRPr lang="ru-RU" sz="4200" b="0" strike="noStrike" spc="-1">
              <a:solidFill>
                <a:srgbClr val="006633"/>
              </a:solidFill>
              <a:uFill>
                <a:solidFill>
                  <a:srgbClr val="FFFFFF"/>
                </a:solidFill>
              </a:uFill>
              <a:latin typeface="Garamond"/>
            </a:endParaRPr>
          </a:p>
        </p:txBody>
      </p:sp>
      <p:pic>
        <p:nvPicPr>
          <p:cNvPr id="487" name="Рисунок 486"/>
          <p:cNvPicPr/>
          <p:nvPr/>
        </p:nvPicPr>
        <p:blipFill>
          <a:blip r:embed="rId3"/>
          <a:stretch/>
        </p:blipFill>
        <p:spPr>
          <a:xfrm>
            <a:off x="468360" y="287280"/>
            <a:ext cx="971640" cy="963720"/>
          </a:xfrm>
          <a:prstGeom prst="rect">
            <a:avLst/>
          </a:prstGeom>
          <a:ln>
            <a:noFill/>
          </a:ln>
        </p:spPr>
      </p:pic>
      <p:pic>
        <p:nvPicPr>
          <p:cNvPr id="488" name="Рисунок 487"/>
          <p:cNvPicPr/>
          <p:nvPr/>
        </p:nvPicPr>
        <p:blipFill>
          <a:blip r:embed="rId4"/>
          <a:stretch/>
        </p:blipFill>
        <p:spPr>
          <a:xfrm>
            <a:off x="720720" y="431640"/>
            <a:ext cx="493560" cy="571680"/>
          </a:xfrm>
          <a:prstGeom prst="rect">
            <a:avLst/>
          </a:prstGeom>
          <a:ln>
            <a:noFill/>
          </a:ln>
        </p:spPr>
      </p:pic>
      <p:sp>
        <p:nvSpPr>
          <p:cNvPr id="489" name="CustomShape 2"/>
          <p:cNvSpPr/>
          <p:nvPr/>
        </p:nvSpPr>
        <p:spPr>
          <a:xfrm>
            <a:off x="216000" y="1343160"/>
            <a:ext cx="8783640" cy="4014666"/>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   Непрерывно </a:t>
            </a:r>
            <a:r>
              <a:rPr lang="ru-RU" sz="1200" b="0" strike="noStrike" spc="-1">
                <a:solidFill>
                  <a:srgbClr val="000000"/>
                </a:solidFill>
                <a:uFill>
                  <a:solidFill>
                    <a:srgbClr val="FFFFFF"/>
                  </a:solidFill>
                </a:uFill>
                <a:latin typeface="Arial"/>
                <a:ea typeface="Adobe Blank"/>
              </a:rPr>
              <a:t>увеличивающееся число применяемых сегодня и не всегда до конца исследованных инсектицидов, а так же способы их применения, неизбежно ведут к ситуации, когда человечество окажется в центре случайного эксперимента по действию синтетических химических веществ на человека, печальный исход которого, будет известен только последующим поколениям. К сожалению, знания об опасности химических веществ во внешней среде обитания человека, в том числе и генетической, пока ничтожны.</a:t>
            </a:r>
            <a:endParaRPr lang="ru-RU" sz="1800" b="0" strike="noStrike" spc="-1">
              <a:solidFill>
                <a:srgbClr val="000000"/>
              </a:solidFill>
              <a:uFill>
                <a:solidFill>
                  <a:srgbClr val="FFFFFF"/>
                </a:solidFill>
              </a:uFill>
              <a:latin typeface="Arial"/>
            </a:endParaRPr>
          </a:p>
          <a:p>
            <a:pPr algn="ctr">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200" b="0" u="sng" strike="noStrike" spc="-1">
                <a:solidFill>
                  <a:srgbClr val="000000"/>
                </a:solidFill>
                <a:uFill>
                  <a:solidFill>
                    <a:srgbClr val="FFFFFF"/>
                  </a:solidFill>
                </a:uFill>
                <a:latin typeface="Arial"/>
                <a:ea typeface="Adobe Blank"/>
              </a:rPr>
              <a:t>Сейчас в мире используется более 100 тыс. пестицидов на основе около 1000 химических соединений !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smtClean="0">
              <a:solidFill>
                <a:srgbClr val="000000"/>
              </a:solidFill>
              <a:uFill>
                <a:solidFill>
                  <a:srgbClr val="FFFFFF"/>
                </a:solidFill>
              </a:uFill>
              <a:latin typeface="Arial"/>
            </a:endParaRPr>
          </a:p>
          <a:p>
            <a:pPr algn="just">
              <a:lnSpc>
                <a:spcPct val="100000"/>
              </a:lnSpc>
            </a:pPr>
            <a:endParaRPr lang="ru-RU" spc="-1">
              <a:solidFill>
                <a:srgbClr val="000000"/>
              </a:solidFill>
              <a:uFill>
                <a:solidFill>
                  <a:srgbClr val="FFFFFF"/>
                </a:solidFill>
              </a:uFill>
              <a:latin typeface="Arial"/>
            </a:endParaRPr>
          </a:p>
          <a:p>
            <a:pPr algn="just">
              <a:lnSpc>
                <a:spcPct val="100000"/>
              </a:lnSpc>
            </a:pPr>
            <a:endParaRPr lang="ru-RU" sz="1800" b="0" strike="noStrike" spc="-1" smtClean="0">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Для систематизации и удобства использования эти вещества классифицируют. Существует несколько видов классификации пестицидов.</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490" name="Рисунок 489"/>
          <p:cNvPicPr/>
          <p:nvPr/>
        </p:nvPicPr>
        <p:blipFill>
          <a:blip r:embed="rId5"/>
          <a:stretch/>
        </p:blipFill>
        <p:spPr>
          <a:xfrm>
            <a:off x="3384000" y="2952000"/>
            <a:ext cx="1714320" cy="1114200"/>
          </a:xfrm>
          <a:prstGeom prst="rect">
            <a:avLst/>
          </a:prstGeom>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Классификация ...</a:t>
            </a:r>
            <a:endParaRPr lang="ru-RU" sz="4200" b="0" strike="noStrike" spc="-1">
              <a:solidFill>
                <a:srgbClr val="006633"/>
              </a:solidFill>
              <a:uFill>
                <a:solidFill>
                  <a:srgbClr val="FFFFFF"/>
                </a:solidFill>
              </a:uFill>
              <a:latin typeface="Garamond"/>
            </a:endParaRPr>
          </a:p>
        </p:txBody>
      </p:sp>
      <p:pic>
        <p:nvPicPr>
          <p:cNvPr id="492" name="Рисунок 491"/>
          <p:cNvPicPr/>
          <p:nvPr/>
        </p:nvPicPr>
        <p:blipFill>
          <a:blip r:embed="rId3"/>
          <a:stretch/>
        </p:blipFill>
        <p:spPr>
          <a:xfrm>
            <a:off x="468360" y="287280"/>
            <a:ext cx="971640" cy="963720"/>
          </a:xfrm>
          <a:prstGeom prst="rect">
            <a:avLst/>
          </a:prstGeom>
          <a:ln>
            <a:noFill/>
          </a:ln>
        </p:spPr>
      </p:pic>
      <p:pic>
        <p:nvPicPr>
          <p:cNvPr id="493" name="Рисунок 492"/>
          <p:cNvPicPr/>
          <p:nvPr/>
        </p:nvPicPr>
        <p:blipFill>
          <a:blip r:embed="rId4"/>
          <a:stretch/>
        </p:blipFill>
        <p:spPr>
          <a:xfrm>
            <a:off x="720720" y="431640"/>
            <a:ext cx="493560" cy="571680"/>
          </a:xfrm>
          <a:prstGeom prst="rect">
            <a:avLst/>
          </a:prstGeom>
          <a:ln>
            <a:noFill/>
          </a:ln>
        </p:spPr>
      </p:pic>
      <p:sp>
        <p:nvSpPr>
          <p:cNvPr id="494" name="TextShape 2"/>
          <p:cNvSpPr txBox="1"/>
          <p:nvPr/>
        </p:nvSpPr>
        <p:spPr>
          <a:xfrm>
            <a:off x="864000" y="1251000"/>
            <a:ext cx="7128000" cy="2125080"/>
          </a:xfrm>
          <a:prstGeom prst="rect">
            <a:avLst/>
          </a:prstGeom>
          <a:noFill/>
          <a:ln>
            <a:noFill/>
          </a:ln>
        </p:spPr>
        <p:txBody>
          <a:bodyPr lIns="90000" tIns="45000" rIns="90000" bIns="45000"/>
          <a:lstStyle/>
          <a:p>
            <a:pPr algn="just">
              <a:lnSpc>
                <a:spcPct val="100000"/>
              </a:lnSpc>
            </a:pPr>
            <a:r>
              <a:rPr lang="ru-RU" sz="1200" b="1" strike="noStrike" spc="-1">
                <a:solidFill>
                  <a:srgbClr val="000000"/>
                </a:solidFill>
                <a:uFill>
                  <a:solidFill>
                    <a:srgbClr val="FFFFFF"/>
                  </a:solidFill>
                </a:uFill>
                <a:latin typeface="Arial"/>
                <a:ea typeface="Adobe Blank"/>
              </a:rPr>
              <a:t>По химическому составу выделяют три основные группы пестицидов</a:t>
            </a:r>
            <a:r>
              <a:rPr lang="ru-RU" sz="1200" b="0" strike="noStrike" spc="-1">
                <a:solidFill>
                  <a:srgbClr val="000000"/>
                </a:solidFill>
                <a:uFill>
                  <a:solidFill>
                    <a:srgbClr val="FFFFFF"/>
                  </a:solidFill>
                </a:uFill>
                <a:latin typeface="Arial"/>
                <a:ea typeface="Adobe Blank"/>
              </a:rPr>
              <a:t>:</a:t>
            </a:r>
            <a:endParaRPr lang="ru-RU" sz="1800" b="0" strike="noStrike" spc="-1">
              <a:solidFill>
                <a:srgbClr val="000000"/>
              </a:solidFill>
              <a:uFill>
                <a:solidFill>
                  <a:srgbClr val="FFFFFF"/>
                </a:solidFill>
              </a:uFill>
              <a:latin typeface="Arial"/>
            </a:endParaRPr>
          </a:p>
          <a:p>
            <a:pPr marL="216000" indent="-216000">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Неорганические соединения (соединения ртути, фтора, бария, серы, меди, а также хлораты и бораты). </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Препараты растительного, бактериального и грибного происхождения (пиретрины, бактериальные и грибные препараты, антибиотики и фитонциды). </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Органические соединения – наиболее обширная группа, к которой относятся пестициды высокой физиологической активности.</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
        <p:nvSpPr>
          <p:cNvPr id="495" name="TextShape 3"/>
          <p:cNvSpPr txBox="1"/>
          <p:nvPr/>
        </p:nvSpPr>
        <p:spPr>
          <a:xfrm>
            <a:off x="792000" y="3024000"/>
            <a:ext cx="7056000" cy="5396400"/>
          </a:xfrm>
          <a:prstGeom prst="rect">
            <a:avLst/>
          </a:prstGeom>
          <a:noFill/>
          <a:ln>
            <a:noFill/>
          </a:ln>
        </p:spPr>
        <p:txBody>
          <a:bodyPr lIns="90000" tIns="45000" rIns="90000" bIns="45000"/>
          <a:lstStyle/>
          <a:p>
            <a:pPr>
              <a:lnSpc>
                <a:spcPct val="100000"/>
              </a:lnSpc>
            </a:pPr>
            <a:r>
              <a:rPr lang="ru-RU" sz="1200" b="1" strike="noStrike" spc="-1">
                <a:solidFill>
                  <a:srgbClr val="000000"/>
                </a:solidFill>
                <a:uFill>
                  <a:solidFill>
                    <a:srgbClr val="FFFFFF"/>
                  </a:solidFill>
                </a:uFill>
                <a:latin typeface="Arial"/>
                <a:ea typeface="Adobe Blank"/>
              </a:rPr>
              <a:t>Различают следующие классы органических пестицидов:</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Хлорорганические соединения; </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Фосфорорганические соединения, в том числе: </a:t>
            </a:r>
            <a:endParaRPr lang="ru-RU" sz="1800" b="0" strike="noStrike" spc="-1">
              <a:solidFill>
                <a:srgbClr val="000000"/>
              </a:solidFill>
              <a:uFill>
                <a:solidFill>
                  <a:srgbClr val="FFFFFF"/>
                </a:solidFill>
              </a:uFill>
              <a:latin typeface="Arial"/>
            </a:endParaRPr>
          </a:p>
          <a:p>
            <a:pPr marL="216000" indent="-216000">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Производные фосфорной кислоты; </a:t>
            </a:r>
            <a:endParaRPr lang="ru-RU" sz="1200" b="0" strike="noStrike" spc="-1">
              <a:solidFill>
                <a:srgbClr val="000000"/>
              </a:solidFill>
              <a:uFill>
                <a:solidFill>
                  <a:srgbClr val="FFFFFF"/>
                </a:solidFill>
              </a:uFill>
              <a:latin typeface="Arial"/>
            </a:endParaRPr>
          </a:p>
          <a:p>
            <a:pPr marL="216000" indent="-216000">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Производные тиофосфорной кислоты; </a:t>
            </a:r>
            <a:endParaRPr lang="ru-RU" sz="1200" b="0" strike="noStrike" spc="-1">
              <a:solidFill>
                <a:srgbClr val="000000"/>
              </a:solidFill>
              <a:uFill>
                <a:solidFill>
                  <a:srgbClr val="FFFFFF"/>
                </a:solidFill>
              </a:uFill>
              <a:latin typeface="Arial"/>
            </a:endParaRPr>
          </a:p>
          <a:p>
            <a:pPr marL="216000" indent="-216000">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Производные дитиофосфорной кислоты; </a:t>
            </a:r>
            <a:endParaRPr lang="ru-RU" sz="1200" b="0" strike="noStrike" spc="-1">
              <a:solidFill>
                <a:srgbClr val="000000"/>
              </a:solidFill>
              <a:uFill>
                <a:solidFill>
                  <a:srgbClr val="FFFFFF"/>
                </a:solidFill>
              </a:uFill>
              <a:latin typeface="Arial"/>
            </a:endParaRPr>
          </a:p>
          <a:p>
            <a:pPr marL="216000" indent="-216000">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Производные фосфоновых кислот; </a:t>
            </a:r>
            <a:endParaRPr lang="ru-RU" sz="12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Синтетические пиретроиды; </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Неоникотиноиды; </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Минеральные масла; </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Карбаматы; </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Фенилпиразолы и другие. </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6"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Классификация ...</a:t>
            </a:r>
            <a:endParaRPr lang="ru-RU" sz="4200" b="0" strike="noStrike" spc="-1">
              <a:solidFill>
                <a:srgbClr val="006633"/>
              </a:solidFill>
              <a:uFill>
                <a:solidFill>
                  <a:srgbClr val="FFFFFF"/>
                </a:solidFill>
              </a:uFill>
              <a:latin typeface="Garamond"/>
            </a:endParaRPr>
          </a:p>
        </p:txBody>
      </p:sp>
      <p:pic>
        <p:nvPicPr>
          <p:cNvPr id="497" name="Рисунок 496"/>
          <p:cNvPicPr/>
          <p:nvPr/>
        </p:nvPicPr>
        <p:blipFill>
          <a:blip r:embed="rId3"/>
          <a:stretch/>
        </p:blipFill>
        <p:spPr>
          <a:xfrm>
            <a:off x="468360" y="287280"/>
            <a:ext cx="971640" cy="963720"/>
          </a:xfrm>
          <a:prstGeom prst="rect">
            <a:avLst/>
          </a:prstGeom>
          <a:ln>
            <a:noFill/>
          </a:ln>
        </p:spPr>
      </p:pic>
      <p:pic>
        <p:nvPicPr>
          <p:cNvPr id="498" name="Рисунок 497"/>
          <p:cNvPicPr/>
          <p:nvPr/>
        </p:nvPicPr>
        <p:blipFill>
          <a:blip r:embed="rId4"/>
          <a:stretch/>
        </p:blipFill>
        <p:spPr>
          <a:xfrm>
            <a:off x="720720" y="431640"/>
            <a:ext cx="493560" cy="571680"/>
          </a:xfrm>
          <a:prstGeom prst="rect">
            <a:avLst/>
          </a:prstGeom>
          <a:ln>
            <a:noFill/>
          </a:ln>
        </p:spPr>
      </p:pic>
      <p:sp>
        <p:nvSpPr>
          <p:cNvPr id="499" name="TextShape 2"/>
          <p:cNvSpPr txBox="1"/>
          <p:nvPr/>
        </p:nvSpPr>
        <p:spPr>
          <a:xfrm>
            <a:off x="2714612" y="1571612"/>
            <a:ext cx="4072880" cy="357190"/>
          </a:xfrm>
          <a:prstGeom prst="rect">
            <a:avLst/>
          </a:prstGeom>
          <a:noFill/>
          <a:ln>
            <a:noFill/>
          </a:ln>
        </p:spPr>
        <p:txBody>
          <a:bodyPr lIns="90000" tIns="45000" rIns="90000" bIns="45000"/>
          <a:lstStyle/>
          <a:p>
            <a:pPr algn="ctr"/>
            <a:r>
              <a:rPr lang="ru-RU" sz="1600" b="1" strike="noStrike" spc="-1">
                <a:solidFill>
                  <a:srgbClr val="000000"/>
                </a:solidFill>
                <a:uFill>
                  <a:solidFill>
                    <a:srgbClr val="FFFFFF"/>
                  </a:solidFill>
                </a:uFill>
                <a:latin typeface="Arial"/>
              </a:rPr>
              <a:t>Производственная классификация</a:t>
            </a:r>
            <a:endParaRPr lang="ru-RU" sz="1600" b="0" strike="noStrike" spc="-1">
              <a:solidFill>
                <a:srgbClr val="000000"/>
              </a:solidFill>
              <a:uFill>
                <a:solidFill>
                  <a:srgbClr val="FFFFFF"/>
                </a:solidFill>
              </a:uFill>
              <a:latin typeface="Arial"/>
            </a:endParaRPr>
          </a:p>
          <a:p>
            <a:pPr algn="ctr"/>
            <a:endParaRPr lang="ru-RU" sz="1800" b="0" strike="noStrike" spc="-1">
              <a:solidFill>
                <a:srgbClr val="000000"/>
              </a:solidFill>
              <a:uFill>
                <a:solidFill>
                  <a:srgbClr val="FFFFFF"/>
                </a:solidFill>
              </a:uFill>
              <a:latin typeface="Arial"/>
            </a:endParaRPr>
          </a:p>
        </p:txBody>
      </p:sp>
      <p:graphicFrame>
        <p:nvGraphicFramePr>
          <p:cNvPr id="500" name="Table 3"/>
          <p:cNvGraphicFramePr/>
          <p:nvPr/>
        </p:nvGraphicFramePr>
        <p:xfrm>
          <a:off x="1572480" y="2120760"/>
          <a:ext cx="6332400" cy="3572640"/>
        </p:xfrm>
        <a:graphic>
          <a:graphicData uri="http://schemas.openxmlformats.org/drawingml/2006/table">
            <a:tbl>
              <a:tblPr/>
              <a:tblGrid>
                <a:gridCol w="3151440"/>
                <a:gridCol w="3180960"/>
              </a:tblGrid>
              <a:tr h="946440">
                <a:tc>
                  <a:txBody>
                    <a:bodyPr/>
                    <a:lstStyle/>
                    <a:p>
                      <a:r>
                        <a:rPr lang="ru-RU" sz="1800" b="1" strike="noStrike" spc="-1">
                          <a:solidFill>
                            <a:srgbClr val="000000"/>
                          </a:solidFill>
                          <a:uFill>
                            <a:solidFill>
                              <a:srgbClr val="FFFFFF"/>
                            </a:solidFill>
                          </a:uFill>
                          <a:latin typeface="Arial"/>
                        </a:rPr>
                        <a:t>Гербициды</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T w="720">
                      <a:solidFill>
                        <a:srgbClr val="FFFFFF"/>
                      </a:solidFill>
                    </a:lnT>
                    <a:lnB w="720">
                      <a:solidFill>
                        <a:srgbClr val="FFFFFF"/>
                      </a:solidFill>
                    </a:lnB>
                    <a:solidFill>
                      <a:srgbClr val="9999CC"/>
                    </a:solidFill>
                  </a:tcPr>
                </a:tc>
                <a:tc>
                  <a:txBody>
                    <a:bodyPr/>
                    <a:lstStyle/>
                    <a:p>
                      <a:r>
                        <a:rPr lang="ru-RU" sz="1400" b="0" strike="noStrike" spc="-1">
                          <a:solidFill>
                            <a:srgbClr val="000000"/>
                          </a:solidFill>
                          <a:uFill>
                            <a:solidFill>
                              <a:srgbClr val="FFFFFF"/>
                            </a:solidFill>
                          </a:uFill>
                          <a:latin typeface="Arial"/>
                        </a:rPr>
                        <a:t>Препарат, позволяющий уничтожать сорняки, произрастающее на пахотном поле.</a:t>
                      </a:r>
                      <a:endParaRPr lang="ru-RU" sz="1800" b="0" strike="noStrike" spc="-1">
                        <a:solidFill>
                          <a:srgbClr val="000000"/>
                        </a:solidFill>
                        <a:uFill>
                          <a:solidFill>
                            <a:srgbClr val="FFFFFF"/>
                          </a:solidFill>
                        </a:uFill>
                        <a:latin typeface="Arial"/>
                      </a:endParaRPr>
                    </a:p>
                  </a:txBody>
                  <a:tcPr marL="90000" marR="90000">
                    <a:lnR w="3600">
                      <a:solidFill>
                        <a:srgbClr val="FFFFFF"/>
                      </a:solidFill>
                    </a:lnR>
                    <a:lnT w="3600">
                      <a:solidFill>
                        <a:srgbClr val="FFFFFF"/>
                      </a:solidFill>
                    </a:lnT>
                    <a:lnB w="3600">
                      <a:solidFill>
                        <a:srgbClr val="FFFFFF"/>
                      </a:solidFill>
                    </a:lnB>
                    <a:solidFill>
                      <a:srgbClr val="9999CC"/>
                    </a:solidFill>
                  </a:tcPr>
                </a:tc>
              </a:tr>
              <a:tr h="946440">
                <a:tc>
                  <a:txBody>
                    <a:bodyPr/>
                    <a:lstStyle/>
                    <a:p>
                      <a:r>
                        <a:rPr lang="ru-RU" sz="1800" b="1" strike="noStrike" spc="-1">
                          <a:solidFill>
                            <a:srgbClr val="000000"/>
                          </a:solidFill>
                          <a:uFill>
                            <a:solidFill>
                              <a:srgbClr val="FFFFFF"/>
                            </a:solidFill>
                          </a:uFill>
                          <a:latin typeface="Arial"/>
                        </a:rPr>
                        <a:t>Инсектициды</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c>
                  <a:txBody>
                    <a:bodyPr/>
                    <a:lstStyle/>
                    <a:p>
                      <a:r>
                        <a:rPr lang="ru-RU" sz="1400" b="0" strike="noStrike" spc="-1">
                          <a:solidFill>
                            <a:srgbClr val="000000"/>
                          </a:solidFill>
                          <a:uFill>
                            <a:solidFill>
                              <a:srgbClr val="FFFFFF"/>
                            </a:solidFill>
                          </a:uFill>
                          <a:latin typeface="Arial"/>
                        </a:rPr>
                        <a:t>Химическое соединение, непосредственно влияющее на уничтожение вредоносных насекомых.</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3600" cap="flat" cmpd="sng" algn="ctr">
                      <a:solidFill>
                        <a:srgbClr val="FFFFFF"/>
                      </a:solidFill>
                      <a:prstDash val="solid"/>
                      <a:round/>
                      <a:headEnd type="none" w="med" len="med"/>
                      <a:tailEnd type="none" w="med" len="med"/>
                    </a:lnT>
                    <a:lnB w="720">
                      <a:solidFill>
                        <a:srgbClr val="FFFFFF"/>
                      </a:solidFill>
                    </a:lnB>
                    <a:solidFill>
                      <a:srgbClr val="E6E6FF"/>
                    </a:solidFill>
                  </a:tcPr>
                </a:tc>
              </a:tr>
              <a:tr h="733320">
                <a:tc>
                  <a:txBody>
                    <a:bodyPr/>
                    <a:lstStyle/>
                    <a:p>
                      <a:r>
                        <a:rPr lang="ru-RU" sz="1800" b="1" strike="noStrike" spc="-1">
                          <a:solidFill>
                            <a:srgbClr val="000000"/>
                          </a:solidFill>
                          <a:uFill>
                            <a:solidFill>
                              <a:srgbClr val="FFFFFF"/>
                            </a:solidFill>
                          </a:uFill>
                          <a:latin typeface="Arial"/>
                        </a:rPr>
                        <a:t>Фунгициды</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FFFFFF"/>
                    </a:solidFill>
                  </a:tcPr>
                </a:tc>
                <a:tc>
                  <a:txBody>
                    <a:bodyPr/>
                    <a:lstStyle/>
                    <a:p>
                      <a:r>
                        <a:rPr lang="ru-RU" sz="1400" b="0" strike="noStrike" spc="-1">
                          <a:solidFill>
                            <a:srgbClr val="000000"/>
                          </a:solidFill>
                          <a:uFill>
                            <a:solidFill>
                              <a:srgbClr val="FFFFFF"/>
                            </a:solidFill>
                          </a:uFill>
                          <a:latin typeface="Arial"/>
                        </a:rPr>
                        <a:t>Вид пестицида, предназначенный для пресечения распространения и уничтожения патогенных грибов.</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FFFFFF"/>
                    </a:solidFill>
                  </a:tcPr>
                </a:tc>
              </a:tr>
              <a:tr h="946440">
                <a:tc>
                  <a:txBody>
                    <a:bodyPr/>
                    <a:lstStyle/>
                    <a:p>
                      <a:r>
                        <a:rPr lang="ru-RU" sz="1800" b="1" strike="noStrike" spc="-1">
                          <a:solidFill>
                            <a:srgbClr val="000000"/>
                          </a:solidFill>
                          <a:uFill>
                            <a:solidFill>
                              <a:srgbClr val="FFFFFF"/>
                            </a:solidFill>
                          </a:uFill>
                          <a:latin typeface="Arial"/>
                        </a:rPr>
                        <a:t>Зооциды</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c>
                  <a:txBody>
                    <a:bodyPr/>
                    <a:lstStyle/>
                    <a:p>
                      <a:r>
                        <a:rPr lang="ru-RU" sz="1400" b="0" strike="noStrike" spc="-1">
                          <a:solidFill>
                            <a:srgbClr val="000000"/>
                          </a:solidFill>
                          <a:uFill>
                            <a:solidFill>
                              <a:srgbClr val="FFFFFF"/>
                            </a:solidFill>
                          </a:uFill>
                          <a:latin typeface="Arial"/>
                        </a:rPr>
                        <a:t>Последний вид пестицида, в основу которого положен принцип действия, связанный с умертвлением животных.</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 name="TextShape 1"/>
          <p:cNvSpPr txBox="1"/>
          <p:nvPr/>
        </p:nvSpPr>
        <p:spPr>
          <a:xfrm>
            <a:off x="3600000" y="299880"/>
            <a:ext cx="42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Классификация ...</a:t>
            </a:r>
            <a:endParaRPr lang="ru-RU" sz="4200" b="0" strike="noStrike" spc="-1">
              <a:solidFill>
                <a:srgbClr val="006633"/>
              </a:solidFill>
              <a:uFill>
                <a:solidFill>
                  <a:srgbClr val="FFFFFF"/>
                </a:solidFill>
              </a:uFill>
              <a:latin typeface="Garamond"/>
            </a:endParaRPr>
          </a:p>
        </p:txBody>
      </p:sp>
      <p:pic>
        <p:nvPicPr>
          <p:cNvPr id="502" name="Рисунок 501"/>
          <p:cNvPicPr/>
          <p:nvPr/>
        </p:nvPicPr>
        <p:blipFill>
          <a:blip r:embed="rId3"/>
          <a:stretch/>
        </p:blipFill>
        <p:spPr>
          <a:xfrm>
            <a:off x="468360" y="287280"/>
            <a:ext cx="971640" cy="963720"/>
          </a:xfrm>
          <a:prstGeom prst="rect">
            <a:avLst/>
          </a:prstGeom>
          <a:ln>
            <a:noFill/>
          </a:ln>
        </p:spPr>
      </p:pic>
      <p:pic>
        <p:nvPicPr>
          <p:cNvPr id="503" name="Рисунок 502"/>
          <p:cNvPicPr/>
          <p:nvPr/>
        </p:nvPicPr>
        <p:blipFill>
          <a:blip r:embed="rId4"/>
          <a:stretch/>
        </p:blipFill>
        <p:spPr>
          <a:xfrm>
            <a:off x="720720" y="431640"/>
            <a:ext cx="493560" cy="571680"/>
          </a:xfrm>
          <a:prstGeom prst="rect">
            <a:avLst/>
          </a:prstGeom>
          <a:ln>
            <a:noFill/>
          </a:ln>
        </p:spPr>
      </p:pic>
      <p:pic>
        <p:nvPicPr>
          <p:cNvPr id="504" name="Рисунок 503"/>
          <p:cNvPicPr/>
          <p:nvPr/>
        </p:nvPicPr>
        <p:blipFill>
          <a:blip r:embed="rId5"/>
          <a:stretch/>
        </p:blipFill>
        <p:spPr>
          <a:xfrm>
            <a:off x="877680" y="2592000"/>
            <a:ext cx="7474320" cy="1706760"/>
          </a:xfrm>
          <a:prstGeom prst="rect">
            <a:avLst/>
          </a:prstGeom>
          <a:ln>
            <a:noFill/>
          </a:ln>
        </p:spPr>
      </p:pic>
      <p:sp>
        <p:nvSpPr>
          <p:cNvPr id="505" name="TextShape 2"/>
          <p:cNvSpPr txBox="1"/>
          <p:nvPr/>
        </p:nvSpPr>
        <p:spPr>
          <a:xfrm>
            <a:off x="864000" y="1559520"/>
            <a:ext cx="7416000" cy="1006920"/>
          </a:xfrm>
          <a:prstGeom prst="rect">
            <a:avLst/>
          </a:prstGeom>
          <a:noFill/>
          <a:ln>
            <a:noFill/>
          </a:ln>
        </p:spPr>
        <p:txBody>
          <a:bodyPr lIns="90000" tIns="45000" rIns="90000" bIns="45000"/>
          <a:lstStyle/>
          <a:p>
            <a:pPr algn="ctr"/>
            <a:r>
              <a:rPr lang="ru-RU" sz="1400" b="1" strike="noStrike" spc="-1">
                <a:solidFill>
                  <a:srgbClr val="000000"/>
                </a:solidFill>
                <a:uFill>
                  <a:solidFill>
                    <a:srgbClr val="FFFFFF"/>
                  </a:solidFill>
                </a:uFill>
                <a:latin typeface="Arial"/>
              </a:rPr>
              <a:t>По способности пестицидов проникать в организм вредителей, по характеру и механизму действия</a:t>
            </a:r>
            <a:endParaRPr lang="ru-RU" sz="1800" b="0" strike="noStrike" spc="-1">
              <a:solidFill>
                <a:srgbClr val="000000"/>
              </a:solidFill>
              <a:uFill>
                <a:solidFill>
                  <a:srgbClr val="FFFFFF"/>
                </a:solidFill>
              </a:uFill>
              <a:latin typeface="Arial"/>
            </a:endParaRPr>
          </a:p>
          <a:p>
            <a:pPr algn="ctr"/>
            <a:endParaRPr lang="ru-RU" sz="1800" b="0" strike="noStrike" spc="-1">
              <a:solidFill>
                <a:srgbClr val="000000"/>
              </a:solidFill>
              <a:uFill>
                <a:solidFill>
                  <a:srgbClr val="FFFFFF"/>
                </a:solidFill>
              </a:uFill>
              <a:latin typeface="Arial"/>
            </a:endParaRPr>
          </a:p>
        </p:txBody>
      </p:sp>
      <p:sp>
        <p:nvSpPr>
          <p:cNvPr id="506" name="TextShape 3"/>
          <p:cNvSpPr txBox="1"/>
          <p:nvPr/>
        </p:nvSpPr>
        <p:spPr>
          <a:xfrm>
            <a:off x="800640" y="4583520"/>
            <a:ext cx="7767360" cy="884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     Пестициды по своей структуре являются ингибиторами ферментов, или по-другому отравителями биологических катализаторов.</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Группа 3"/>
          <p:cNvGrpSpPr/>
          <p:nvPr/>
        </p:nvGrpSpPr>
        <p:grpSpPr>
          <a:xfrm>
            <a:off x="0" y="249238"/>
            <a:ext cx="8932863" cy="6357937"/>
            <a:chOff x="0" y="249238"/>
            <a:chExt cx="8932863" cy="6357937"/>
          </a:xfrm>
        </p:grpSpPr>
        <p:pic>
          <p:nvPicPr>
            <p:cNvPr id="1026" name="Picture 2"/>
            <p:cNvPicPr>
              <a:picLocks noChangeAspect="1" noChangeArrowheads="1"/>
            </p:cNvPicPr>
            <p:nvPr/>
          </p:nvPicPr>
          <p:blipFill>
            <a:blip r:embed="rId2"/>
            <a:srcRect/>
            <a:stretch>
              <a:fillRect/>
            </a:stretch>
          </p:blipFill>
          <p:spPr bwMode="auto">
            <a:xfrm>
              <a:off x="209550" y="249238"/>
              <a:ext cx="8723313" cy="6357937"/>
            </a:xfrm>
            <a:prstGeom prst="rect">
              <a:avLst/>
            </a:prstGeom>
            <a:noFill/>
            <a:ln w="9525">
              <a:noFill/>
              <a:miter lim="800000"/>
              <a:headEnd/>
              <a:tailEnd/>
            </a:ln>
            <a:effectLst/>
          </p:spPr>
        </p:pic>
        <p:pic>
          <p:nvPicPr>
            <p:cNvPr id="75777" name="Picture 1"/>
            <p:cNvPicPr>
              <a:picLocks noChangeAspect="1" noChangeArrowheads="1"/>
            </p:cNvPicPr>
            <p:nvPr/>
          </p:nvPicPr>
          <p:blipFill>
            <a:blip r:embed="rId3"/>
            <a:srcRect/>
            <a:stretch>
              <a:fillRect/>
            </a:stretch>
          </p:blipFill>
          <p:spPr bwMode="auto">
            <a:xfrm>
              <a:off x="0" y="4143380"/>
              <a:ext cx="2890837" cy="1590675"/>
            </a:xfrm>
            <a:prstGeom prst="rect">
              <a:avLst/>
            </a:prstGeom>
            <a:noFill/>
            <a:ln w="9525">
              <a:noFill/>
              <a:miter lim="800000"/>
              <a:headEnd/>
              <a:tailEnd/>
            </a:ln>
            <a:effectLst/>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0" name="TextShape 1"/>
          <p:cNvSpPr txBox="1"/>
          <p:nvPr/>
        </p:nvSpPr>
        <p:spPr>
          <a:xfrm>
            <a:off x="1643400" y="187200"/>
            <a:ext cx="7056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Общий алгоритм анализа остатков пестицидов с исключением матричного влияния</a:t>
            </a:r>
            <a:endParaRPr lang="ru-RU" sz="4200" b="0" strike="noStrike" spc="-1">
              <a:solidFill>
                <a:srgbClr val="006633"/>
              </a:solidFill>
              <a:uFill>
                <a:solidFill>
                  <a:srgbClr val="FFFFFF"/>
                </a:solidFill>
              </a:uFill>
              <a:latin typeface="Garamond"/>
            </a:endParaRPr>
          </a:p>
        </p:txBody>
      </p:sp>
      <p:pic>
        <p:nvPicPr>
          <p:cNvPr id="551" name="Рисунок 550"/>
          <p:cNvPicPr/>
          <p:nvPr/>
        </p:nvPicPr>
        <p:blipFill>
          <a:blip r:embed="rId3"/>
          <a:stretch/>
        </p:blipFill>
        <p:spPr>
          <a:xfrm>
            <a:off x="468360" y="287280"/>
            <a:ext cx="971640" cy="963720"/>
          </a:xfrm>
          <a:prstGeom prst="rect">
            <a:avLst/>
          </a:prstGeom>
          <a:ln>
            <a:noFill/>
          </a:ln>
        </p:spPr>
      </p:pic>
      <p:pic>
        <p:nvPicPr>
          <p:cNvPr id="552" name="Рисунок 551"/>
          <p:cNvPicPr/>
          <p:nvPr/>
        </p:nvPicPr>
        <p:blipFill>
          <a:blip r:embed="rId4"/>
          <a:stretch/>
        </p:blipFill>
        <p:spPr>
          <a:xfrm>
            <a:off x="720720" y="431640"/>
            <a:ext cx="493560" cy="571680"/>
          </a:xfrm>
          <a:prstGeom prst="rect">
            <a:avLst/>
          </a:prstGeom>
          <a:ln>
            <a:noFill/>
          </a:ln>
        </p:spPr>
      </p:pic>
      <p:grpSp>
        <p:nvGrpSpPr>
          <p:cNvPr id="18" name="Группа 17"/>
          <p:cNvGrpSpPr/>
          <p:nvPr/>
        </p:nvGrpSpPr>
        <p:grpSpPr>
          <a:xfrm>
            <a:off x="421920" y="1523880"/>
            <a:ext cx="8531280" cy="4524120"/>
            <a:chOff x="421920" y="1523880"/>
            <a:chExt cx="8531280" cy="4524120"/>
          </a:xfrm>
        </p:grpSpPr>
        <p:sp>
          <p:nvSpPr>
            <p:cNvPr id="563" name="TextShape 12"/>
            <p:cNvSpPr txBox="1"/>
            <p:nvPr/>
          </p:nvSpPr>
          <p:spPr>
            <a:xfrm>
              <a:off x="648000" y="5683320"/>
              <a:ext cx="792720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Пределы обнаружения  ХОП — 0,01 мг/кг; ФОП, ПИР и КАРБ — 0,1 мг/кг</a:t>
              </a:r>
            </a:p>
          </p:txBody>
        </p:sp>
        <p:grpSp>
          <p:nvGrpSpPr>
            <p:cNvPr id="17" name="Группа 16"/>
            <p:cNvGrpSpPr/>
            <p:nvPr/>
          </p:nvGrpSpPr>
          <p:grpSpPr>
            <a:xfrm>
              <a:off x="421920" y="1523880"/>
              <a:ext cx="8531280" cy="3968857"/>
              <a:chOff x="421920" y="1523880"/>
              <a:chExt cx="8531280" cy="3968857"/>
            </a:xfrm>
          </p:grpSpPr>
          <p:sp>
            <p:nvSpPr>
              <p:cNvPr id="553" name="TextShape 2"/>
              <p:cNvSpPr txBox="1"/>
              <p:nvPr/>
            </p:nvSpPr>
            <p:spPr>
              <a:xfrm>
                <a:off x="5688000" y="1584000"/>
                <a:ext cx="2832480" cy="395640"/>
              </a:xfrm>
              <a:prstGeom prst="rect">
                <a:avLst/>
              </a:prstGeom>
              <a:noFill/>
              <a:ln>
                <a:noFill/>
              </a:ln>
            </p:spPr>
            <p:txBody>
              <a:bodyPr lIns="0" tIns="0" rIns="0" bIns="0"/>
              <a:lstStyle/>
              <a:p>
                <a:r>
                  <a:rPr lang="ru-RU" sz="2400" b="1" strike="noStrike" spc="-1">
                    <a:solidFill>
                      <a:srgbClr val="800000"/>
                    </a:solidFill>
                    <a:uFill>
                      <a:solidFill>
                        <a:srgbClr val="FFFFFF"/>
                      </a:solidFill>
                    </a:uFill>
                    <a:latin typeface="Arial"/>
                  </a:rPr>
                  <a:t>Хлорорганические</a:t>
                </a:r>
                <a:endParaRPr lang="ru-RU" sz="1800" b="0" strike="noStrike" spc="-1">
                  <a:solidFill>
                    <a:srgbClr val="000000"/>
                  </a:solidFill>
                  <a:uFill>
                    <a:solidFill>
                      <a:srgbClr val="FFFFFF"/>
                    </a:solidFill>
                  </a:uFill>
                  <a:latin typeface="Arial"/>
                </a:endParaRPr>
              </a:p>
            </p:txBody>
          </p:sp>
          <p:sp>
            <p:nvSpPr>
              <p:cNvPr id="554" name="TextShape 3"/>
              <p:cNvSpPr txBox="1"/>
              <p:nvPr/>
            </p:nvSpPr>
            <p:spPr>
              <a:xfrm>
                <a:off x="5688000" y="2412360"/>
                <a:ext cx="2275920" cy="395640"/>
              </a:xfrm>
              <a:prstGeom prst="rect">
                <a:avLst/>
              </a:prstGeom>
              <a:noFill/>
              <a:ln>
                <a:noFill/>
              </a:ln>
            </p:spPr>
            <p:txBody>
              <a:bodyPr lIns="0" tIns="0" rIns="0" bIns="0"/>
              <a:lstStyle/>
              <a:p>
                <a:r>
                  <a:rPr lang="ru-RU" sz="2400" b="1" strike="noStrike" spc="-1">
                    <a:solidFill>
                      <a:srgbClr val="800000"/>
                    </a:solidFill>
                    <a:uFill>
                      <a:solidFill>
                        <a:srgbClr val="FFFFFF"/>
                      </a:solidFill>
                    </a:uFill>
                    <a:latin typeface="Arial"/>
                  </a:rPr>
                  <a:t>Пиретроидные</a:t>
                </a:r>
                <a:endParaRPr lang="ru-RU" sz="1800" b="0" strike="noStrike" spc="-1">
                  <a:solidFill>
                    <a:srgbClr val="000000"/>
                  </a:solidFill>
                  <a:uFill>
                    <a:solidFill>
                      <a:srgbClr val="FFFFFF"/>
                    </a:solidFill>
                  </a:uFill>
                  <a:latin typeface="Arial"/>
                </a:endParaRPr>
              </a:p>
            </p:txBody>
          </p:sp>
          <p:sp>
            <p:nvSpPr>
              <p:cNvPr id="555" name="TextShape 4"/>
              <p:cNvSpPr txBox="1"/>
              <p:nvPr/>
            </p:nvSpPr>
            <p:spPr>
              <a:xfrm>
                <a:off x="5760000" y="3312000"/>
                <a:ext cx="1686240" cy="395640"/>
              </a:xfrm>
              <a:prstGeom prst="rect">
                <a:avLst/>
              </a:prstGeom>
              <a:noFill/>
              <a:ln>
                <a:noFill/>
              </a:ln>
            </p:spPr>
            <p:txBody>
              <a:bodyPr lIns="0" tIns="0" rIns="0" bIns="0"/>
              <a:lstStyle/>
              <a:p>
                <a:r>
                  <a:rPr lang="ru-RU" sz="2400" b="1" strike="noStrike" spc="-1">
                    <a:solidFill>
                      <a:srgbClr val="800000"/>
                    </a:solidFill>
                    <a:uFill>
                      <a:solidFill>
                        <a:srgbClr val="FFFFFF"/>
                      </a:solidFill>
                    </a:uFill>
                    <a:latin typeface="Arial"/>
                  </a:rPr>
                  <a:t>пестициды</a:t>
                </a:r>
                <a:endParaRPr lang="ru-RU" sz="1800" b="0" strike="noStrike" spc="-1">
                  <a:solidFill>
                    <a:srgbClr val="000000"/>
                  </a:solidFill>
                  <a:uFill>
                    <a:solidFill>
                      <a:srgbClr val="FFFFFF"/>
                    </a:solidFill>
                  </a:uFill>
                  <a:latin typeface="Arial"/>
                </a:endParaRPr>
              </a:p>
            </p:txBody>
          </p:sp>
          <p:sp>
            <p:nvSpPr>
              <p:cNvPr id="556" name="TextShape 5"/>
              <p:cNvSpPr txBox="1"/>
              <p:nvPr/>
            </p:nvSpPr>
            <p:spPr>
              <a:xfrm>
                <a:off x="421920" y="1523880"/>
                <a:ext cx="4503240" cy="461520"/>
              </a:xfrm>
              <a:prstGeom prst="rect">
                <a:avLst/>
              </a:prstGeom>
              <a:noFill/>
              <a:ln>
                <a:noFill/>
              </a:ln>
            </p:spPr>
            <p:txBody>
              <a:bodyPr lIns="0" tIns="0" rIns="0" bIns="0"/>
              <a:lstStyle/>
              <a:p>
                <a:r>
                  <a:rPr lang="ru-RU" b="1" strike="noStrike" spc="-1">
                    <a:solidFill>
                      <a:srgbClr val="002060"/>
                    </a:solidFill>
                    <a:uFill>
                      <a:solidFill>
                        <a:srgbClr val="FFFFFF"/>
                      </a:solidFill>
                    </a:uFill>
                    <a:latin typeface="Arial"/>
                  </a:rPr>
                  <a:t>Гомогенизация образца</a:t>
                </a:r>
                <a:endParaRPr lang="ru-RU" b="0" strike="noStrike" spc="-1">
                  <a:solidFill>
                    <a:srgbClr val="000000"/>
                  </a:solidFill>
                  <a:uFill>
                    <a:solidFill>
                      <a:srgbClr val="FFFFFF"/>
                    </a:solidFill>
                  </a:uFill>
                  <a:latin typeface="Arial"/>
                </a:endParaRPr>
              </a:p>
            </p:txBody>
          </p:sp>
          <p:sp>
            <p:nvSpPr>
              <p:cNvPr id="557" name="TextShape 6"/>
              <p:cNvSpPr txBox="1"/>
              <p:nvPr/>
            </p:nvSpPr>
            <p:spPr>
              <a:xfrm>
                <a:off x="421920" y="2355120"/>
                <a:ext cx="2149816" cy="461520"/>
              </a:xfrm>
              <a:prstGeom prst="rect">
                <a:avLst/>
              </a:prstGeom>
              <a:noFill/>
              <a:ln>
                <a:noFill/>
              </a:ln>
            </p:spPr>
            <p:txBody>
              <a:bodyPr lIns="0" tIns="0" rIns="0" bIns="0"/>
              <a:lstStyle/>
              <a:p>
                <a:r>
                  <a:rPr lang="ru-RU" b="1" strike="noStrike" spc="-1">
                    <a:solidFill>
                      <a:srgbClr val="002060"/>
                    </a:solidFill>
                    <a:uFill>
                      <a:solidFill>
                        <a:srgbClr val="FFFFFF"/>
                      </a:solidFill>
                    </a:uFill>
                    <a:latin typeface="Arial"/>
                  </a:rPr>
                  <a:t>Экстракция</a:t>
                </a:r>
                <a:endParaRPr lang="ru-RU" b="0" strike="noStrike" spc="-1">
                  <a:solidFill>
                    <a:srgbClr val="000000"/>
                  </a:solidFill>
                  <a:uFill>
                    <a:solidFill>
                      <a:srgbClr val="FFFFFF"/>
                    </a:solidFill>
                  </a:uFill>
                  <a:latin typeface="Arial"/>
                </a:endParaRPr>
              </a:p>
            </p:txBody>
          </p:sp>
          <p:sp>
            <p:nvSpPr>
              <p:cNvPr id="558" name="TextShape 7"/>
              <p:cNvSpPr txBox="1"/>
              <p:nvPr/>
            </p:nvSpPr>
            <p:spPr>
              <a:xfrm>
                <a:off x="421920" y="3186360"/>
                <a:ext cx="2436840" cy="461520"/>
              </a:xfrm>
              <a:prstGeom prst="rect">
                <a:avLst/>
              </a:prstGeom>
              <a:noFill/>
              <a:ln>
                <a:noFill/>
              </a:ln>
            </p:spPr>
            <p:txBody>
              <a:bodyPr lIns="0" tIns="0" rIns="0" bIns="0"/>
              <a:lstStyle/>
              <a:p>
                <a:r>
                  <a:rPr lang="ru-RU" b="1" strike="noStrike" spc="-1">
                    <a:solidFill>
                      <a:srgbClr val="002060"/>
                    </a:solidFill>
                    <a:uFill>
                      <a:solidFill>
                        <a:srgbClr val="FFFFFF"/>
                      </a:solidFill>
                    </a:uFill>
                    <a:latin typeface="Arial"/>
                  </a:rPr>
                  <a:t>GPC очистка</a:t>
                </a:r>
                <a:endParaRPr lang="ru-RU" b="0" strike="noStrike" spc="-1">
                  <a:solidFill>
                    <a:srgbClr val="000000"/>
                  </a:solidFill>
                  <a:uFill>
                    <a:solidFill>
                      <a:srgbClr val="FFFFFF"/>
                    </a:solidFill>
                  </a:uFill>
                  <a:latin typeface="Arial"/>
                </a:endParaRPr>
              </a:p>
            </p:txBody>
          </p:sp>
          <p:sp>
            <p:nvSpPr>
              <p:cNvPr id="559" name="TextShape 8"/>
              <p:cNvSpPr txBox="1"/>
              <p:nvPr/>
            </p:nvSpPr>
            <p:spPr>
              <a:xfrm>
                <a:off x="421920" y="4017960"/>
                <a:ext cx="4375800" cy="461520"/>
              </a:xfrm>
              <a:prstGeom prst="rect">
                <a:avLst/>
              </a:prstGeom>
              <a:noFill/>
              <a:ln>
                <a:noFill/>
              </a:ln>
            </p:spPr>
            <p:txBody>
              <a:bodyPr lIns="0" tIns="0" rIns="0" bIns="0"/>
              <a:lstStyle/>
              <a:p>
                <a:r>
                  <a:rPr lang="ru-RU" b="1" strike="noStrike" spc="-1">
                    <a:solidFill>
                      <a:srgbClr val="002060"/>
                    </a:solidFill>
                    <a:uFill>
                      <a:solidFill>
                        <a:srgbClr val="FFFFFF"/>
                      </a:solidFill>
                    </a:uFill>
                    <a:latin typeface="Arial"/>
                  </a:rPr>
                  <a:t>Очистка на Флоризиле</a:t>
                </a:r>
                <a:endParaRPr lang="ru-RU" b="0" strike="noStrike" spc="-1">
                  <a:solidFill>
                    <a:srgbClr val="000000"/>
                  </a:solidFill>
                  <a:uFill>
                    <a:solidFill>
                      <a:srgbClr val="FFFFFF"/>
                    </a:solidFill>
                  </a:uFill>
                  <a:latin typeface="Arial"/>
                </a:endParaRPr>
              </a:p>
            </p:txBody>
          </p:sp>
          <p:sp>
            <p:nvSpPr>
              <p:cNvPr id="560" name="TextShape 9"/>
              <p:cNvSpPr txBox="1"/>
              <p:nvPr/>
            </p:nvSpPr>
            <p:spPr>
              <a:xfrm>
                <a:off x="432000" y="4722480"/>
                <a:ext cx="3568496" cy="461520"/>
              </a:xfrm>
              <a:prstGeom prst="rect">
                <a:avLst/>
              </a:prstGeom>
              <a:noFill/>
              <a:ln>
                <a:noFill/>
              </a:ln>
            </p:spPr>
            <p:txBody>
              <a:bodyPr lIns="0" tIns="0" rIns="0" bIns="0"/>
              <a:lstStyle/>
              <a:p>
                <a:r>
                  <a:rPr lang="ru-RU" sz="1600" b="1" strike="noStrike" spc="-1" smtClean="0">
                    <a:solidFill>
                      <a:srgbClr val="002060"/>
                    </a:solidFill>
                    <a:uFill>
                      <a:solidFill>
                        <a:srgbClr val="FFFFFF"/>
                      </a:solidFill>
                    </a:uFill>
                    <a:latin typeface="Arial"/>
                  </a:rPr>
                  <a:t>Инструментальный</a:t>
                </a:r>
                <a:r>
                  <a:rPr lang="ru-RU" b="1" spc="-1" smtClean="0">
                    <a:solidFill>
                      <a:srgbClr val="002060"/>
                    </a:solidFill>
                    <a:uFill>
                      <a:solidFill>
                        <a:srgbClr val="FFFFFF"/>
                      </a:solidFill>
                    </a:uFill>
                  </a:rPr>
                  <a:t> анализ</a:t>
                </a:r>
                <a:endParaRPr lang="ru-RU" sz="1800" b="0" strike="noStrike" spc="-1">
                  <a:solidFill>
                    <a:srgbClr val="000000"/>
                  </a:solidFill>
                  <a:uFill>
                    <a:solidFill>
                      <a:srgbClr val="FFFFFF"/>
                    </a:solidFill>
                  </a:uFill>
                  <a:latin typeface="Arial"/>
                </a:endParaRPr>
              </a:p>
            </p:txBody>
          </p:sp>
          <p:sp>
            <p:nvSpPr>
              <p:cNvPr id="561" name="TextShape 10"/>
              <p:cNvSpPr txBox="1"/>
              <p:nvPr/>
            </p:nvSpPr>
            <p:spPr>
              <a:xfrm>
                <a:off x="5623200" y="2016000"/>
                <a:ext cx="3317040" cy="395640"/>
              </a:xfrm>
              <a:prstGeom prst="rect">
                <a:avLst/>
              </a:prstGeom>
              <a:noFill/>
              <a:ln>
                <a:noFill/>
              </a:ln>
            </p:spPr>
            <p:txBody>
              <a:bodyPr lIns="0" tIns="0" rIns="0" bIns="0"/>
              <a:lstStyle/>
              <a:p>
                <a:r>
                  <a:rPr lang="ru-RU" sz="2400" b="1" strike="noStrike" spc="-1">
                    <a:solidFill>
                      <a:srgbClr val="800000"/>
                    </a:solidFill>
                    <a:uFill>
                      <a:solidFill>
                        <a:srgbClr val="FFFFFF"/>
                      </a:solidFill>
                    </a:uFill>
                    <a:latin typeface="Arial"/>
                  </a:rPr>
                  <a:t>Фосфорорганические</a:t>
                </a:r>
                <a:endParaRPr lang="ru-RU" sz="1800" b="0" strike="noStrike" spc="-1">
                  <a:solidFill>
                    <a:srgbClr val="000000"/>
                  </a:solidFill>
                  <a:uFill>
                    <a:solidFill>
                      <a:srgbClr val="FFFFFF"/>
                    </a:solidFill>
                  </a:uFill>
                  <a:latin typeface="Arial"/>
                </a:endParaRPr>
              </a:p>
            </p:txBody>
          </p:sp>
          <p:sp>
            <p:nvSpPr>
              <p:cNvPr id="562" name="TextShape 11"/>
              <p:cNvSpPr txBox="1"/>
              <p:nvPr/>
            </p:nvSpPr>
            <p:spPr>
              <a:xfrm>
                <a:off x="5688000" y="2844360"/>
                <a:ext cx="3265200" cy="395640"/>
              </a:xfrm>
              <a:prstGeom prst="rect">
                <a:avLst/>
              </a:prstGeom>
              <a:noFill/>
              <a:ln>
                <a:noFill/>
              </a:ln>
            </p:spPr>
            <p:txBody>
              <a:bodyPr lIns="0" tIns="0" rIns="0" bIns="0"/>
              <a:lstStyle/>
              <a:p>
                <a:r>
                  <a:rPr lang="ru-RU" sz="2400" b="1" strike="noStrike" spc="-1">
                    <a:solidFill>
                      <a:srgbClr val="800000"/>
                    </a:solidFill>
                    <a:uFill>
                      <a:solidFill>
                        <a:srgbClr val="FFFFFF"/>
                      </a:solidFill>
                    </a:uFill>
                    <a:latin typeface="Arial"/>
                  </a:rPr>
                  <a:t>N-метилкарбаматные</a:t>
                </a:r>
                <a:endParaRPr lang="ru-RU" sz="1800" b="0" strike="noStrike" spc="-1">
                  <a:solidFill>
                    <a:srgbClr val="000000"/>
                  </a:solidFill>
                  <a:uFill>
                    <a:solidFill>
                      <a:srgbClr val="FFFFFF"/>
                    </a:solidFill>
                  </a:uFill>
                  <a:latin typeface="Arial"/>
                </a:endParaRPr>
              </a:p>
            </p:txBody>
          </p:sp>
          <p:pic>
            <p:nvPicPr>
              <p:cNvPr id="2050" name="Picture 2"/>
              <p:cNvPicPr>
                <a:picLocks noChangeAspect="1" noChangeArrowheads="1"/>
              </p:cNvPicPr>
              <p:nvPr/>
            </p:nvPicPr>
            <p:blipFill>
              <a:blip r:embed="rId5"/>
              <a:srcRect/>
              <a:stretch>
                <a:fillRect/>
              </a:stretch>
            </p:blipFill>
            <p:spPr bwMode="auto">
              <a:xfrm>
                <a:off x="4929190" y="1571612"/>
                <a:ext cx="344487" cy="3921125"/>
              </a:xfrm>
              <a:prstGeom prst="rect">
                <a:avLst/>
              </a:prstGeom>
              <a:noFill/>
              <a:ln w="9525">
                <a:noFill/>
                <a:miter lim="800000"/>
                <a:headEnd/>
                <a:tailEnd/>
              </a:ln>
              <a:effectLst/>
            </p:spPr>
          </p:pic>
        </p:gr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4" name="TextShape 1"/>
          <p:cNvSpPr txBox="1"/>
          <p:nvPr/>
        </p:nvSpPr>
        <p:spPr>
          <a:xfrm>
            <a:off x="1584000" y="360000"/>
            <a:ext cx="720000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Какая масса образца достаточна для анализа?</a:t>
            </a:r>
            <a:endParaRPr lang="ru-RU" sz="4200" b="0" strike="noStrike" spc="-1">
              <a:solidFill>
                <a:srgbClr val="006633"/>
              </a:solidFill>
              <a:uFill>
                <a:solidFill>
                  <a:srgbClr val="FFFFFF"/>
                </a:solidFill>
              </a:uFill>
              <a:latin typeface="Garamond"/>
            </a:endParaRPr>
          </a:p>
        </p:txBody>
      </p:sp>
      <p:pic>
        <p:nvPicPr>
          <p:cNvPr id="565" name="Рисунок 564"/>
          <p:cNvPicPr/>
          <p:nvPr/>
        </p:nvPicPr>
        <p:blipFill>
          <a:blip r:embed="rId3"/>
          <a:stretch/>
        </p:blipFill>
        <p:spPr>
          <a:xfrm>
            <a:off x="468360" y="287280"/>
            <a:ext cx="971640" cy="963720"/>
          </a:xfrm>
          <a:prstGeom prst="rect">
            <a:avLst/>
          </a:prstGeom>
          <a:ln>
            <a:noFill/>
          </a:ln>
        </p:spPr>
      </p:pic>
      <p:pic>
        <p:nvPicPr>
          <p:cNvPr id="566" name="Рисунок 565"/>
          <p:cNvPicPr/>
          <p:nvPr/>
        </p:nvPicPr>
        <p:blipFill>
          <a:blip r:embed="rId4"/>
          <a:stretch/>
        </p:blipFill>
        <p:spPr>
          <a:xfrm>
            <a:off x="720720" y="431640"/>
            <a:ext cx="493560" cy="571680"/>
          </a:xfrm>
          <a:prstGeom prst="rect">
            <a:avLst/>
          </a:prstGeom>
          <a:ln>
            <a:noFill/>
          </a:ln>
        </p:spPr>
      </p:pic>
      <p:grpSp>
        <p:nvGrpSpPr>
          <p:cNvPr id="11" name="Группа 10"/>
          <p:cNvGrpSpPr/>
          <p:nvPr/>
        </p:nvGrpSpPr>
        <p:grpSpPr>
          <a:xfrm>
            <a:off x="483480" y="944280"/>
            <a:ext cx="8064000" cy="4977360"/>
            <a:chOff x="483480" y="944280"/>
            <a:chExt cx="8064000" cy="4977360"/>
          </a:xfrm>
        </p:grpSpPr>
        <p:graphicFrame>
          <p:nvGraphicFramePr>
            <p:cNvPr id="569" name="Table 2"/>
            <p:cNvGraphicFramePr/>
            <p:nvPr/>
          </p:nvGraphicFramePr>
          <p:xfrm>
            <a:off x="483480" y="4210920"/>
            <a:ext cx="8064000" cy="1710720"/>
          </p:xfrm>
          <a:graphic>
            <a:graphicData uri="http://schemas.openxmlformats.org/drawingml/2006/table">
              <a:tbl>
                <a:tblPr/>
                <a:tblGrid>
                  <a:gridCol w="4031280"/>
                  <a:gridCol w="4032720"/>
                </a:tblGrid>
                <a:tr h="307080">
                  <a:tc>
                    <a:txBody>
                      <a:bodyPr/>
                      <a:lstStyle/>
                      <a:p>
                        <a:pPr algn="ctr"/>
                        <a:r>
                          <a:rPr lang="ru-RU" sz="1400" b="1" strike="noStrike" spc="-1">
                            <a:solidFill>
                              <a:srgbClr val="000000"/>
                            </a:solidFill>
                            <a:uFill>
                              <a:solidFill>
                                <a:srgbClr val="FFFFFF"/>
                              </a:solidFill>
                            </a:uFill>
                            <a:latin typeface="Arial"/>
                          </a:rPr>
                          <a:t>Вид образца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pPr algn="ctr"/>
                        <a:r>
                          <a:rPr lang="ru-RU" sz="1400" b="1" strike="noStrike" spc="-1">
                            <a:solidFill>
                              <a:srgbClr val="000000"/>
                            </a:solidFill>
                            <a:uFill>
                              <a:solidFill>
                                <a:srgbClr val="FFFFFF"/>
                              </a:solidFill>
                            </a:uFill>
                            <a:latin typeface="Arial"/>
                          </a:rPr>
                          <a:t>Минимально необходимая масса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276480">
                  <a:tc>
                    <a:txBody>
                      <a:bodyPr/>
                      <a:lstStyle/>
                      <a:p>
                        <a:pPr algn="ctr"/>
                        <a:r>
                          <a:rPr lang="ru-RU" sz="1200" b="0" strike="noStrike" spc="-1">
                            <a:solidFill>
                              <a:srgbClr val="000000"/>
                            </a:solidFill>
                            <a:uFill>
                              <a:solidFill>
                                <a:srgbClr val="FFFFFF"/>
                              </a:solidFill>
                            </a:uFill>
                            <a:latin typeface="Arial"/>
                          </a:rPr>
                          <a:t>Жидкий (сок, пиво и.т.д)</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50 г</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76480">
                  <a:tc>
                    <a:txBody>
                      <a:bodyPr/>
                      <a:lstStyle/>
                      <a:p>
                        <a:pPr algn="ctr"/>
                        <a:r>
                          <a:rPr lang="ru-RU" sz="1200" b="0" strike="noStrike" spc="-1">
                            <a:solidFill>
                              <a:srgbClr val="000000"/>
                            </a:solidFill>
                            <a:uFill>
                              <a:solidFill>
                                <a:srgbClr val="FFFFFF"/>
                              </a:solidFill>
                            </a:uFill>
                            <a:latin typeface="Arial"/>
                          </a:rPr>
                          <a:t>Масло или жир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strike="noStrike" spc="-1">
                            <a:solidFill>
                              <a:srgbClr val="000000"/>
                            </a:solidFill>
                            <a:uFill>
                              <a:solidFill>
                                <a:srgbClr val="FFFFFF"/>
                              </a:solidFill>
                            </a:uFill>
                            <a:latin typeface="Arial"/>
                          </a:rPr>
                          <a:t>1-2 г растворить в растворителе</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82240">
                  <a:tc>
                    <a:txBody>
                      <a:bodyPr/>
                      <a:lstStyle/>
                      <a:p>
                        <a:pPr algn="ctr"/>
                        <a:r>
                          <a:rPr lang="ru-RU" sz="1200" b="0" strike="noStrike" spc="-1">
                            <a:solidFill>
                              <a:srgbClr val="000000"/>
                            </a:solidFill>
                            <a:uFill>
                              <a:solidFill>
                                <a:srgbClr val="FFFFFF"/>
                              </a:solidFill>
                            </a:uFill>
                            <a:latin typeface="Arial"/>
                          </a:rPr>
                          <a:t>Высокобелковый (мясо)</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10-25 г</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84400">
                  <a:tc>
                    <a:txBody>
                      <a:bodyPr/>
                      <a:lstStyle/>
                      <a:p>
                        <a:pPr algn="ctr"/>
                        <a:r>
                          <a:rPr lang="ru-RU" sz="1200" b="0" strike="noStrike" spc="-1">
                            <a:solidFill>
                              <a:srgbClr val="000000"/>
                            </a:solidFill>
                            <a:uFill>
                              <a:solidFill>
                                <a:srgbClr val="FFFFFF"/>
                              </a:solidFill>
                            </a:uFill>
                            <a:latin typeface="Arial"/>
                          </a:rPr>
                          <a:t>Высококрахмальный (зерно и продукты переработки)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strike="noStrike" spc="-1">
                            <a:solidFill>
                              <a:srgbClr val="000000"/>
                            </a:solidFill>
                            <a:uFill>
                              <a:solidFill>
                                <a:srgbClr val="FFFFFF"/>
                              </a:solidFill>
                            </a:uFill>
                            <a:latin typeface="Arial"/>
                          </a:rPr>
                          <a:t>25-50 г</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84040">
                  <a:tc>
                    <a:txBody>
                      <a:bodyPr/>
                      <a:lstStyle/>
                      <a:p>
                        <a:pPr algn="ctr"/>
                        <a:r>
                          <a:rPr lang="ru-RU" sz="1200" b="0" strike="noStrike" spc="-1">
                            <a:solidFill>
                              <a:srgbClr val="000000"/>
                            </a:solidFill>
                            <a:uFill>
                              <a:solidFill>
                                <a:srgbClr val="FFFFFF"/>
                              </a:solidFill>
                            </a:uFill>
                            <a:latin typeface="Arial"/>
                          </a:rPr>
                          <a:t>Фрукты и овощи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50-100 г</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grpSp>
          <p:nvGrpSpPr>
            <p:cNvPr id="10" name="Группа 9"/>
            <p:cNvGrpSpPr/>
            <p:nvPr/>
          </p:nvGrpSpPr>
          <p:grpSpPr>
            <a:xfrm>
              <a:off x="1152000" y="944280"/>
              <a:ext cx="7318080" cy="3159720"/>
              <a:chOff x="1152000" y="944280"/>
              <a:chExt cx="7318080" cy="3159720"/>
            </a:xfrm>
          </p:grpSpPr>
          <p:pic>
            <p:nvPicPr>
              <p:cNvPr id="567" name="Рисунок 566"/>
              <p:cNvPicPr/>
              <p:nvPr/>
            </p:nvPicPr>
            <p:blipFill>
              <a:blip r:embed="rId5"/>
              <a:stretch/>
            </p:blipFill>
            <p:spPr>
              <a:xfrm>
                <a:off x="6507720" y="1368000"/>
                <a:ext cx="1897920" cy="2736000"/>
              </a:xfrm>
              <a:prstGeom prst="rect">
                <a:avLst/>
              </a:prstGeom>
              <a:ln>
                <a:noFill/>
              </a:ln>
            </p:spPr>
          </p:pic>
          <p:pic>
            <p:nvPicPr>
              <p:cNvPr id="568" name="Рисунок 567"/>
              <p:cNvPicPr/>
              <p:nvPr/>
            </p:nvPicPr>
            <p:blipFill>
              <a:blip r:embed="rId6"/>
              <a:stretch/>
            </p:blipFill>
            <p:spPr>
              <a:xfrm>
                <a:off x="1152000" y="1507320"/>
                <a:ext cx="3418200" cy="2524680"/>
              </a:xfrm>
              <a:prstGeom prst="rect">
                <a:avLst/>
              </a:prstGeom>
              <a:ln>
                <a:noFill/>
              </a:ln>
            </p:spPr>
          </p:pic>
          <p:sp>
            <p:nvSpPr>
              <p:cNvPr id="570" name="TextShape 3"/>
              <p:cNvSpPr txBox="1"/>
              <p:nvPr/>
            </p:nvSpPr>
            <p:spPr>
              <a:xfrm>
                <a:off x="1800000" y="1142640"/>
                <a:ext cx="224568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ГОМОГЕНИЗАЦИЯ</a:t>
                </a:r>
              </a:p>
            </p:txBody>
          </p:sp>
          <p:sp>
            <p:nvSpPr>
              <p:cNvPr id="571" name="TextShape 4"/>
              <p:cNvSpPr txBox="1"/>
              <p:nvPr/>
            </p:nvSpPr>
            <p:spPr>
              <a:xfrm>
                <a:off x="6507720" y="944280"/>
                <a:ext cx="196236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ВЗВЕШИВАНИЕ</a:t>
                </a:r>
              </a:p>
            </p:txBody>
          </p:sp>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2"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Какой объем экстрагента достаточен для экстрагирования?</a:t>
            </a:r>
            <a:endParaRPr lang="ru-RU" sz="4200" b="0" strike="noStrike" spc="-1">
              <a:solidFill>
                <a:srgbClr val="006633"/>
              </a:solidFill>
              <a:uFill>
                <a:solidFill>
                  <a:srgbClr val="FFFFFF"/>
                </a:solidFill>
              </a:uFill>
              <a:latin typeface="Garamond"/>
            </a:endParaRPr>
          </a:p>
        </p:txBody>
      </p:sp>
      <p:pic>
        <p:nvPicPr>
          <p:cNvPr id="573" name="Рисунок 572"/>
          <p:cNvPicPr/>
          <p:nvPr/>
        </p:nvPicPr>
        <p:blipFill>
          <a:blip r:embed="rId3"/>
          <a:stretch/>
        </p:blipFill>
        <p:spPr>
          <a:xfrm>
            <a:off x="468360" y="287280"/>
            <a:ext cx="971640" cy="963720"/>
          </a:xfrm>
          <a:prstGeom prst="rect">
            <a:avLst/>
          </a:prstGeom>
          <a:ln>
            <a:noFill/>
          </a:ln>
        </p:spPr>
      </p:pic>
      <p:pic>
        <p:nvPicPr>
          <p:cNvPr id="574" name="Рисунок 573"/>
          <p:cNvPicPr/>
          <p:nvPr/>
        </p:nvPicPr>
        <p:blipFill>
          <a:blip r:embed="rId4"/>
          <a:stretch/>
        </p:blipFill>
        <p:spPr>
          <a:xfrm>
            <a:off x="720720" y="431640"/>
            <a:ext cx="493560" cy="571680"/>
          </a:xfrm>
          <a:prstGeom prst="rect">
            <a:avLst/>
          </a:prstGeom>
          <a:ln>
            <a:noFill/>
          </a:ln>
        </p:spPr>
      </p:pic>
      <p:grpSp>
        <p:nvGrpSpPr>
          <p:cNvPr id="12" name="Группа 11"/>
          <p:cNvGrpSpPr/>
          <p:nvPr/>
        </p:nvGrpSpPr>
        <p:grpSpPr>
          <a:xfrm>
            <a:off x="483480" y="1046520"/>
            <a:ext cx="8588520" cy="4841520"/>
            <a:chOff x="483480" y="1046520"/>
            <a:chExt cx="8588520" cy="4841520"/>
          </a:xfrm>
        </p:grpSpPr>
        <p:graphicFrame>
          <p:nvGraphicFramePr>
            <p:cNvPr id="575" name="Table 2"/>
            <p:cNvGraphicFramePr/>
            <p:nvPr/>
          </p:nvGraphicFramePr>
          <p:xfrm>
            <a:off x="483480" y="4210920"/>
            <a:ext cx="8064000" cy="1677120"/>
          </p:xfrm>
          <a:graphic>
            <a:graphicData uri="http://schemas.openxmlformats.org/drawingml/2006/table">
              <a:tbl>
                <a:tblPr/>
                <a:tblGrid>
                  <a:gridCol w="4031280"/>
                  <a:gridCol w="4032720"/>
                </a:tblGrid>
                <a:tr h="234360">
                  <a:tc>
                    <a:txBody>
                      <a:bodyPr/>
                      <a:lstStyle/>
                      <a:p>
                        <a:pPr algn="ctr"/>
                        <a:r>
                          <a:rPr lang="ru-RU" sz="1400" b="1" strike="noStrike" spc="-1">
                            <a:solidFill>
                              <a:srgbClr val="000000"/>
                            </a:solidFill>
                            <a:uFill>
                              <a:solidFill>
                                <a:srgbClr val="FFFFFF"/>
                              </a:solidFill>
                            </a:uFill>
                            <a:latin typeface="Arial"/>
                          </a:rPr>
                          <a:t>Вид образца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pPr algn="ctr"/>
                        <a:r>
                          <a:rPr lang="ru-RU" sz="1400" b="1" strike="noStrike" spc="-1">
                            <a:solidFill>
                              <a:srgbClr val="000000"/>
                            </a:solidFill>
                            <a:uFill>
                              <a:solidFill>
                                <a:srgbClr val="FFFFFF"/>
                              </a:solidFill>
                            </a:uFill>
                            <a:latin typeface="Arial"/>
                          </a:rPr>
                          <a:t>Состав экстрагента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271800">
                  <a:tc>
                    <a:txBody>
                      <a:bodyPr/>
                      <a:lstStyle/>
                      <a:p>
                        <a:pPr algn="ctr"/>
                        <a:r>
                          <a:rPr lang="ru-RU" sz="1200" b="0" strike="noStrike" spc="-1">
                            <a:solidFill>
                              <a:srgbClr val="000000"/>
                            </a:solidFill>
                            <a:uFill>
                              <a:solidFill>
                                <a:srgbClr val="FFFFFF"/>
                              </a:solidFill>
                            </a:uFill>
                            <a:latin typeface="Arial"/>
                          </a:rPr>
                          <a:t>Жидкий (сок, пиво и.т.д)</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200 мл этилацетата + 300 г Na</a:t>
                        </a:r>
                        <a:r>
                          <a:rPr lang="ru-RU" sz="1200" b="0" strike="noStrike" spc="-1" baseline="-33000">
                            <a:solidFill>
                              <a:srgbClr val="000000"/>
                            </a:solidFill>
                            <a:uFill>
                              <a:solidFill>
                                <a:srgbClr val="FFFFFF"/>
                              </a:solidFill>
                            </a:uFill>
                            <a:latin typeface="Arial"/>
                          </a:rPr>
                          <a:t>2</a:t>
                        </a:r>
                        <a:r>
                          <a:rPr lang="ru-RU" sz="1200" b="0" strike="noStrike" spc="-1">
                            <a:solidFill>
                              <a:srgbClr val="000000"/>
                            </a:solidFill>
                            <a:uFill>
                              <a:solidFill>
                                <a:srgbClr val="FFFFFF"/>
                              </a:solidFill>
                            </a:uFill>
                            <a:latin typeface="Arial"/>
                          </a:rPr>
                          <a:t>SO</a:t>
                        </a:r>
                        <a:r>
                          <a:rPr lang="ru-RU" sz="1200" b="0" strike="noStrike" spc="-1" baseline="-33000">
                            <a:solidFill>
                              <a:srgbClr val="000000"/>
                            </a:solidFill>
                            <a:uFill>
                              <a:solidFill>
                                <a:srgbClr val="FFFFFF"/>
                              </a:solidFill>
                            </a:uFill>
                            <a:latin typeface="Arial"/>
                          </a:rPr>
                          <a:t>4</a:t>
                        </a:r>
                        <a:r>
                          <a:rPr lang="ru-RU" sz="1200" b="0" strike="noStrike" spc="-1">
                            <a:solidFill>
                              <a:srgbClr val="000000"/>
                            </a:solidFill>
                            <a:uFill>
                              <a:solidFill>
                                <a:srgbClr val="FFFFFF"/>
                              </a:solidFill>
                            </a:uFill>
                            <a:latin typeface="Arial"/>
                          </a:rPr>
                          <a:t> безводный</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19240">
                  <a:tc>
                    <a:txBody>
                      <a:bodyPr/>
                      <a:lstStyle/>
                      <a:p>
                        <a:pPr algn="ctr"/>
                        <a:r>
                          <a:rPr lang="ru-RU" sz="1200" b="0" strike="noStrike" spc="-1">
                            <a:solidFill>
                              <a:srgbClr val="000000"/>
                            </a:solidFill>
                            <a:uFill>
                              <a:solidFill>
                                <a:srgbClr val="FFFFFF"/>
                              </a:solidFill>
                            </a:uFill>
                            <a:latin typeface="Arial"/>
                          </a:rPr>
                          <a:t>Масло или жир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strike="noStrike" spc="-1">
                            <a:solidFill>
                              <a:srgbClr val="000000"/>
                            </a:solidFill>
                            <a:uFill>
                              <a:solidFill>
                                <a:srgbClr val="FFFFFF"/>
                              </a:solidFill>
                            </a:uFill>
                            <a:latin typeface="Arial"/>
                          </a:rPr>
                          <a:t>10 мл смеси (н-гексан:дихлорметан 1:1)</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58480">
                  <a:tc>
                    <a:txBody>
                      <a:bodyPr/>
                      <a:lstStyle/>
                      <a:p>
                        <a:pPr algn="ctr"/>
                        <a:r>
                          <a:rPr lang="ru-RU" sz="1200" b="0" strike="noStrike" spc="-1">
                            <a:solidFill>
                              <a:srgbClr val="000000"/>
                            </a:solidFill>
                            <a:uFill>
                              <a:solidFill>
                                <a:srgbClr val="FFFFFF"/>
                              </a:solidFill>
                            </a:uFill>
                            <a:latin typeface="Arial"/>
                          </a:rPr>
                          <a:t>Высокобелковый (мясо)</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200 мл этилацетата + 60 г Na</a:t>
                        </a:r>
                        <a:r>
                          <a:rPr lang="ru-RU" sz="1200" b="0" strike="noStrike" spc="-1" baseline="-33000">
                            <a:solidFill>
                              <a:srgbClr val="000000"/>
                            </a:solidFill>
                            <a:uFill>
                              <a:solidFill>
                                <a:srgbClr val="FFFFFF"/>
                              </a:solidFill>
                            </a:uFill>
                            <a:latin typeface="Arial"/>
                          </a:rPr>
                          <a:t>2</a:t>
                        </a:r>
                        <a:r>
                          <a:rPr lang="ru-RU" sz="1200" b="0" strike="noStrike" spc="-1">
                            <a:solidFill>
                              <a:srgbClr val="000000"/>
                            </a:solidFill>
                            <a:uFill>
                              <a:solidFill>
                                <a:srgbClr val="FFFFFF"/>
                              </a:solidFill>
                            </a:uFill>
                            <a:latin typeface="Arial"/>
                          </a:rPr>
                          <a:t>SO</a:t>
                        </a:r>
                        <a:r>
                          <a:rPr lang="ru-RU" sz="1200" b="0" strike="noStrike" spc="-1" baseline="-33000">
                            <a:solidFill>
                              <a:srgbClr val="000000"/>
                            </a:solidFill>
                            <a:uFill>
                              <a:solidFill>
                                <a:srgbClr val="FFFFFF"/>
                              </a:solidFill>
                            </a:uFill>
                            <a:latin typeface="Arial"/>
                          </a:rPr>
                          <a:t>4</a:t>
                        </a:r>
                        <a:r>
                          <a:rPr lang="ru-RU" sz="1200" b="0" strike="noStrike" spc="-1">
                            <a:solidFill>
                              <a:srgbClr val="000000"/>
                            </a:solidFill>
                            <a:uFill>
                              <a:solidFill>
                                <a:srgbClr val="FFFFFF"/>
                              </a:solidFill>
                            </a:uFill>
                            <a:latin typeface="Arial"/>
                          </a:rPr>
                          <a:t> безводный</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75040">
                  <a:tc>
                    <a:txBody>
                      <a:bodyPr/>
                      <a:lstStyle/>
                      <a:p>
                        <a:pPr algn="ctr"/>
                        <a:r>
                          <a:rPr lang="ru-RU" sz="1200" b="0" strike="noStrike" spc="-1">
                            <a:solidFill>
                              <a:srgbClr val="000000"/>
                            </a:solidFill>
                            <a:uFill>
                              <a:solidFill>
                                <a:srgbClr val="FFFFFF"/>
                              </a:solidFill>
                            </a:uFill>
                            <a:latin typeface="Arial"/>
                          </a:rPr>
                          <a:t>Высококрахмальный (зерно и продукты переработки)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strike="noStrike" spc="-1">
                            <a:solidFill>
                              <a:srgbClr val="000000"/>
                            </a:solidFill>
                            <a:uFill>
                              <a:solidFill>
                                <a:srgbClr val="FFFFFF"/>
                              </a:solidFill>
                            </a:uFill>
                            <a:latin typeface="Arial"/>
                          </a:rPr>
                          <a:t>200 мл этилацетата + 60 г Na</a:t>
                        </a:r>
                        <a:r>
                          <a:rPr lang="ru-RU" sz="1200" b="0" strike="noStrike" spc="-1" baseline="-33000">
                            <a:solidFill>
                              <a:srgbClr val="000000"/>
                            </a:solidFill>
                            <a:uFill>
                              <a:solidFill>
                                <a:srgbClr val="FFFFFF"/>
                              </a:solidFill>
                            </a:uFill>
                            <a:latin typeface="Arial"/>
                          </a:rPr>
                          <a:t>2</a:t>
                        </a:r>
                        <a:r>
                          <a:rPr lang="ru-RU" sz="1200" b="0" strike="noStrike" spc="-1">
                            <a:solidFill>
                              <a:srgbClr val="000000"/>
                            </a:solidFill>
                            <a:uFill>
                              <a:solidFill>
                                <a:srgbClr val="FFFFFF"/>
                              </a:solidFill>
                            </a:uFill>
                            <a:latin typeface="Arial"/>
                          </a:rPr>
                          <a:t>SO</a:t>
                        </a:r>
                        <a:r>
                          <a:rPr lang="ru-RU" sz="1200" b="0" strike="noStrike" spc="-1" baseline="-33000">
                            <a:solidFill>
                              <a:srgbClr val="000000"/>
                            </a:solidFill>
                            <a:uFill>
                              <a:solidFill>
                                <a:srgbClr val="FFFFFF"/>
                              </a:solidFill>
                            </a:uFill>
                            <a:latin typeface="Arial"/>
                          </a:rPr>
                          <a:t>4</a:t>
                        </a:r>
                        <a:r>
                          <a:rPr lang="ru-RU" sz="1200" b="0" strike="noStrike" spc="-1">
                            <a:solidFill>
                              <a:srgbClr val="000000"/>
                            </a:solidFill>
                            <a:uFill>
                              <a:solidFill>
                                <a:srgbClr val="FFFFFF"/>
                              </a:solidFill>
                            </a:uFill>
                            <a:latin typeface="Arial"/>
                          </a:rPr>
                          <a:t> безводный</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63880">
                  <a:tc>
                    <a:txBody>
                      <a:bodyPr/>
                      <a:lstStyle/>
                      <a:p>
                        <a:pPr algn="ctr"/>
                        <a:r>
                          <a:rPr lang="ru-RU" sz="1200" b="0" strike="noStrike" spc="-1">
                            <a:solidFill>
                              <a:srgbClr val="000000"/>
                            </a:solidFill>
                            <a:uFill>
                              <a:solidFill>
                                <a:srgbClr val="FFFFFF"/>
                              </a:solidFill>
                            </a:uFill>
                            <a:latin typeface="Arial"/>
                          </a:rPr>
                          <a:t>Фрукты и овощи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strike="noStrike" spc="-1">
                            <a:solidFill>
                              <a:srgbClr val="000000"/>
                            </a:solidFill>
                            <a:uFill>
                              <a:solidFill>
                                <a:srgbClr val="FFFFFF"/>
                              </a:solidFill>
                            </a:uFill>
                            <a:latin typeface="Arial"/>
                          </a:rPr>
                          <a:t>200 мл этилацетата + 300 г Na</a:t>
                        </a:r>
                        <a:r>
                          <a:rPr lang="ru-RU" sz="1200" b="0" strike="noStrike" spc="-1" baseline="-33000">
                            <a:solidFill>
                              <a:srgbClr val="000000"/>
                            </a:solidFill>
                            <a:uFill>
                              <a:solidFill>
                                <a:srgbClr val="FFFFFF"/>
                              </a:solidFill>
                            </a:uFill>
                            <a:latin typeface="Arial"/>
                          </a:rPr>
                          <a:t>2</a:t>
                        </a:r>
                        <a:r>
                          <a:rPr lang="ru-RU" sz="1200" b="0" strike="noStrike" spc="-1">
                            <a:solidFill>
                              <a:srgbClr val="000000"/>
                            </a:solidFill>
                            <a:uFill>
                              <a:solidFill>
                                <a:srgbClr val="FFFFFF"/>
                              </a:solidFill>
                            </a:uFill>
                            <a:latin typeface="Arial"/>
                          </a:rPr>
                          <a:t>SO</a:t>
                        </a:r>
                        <a:r>
                          <a:rPr lang="ru-RU" sz="1200" b="0" strike="noStrike" spc="-1" baseline="-33000">
                            <a:solidFill>
                              <a:srgbClr val="000000"/>
                            </a:solidFill>
                            <a:uFill>
                              <a:solidFill>
                                <a:srgbClr val="FFFFFF"/>
                              </a:solidFill>
                            </a:uFill>
                            <a:latin typeface="Arial"/>
                          </a:rPr>
                          <a:t>4</a:t>
                        </a:r>
                        <a:r>
                          <a:rPr lang="ru-RU" sz="1200" b="0" strike="noStrike" spc="-1">
                            <a:solidFill>
                              <a:srgbClr val="000000"/>
                            </a:solidFill>
                            <a:uFill>
                              <a:solidFill>
                                <a:srgbClr val="FFFFFF"/>
                              </a:solidFill>
                            </a:uFill>
                            <a:latin typeface="Arial"/>
                          </a:rPr>
                          <a:t> безводный</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grpSp>
          <p:nvGrpSpPr>
            <p:cNvPr id="11" name="Группа 10"/>
            <p:cNvGrpSpPr/>
            <p:nvPr/>
          </p:nvGrpSpPr>
          <p:grpSpPr>
            <a:xfrm>
              <a:off x="792000" y="1046520"/>
              <a:ext cx="8280000" cy="2978640"/>
              <a:chOff x="792000" y="1046520"/>
              <a:chExt cx="8280000" cy="2978640"/>
            </a:xfrm>
          </p:grpSpPr>
          <p:sp>
            <p:nvSpPr>
              <p:cNvPr id="576" name="TextShape 3"/>
              <p:cNvSpPr txBox="1"/>
              <p:nvPr/>
            </p:nvSpPr>
            <p:spPr>
              <a:xfrm>
                <a:off x="6624000" y="1046520"/>
                <a:ext cx="2448000" cy="321480"/>
              </a:xfrm>
              <a:prstGeom prst="rect">
                <a:avLst/>
              </a:prstGeom>
              <a:noFill/>
              <a:ln>
                <a:noFill/>
              </a:ln>
            </p:spPr>
            <p:txBody>
              <a:bodyPr lIns="90000" tIns="45000" rIns="90000" bIns="45000"/>
              <a:lstStyle/>
              <a:p>
                <a:r>
                  <a:rPr lang="ru-RU" sz="1400" b="0" strike="noStrike" spc="-1">
                    <a:solidFill>
                      <a:srgbClr val="000000"/>
                    </a:solidFill>
                    <a:uFill>
                      <a:solidFill>
                        <a:srgbClr val="FFFFFF"/>
                      </a:solidFill>
                    </a:uFill>
                    <a:latin typeface="Arial"/>
                  </a:rPr>
                  <a:t>Диспергирование ~ 5 мин</a:t>
                </a:r>
                <a:endParaRPr lang="ru-RU" sz="1800" b="0" strike="noStrike" spc="-1">
                  <a:solidFill>
                    <a:srgbClr val="000000"/>
                  </a:solidFill>
                  <a:uFill>
                    <a:solidFill>
                      <a:srgbClr val="FFFFFF"/>
                    </a:solidFill>
                  </a:uFill>
                  <a:latin typeface="Arial"/>
                </a:endParaRPr>
              </a:p>
            </p:txBody>
          </p:sp>
          <p:pic>
            <p:nvPicPr>
              <p:cNvPr id="577" name="Рисунок 576"/>
              <p:cNvPicPr/>
              <p:nvPr/>
            </p:nvPicPr>
            <p:blipFill>
              <a:blip r:embed="rId5" cstate="print"/>
              <a:stretch/>
            </p:blipFill>
            <p:spPr>
              <a:xfrm>
                <a:off x="792000" y="1433520"/>
                <a:ext cx="1749600" cy="2526480"/>
              </a:xfrm>
              <a:prstGeom prst="rect">
                <a:avLst/>
              </a:prstGeom>
              <a:ln>
                <a:noFill/>
              </a:ln>
            </p:spPr>
          </p:pic>
          <p:pic>
            <p:nvPicPr>
              <p:cNvPr id="578" name="Рисунок 577"/>
              <p:cNvPicPr/>
              <p:nvPr/>
            </p:nvPicPr>
            <p:blipFill>
              <a:blip r:embed="rId6" cstate="print"/>
              <a:stretch/>
            </p:blipFill>
            <p:spPr>
              <a:xfrm>
                <a:off x="6840000" y="1368000"/>
                <a:ext cx="1797480" cy="2657160"/>
              </a:xfrm>
              <a:prstGeom prst="rect">
                <a:avLst/>
              </a:prstGeom>
              <a:ln>
                <a:noFill/>
              </a:ln>
            </p:spPr>
          </p:pic>
          <p:sp>
            <p:nvSpPr>
              <p:cNvPr id="579" name="TextShape 4"/>
              <p:cNvSpPr txBox="1"/>
              <p:nvPr/>
            </p:nvSpPr>
            <p:spPr>
              <a:xfrm>
                <a:off x="3247920" y="3015720"/>
                <a:ext cx="3142080" cy="76680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добавление безводного Na</a:t>
                </a:r>
                <a:r>
                  <a:rPr lang="ru-RU" sz="1200" b="0" strike="noStrike" spc="-1" baseline="-33000">
                    <a:solidFill>
                      <a:srgbClr val="000000"/>
                    </a:solidFill>
                    <a:uFill>
                      <a:solidFill>
                        <a:srgbClr val="FFFFFF"/>
                      </a:solidFill>
                    </a:uFill>
                    <a:latin typeface="Arial"/>
                  </a:rPr>
                  <a:t>2</a:t>
                </a:r>
                <a:r>
                  <a:rPr lang="ru-RU" sz="1200" b="0" strike="noStrike" spc="-1">
                    <a:solidFill>
                      <a:srgbClr val="000000"/>
                    </a:solidFill>
                    <a:uFill>
                      <a:solidFill>
                        <a:srgbClr val="FFFFFF"/>
                      </a:solidFill>
                    </a:uFill>
                    <a:latin typeface="Arial"/>
                  </a:rPr>
                  <a:t>SO</a:t>
                </a:r>
                <a:r>
                  <a:rPr lang="ru-RU" sz="1200" b="0" strike="noStrike" spc="-1" baseline="-33000">
                    <a:solidFill>
                      <a:srgbClr val="000000"/>
                    </a:solidFill>
                    <a:uFill>
                      <a:solidFill>
                        <a:srgbClr val="FFFFFF"/>
                      </a:solidFill>
                    </a:uFill>
                    <a:latin typeface="Arial"/>
                  </a:rPr>
                  <a:t>4</a:t>
                </a:r>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r>
                  <a:rPr lang="ru-RU" sz="1200" b="0" strike="noStrike" spc="-1">
                    <a:solidFill>
                      <a:srgbClr val="000000"/>
                    </a:solidFill>
                    <a:uFill>
                      <a:solidFill>
                        <a:srgbClr val="FFFFFF"/>
                      </a:solidFill>
                    </a:uFill>
                    <a:latin typeface="Arial"/>
                  </a:rPr>
                  <a:t>позволяет удалить воду, которая </a:t>
                </a:r>
                <a:endParaRPr lang="ru-RU" sz="1800" b="0" strike="noStrike" spc="-1">
                  <a:solidFill>
                    <a:srgbClr val="000000"/>
                  </a:solidFill>
                  <a:uFill>
                    <a:solidFill>
                      <a:srgbClr val="FFFFFF"/>
                    </a:solidFill>
                  </a:uFill>
                  <a:latin typeface="Arial"/>
                </a:endParaRPr>
              </a:p>
              <a:p>
                <a:r>
                  <a:rPr lang="ru-RU" sz="1200" b="0" strike="noStrike" spc="-1">
                    <a:solidFill>
                      <a:srgbClr val="000000"/>
                    </a:solidFill>
                    <a:uFill>
                      <a:solidFill>
                        <a:srgbClr val="FFFFFF"/>
                      </a:solidFill>
                    </a:uFill>
                    <a:latin typeface="Arial"/>
                  </a:rPr>
                  <a:t>уменьшает выход полярных пестицидов </a:t>
                </a:r>
                <a:r>
                  <a:rPr lang="ru-RU" sz="1800" b="0" strike="noStrike" spc="-1">
                    <a:solidFill>
                      <a:srgbClr val="000000"/>
                    </a:solidFill>
                    <a:uFill>
                      <a:solidFill>
                        <a:srgbClr val="FFFFFF"/>
                      </a:solidFill>
                    </a:uFill>
                    <a:latin typeface="Arial"/>
                  </a:rPr>
                  <a:t> </a:t>
                </a:r>
              </a:p>
            </p:txBody>
          </p:sp>
          <p:pic>
            <p:nvPicPr>
              <p:cNvPr id="580" name="Рисунок 579"/>
              <p:cNvPicPr/>
              <p:nvPr/>
            </p:nvPicPr>
            <p:blipFill>
              <a:blip r:embed="rId7" cstate="print"/>
              <a:stretch/>
            </p:blipFill>
            <p:spPr>
              <a:xfrm>
                <a:off x="2736000" y="3065040"/>
                <a:ext cx="541800" cy="606960"/>
              </a:xfrm>
              <a:prstGeom prst="rect">
                <a:avLst/>
              </a:prstGeom>
              <a:ln>
                <a:noFill/>
              </a:ln>
            </p:spPr>
          </p:pic>
        </p:gr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1"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Фильтрование экстракта</a:t>
            </a:r>
            <a:endParaRPr lang="ru-RU" sz="4200" b="0" strike="noStrike" spc="-1">
              <a:solidFill>
                <a:srgbClr val="006633"/>
              </a:solidFill>
              <a:uFill>
                <a:solidFill>
                  <a:srgbClr val="FFFFFF"/>
                </a:solidFill>
              </a:uFill>
              <a:latin typeface="Garamond"/>
            </a:endParaRPr>
          </a:p>
        </p:txBody>
      </p:sp>
      <p:pic>
        <p:nvPicPr>
          <p:cNvPr id="582" name="Рисунок 581"/>
          <p:cNvPicPr/>
          <p:nvPr/>
        </p:nvPicPr>
        <p:blipFill>
          <a:blip r:embed="rId3"/>
          <a:stretch/>
        </p:blipFill>
        <p:spPr>
          <a:xfrm>
            <a:off x="468360" y="287280"/>
            <a:ext cx="971640" cy="963720"/>
          </a:xfrm>
          <a:prstGeom prst="rect">
            <a:avLst/>
          </a:prstGeom>
          <a:ln>
            <a:noFill/>
          </a:ln>
        </p:spPr>
      </p:pic>
      <p:pic>
        <p:nvPicPr>
          <p:cNvPr id="583" name="Рисунок 582"/>
          <p:cNvPicPr/>
          <p:nvPr/>
        </p:nvPicPr>
        <p:blipFill>
          <a:blip r:embed="rId4"/>
          <a:stretch/>
        </p:blipFill>
        <p:spPr>
          <a:xfrm>
            <a:off x="720720" y="431640"/>
            <a:ext cx="493560" cy="571680"/>
          </a:xfrm>
          <a:prstGeom prst="rect">
            <a:avLst/>
          </a:prstGeom>
          <a:ln>
            <a:noFill/>
          </a:ln>
        </p:spPr>
      </p:pic>
      <p:sp>
        <p:nvSpPr>
          <p:cNvPr id="586" name="TextShape 2"/>
          <p:cNvSpPr txBox="1"/>
          <p:nvPr/>
        </p:nvSpPr>
        <p:spPr>
          <a:xfrm>
            <a:off x="785786" y="1785926"/>
            <a:ext cx="3798360" cy="1000132"/>
          </a:xfrm>
          <a:prstGeom prst="rect">
            <a:avLst/>
          </a:prstGeom>
          <a:noFill/>
          <a:ln>
            <a:noFill/>
          </a:ln>
        </p:spPr>
        <p:txBody>
          <a:bodyPr lIns="0" tIns="0" rIns="0" bIns="0"/>
          <a:lstStyle/>
          <a:p>
            <a:pPr algn="ctr"/>
            <a:r>
              <a:rPr lang="ru-RU" sz="2010" b="0" strike="noStrike" spc="-1">
                <a:solidFill>
                  <a:srgbClr val="000000"/>
                </a:solidFill>
                <a:uFill>
                  <a:solidFill>
                    <a:srgbClr val="FFFFFF"/>
                  </a:solidFill>
                </a:uFill>
                <a:latin typeface="Arial"/>
              </a:rPr>
              <a:t>Центрифугировать при наличии</a:t>
            </a:r>
            <a:endParaRPr lang="ru-RU" sz="1800" b="0" strike="noStrike" spc="-1">
              <a:solidFill>
                <a:srgbClr val="000000"/>
              </a:solidFill>
              <a:uFill>
                <a:solidFill>
                  <a:srgbClr val="FFFFFF"/>
                </a:solidFill>
              </a:uFill>
              <a:latin typeface="Arial"/>
            </a:endParaRPr>
          </a:p>
          <a:p>
            <a:pPr algn="ctr"/>
            <a:r>
              <a:rPr lang="ru-RU" sz="2010" b="0" strike="noStrike" spc="-1">
                <a:solidFill>
                  <a:srgbClr val="000000"/>
                </a:solidFill>
                <a:uFill>
                  <a:solidFill>
                    <a:srgbClr val="FFFFFF"/>
                  </a:solidFill>
                </a:uFill>
                <a:latin typeface="Arial"/>
              </a:rPr>
              <a:t> центрифуги ~10 мин</a:t>
            </a:r>
            <a:endParaRPr lang="ru-RU" sz="1800" b="0" strike="noStrike" spc="-1">
              <a:solidFill>
                <a:srgbClr val="000000"/>
              </a:solidFill>
              <a:uFill>
                <a:solidFill>
                  <a:srgbClr val="FFFFFF"/>
                </a:solidFill>
              </a:uFill>
              <a:latin typeface="Arial"/>
            </a:endParaRPr>
          </a:p>
        </p:txBody>
      </p:sp>
      <p:grpSp>
        <p:nvGrpSpPr>
          <p:cNvPr id="12" name="Группа 11"/>
          <p:cNvGrpSpPr/>
          <p:nvPr/>
        </p:nvGrpSpPr>
        <p:grpSpPr>
          <a:xfrm>
            <a:off x="752760" y="801000"/>
            <a:ext cx="7983360" cy="5441040"/>
            <a:chOff x="752760" y="801000"/>
            <a:chExt cx="7983360" cy="5441040"/>
          </a:xfrm>
        </p:grpSpPr>
        <p:pic>
          <p:nvPicPr>
            <p:cNvPr id="584" name="Рисунок 583"/>
            <p:cNvPicPr/>
            <p:nvPr/>
          </p:nvPicPr>
          <p:blipFill>
            <a:blip r:embed="rId5"/>
            <a:stretch/>
          </p:blipFill>
          <p:spPr>
            <a:xfrm>
              <a:off x="752760" y="2752920"/>
              <a:ext cx="3920760" cy="2903760"/>
            </a:xfrm>
            <a:prstGeom prst="rect">
              <a:avLst/>
            </a:prstGeom>
            <a:ln>
              <a:noFill/>
            </a:ln>
          </p:spPr>
        </p:pic>
        <p:pic>
          <p:nvPicPr>
            <p:cNvPr id="585" name="Рисунок 584"/>
            <p:cNvPicPr/>
            <p:nvPr/>
          </p:nvPicPr>
          <p:blipFill>
            <a:blip r:embed="rId6"/>
            <a:stretch/>
          </p:blipFill>
          <p:spPr>
            <a:xfrm>
              <a:off x="5949360" y="2167920"/>
              <a:ext cx="2786760" cy="4074120"/>
            </a:xfrm>
            <a:prstGeom prst="rect">
              <a:avLst/>
            </a:prstGeom>
            <a:ln>
              <a:noFill/>
            </a:ln>
          </p:spPr>
        </p:pic>
        <p:sp>
          <p:nvSpPr>
            <p:cNvPr id="587" name="TextShape 3"/>
            <p:cNvSpPr txBox="1"/>
            <p:nvPr/>
          </p:nvSpPr>
          <p:spPr>
            <a:xfrm>
              <a:off x="1775160" y="801000"/>
              <a:ext cx="6648480" cy="368640"/>
            </a:xfrm>
            <a:prstGeom prst="rect">
              <a:avLst/>
            </a:prstGeom>
            <a:noFill/>
            <a:ln>
              <a:noFill/>
            </a:ln>
          </p:spPr>
          <p:txBody>
            <a:bodyPr lIns="0" tIns="0" rIns="0" bIns="0"/>
            <a:lstStyle/>
            <a:p>
              <a:r>
                <a:rPr lang="ru-RU" sz="2010" b="0" strike="noStrike" spc="-1">
                  <a:solidFill>
                    <a:srgbClr val="000000"/>
                  </a:solidFill>
                  <a:uFill>
                    <a:solidFill>
                      <a:srgbClr val="FFFFFF"/>
                    </a:solidFill>
                  </a:uFill>
                  <a:latin typeface="Arial"/>
                </a:rPr>
                <a:t>Профильтровать супернатант через слой Na</a:t>
              </a:r>
              <a:r>
                <a:rPr lang="ru-RU" sz="2008" b="0" strike="noStrike" spc="-1" baseline="-33000">
                  <a:solidFill>
                    <a:srgbClr val="000000"/>
                  </a:solidFill>
                  <a:uFill>
                    <a:solidFill>
                      <a:srgbClr val="FFFFFF"/>
                    </a:solidFill>
                  </a:uFill>
                  <a:latin typeface="Arial"/>
                </a:rPr>
                <a:t>2</a:t>
              </a:r>
              <a:r>
                <a:rPr lang="ru-RU" sz="2010" b="0" strike="noStrike" spc="-1">
                  <a:solidFill>
                    <a:srgbClr val="000000"/>
                  </a:solidFill>
                  <a:uFill>
                    <a:solidFill>
                      <a:srgbClr val="FFFFFF"/>
                    </a:solidFill>
                  </a:uFill>
                  <a:latin typeface="Arial"/>
                </a:rPr>
                <a:t>SO</a:t>
              </a:r>
              <a:r>
                <a:rPr lang="ru-RU" sz="2008" b="0" strike="noStrike" spc="-1" baseline="-33000">
                  <a:solidFill>
                    <a:srgbClr val="000000"/>
                  </a:solidFill>
                  <a:uFill>
                    <a:solidFill>
                      <a:srgbClr val="FFFFFF"/>
                    </a:solidFill>
                  </a:uFill>
                  <a:latin typeface="Arial"/>
                </a:rPr>
                <a:t>4</a:t>
              </a:r>
              <a:endParaRPr lang="ru-RU" sz="1800" b="0" strike="noStrike" spc="-1">
                <a:solidFill>
                  <a:srgbClr val="000000"/>
                </a:solidFill>
                <a:uFill>
                  <a:solidFill>
                    <a:srgbClr val="FFFFFF"/>
                  </a:solidFill>
                </a:uFill>
                <a:latin typeface="Arial"/>
              </a:endParaRPr>
            </a:p>
          </p:txBody>
        </p:sp>
        <p:sp>
          <p:nvSpPr>
            <p:cNvPr id="588" name="TextShape 4"/>
            <p:cNvSpPr txBox="1"/>
            <p:nvPr/>
          </p:nvSpPr>
          <p:spPr>
            <a:xfrm>
              <a:off x="1775160" y="1155960"/>
              <a:ext cx="5242320" cy="330120"/>
            </a:xfrm>
            <a:prstGeom prst="rect">
              <a:avLst/>
            </a:prstGeom>
            <a:noFill/>
            <a:ln>
              <a:noFill/>
            </a:ln>
          </p:spPr>
          <p:txBody>
            <a:bodyPr lIns="0" tIns="0" rIns="0" bIns="0"/>
            <a:lstStyle/>
            <a:p>
              <a:r>
                <a:rPr lang="ru-RU" sz="2010" b="0" strike="noStrike" spc="-1">
                  <a:solidFill>
                    <a:srgbClr val="000000"/>
                  </a:solidFill>
                  <a:uFill>
                    <a:solidFill>
                      <a:srgbClr val="FFFFFF"/>
                    </a:solidFill>
                  </a:uFill>
                  <a:latin typeface="Arial"/>
                </a:rPr>
                <a:t>Измерить и записать полученный объем</a:t>
              </a:r>
              <a:endParaRPr lang="ru-RU" sz="1800" b="0" strike="noStrike" spc="-1">
                <a:solidFill>
                  <a:srgbClr val="000000"/>
                </a:solidFill>
                <a:uFill>
                  <a:solidFill>
                    <a:srgbClr val="FFFFFF"/>
                  </a:solidFill>
                </a:uFill>
                <a:latin typeface="Arial"/>
              </a:endParaRPr>
            </a:p>
          </p:txBody>
        </p:sp>
        <p:sp>
          <p:nvSpPr>
            <p:cNvPr id="589" name="Line 5"/>
            <p:cNvSpPr/>
            <p:nvPr/>
          </p:nvSpPr>
          <p:spPr>
            <a:xfrm>
              <a:off x="5256000" y="1486080"/>
              <a:ext cx="2016000" cy="3841920"/>
            </a:xfrm>
            <a:prstGeom prst="line">
              <a:avLst/>
            </a:prstGeom>
            <a:ln w="38160">
              <a:solidFill>
                <a:srgbClr val="FF3333"/>
              </a:solidFill>
              <a:round/>
              <a:tailEnd type="triangle" w="med" len="med"/>
            </a:ln>
          </p:spPr>
          <p:style>
            <a:lnRef idx="0">
              <a:scrgbClr r="0" g="0" b="0"/>
            </a:lnRef>
            <a:fillRef idx="0">
              <a:scrgbClr r="0" g="0" b="0"/>
            </a:fillRef>
            <a:effectRef idx="0">
              <a:scrgbClr r="0" g="0" b="0"/>
            </a:effectRef>
            <a:fontRef idx="minor"/>
          </p:style>
        </p:sp>
        <p:sp>
          <p:nvSpPr>
            <p:cNvPr id="590" name="Line 6"/>
            <p:cNvSpPr/>
            <p:nvPr/>
          </p:nvSpPr>
          <p:spPr>
            <a:xfrm>
              <a:off x="7416000" y="1080000"/>
              <a:ext cx="0" cy="1872000"/>
            </a:xfrm>
            <a:prstGeom prst="line">
              <a:avLst/>
            </a:prstGeom>
            <a:ln w="38160">
              <a:solidFill>
                <a:srgbClr val="99FF99"/>
              </a:solidFill>
              <a:round/>
              <a:tailEnd type="triangle" w="med" len="med"/>
            </a:ln>
          </p:spPr>
          <p:style>
            <a:lnRef idx="0">
              <a:scrgbClr r="0" g="0" b="0"/>
            </a:lnRef>
            <a:fillRef idx="0">
              <a:scrgbClr r="0" g="0" b="0"/>
            </a:fillRef>
            <a:effectRef idx="0">
              <a:scrgbClr r="0" g="0" b="0"/>
            </a:effectRef>
            <a:fontRef idx="minor"/>
          </p:style>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1"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Упаривание экстракта</a:t>
            </a:r>
            <a:endParaRPr lang="ru-RU" sz="4200" b="0" strike="noStrike" spc="-1">
              <a:solidFill>
                <a:srgbClr val="006633"/>
              </a:solidFill>
              <a:uFill>
                <a:solidFill>
                  <a:srgbClr val="FFFFFF"/>
                </a:solidFill>
              </a:uFill>
              <a:latin typeface="Garamond"/>
            </a:endParaRPr>
          </a:p>
        </p:txBody>
      </p:sp>
      <p:pic>
        <p:nvPicPr>
          <p:cNvPr id="592" name="Рисунок 591"/>
          <p:cNvPicPr/>
          <p:nvPr/>
        </p:nvPicPr>
        <p:blipFill>
          <a:blip r:embed="rId3"/>
          <a:stretch/>
        </p:blipFill>
        <p:spPr>
          <a:xfrm>
            <a:off x="468360" y="287280"/>
            <a:ext cx="971640" cy="963720"/>
          </a:xfrm>
          <a:prstGeom prst="rect">
            <a:avLst/>
          </a:prstGeom>
          <a:ln>
            <a:noFill/>
          </a:ln>
        </p:spPr>
      </p:pic>
      <p:pic>
        <p:nvPicPr>
          <p:cNvPr id="593" name="Рисунок 592"/>
          <p:cNvPicPr/>
          <p:nvPr/>
        </p:nvPicPr>
        <p:blipFill>
          <a:blip r:embed="rId4"/>
          <a:stretch/>
        </p:blipFill>
        <p:spPr>
          <a:xfrm>
            <a:off x="720720" y="431640"/>
            <a:ext cx="493560" cy="571680"/>
          </a:xfrm>
          <a:prstGeom prst="rect">
            <a:avLst/>
          </a:prstGeom>
          <a:ln>
            <a:noFill/>
          </a:ln>
        </p:spPr>
      </p:pic>
      <p:grpSp>
        <p:nvGrpSpPr>
          <p:cNvPr id="9" name="Группа 8"/>
          <p:cNvGrpSpPr/>
          <p:nvPr/>
        </p:nvGrpSpPr>
        <p:grpSpPr>
          <a:xfrm>
            <a:off x="2235960" y="1691640"/>
            <a:ext cx="6622288" cy="4166640"/>
            <a:chOff x="2235960" y="1691640"/>
            <a:chExt cx="6622288" cy="4166640"/>
          </a:xfrm>
        </p:grpSpPr>
        <p:pic>
          <p:nvPicPr>
            <p:cNvPr id="594" name="Рисунок 593"/>
            <p:cNvPicPr/>
            <p:nvPr/>
          </p:nvPicPr>
          <p:blipFill>
            <a:blip r:embed="rId5"/>
            <a:stretch/>
          </p:blipFill>
          <p:spPr>
            <a:xfrm>
              <a:off x="2488680" y="2789280"/>
              <a:ext cx="4278600" cy="3069000"/>
            </a:xfrm>
            <a:prstGeom prst="rect">
              <a:avLst/>
            </a:prstGeom>
            <a:ln>
              <a:noFill/>
            </a:ln>
          </p:spPr>
        </p:pic>
        <p:sp>
          <p:nvSpPr>
            <p:cNvPr id="595" name="TextShape 2"/>
            <p:cNvSpPr txBox="1"/>
            <p:nvPr/>
          </p:nvSpPr>
          <p:spPr>
            <a:xfrm>
              <a:off x="2235960" y="1691640"/>
              <a:ext cx="5345280" cy="612360"/>
            </a:xfrm>
            <a:prstGeom prst="rect">
              <a:avLst/>
            </a:prstGeom>
            <a:noFill/>
            <a:ln>
              <a:noFill/>
            </a:ln>
          </p:spPr>
          <p:txBody>
            <a:bodyPr lIns="0" tIns="0" rIns="0" bIns="0"/>
            <a:lstStyle/>
            <a:p>
              <a:pPr algn="ctr"/>
              <a:r>
                <a:rPr lang="ru-RU" sz="2010" b="0" strike="noStrike" spc="-1">
                  <a:solidFill>
                    <a:srgbClr val="000000"/>
                  </a:solidFill>
                  <a:uFill>
                    <a:solidFill>
                      <a:srgbClr val="FFFFFF"/>
                    </a:solidFill>
                  </a:uFill>
                  <a:latin typeface="Arial"/>
                </a:rPr>
                <a:t>Концентрировать до почти сухого состояния </a:t>
              </a:r>
              <a:endParaRPr lang="ru-RU" sz="1800" b="0" strike="noStrike" spc="-1">
                <a:solidFill>
                  <a:srgbClr val="000000"/>
                </a:solidFill>
                <a:uFill>
                  <a:solidFill>
                    <a:srgbClr val="FFFFFF"/>
                  </a:solidFill>
                </a:uFill>
                <a:latin typeface="Arial"/>
              </a:endParaRPr>
            </a:p>
            <a:p>
              <a:pPr algn="ctr"/>
              <a:r>
                <a:rPr lang="ru-RU" sz="2010" b="0" strike="noStrike" spc="-1">
                  <a:solidFill>
                    <a:srgbClr val="000000"/>
                  </a:solidFill>
                  <a:uFill>
                    <a:solidFill>
                      <a:srgbClr val="FFFFFF"/>
                    </a:solidFill>
                  </a:uFill>
                  <a:latin typeface="Arial"/>
                </a:rPr>
                <a:t>на ротационном испарителе</a:t>
              </a:r>
              <a:endParaRPr lang="ru-RU" sz="1800" b="0" strike="noStrike" spc="-1">
                <a:solidFill>
                  <a:srgbClr val="000000"/>
                </a:solidFill>
                <a:uFill>
                  <a:solidFill>
                    <a:srgbClr val="FFFFFF"/>
                  </a:solidFill>
                </a:uFill>
                <a:latin typeface="Arial"/>
              </a:endParaRPr>
            </a:p>
          </p:txBody>
        </p:sp>
        <p:sp>
          <p:nvSpPr>
            <p:cNvPr id="596" name="TextShape 3"/>
            <p:cNvSpPr txBox="1"/>
            <p:nvPr/>
          </p:nvSpPr>
          <p:spPr>
            <a:xfrm>
              <a:off x="5929322" y="2857496"/>
              <a:ext cx="2928926" cy="669942"/>
            </a:xfrm>
            <a:prstGeom prst="rect">
              <a:avLst/>
            </a:prstGeom>
            <a:solidFill>
              <a:srgbClr val="FFC000"/>
            </a:solidFill>
            <a:ln>
              <a:noFill/>
            </a:ln>
          </p:spPr>
          <p:txBody>
            <a:bodyPr lIns="0" tIns="0" rIns="0" bIns="0"/>
            <a:lstStyle/>
            <a:p>
              <a:pPr algn="ctr"/>
              <a:r>
                <a:rPr lang="ru-RU" sz="1600" spc="-1">
                  <a:solidFill>
                    <a:srgbClr val="000000"/>
                  </a:solidFill>
                  <a:uFill>
                    <a:solidFill>
                      <a:srgbClr val="FFFFFF"/>
                    </a:solidFill>
                  </a:uFill>
                </a:rPr>
                <a:t>Реальны</a:t>
              </a:r>
              <a:endParaRPr lang="ru-RU" spc="-1">
                <a:solidFill>
                  <a:srgbClr val="000000"/>
                </a:solidFill>
                <a:uFill>
                  <a:solidFill>
                    <a:srgbClr val="FFFFFF"/>
                  </a:solidFill>
                </a:uFill>
              </a:endParaRPr>
            </a:p>
            <a:p>
              <a:pPr algn="ctr"/>
              <a:r>
                <a:rPr lang="ru-RU" sz="1600" b="0" strike="noStrike" spc="-1" smtClean="0">
                  <a:solidFill>
                    <a:srgbClr val="00007A"/>
                  </a:solidFill>
                  <a:uFill>
                    <a:solidFill>
                      <a:srgbClr val="FFFFFF"/>
                    </a:solidFill>
                  </a:uFill>
                  <a:latin typeface="Arial"/>
                </a:rPr>
                <a:t>потери </a:t>
              </a:r>
              <a:r>
                <a:rPr lang="ru-RU" sz="1600" b="0" strike="noStrike" spc="-1">
                  <a:solidFill>
                    <a:srgbClr val="00007A"/>
                  </a:solidFill>
                  <a:uFill>
                    <a:solidFill>
                      <a:srgbClr val="FFFFFF"/>
                    </a:solidFill>
                  </a:uFill>
                  <a:latin typeface="Arial"/>
                </a:rPr>
                <a:t>летучих пестицидов !</a:t>
              </a:r>
              <a:endParaRPr lang="ru-RU" sz="1800" b="0" strike="noStrike" spc="-1">
                <a:solidFill>
                  <a:srgbClr val="000000"/>
                </a:solidFill>
                <a:uFill>
                  <a:solidFill>
                    <a:srgbClr val="FFFFFF"/>
                  </a:solidFill>
                </a:uFill>
                <a:latin typeface="Arial"/>
              </a:endParaRPr>
            </a:p>
          </p:txBody>
        </p:sp>
        <p:sp>
          <p:nvSpPr>
            <p:cNvPr id="598" name="Line 5"/>
            <p:cNvSpPr/>
            <p:nvPr/>
          </p:nvSpPr>
          <p:spPr>
            <a:xfrm flipH="1">
              <a:off x="4392000" y="3168000"/>
              <a:ext cx="1537200" cy="432000"/>
            </a:xfrm>
            <a:prstGeom prst="line">
              <a:avLst/>
            </a:prstGeom>
            <a:ln w="38160">
              <a:solidFill>
                <a:srgbClr val="FF3333"/>
              </a:solidFill>
              <a:round/>
              <a:tailEnd type="triangle" w="med" len="med"/>
            </a:ln>
          </p:spPr>
          <p:style>
            <a:lnRef idx="0">
              <a:scrgbClr r="0" g="0" b="0"/>
            </a:lnRef>
            <a:fillRef idx="0">
              <a:scrgbClr r="0" g="0" b="0"/>
            </a:fillRef>
            <a:effectRef idx="0">
              <a:scrgbClr r="0" g="0" b="0"/>
            </a:effectRef>
            <a:fontRef idx="minor"/>
          </p:style>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9"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Подготовка экстракта к очистке</a:t>
            </a:r>
            <a:endParaRPr lang="ru-RU" sz="4200" b="0" strike="noStrike" spc="-1">
              <a:solidFill>
                <a:srgbClr val="006633"/>
              </a:solidFill>
              <a:uFill>
                <a:solidFill>
                  <a:srgbClr val="FFFFFF"/>
                </a:solidFill>
              </a:uFill>
              <a:latin typeface="Garamond"/>
            </a:endParaRPr>
          </a:p>
        </p:txBody>
      </p:sp>
      <p:pic>
        <p:nvPicPr>
          <p:cNvPr id="600" name="Рисунок 599"/>
          <p:cNvPicPr/>
          <p:nvPr/>
        </p:nvPicPr>
        <p:blipFill>
          <a:blip r:embed="rId3"/>
          <a:stretch/>
        </p:blipFill>
        <p:spPr>
          <a:xfrm>
            <a:off x="468360" y="287280"/>
            <a:ext cx="971640" cy="963720"/>
          </a:xfrm>
          <a:prstGeom prst="rect">
            <a:avLst/>
          </a:prstGeom>
          <a:ln>
            <a:noFill/>
          </a:ln>
        </p:spPr>
      </p:pic>
      <p:pic>
        <p:nvPicPr>
          <p:cNvPr id="601" name="Рисунок 600"/>
          <p:cNvPicPr/>
          <p:nvPr/>
        </p:nvPicPr>
        <p:blipFill>
          <a:blip r:embed="rId4"/>
          <a:stretch/>
        </p:blipFill>
        <p:spPr>
          <a:xfrm>
            <a:off x="720720" y="431640"/>
            <a:ext cx="493560" cy="571680"/>
          </a:xfrm>
          <a:prstGeom prst="rect">
            <a:avLst/>
          </a:prstGeom>
          <a:ln>
            <a:noFill/>
          </a:ln>
        </p:spPr>
      </p:pic>
      <p:grpSp>
        <p:nvGrpSpPr>
          <p:cNvPr id="8" name="Группа 7"/>
          <p:cNvGrpSpPr/>
          <p:nvPr/>
        </p:nvGrpSpPr>
        <p:grpSpPr>
          <a:xfrm>
            <a:off x="504000" y="1584000"/>
            <a:ext cx="8064000" cy="4096800"/>
            <a:chOff x="504000" y="1584000"/>
            <a:chExt cx="8064000" cy="4096800"/>
          </a:xfrm>
        </p:grpSpPr>
        <p:pic>
          <p:nvPicPr>
            <p:cNvPr id="602" name="Рисунок 601"/>
            <p:cNvPicPr/>
            <p:nvPr/>
          </p:nvPicPr>
          <p:blipFill>
            <a:blip r:embed="rId5"/>
            <a:stretch/>
          </p:blipFill>
          <p:spPr>
            <a:xfrm>
              <a:off x="504000" y="2304000"/>
              <a:ext cx="4278600" cy="3069000"/>
            </a:xfrm>
            <a:prstGeom prst="rect">
              <a:avLst/>
            </a:prstGeom>
            <a:ln>
              <a:noFill/>
            </a:ln>
          </p:spPr>
        </p:pic>
        <p:pic>
          <p:nvPicPr>
            <p:cNvPr id="603" name="Рисунок 602"/>
            <p:cNvPicPr/>
            <p:nvPr/>
          </p:nvPicPr>
          <p:blipFill>
            <a:blip r:embed="rId6"/>
            <a:stretch/>
          </p:blipFill>
          <p:spPr>
            <a:xfrm>
              <a:off x="6260040" y="2160000"/>
              <a:ext cx="2307960" cy="3520800"/>
            </a:xfrm>
            <a:prstGeom prst="rect">
              <a:avLst/>
            </a:prstGeom>
            <a:ln>
              <a:noFill/>
            </a:ln>
          </p:spPr>
        </p:pic>
        <p:sp>
          <p:nvSpPr>
            <p:cNvPr id="604" name="TextShape 2"/>
            <p:cNvSpPr txBox="1"/>
            <p:nvPr/>
          </p:nvSpPr>
          <p:spPr>
            <a:xfrm>
              <a:off x="720000" y="1584000"/>
              <a:ext cx="7806960" cy="63900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Перерастворить сухой остаток в 5 мл смеси н-гексан : дихлорметан 1:1</a:t>
              </a:r>
            </a:p>
            <a:p>
              <a:pPr algn="ctr"/>
              <a:r>
                <a:rPr lang="ru-RU" sz="1800" b="0" strike="noStrike" spc="-1">
                  <a:solidFill>
                    <a:srgbClr val="000000"/>
                  </a:solidFill>
                  <a:uFill>
                    <a:solidFill>
                      <a:srgbClr val="FFFFFF"/>
                    </a:solidFill>
                  </a:uFill>
                  <a:latin typeface="Arial"/>
                </a:rPr>
                <a:t>и профильтровать</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5"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Исключение матричных эффектов методом очистки с помощью GPC (гель-проникающей хроматографии)</a:t>
            </a:r>
            <a:endParaRPr lang="ru-RU" sz="4200" b="0" strike="noStrike" spc="-1">
              <a:solidFill>
                <a:srgbClr val="006633"/>
              </a:solidFill>
              <a:uFill>
                <a:solidFill>
                  <a:srgbClr val="FFFFFF"/>
                </a:solidFill>
              </a:uFill>
              <a:latin typeface="Garamond"/>
            </a:endParaRPr>
          </a:p>
        </p:txBody>
      </p:sp>
      <p:pic>
        <p:nvPicPr>
          <p:cNvPr id="606" name="Рисунок 605"/>
          <p:cNvPicPr/>
          <p:nvPr/>
        </p:nvPicPr>
        <p:blipFill>
          <a:blip r:embed="rId3"/>
          <a:stretch/>
        </p:blipFill>
        <p:spPr>
          <a:xfrm>
            <a:off x="468360" y="287280"/>
            <a:ext cx="971640" cy="963720"/>
          </a:xfrm>
          <a:prstGeom prst="rect">
            <a:avLst/>
          </a:prstGeom>
          <a:ln>
            <a:noFill/>
          </a:ln>
        </p:spPr>
      </p:pic>
      <p:pic>
        <p:nvPicPr>
          <p:cNvPr id="607" name="Рисунок 606"/>
          <p:cNvPicPr/>
          <p:nvPr/>
        </p:nvPicPr>
        <p:blipFill>
          <a:blip r:embed="rId4"/>
          <a:stretch/>
        </p:blipFill>
        <p:spPr>
          <a:xfrm>
            <a:off x="720720" y="431640"/>
            <a:ext cx="493560" cy="571680"/>
          </a:xfrm>
          <a:prstGeom prst="rect">
            <a:avLst/>
          </a:prstGeom>
          <a:ln>
            <a:noFill/>
          </a:ln>
        </p:spPr>
      </p:pic>
      <p:grpSp>
        <p:nvGrpSpPr>
          <p:cNvPr id="7" name="Группа 6"/>
          <p:cNvGrpSpPr/>
          <p:nvPr/>
        </p:nvGrpSpPr>
        <p:grpSpPr>
          <a:xfrm>
            <a:off x="250560" y="1911960"/>
            <a:ext cx="8749440" cy="3656160"/>
            <a:chOff x="250560" y="1911960"/>
            <a:chExt cx="8749440" cy="3656160"/>
          </a:xfrm>
        </p:grpSpPr>
        <p:pic>
          <p:nvPicPr>
            <p:cNvPr id="608" name="Рисунок 607"/>
            <p:cNvPicPr/>
            <p:nvPr/>
          </p:nvPicPr>
          <p:blipFill>
            <a:blip r:embed="rId5"/>
            <a:stretch/>
          </p:blipFill>
          <p:spPr>
            <a:xfrm>
              <a:off x="250560" y="1934640"/>
              <a:ext cx="3890880" cy="2889360"/>
            </a:xfrm>
            <a:prstGeom prst="rect">
              <a:avLst/>
            </a:prstGeom>
            <a:ln>
              <a:noFill/>
            </a:ln>
          </p:spPr>
        </p:pic>
        <p:graphicFrame>
          <p:nvGraphicFramePr>
            <p:cNvPr id="609" name="Table 2"/>
            <p:cNvGraphicFramePr/>
            <p:nvPr/>
          </p:nvGraphicFramePr>
          <p:xfrm>
            <a:off x="4113360" y="1911960"/>
            <a:ext cx="4886640" cy="3656160"/>
          </p:xfrm>
          <a:graphic>
            <a:graphicData uri="http://schemas.openxmlformats.org/drawingml/2006/table">
              <a:tbl>
                <a:tblPr/>
                <a:tblGrid>
                  <a:gridCol w="1436040"/>
                  <a:gridCol w="3450600"/>
                </a:tblGrid>
                <a:tr h="824040">
                  <a:tc>
                    <a:txBody>
                      <a:bodyPr/>
                      <a:lstStyle/>
                      <a:p>
                        <a:r>
                          <a:rPr lang="ru-RU" sz="1400" b="1" strike="noStrike" spc="-1">
                            <a:solidFill>
                              <a:srgbClr val="000000"/>
                            </a:solidFill>
                            <a:uFill>
                              <a:solidFill>
                                <a:srgbClr val="FFFFFF"/>
                              </a:solidFill>
                            </a:uFill>
                            <a:latin typeface="Arial"/>
                          </a:rPr>
                          <a:t>Колонка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r>
                          <a:rPr lang="ru-RU" sz="1200" b="0" i="1" strike="noStrike" spc="-1">
                            <a:solidFill>
                              <a:srgbClr val="000000"/>
                            </a:solidFill>
                            <a:uFill>
                              <a:solidFill>
                                <a:srgbClr val="FFFFFF"/>
                              </a:solidFill>
                            </a:uFill>
                            <a:latin typeface="Arial"/>
                          </a:rPr>
                          <a:t>60cm x 2.5cm id стеклянная колонка упакованная  60г зернением  200-400 mesh</a:t>
                        </a:r>
                        <a:endParaRPr lang="ru-RU" sz="1800" b="0" strike="noStrike" spc="-1">
                          <a:solidFill>
                            <a:srgbClr val="000000"/>
                          </a:solidFill>
                          <a:uFill>
                            <a:solidFill>
                              <a:srgbClr val="FFFFFF"/>
                            </a:solidFill>
                          </a:uFill>
                          <a:latin typeface="Arial"/>
                        </a:endParaRPr>
                      </a:p>
                      <a:p>
                        <a:r>
                          <a:rPr lang="ru-RU" sz="1200" b="0" i="1" strike="noStrike" spc="-1">
                            <a:solidFill>
                              <a:srgbClr val="000000"/>
                            </a:solidFill>
                            <a:uFill>
                              <a:solidFill>
                                <a:srgbClr val="FFFFFF"/>
                              </a:solidFill>
                            </a:uFill>
                            <a:latin typeface="Arial"/>
                          </a:rPr>
                          <a:t>сорбентом Bio-beads SX-3 в смеси н-гексан: дихлорметан (1:1)</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707760">
                  <a:tc>
                    <a:txBody>
                      <a:bodyPr/>
                      <a:lstStyle/>
                      <a:p>
                        <a:r>
                          <a:rPr lang="ru-RU" sz="1400" b="1" strike="noStrike" spc="-1">
                            <a:solidFill>
                              <a:srgbClr val="000000"/>
                            </a:solidFill>
                            <a:uFill>
                              <a:solidFill>
                                <a:srgbClr val="FFFFFF"/>
                              </a:solidFill>
                            </a:uFill>
                            <a:latin typeface="Arial"/>
                          </a:rPr>
                          <a:t>ПФ</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i="1" strike="noStrike" spc="-1">
                            <a:solidFill>
                              <a:srgbClr val="000000"/>
                            </a:solidFill>
                            <a:uFill>
                              <a:solidFill>
                                <a:srgbClr val="FFFFFF"/>
                              </a:solidFill>
                            </a:uFill>
                            <a:latin typeface="Arial"/>
                          </a:rPr>
                          <a:t>Смесь  н-гексан: дихлорметан (1:1)</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707760">
                  <a:tc>
                    <a:txBody>
                      <a:bodyPr/>
                      <a:lstStyle/>
                      <a:p>
                        <a:r>
                          <a:rPr lang="ru-RU" sz="1400" b="1" strike="noStrike" spc="-1">
                            <a:solidFill>
                              <a:srgbClr val="000000"/>
                            </a:solidFill>
                            <a:uFill>
                              <a:solidFill>
                                <a:srgbClr val="FFFFFF"/>
                              </a:solidFill>
                            </a:uFill>
                            <a:latin typeface="Arial"/>
                          </a:rPr>
                          <a:t>Скорость элюирования</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i="1" strike="noStrike" spc="-1">
                            <a:solidFill>
                              <a:srgbClr val="000000"/>
                            </a:solidFill>
                            <a:uFill>
                              <a:solidFill>
                                <a:srgbClr val="FFFFFF"/>
                              </a:solidFill>
                            </a:uFill>
                            <a:latin typeface="Arial"/>
                          </a:rPr>
                          <a:t>5 мл/мин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707760">
                  <a:tc>
                    <a:txBody>
                      <a:bodyPr/>
                      <a:lstStyle/>
                      <a:p>
                        <a:r>
                          <a:rPr lang="ru-RU" sz="1400" b="1" strike="noStrike" spc="-1">
                            <a:solidFill>
                              <a:srgbClr val="000000"/>
                            </a:solidFill>
                            <a:uFill>
                              <a:solidFill>
                                <a:srgbClr val="FFFFFF"/>
                              </a:solidFill>
                            </a:uFill>
                            <a:latin typeface="Arial"/>
                          </a:rPr>
                          <a:t>Объем образца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i="1" strike="noStrike" spc="-1">
                            <a:solidFill>
                              <a:srgbClr val="000000"/>
                            </a:solidFill>
                            <a:uFill>
                              <a:solidFill>
                                <a:srgbClr val="FFFFFF"/>
                              </a:solidFill>
                            </a:uFill>
                            <a:latin typeface="Arial"/>
                          </a:rPr>
                          <a:t>5 мл</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708840">
                  <a:tc>
                    <a:txBody>
                      <a:bodyPr/>
                      <a:lstStyle/>
                      <a:p>
                        <a:r>
                          <a:rPr lang="ru-RU" sz="1400" b="1" strike="noStrike" spc="-1">
                            <a:solidFill>
                              <a:srgbClr val="000000"/>
                            </a:solidFill>
                            <a:uFill>
                              <a:solidFill>
                                <a:srgbClr val="FFFFFF"/>
                              </a:solidFill>
                            </a:uFill>
                            <a:latin typeface="Arial"/>
                          </a:rPr>
                          <a:t>Время сбора элюата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i="1" strike="noStrike" spc="-1">
                            <a:solidFill>
                              <a:srgbClr val="000000"/>
                            </a:solidFill>
                            <a:uFill>
                              <a:solidFill>
                                <a:srgbClr val="FFFFFF"/>
                              </a:solidFill>
                            </a:uFill>
                            <a:latin typeface="Arial"/>
                          </a:rPr>
                          <a:t>С 24 по 60 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bl>
            </a:graphicData>
          </a:graphic>
        </p:graphicFrame>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0"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Упаривание элюата</a:t>
            </a:r>
            <a:endParaRPr lang="ru-RU" sz="4200" b="0" strike="noStrike" spc="-1">
              <a:solidFill>
                <a:srgbClr val="006633"/>
              </a:solidFill>
              <a:uFill>
                <a:solidFill>
                  <a:srgbClr val="FFFFFF"/>
                </a:solidFill>
              </a:uFill>
              <a:latin typeface="Garamond"/>
            </a:endParaRPr>
          </a:p>
        </p:txBody>
      </p:sp>
      <p:pic>
        <p:nvPicPr>
          <p:cNvPr id="611" name="Рисунок 610"/>
          <p:cNvPicPr/>
          <p:nvPr/>
        </p:nvPicPr>
        <p:blipFill>
          <a:blip r:embed="rId3"/>
          <a:stretch/>
        </p:blipFill>
        <p:spPr>
          <a:xfrm>
            <a:off x="468360" y="287280"/>
            <a:ext cx="971640" cy="963720"/>
          </a:xfrm>
          <a:prstGeom prst="rect">
            <a:avLst/>
          </a:prstGeom>
          <a:ln>
            <a:noFill/>
          </a:ln>
        </p:spPr>
      </p:pic>
      <p:pic>
        <p:nvPicPr>
          <p:cNvPr id="612" name="Рисунок 611"/>
          <p:cNvPicPr/>
          <p:nvPr/>
        </p:nvPicPr>
        <p:blipFill>
          <a:blip r:embed="rId4"/>
          <a:stretch/>
        </p:blipFill>
        <p:spPr>
          <a:xfrm>
            <a:off x="720720" y="431640"/>
            <a:ext cx="493560" cy="571680"/>
          </a:xfrm>
          <a:prstGeom prst="rect">
            <a:avLst/>
          </a:prstGeom>
          <a:ln>
            <a:noFill/>
          </a:ln>
        </p:spPr>
      </p:pic>
      <p:grpSp>
        <p:nvGrpSpPr>
          <p:cNvPr id="7" name="Группа 6"/>
          <p:cNvGrpSpPr/>
          <p:nvPr/>
        </p:nvGrpSpPr>
        <p:grpSpPr>
          <a:xfrm>
            <a:off x="2808000" y="1691640"/>
            <a:ext cx="4680000" cy="4068360"/>
            <a:chOff x="2808000" y="1691640"/>
            <a:chExt cx="4680000" cy="4068360"/>
          </a:xfrm>
        </p:grpSpPr>
        <p:sp>
          <p:nvSpPr>
            <p:cNvPr id="613" name="TextShape 2"/>
            <p:cNvSpPr txBox="1"/>
            <p:nvPr/>
          </p:nvSpPr>
          <p:spPr>
            <a:xfrm>
              <a:off x="2811960" y="1691640"/>
              <a:ext cx="4676040" cy="612360"/>
            </a:xfrm>
            <a:prstGeom prst="rect">
              <a:avLst/>
            </a:prstGeom>
            <a:noFill/>
            <a:ln>
              <a:noFill/>
            </a:ln>
          </p:spPr>
          <p:txBody>
            <a:bodyPr lIns="0" tIns="0" rIns="0" bIns="0"/>
            <a:lstStyle/>
            <a:p>
              <a:pPr algn="ctr"/>
              <a:r>
                <a:rPr lang="ru-RU" sz="2010" b="0" strike="noStrike" spc="-1">
                  <a:solidFill>
                    <a:srgbClr val="000000"/>
                  </a:solidFill>
                  <a:uFill>
                    <a:solidFill>
                      <a:srgbClr val="FFFFFF"/>
                    </a:solidFill>
                  </a:uFill>
                  <a:latin typeface="Arial"/>
                </a:rPr>
                <a:t>Концентрировать до сухого состояния </a:t>
              </a:r>
              <a:endParaRPr lang="ru-RU" sz="1800" b="0" strike="noStrike" spc="-1">
                <a:solidFill>
                  <a:srgbClr val="000000"/>
                </a:solidFill>
                <a:uFill>
                  <a:solidFill>
                    <a:srgbClr val="FFFFFF"/>
                  </a:solidFill>
                </a:uFill>
                <a:latin typeface="Arial"/>
              </a:endParaRPr>
            </a:p>
            <a:p>
              <a:pPr algn="ctr"/>
              <a:r>
                <a:rPr lang="ru-RU" sz="2010" b="0" strike="noStrike" spc="-1">
                  <a:solidFill>
                    <a:srgbClr val="000000"/>
                  </a:solidFill>
                  <a:uFill>
                    <a:solidFill>
                      <a:srgbClr val="FFFFFF"/>
                    </a:solidFill>
                  </a:uFill>
                  <a:latin typeface="Arial"/>
                </a:rPr>
                <a:t>на ротационном испарителе</a:t>
              </a:r>
              <a:endParaRPr lang="ru-RU" sz="1800" b="0" strike="noStrike" spc="-1">
                <a:solidFill>
                  <a:srgbClr val="000000"/>
                </a:solidFill>
                <a:uFill>
                  <a:solidFill>
                    <a:srgbClr val="FFFFFF"/>
                  </a:solidFill>
                </a:uFill>
                <a:latin typeface="Arial"/>
              </a:endParaRPr>
            </a:p>
          </p:txBody>
        </p:sp>
        <p:pic>
          <p:nvPicPr>
            <p:cNvPr id="614" name="Рисунок 613"/>
            <p:cNvPicPr/>
            <p:nvPr/>
          </p:nvPicPr>
          <p:blipFill>
            <a:blip r:embed="rId5"/>
            <a:stretch/>
          </p:blipFill>
          <p:spPr>
            <a:xfrm>
              <a:off x="2808000" y="2687760"/>
              <a:ext cx="4407480" cy="3072240"/>
            </a:xfrm>
            <a:prstGeom prst="rect">
              <a:avLst/>
            </a:prstGeom>
            <a:ln>
              <a:noFill/>
            </a:ln>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5"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Очистка элюата на Флорисиле</a:t>
            </a:r>
            <a:endParaRPr lang="ru-RU" sz="4200" b="0" strike="noStrike" spc="-1">
              <a:solidFill>
                <a:srgbClr val="006633"/>
              </a:solidFill>
              <a:uFill>
                <a:solidFill>
                  <a:srgbClr val="FFFFFF"/>
                </a:solidFill>
              </a:uFill>
              <a:latin typeface="Garamond"/>
            </a:endParaRPr>
          </a:p>
        </p:txBody>
      </p:sp>
      <p:pic>
        <p:nvPicPr>
          <p:cNvPr id="616" name="Рисунок 615"/>
          <p:cNvPicPr/>
          <p:nvPr/>
        </p:nvPicPr>
        <p:blipFill>
          <a:blip r:embed="rId3"/>
          <a:stretch/>
        </p:blipFill>
        <p:spPr>
          <a:xfrm>
            <a:off x="468360" y="287280"/>
            <a:ext cx="971640" cy="963720"/>
          </a:xfrm>
          <a:prstGeom prst="rect">
            <a:avLst/>
          </a:prstGeom>
          <a:ln>
            <a:noFill/>
          </a:ln>
        </p:spPr>
      </p:pic>
      <p:pic>
        <p:nvPicPr>
          <p:cNvPr id="617" name="Рисунок 616"/>
          <p:cNvPicPr/>
          <p:nvPr/>
        </p:nvPicPr>
        <p:blipFill>
          <a:blip r:embed="rId4"/>
          <a:stretch/>
        </p:blipFill>
        <p:spPr>
          <a:xfrm>
            <a:off x="720720" y="431640"/>
            <a:ext cx="493560" cy="571680"/>
          </a:xfrm>
          <a:prstGeom prst="rect">
            <a:avLst/>
          </a:prstGeom>
          <a:ln>
            <a:noFill/>
          </a:ln>
        </p:spPr>
      </p:pic>
      <p:grpSp>
        <p:nvGrpSpPr>
          <p:cNvPr id="9" name="Группа 8"/>
          <p:cNvGrpSpPr/>
          <p:nvPr/>
        </p:nvGrpSpPr>
        <p:grpSpPr>
          <a:xfrm>
            <a:off x="209880" y="974520"/>
            <a:ext cx="8386920" cy="5217480"/>
            <a:chOff x="209880" y="974520"/>
            <a:chExt cx="8386920" cy="5217480"/>
          </a:xfrm>
        </p:grpSpPr>
        <p:sp>
          <p:nvSpPr>
            <p:cNvPr id="618" name="TextShape 2"/>
            <p:cNvSpPr txBox="1"/>
            <p:nvPr/>
          </p:nvSpPr>
          <p:spPr>
            <a:xfrm>
              <a:off x="3694320" y="974520"/>
              <a:ext cx="4225680" cy="118548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необходимость в такой очистке имеется только в случае определения ХОП и пиретроидов поскольку эти пестициды анализируют с использованием ЭЗД (детекторов по захвату электронов) !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Для пестицидов, которые детектируют с помощью ПИД или ТИД очистку на Флорисиле не выполняют</a:t>
              </a:r>
              <a:endParaRPr lang="ru-RU" sz="1800" b="0" strike="noStrike" spc="-1">
                <a:solidFill>
                  <a:srgbClr val="000000"/>
                </a:solidFill>
                <a:uFill>
                  <a:solidFill>
                    <a:srgbClr val="FFFFFF"/>
                  </a:solidFill>
                </a:uFill>
                <a:latin typeface="Arial"/>
              </a:endParaRPr>
            </a:p>
          </p:txBody>
        </p:sp>
        <p:pic>
          <p:nvPicPr>
            <p:cNvPr id="619" name="Рисунок 618"/>
            <p:cNvPicPr/>
            <p:nvPr/>
          </p:nvPicPr>
          <p:blipFill>
            <a:blip r:embed="rId5" cstate="print"/>
            <a:stretch/>
          </p:blipFill>
          <p:spPr>
            <a:xfrm>
              <a:off x="3024000" y="1175040"/>
              <a:ext cx="507600" cy="363600"/>
            </a:xfrm>
            <a:prstGeom prst="rect">
              <a:avLst/>
            </a:prstGeom>
            <a:ln>
              <a:noFill/>
            </a:ln>
          </p:spPr>
        </p:pic>
        <p:pic>
          <p:nvPicPr>
            <p:cNvPr id="620" name="Рисунок 619"/>
            <p:cNvPicPr/>
            <p:nvPr/>
          </p:nvPicPr>
          <p:blipFill>
            <a:blip r:embed="rId6"/>
            <a:stretch/>
          </p:blipFill>
          <p:spPr>
            <a:xfrm>
              <a:off x="209880" y="2011680"/>
              <a:ext cx="3462120" cy="4180320"/>
            </a:xfrm>
            <a:prstGeom prst="rect">
              <a:avLst/>
            </a:prstGeom>
            <a:ln>
              <a:noFill/>
            </a:ln>
          </p:spPr>
        </p:pic>
        <p:graphicFrame>
          <p:nvGraphicFramePr>
            <p:cNvPr id="621" name="Table 3"/>
            <p:cNvGraphicFramePr/>
            <p:nvPr/>
          </p:nvGraphicFramePr>
          <p:xfrm>
            <a:off x="3709440" y="2522880"/>
            <a:ext cx="4887360" cy="2935440"/>
          </p:xfrm>
          <a:graphic>
            <a:graphicData uri="http://schemas.openxmlformats.org/drawingml/2006/table">
              <a:tbl>
                <a:tblPr/>
                <a:tblGrid>
                  <a:gridCol w="1436040"/>
                  <a:gridCol w="3451320"/>
                </a:tblGrid>
                <a:tr h="776520">
                  <a:tc>
                    <a:txBody>
                      <a:bodyPr/>
                      <a:lstStyle/>
                      <a:p>
                        <a:r>
                          <a:rPr lang="ru-RU" sz="1400" b="1" strike="noStrike" spc="-1">
                            <a:solidFill>
                              <a:srgbClr val="000000"/>
                            </a:solidFill>
                            <a:uFill>
                              <a:solidFill>
                                <a:srgbClr val="FFFFFF"/>
                              </a:solidFill>
                            </a:uFill>
                            <a:latin typeface="Arial"/>
                          </a:rPr>
                          <a:t>Колонка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pPr algn="ctr"/>
                        <a:r>
                          <a:rPr lang="ru-RU" sz="1200" b="0" i="1" strike="noStrike" spc="-1">
                            <a:solidFill>
                              <a:srgbClr val="000000"/>
                            </a:solidFill>
                            <a:uFill>
                              <a:solidFill>
                                <a:srgbClr val="FFFFFF"/>
                              </a:solidFill>
                            </a:uFill>
                            <a:latin typeface="Arial"/>
                          </a:rPr>
                          <a:t>500 мг флорисила (силикат магния)</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719640">
                  <a:tc>
                    <a:txBody>
                      <a:bodyPr/>
                      <a:lstStyle/>
                      <a:p>
                        <a:r>
                          <a:rPr lang="ru-RU" sz="1400" b="1" strike="noStrike" spc="-1">
                            <a:solidFill>
                              <a:srgbClr val="000000"/>
                            </a:solidFill>
                            <a:uFill>
                              <a:solidFill>
                                <a:srgbClr val="FFFFFF"/>
                              </a:solidFill>
                            </a:uFill>
                            <a:latin typeface="Arial"/>
                          </a:rPr>
                          <a:t>Кондиционирование</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i="1" strike="noStrike" spc="-1">
                            <a:solidFill>
                              <a:srgbClr val="000000"/>
                            </a:solidFill>
                            <a:uFill>
                              <a:solidFill>
                                <a:srgbClr val="FFFFFF"/>
                              </a:solidFill>
                            </a:uFill>
                            <a:latin typeface="Arial"/>
                          </a:rPr>
                          <a:t>10 мл 15 % этанола в петролейном эфире</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719640">
                  <a:tc>
                    <a:txBody>
                      <a:bodyPr/>
                      <a:lstStyle/>
                      <a:p>
                        <a:r>
                          <a:rPr lang="ru-RU" sz="1400" b="1" strike="noStrike" spc="-1">
                            <a:solidFill>
                              <a:srgbClr val="000000"/>
                            </a:solidFill>
                            <a:uFill>
                              <a:solidFill>
                                <a:srgbClr val="FFFFFF"/>
                              </a:solidFill>
                            </a:uFill>
                            <a:latin typeface="Arial"/>
                          </a:rPr>
                          <a:t>Образец</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pPr algn="ctr"/>
                        <a:r>
                          <a:rPr lang="ru-RU" sz="1200" b="0" i="1" strike="noStrike" spc="-1">
                            <a:solidFill>
                              <a:srgbClr val="000000"/>
                            </a:solidFill>
                            <a:uFill>
                              <a:solidFill>
                                <a:srgbClr val="FFFFFF"/>
                              </a:solidFill>
                            </a:uFill>
                            <a:latin typeface="Arial"/>
                          </a:rPr>
                          <a:t>5 мл образца нанести на колонку и дать впитаться</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719640">
                  <a:tc>
                    <a:txBody>
                      <a:bodyPr/>
                      <a:lstStyle/>
                      <a:p>
                        <a:r>
                          <a:rPr lang="ru-RU" sz="1400" b="1" strike="noStrike" spc="-1">
                            <a:solidFill>
                              <a:srgbClr val="000000"/>
                            </a:solidFill>
                            <a:uFill>
                              <a:solidFill>
                                <a:srgbClr val="FFFFFF"/>
                              </a:solidFill>
                            </a:uFill>
                            <a:latin typeface="Arial"/>
                          </a:rPr>
                          <a:t>Элюирование</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pPr algn="ctr"/>
                        <a:r>
                          <a:rPr lang="ru-RU" sz="1200" b="0" i="1" strike="noStrike" spc="-1">
                            <a:solidFill>
                              <a:srgbClr val="000000"/>
                            </a:solidFill>
                            <a:uFill>
                              <a:solidFill>
                                <a:srgbClr val="FFFFFF"/>
                              </a:solidFill>
                            </a:uFill>
                            <a:latin typeface="Arial"/>
                          </a:rPr>
                          <a:t>25 мл смеси диэтиловый эфир : петролейный эфир (1:1)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2"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Концентрирование элюата после очистки на Флорисиле</a:t>
            </a:r>
            <a:endParaRPr lang="ru-RU" sz="4200" b="0" strike="noStrike" spc="-1">
              <a:solidFill>
                <a:srgbClr val="006633"/>
              </a:solidFill>
              <a:uFill>
                <a:solidFill>
                  <a:srgbClr val="FFFFFF"/>
                </a:solidFill>
              </a:uFill>
              <a:latin typeface="Garamond"/>
            </a:endParaRPr>
          </a:p>
        </p:txBody>
      </p:sp>
      <p:pic>
        <p:nvPicPr>
          <p:cNvPr id="623" name="Рисунок 622"/>
          <p:cNvPicPr/>
          <p:nvPr/>
        </p:nvPicPr>
        <p:blipFill>
          <a:blip r:embed="rId3"/>
          <a:stretch/>
        </p:blipFill>
        <p:spPr>
          <a:xfrm>
            <a:off x="468360" y="287280"/>
            <a:ext cx="971640" cy="963720"/>
          </a:xfrm>
          <a:prstGeom prst="rect">
            <a:avLst/>
          </a:prstGeom>
          <a:ln>
            <a:noFill/>
          </a:ln>
        </p:spPr>
      </p:pic>
      <p:pic>
        <p:nvPicPr>
          <p:cNvPr id="624" name="Рисунок 623"/>
          <p:cNvPicPr/>
          <p:nvPr/>
        </p:nvPicPr>
        <p:blipFill>
          <a:blip r:embed="rId4"/>
          <a:stretch/>
        </p:blipFill>
        <p:spPr>
          <a:xfrm>
            <a:off x="720720" y="431640"/>
            <a:ext cx="493560" cy="571680"/>
          </a:xfrm>
          <a:prstGeom prst="rect">
            <a:avLst/>
          </a:prstGeom>
          <a:ln>
            <a:noFill/>
          </a:ln>
        </p:spPr>
      </p:pic>
      <p:grpSp>
        <p:nvGrpSpPr>
          <p:cNvPr id="7" name="Группа 6"/>
          <p:cNvGrpSpPr/>
          <p:nvPr/>
        </p:nvGrpSpPr>
        <p:grpSpPr>
          <a:xfrm>
            <a:off x="1969200" y="1732320"/>
            <a:ext cx="6602760" cy="3523680"/>
            <a:chOff x="1969200" y="1732320"/>
            <a:chExt cx="6602760" cy="3523680"/>
          </a:xfrm>
        </p:grpSpPr>
        <p:pic>
          <p:nvPicPr>
            <p:cNvPr id="625" name="Рисунок 624"/>
            <p:cNvPicPr/>
            <p:nvPr/>
          </p:nvPicPr>
          <p:blipFill>
            <a:blip r:embed="rId5"/>
            <a:stretch/>
          </p:blipFill>
          <p:spPr>
            <a:xfrm>
              <a:off x="2871360" y="2250000"/>
              <a:ext cx="4328640" cy="3006000"/>
            </a:xfrm>
            <a:prstGeom prst="rect">
              <a:avLst/>
            </a:prstGeom>
            <a:ln>
              <a:noFill/>
            </a:ln>
          </p:spPr>
        </p:pic>
        <p:sp>
          <p:nvSpPr>
            <p:cNvPr id="626" name="TextShape 2"/>
            <p:cNvSpPr txBox="1"/>
            <p:nvPr/>
          </p:nvSpPr>
          <p:spPr>
            <a:xfrm>
              <a:off x="1969200" y="1732320"/>
              <a:ext cx="6602760" cy="368640"/>
            </a:xfrm>
            <a:prstGeom prst="rect">
              <a:avLst/>
            </a:prstGeom>
            <a:noFill/>
            <a:ln>
              <a:noFill/>
            </a:ln>
          </p:spPr>
          <p:txBody>
            <a:bodyPr lIns="0" tIns="0" rIns="0" bIns="0"/>
            <a:lstStyle/>
            <a:p>
              <a:r>
                <a:rPr lang="ru-RU" sz="2010" b="0" strike="noStrike" spc="-1">
                  <a:solidFill>
                    <a:srgbClr val="000000"/>
                  </a:solidFill>
                  <a:uFill>
                    <a:solidFill>
                      <a:srgbClr val="FFFFFF"/>
                    </a:solidFill>
                  </a:uFill>
                  <a:latin typeface="Arial"/>
                </a:rPr>
                <a:t>Сконцентрировать элюат до сухого состояния в токе N</a:t>
              </a:r>
              <a:r>
                <a:rPr lang="ru-RU" sz="2008" b="0" strike="noStrike" spc="-1" baseline="-33000">
                  <a:solidFill>
                    <a:srgbClr val="000000"/>
                  </a:solidFill>
                  <a:uFill>
                    <a:solidFill>
                      <a:srgbClr val="FFFFFF"/>
                    </a:solidFill>
                  </a:uFill>
                  <a:latin typeface="Arial"/>
                </a:rPr>
                <a:t>2</a:t>
              </a:r>
              <a:endParaRPr lang="ru-RU" sz="1800" b="0" strike="noStrike" spc="-1">
                <a:solidFill>
                  <a:srgbClr val="000000"/>
                </a:solidFill>
                <a:uFill>
                  <a:solidFill>
                    <a:srgbClr val="FFFFFF"/>
                  </a:solidFill>
                </a:uFill>
                <a:latin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7"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ГХ-анализ хлорорганических и пиретроидных пестицидов</a:t>
            </a:r>
            <a:endParaRPr lang="ru-RU" sz="4200" b="0" strike="noStrike" spc="-1">
              <a:solidFill>
                <a:srgbClr val="006633"/>
              </a:solidFill>
              <a:uFill>
                <a:solidFill>
                  <a:srgbClr val="FFFFFF"/>
                </a:solidFill>
              </a:uFill>
              <a:latin typeface="Garamond"/>
            </a:endParaRPr>
          </a:p>
        </p:txBody>
      </p:sp>
      <p:pic>
        <p:nvPicPr>
          <p:cNvPr id="628" name="Рисунок 627"/>
          <p:cNvPicPr/>
          <p:nvPr/>
        </p:nvPicPr>
        <p:blipFill>
          <a:blip r:embed="rId3"/>
          <a:stretch/>
        </p:blipFill>
        <p:spPr>
          <a:xfrm>
            <a:off x="468360" y="287280"/>
            <a:ext cx="971640" cy="963720"/>
          </a:xfrm>
          <a:prstGeom prst="rect">
            <a:avLst/>
          </a:prstGeom>
          <a:ln>
            <a:noFill/>
          </a:ln>
        </p:spPr>
      </p:pic>
      <p:pic>
        <p:nvPicPr>
          <p:cNvPr id="629" name="Рисунок 628"/>
          <p:cNvPicPr/>
          <p:nvPr/>
        </p:nvPicPr>
        <p:blipFill>
          <a:blip r:embed="rId4"/>
          <a:stretch/>
        </p:blipFill>
        <p:spPr>
          <a:xfrm>
            <a:off x="720720" y="431640"/>
            <a:ext cx="493560" cy="571680"/>
          </a:xfrm>
          <a:prstGeom prst="rect">
            <a:avLst/>
          </a:prstGeom>
          <a:ln>
            <a:noFill/>
          </a:ln>
        </p:spPr>
      </p:pic>
      <p:grpSp>
        <p:nvGrpSpPr>
          <p:cNvPr id="9" name="Группа 8"/>
          <p:cNvGrpSpPr/>
          <p:nvPr/>
        </p:nvGrpSpPr>
        <p:grpSpPr>
          <a:xfrm>
            <a:off x="205200" y="1347480"/>
            <a:ext cx="8447760" cy="4077000"/>
            <a:chOff x="205200" y="1347480"/>
            <a:chExt cx="8447760" cy="4077000"/>
          </a:xfrm>
        </p:grpSpPr>
        <p:graphicFrame>
          <p:nvGraphicFramePr>
            <p:cNvPr id="630" name="Table 2"/>
            <p:cNvGraphicFramePr/>
            <p:nvPr/>
          </p:nvGraphicFramePr>
          <p:xfrm>
            <a:off x="2691000" y="1377000"/>
            <a:ext cx="5961960" cy="4047480"/>
          </p:xfrm>
          <a:graphic>
            <a:graphicData uri="http://schemas.openxmlformats.org/drawingml/2006/table">
              <a:tbl>
                <a:tblPr/>
                <a:tblGrid>
                  <a:gridCol w="2086920"/>
                  <a:gridCol w="3875040"/>
                </a:tblGrid>
                <a:tr h="824040">
                  <a:tc>
                    <a:txBody>
                      <a:bodyPr/>
                      <a:lstStyle/>
                      <a:p>
                        <a:pPr algn="ctr"/>
                        <a:r>
                          <a:rPr lang="ru-RU" sz="1400" b="1" strike="noStrike" spc="-1">
                            <a:solidFill>
                              <a:srgbClr val="000000"/>
                            </a:solidFill>
                            <a:uFill>
                              <a:solidFill>
                                <a:srgbClr val="FFFFFF"/>
                              </a:solidFill>
                            </a:uFill>
                            <a:latin typeface="Arial"/>
                          </a:rPr>
                          <a:t>Колонка (бимодал)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r>
                          <a:rPr lang="ru-RU" sz="1200" b="0" strike="noStrike" spc="-1">
                            <a:solidFill>
                              <a:srgbClr val="000000"/>
                            </a:solidFill>
                            <a:uFill>
                              <a:solidFill>
                                <a:srgbClr val="FFFFFF"/>
                              </a:solidFill>
                            </a:uFill>
                            <a:latin typeface="Arial"/>
                          </a:rPr>
                          <a:t>1. DB-1701  L=30 м; 0,25 mm id ; 0,25 </a:t>
                        </a:r>
                        <a:r>
                          <a:rPr lang="ru-RU" sz="1200" b="0" strike="noStrike" spc="-1">
                            <a:solidFill>
                              <a:srgbClr val="000000"/>
                            </a:solidFill>
                            <a:uFill>
                              <a:solidFill>
                                <a:srgbClr val="FFFFFF"/>
                              </a:solidFill>
                            </a:uFill>
                            <a:latin typeface="Ubuntu"/>
                            <a:ea typeface="Ubuntu"/>
                          </a:rPr>
                          <a:t>μ</a:t>
                        </a:r>
                        <a:r>
                          <a:rPr lang="ru-RU" sz="1200" b="0" strike="noStrike" spc="-1">
                            <a:solidFill>
                              <a:srgbClr val="000000"/>
                            </a:solidFill>
                            <a:uFill>
                              <a:solidFill>
                                <a:srgbClr val="FFFFFF"/>
                              </a:solidFill>
                            </a:uFill>
                            <a:latin typeface="Arial"/>
                            <a:ea typeface="Ubuntu"/>
                          </a:rPr>
                          <a:t>m -толщина пленки.</a:t>
                        </a:r>
                        <a:endParaRPr lang="ru-RU" sz="1800" b="0" strike="noStrike" spc="-1">
                          <a:solidFill>
                            <a:srgbClr val="000000"/>
                          </a:solidFill>
                          <a:uFill>
                            <a:solidFill>
                              <a:srgbClr val="FFFFFF"/>
                            </a:solidFill>
                          </a:uFill>
                          <a:latin typeface="Arial"/>
                        </a:endParaRPr>
                      </a:p>
                      <a:p>
                        <a:r>
                          <a:rPr lang="ru-RU" sz="1200" b="0" strike="noStrike" spc="-1">
                            <a:solidFill>
                              <a:srgbClr val="000000"/>
                            </a:solidFill>
                            <a:uFill>
                              <a:solidFill>
                                <a:srgbClr val="FFFFFF"/>
                              </a:solidFill>
                            </a:uFill>
                            <a:latin typeface="Arial"/>
                            <a:ea typeface="Ubuntu"/>
                          </a:rPr>
                          <a:t>2. НР- 5  L=30 м; 0,25 mm id ; 0,25 </a:t>
                        </a:r>
                        <a:r>
                          <a:rPr lang="ru-RU" sz="1200" b="0" strike="noStrike" spc="-1">
                            <a:solidFill>
                              <a:srgbClr val="000000"/>
                            </a:solidFill>
                            <a:uFill>
                              <a:solidFill>
                                <a:srgbClr val="FFFFFF"/>
                              </a:solidFill>
                            </a:uFill>
                            <a:latin typeface="Ubuntu"/>
                            <a:ea typeface="Ubuntu"/>
                          </a:rPr>
                          <a:t>μ</a:t>
                        </a:r>
                        <a:r>
                          <a:rPr lang="ru-RU" sz="1200" b="0" strike="noStrike" spc="-1">
                            <a:solidFill>
                              <a:srgbClr val="000000"/>
                            </a:solidFill>
                            <a:uFill>
                              <a:solidFill>
                                <a:srgbClr val="FFFFFF"/>
                              </a:solidFill>
                            </a:uFill>
                            <a:latin typeface="Arial"/>
                            <a:ea typeface="Ubuntu"/>
                          </a:rPr>
                          <a:t>m -толщина пленки.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520200">
                  <a:tc>
                    <a:txBody>
                      <a:bodyPr/>
                      <a:lstStyle/>
                      <a:p>
                        <a:pPr algn="ctr"/>
                        <a:r>
                          <a:rPr lang="ru-RU" sz="1400" b="1" strike="noStrike" spc="-1">
                            <a:solidFill>
                              <a:srgbClr val="000000"/>
                            </a:solidFill>
                            <a:uFill>
                              <a:solidFill>
                                <a:srgbClr val="FFFFFF"/>
                              </a:solidFill>
                            </a:uFill>
                            <a:latin typeface="Arial"/>
                          </a:rPr>
                          <a:t>Температура колонки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Программа : 100</a:t>
                        </a:r>
                        <a:r>
                          <a:rPr lang="ru-RU" sz="1200" b="0" strike="noStrike" spc="-1">
                            <a:solidFill>
                              <a:srgbClr val="000000"/>
                            </a:solidFill>
                            <a:uFill>
                              <a:solidFill>
                                <a:srgbClr val="FFFFFF"/>
                              </a:solidFill>
                            </a:uFill>
                            <a:latin typeface="Arial"/>
                            <a:ea typeface="Arial"/>
                          </a:rPr>
                          <a:t>ºС - 10 ºС/мин - 280 ºС(25 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41720">
                  <a:tc>
                    <a:txBody>
                      <a:bodyPr/>
                      <a:lstStyle/>
                      <a:p>
                        <a:r>
                          <a:rPr lang="ru-RU" sz="1400" b="1" strike="noStrike" spc="-1">
                            <a:solidFill>
                              <a:srgbClr val="000000"/>
                            </a:solidFill>
                            <a:uFill>
                              <a:solidFill>
                                <a:srgbClr val="FFFFFF"/>
                              </a:solidFill>
                            </a:uFill>
                            <a:latin typeface="Arial"/>
                          </a:rPr>
                          <a:t>Инжектор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Splitless</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58720">
                  <a:tc>
                    <a:txBody>
                      <a:bodyPr/>
                      <a:lstStyle/>
                      <a:p>
                        <a:r>
                          <a:rPr lang="ru-RU" sz="1400" b="1" strike="noStrike" spc="-1">
                            <a:solidFill>
                              <a:srgbClr val="000000"/>
                            </a:solidFill>
                            <a:uFill>
                              <a:solidFill>
                                <a:srgbClr val="FFFFFF"/>
                              </a:solidFill>
                            </a:uFill>
                            <a:latin typeface="Arial"/>
                          </a:rPr>
                          <a:t>Температура инжектора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 200</a:t>
                        </a:r>
                        <a:r>
                          <a:rPr lang="ru-RU" sz="1200" b="0" strike="noStrike" spc="-1">
                            <a:solidFill>
                              <a:srgbClr val="000000"/>
                            </a:solidFill>
                            <a:uFill>
                              <a:solidFill>
                                <a:srgbClr val="FFFFFF"/>
                              </a:solidFill>
                            </a:uFill>
                            <a:latin typeface="Arial"/>
                            <a:ea typeface="Arial"/>
                          </a:rPr>
                          <a:t>ºС</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325080">
                  <a:tc>
                    <a:txBody>
                      <a:bodyPr/>
                      <a:lstStyle/>
                      <a:p>
                        <a:r>
                          <a:rPr lang="ru-RU" sz="1400" b="1" strike="noStrike" spc="-1">
                            <a:solidFill>
                              <a:srgbClr val="000000"/>
                            </a:solidFill>
                            <a:uFill>
                              <a:solidFill>
                                <a:srgbClr val="FFFFFF"/>
                              </a:solidFill>
                            </a:uFill>
                            <a:latin typeface="Arial"/>
                          </a:rPr>
                          <a:t>Объем инжекции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1 мкл</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324720">
                  <a:tc>
                    <a:txBody>
                      <a:bodyPr/>
                      <a:lstStyle/>
                      <a:p>
                        <a:r>
                          <a:rPr lang="ru-RU" sz="1400" b="1" strike="noStrike" spc="-1">
                            <a:solidFill>
                              <a:srgbClr val="000000"/>
                            </a:solidFill>
                            <a:uFill>
                              <a:solidFill>
                                <a:srgbClr val="FFFFFF"/>
                              </a:solidFill>
                            </a:uFill>
                            <a:latin typeface="Arial"/>
                          </a:rPr>
                          <a:t>Детектор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м-ЭЗД</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532800">
                  <a:tc>
                    <a:txBody>
                      <a:bodyPr/>
                      <a:lstStyle/>
                      <a:p>
                        <a:r>
                          <a:rPr lang="ru-RU" sz="1400" b="1" strike="noStrike" spc="-1">
                            <a:solidFill>
                              <a:srgbClr val="000000"/>
                            </a:solidFill>
                            <a:uFill>
                              <a:solidFill>
                                <a:srgbClr val="FFFFFF"/>
                              </a:solidFill>
                            </a:uFill>
                            <a:latin typeface="Arial"/>
                          </a:rPr>
                          <a:t>Температура детектора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 300</a:t>
                        </a:r>
                        <a:r>
                          <a:rPr lang="ru-RU" sz="1200" b="0" strike="noStrike" spc="-1">
                            <a:solidFill>
                              <a:srgbClr val="000000"/>
                            </a:solidFill>
                            <a:uFill>
                              <a:solidFill>
                                <a:srgbClr val="FFFFFF"/>
                              </a:solidFill>
                            </a:uFill>
                            <a:latin typeface="Arial"/>
                            <a:ea typeface="Arial"/>
                          </a:rPr>
                          <a:t>ºС</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20200">
                  <a:tc>
                    <a:txBody>
                      <a:bodyPr/>
                      <a:lstStyle/>
                      <a:p>
                        <a:r>
                          <a:rPr lang="ru-RU" sz="1400" b="1" strike="noStrike" spc="-1">
                            <a:solidFill>
                              <a:srgbClr val="000000"/>
                            </a:solidFill>
                            <a:uFill>
                              <a:solidFill>
                                <a:srgbClr val="FFFFFF"/>
                              </a:solidFill>
                            </a:uFill>
                            <a:latin typeface="Arial"/>
                          </a:rPr>
                          <a:t>Скорость газа носителя (азот)</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1 мл/мин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
          <p:nvSpPr>
            <p:cNvPr id="631" name="TextShape 3"/>
            <p:cNvSpPr txBox="1"/>
            <p:nvPr/>
          </p:nvSpPr>
          <p:spPr>
            <a:xfrm>
              <a:off x="205200" y="1995480"/>
              <a:ext cx="2304000" cy="136800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необходимость в бимодальной колонке, т. е. состоящей из двух колонок присоединенных через «Y» тройник к одному инжектору возникает чтобы исключить ложное обнаружение!</a:t>
              </a:r>
              <a:endParaRPr lang="ru-RU" sz="1800" b="0" strike="noStrike" spc="-1">
                <a:solidFill>
                  <a:srgbClr val="000000"/>
                </a:solidFill>
                <a:uFill>
                  <a:solidFill>
                    <a:srgbClr val="FFFFFF"/>
                  </a:solidFill>
                </a:uFill>
                <a:latin typeface="Arial"/>
              </a:endParaRPr>
            </a:p>
          </p:txBody>
        </p:sp>
        <p:pic>
          <p:nvPicPr>
            <p:cNvPr id="632" name="Рисунок 631"/>
            <p:cNvPicPr/>
            <p:nvPr/>
          </p:nvPicPr>
          <p:blipFill>
            <a:blip r:embed="rId5" cstate="print"/>
            <a:stretch/>
          </p:blipFill>
          <p:spPr>
            <a:xfrm>
              <a:off x="991440" y="1347480"/>
              <a:ext cx="704160" cy="504000"/>
            </a:xfrm>
            <a:prstGeom prst="rect">
              <a:avLst/>
            </a:prstGeom>
            <a:ln>
              <a:noFill/>
            </a:ln>
          </p:spPr>
        </p:pic>
        <p:sp>
          <p:nvSpPr>
            <p:cNvPr id="633" name="Line 4"/>
            <p:cNvSpPr/>
            <p:nvPr/>
          </p:nvSpPr>
          <p:spPr>
            <a:xfrm>
              <a:off x="1584000" y="1584000"/>
              <a:ext cx="1107000" cy="144000"/>
            </a:xfrm>
            <a:prstGeom prst="line">
              <a:avLst/>
            </a:prstGeom>
            <a:ln>
              <a:solidFill>
                <a:srgbClr val="FF3333"/>
              </a:solidFill>
              <a:tailEnd type="triangle" w="med" len="med"/>
            </a:ln>
          </p:spPr>
          <p:style>
            <a:lnRef idx="0">
              <a:scrgbClr r="0" g="0" b="0"/>
            </a:lnRef>
            <a:fillRef idx="0">
              <a:scrgbClr r="0" g="0" b="0"/>
            </a:fillRef>
            <a:effectRef idx="0">
              <a:scrgbClr r="0" g="0" b="0"/>
            </a:effectRef>
            <a:fontRef idx="minor"/>
          </p:style>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Хроматограммы 2-х групп хлорорганических пестицидов</a:t>
            </a:r>
            <a:endParaRPr lang="ru-RU" sz="4200" b="0" strike="noStrike" spc="-1">
              <a:solidFill>
                <a:srgbClr val="006633"/>
              </a:solidFill>
              <a:uFill>
                <a:solidFill>
                  <a:srgbClr val="FFFFFF"/>
                </a:solidFill>
              </a:uFill>
              <a:latin typeface="Garamond"/>
            </a:endParaRPr>
          </a:p>
        </p:txBody>
      </p:sp>
      <p:pic>
        <p:nvPicPr>
          <p:cNvPr id="635" name="Рисунок 634"/>
          <p:cNvPicPr/>
          <p:nvPr/>
        </p:nvPicPr>
        <p:blipFill>
          <a:blip r:embed="rId3"/>
          <a:stretch/>
        </p:blipFill>
        <p:spPr>
          <a:xfrm>
            <a:off x="468360" y="287280"/>
            <a:ext cx="971640" cy="963720"/>
          </a:xfrm>
          <a:prstGeom prst="rect">
            <a:avLst/>
          </a:prstGeom>
          <a:ln>
            <a:noFill/>
          </a:ln>
        </p:spPr>
      </p:pic>
      <p:pic>
        <p:nvPicPr>
          <p:cNvPr id="636" name="Рисунок 635"/>
          <p:cNvPicPr/>
          <p:nvPr/>
        </p:nvPicPr>
        <p:blipFill>
          <a:blip r:embed="rId4"/>
          <a:stretch/>
        </p:blipFill>
        <p:spPr>
          <a:xfrm>
            <a:off x="720720" y="431640"/>
            <a:ext cx="493560" cy="571680"/>
          </a:xfrm>
          <a:prstGeom prst="rect">
            <a:avLst/>
          </a:prstGeom>
          <a:ln>
            <a:noFill/>
          </a:ln>
        </p:spPr>
      </p:pic>
      <p:pic>
        <p:nvPicPr>
          <p:cNvPr id="637" name="Рисунок 636"/>
          <p:cNvPicPr/>
          <p:nvPr/>
        </p:nvPicPr>
        <p:blipFill>
          <a:blip r:embed="rId5"/>
          <a:stretch/>
        </p:blipFill>
        <p:spPr>
          <a:xfrm>
            <a:off x="1080000" y="3621600"/>
            <a:ext cx="7344000" cy="2138400"/>
          </a:xfrm>
          <a:prstGeom prst="rect">
            <a:avLst/>
          </a:prstGeom>
          <a:ln>
            <a:noFill/>
          </a:ln>
        </p:spPr>
      </p:pic>
      <p:pic>
        <p:nvPicPr>
          <p:cNvPr id="638" name="Рисунок 637"/>
          <p:cNvPicPr/>
          <p:nvPr/>
        </p:nvPicPr>
        <p:blipFill>
          <a:blip r:embed="rId6"/>
          <a:stretch/>
        </p:blipFill>
        <p:spPr>
          <a:xfrm>
            <a:off x="1080000" y="1391760"/>
            <a:ext cx="7344000" cy="2131920"/>
          </a:xfrm>
          <a:prstGeom prst="rect">
            <a:avLst/>
          </a:prstGeom>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9"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Хроматограммы пиретроидных пестицидов</a:t>
            </a:r>
            <a:endParaRPr lang="ru-RU" sz="4200" b="0" strike="noStrike" spc="-1">
              <a:solidFill>
                <a:srgbClr val="006633"/>
              </a:solidFill>
              <a:uFill>
                <a:solidFill>
                  <a:srgbClr val="FFFFFF"/>
                </a:solidFill>
              </a:uFill>
              <a:latin typeface="Garamond"/>
            </a:endParaRPr>
          </a:p>
        </p:txBody>
      </p:sp>
      <p:pic>
        <p:nvPicPr>
          <p:cNvPr id="640" name="Рисунок 639"/>
          <p:cNvPicPr/>
          <p:nvPr/>
        </p:nvPicPr>
        <p:blipFill>
          <a:blip r:embed="rId3"/>
          <a:stretch/>
        </p:blipFill>
        <p:spPr>
          <a:xfrm>
            <a:off x="468360" y="287280"/>
            <a:ext cx="971640" cy="963720"/>
          </a:xfrm>
          <a:prstGeom prst="rect">
            <a:avLst/>
          </a:prstGeom>
          <a:ln>
            <a:noFill/>
          </a:ln>
        </p:spPr>
      </p:pic>
      <p:pic>
        <p:nvPicPr>
          <p:cNvPr id="641" name="Рисунок 640"/>
          <p:cNvPicPr/>
          <p:nvPr/>
        </p:nvPicPr>
        <p:blipFill>
          <a:blip r:embed="rId4"/>
          <a:stretch/>
        </p:blipFill>
        <p:spPr>
          <a:xfrm>
            <a:off x="720720" y="431640"/>
            <a:ext cx="493560" cy="571680"/>
          </a:xfrm>
          <a:prstGeom prst="rect">
            <a:avLst/>
          </a:prstGeom>
          <a:ln>
            <a:noFill/>
          </a:ln>
        </p:spPr>
      </p:pic>
      <p:sp>
        <p:nvSpPr>
          <p:cNvPr id="645" name="TextShape 3"/>
          <p:cNvSpPr txBox="1"/>
          <p:nvPr/>
        </p:nvSpPr>
        <p:spPr>
          <a:xfrm>
            <a:off x="4536000" y="1823400"/>
            <a:ext cx="390960" cy="461520"/>
          </a:xfrm>
          <a:prstGeom prst="rect">
            <a:avLst/>
          </a:prstGeom>
          <a:noFill/>
          <a:ln>
            <a:noFill/>
          </a:ln>
        </p:spPr>
        <p:txBody>
          <a:bodyPr lIns="0" tIns="0" rIns="0" bIns="0"/>
          <a:lstStyle/>
          <a:p>
            <a:r>
              <a:rPr lang="ru-RU" sz="2800" b="0" strike="noStrike" spc="-1">
                <a:solidFill>
                  <a:srgbClr val="000000"/>
                </a:solidFill>
                <a:uFill>
                  <a:solidFill>
                    <a:srgbClr val="FFFFFF"/>
                  </a:solidFill>
                </a:uFill>
                <a:latin typeface="Arial"/>
              </a:rPr>
              <a:t>R</a:t>
            </a:r>
            <a:endParaRPr lang="ru-RU" sz="1800" b="0" strike="noStrike" spc="-1">
              <a:solidFill>
                <a:srgbClr val="000000"/>
              </a:solidFill>
              <a:uFill>
                <a:solidFill>
                  <a:srgbClr val="FFFFFF"/>
                </a:solidFill>
              </a:uFill>
              <a:latin typeface="Arial"/>
            </a:endParaRPr>
          </a:p>
        </p:txBody>
      </p:sp>
      <p:sp>
        <p:nvSpPr>
          <p:cNvPr id="646" name="TextShape 4"/>
          <p:cNvSpPr txBox="1"/>
          <p:nvPr/>
        </p:nvSpPr>
        <p:spPr>
          <a:xfrm>
            <a:off x="6991200" y="1869120"/>
            <a:ext cx="390960" cy="461520"/>
          </a:xfrm>
          <a:prstGeom prst="rect">
            <a:avLst/>
          </a:prstGeom>
          <a:noFill/>
          <a:ln>
            <a:noFill/>
          </a:ln>
        </p:spPr>
        <p:txBody>
          <a:bodyPr lIns="0" tIns="0" rIns="0" bIns="0"/>
          <a:lstStyle/>
          <a:p>
            <a:r>
              <a:rPr lang="ru-RU" sz="2800" b="0" strike="noStrike" spc="-1">
                <a:solidFill>
                  <a:srgbClr val="000000"/>
                </a:solidFill>
                <a:uFill>
                  <a:solidFill>
                    <a:srgbClr val="FFFFFF"/>
                  </a:solidFill>
                </a:uFill>
                <a:latin typeface="Arial"/>
              </a:rPr>
              <a:t>R</a:t>
            </a:r>
            <a:endParaRPr lang="ru-RU" sz="1800" b="0" strike="noStrike" spc="-1">
              <a:solidFill>
                <a:srgbClr val="000000"/>
              </a:solidFill>
              <a:uFill>
                <a:solidFill>
                  <a:srgbClr val="FFFFFF"/>
                </a:solidFill>
              </a:uFill>
              <a:latin typeface="Arial"/>
            </a:endParaRPr>
          </a:p>
        </p:txBody>
      </p:sp>
      <p:sp>
        <p:nvSpPr>
          <p:cNvPr id="647" name="TextShape 5"/>
          <p:cNvSpPr txBox="1"/>
          <p:nvPr/>
        </p:nvSpPr>
        <p:spPr>
          <a:xfrm>
            <a:off x="4772160" y="2010960"/>
            <a:ext cx="261360" cy="309240"/>
          </a:xfrm>
          <a:prstGeom prst="rect">
            <a:avLst/>
          </a:prstGeom>
          <a:noFill/>
          <a:ln>
            <a:noFill/>
          </a:ln>
        </p:spPr>
        <p:txBody>
          <a:bodyPr lIns="0" tIns="0" rIns="0" bIns="0"/>
          <a:lstStyle/>
          <a:p>
            <a:r>
              <a:rPr lang="ru-RU" sz="1870" b="0" strike="noStrike" spc="-1">
                <a:solidFill>
                  <a:srgbClr val="000000"/>
                </a:solidFill>
                <a:uFill>
                  <a:solidFill>
                    <a:srgbClr val="FFFFFF"/>
                  </a:solidFill>
                </a:uFill>
                <a:latin typeface="Arial"/>
              </a:rPr>
              <a:t>2</a:t>
            </a:r>
            <a:endParaRPr lang="ru-RU" sz="1800" b="0" strike="noStrike" spc="-1">
              <a:solidFill>
                <a:srgbClr val="000000"/>
              </a:solidFill>
              <a:uFill>
                <a:solidFill>
                  <a:srgbClr val="FFFFFF"/>
                </a:solidFill>
              </a:uFill>
              <a:latin typeface="Arial"/>
            </a:endParaRPr>
          </a:p>
        </p:txBody>
      </p:sp>
      <p:sp>
        <p:nvSpPr>
          <p:cNvPr id="648" name="TextShape 6"/>
          <p:cNvSpPr txBox="1"/>
          <p:nvPr/>
        </p:nvSpPr>
        <p:spPr>
          <a:xfrm>
            <a:off x="7227720" y="2055960"/>
            <a:ext cx="261360" cy="309240"/>
          </a:xfrm>
          <a:prstGeom prst="rect">
            <a:avLst/>
          </a:prstGeom>
          <a:noFill/>
          <a:ln>
            <a:noFill/>
          </a:ln>
        </p:spPr>
        <p:txBody>
          <a:bodyPr lIns="0" tIns="0" rIns="0" bIns="0"/>
          <a:lstStyle/>
          <a:p>
            <a:r>
              <a:rPr lang="ru-RU" sz="1870" b="0" strike="noStrike" spc="-1">
                <a:solidFill>
                  <a:srgbClr val="000000"/>
                </a:solidFill>
                <a:uFill>
                  <a:solidFill>
                    <a:srgbClr val="FFFFFF"/>
                  </a:solidFill>
                </a:uFill>
                <a:latin typeface="Arial"/>
              </a:rPr>
              <a:t>1</a:t>
            </a:r>
            <a:endParaRPr lang="ru-RU" sz="1800" b="0" strike="noStrike" spc="-1">
              <a:solidFill>
                <a:srgbClr val="000000"/>
              </a:solidFill>
              <a:uFill>
                <a:solidFill>
                  <a:srgbClr val="FFFFFF"/>
                </a:solidFill>
              </a:uFill>
              <a:latin typeface="Arial"/>
            </a:endParaRPr>
          </a:p>
        </p:txBody>
      </p:sp>
      <p:grpSp>
        <p:nvGrpSpPr>
          <p:cNvPr id="14" name="Группа 13"/>
          <p:cNvGrpSpPr/>
          <p:nvPr/>
        </p:nvGrpSpPr>
        <p:grpSpPr>
          <a:xfrm>
            <a:off x="288000" y="916560"/>
            <a:ext cx="8567640" cy="4414320"/>
            <a:chOff x="288000" y="916560"/>
            <a:chExt cx="8567640" cy="4414320"/>
          </a:xfrm>
        </p:grpSpPr>
        <p:pic>
          <p:nvPicPr>
            <p:cNvPr id="642" name="Рисунок 641"/>
            <p:cNvPicPr/>
            <p:nvPr/>
          </p:nvPicPr>
          <p:blipFill>
            <a:blip r:embed="rId5"/>
            <a:stretch/>
          </p:blipFill>
          <p:spPr>
            <a:xfrm>
              <a:off x="288000" y="1889640"/>
              <a:ext cx="8567640" cy="2790360"/>
            </a:xfrm>
            <a:prstGeom prst="rect">
              <a:avLst/>
            </a:prstGeom>
            <a:ln>
              <a:noFill/>
            </a:ln>
          </p:spPr>
        </p:pic>
        <p:sp>
          <p:nvSpPr>
            <p:cNvPr id="643" name="TextShape 2"/>
            <p:cNvSpPr txBox="1"/>
            <p:nvPr/>
          </p:nvSpPr>
          <p:spPr>
            <a:xfrm>
              <a:off x="1180080" y="5027400"/>
              <a:ext cx="3391920" cy="303480"/>
            </a:xfrm>
            <a:prstGeom prst="rect">
              <a:avLst/>
            </a:prstGeom>
            <a:noFill/>
            <a:ln>
              <a:noFill/>
            </a:ln>
          </p:spPr>
          <p:txBody>
            <a:bodyPr lIns="90000" tIns="45000" rIns="90000" bIns="45000"/>
            <a:lstStyle/>
            <a:p>
              <a:r>
                <a:rPr lang="ru-RU" sz="1400" b="1" strike="noStrike" spc="-1">
                  <a:solidFill>
                    <a:srgbClr val="000000"/>
                  </a:solidFill>
                  <a:uFill>
                    <a:solidFill>
                      <a:srgbClr val="FFFFFF"/>
                    </a:solidFill>
                  </a:uFill>
                  <a:latin typeface="Arial"/>
                </a:rPr>
                <a:t>Мультипики изомеров пиретроидов</a:t>
              </a:r>
              <a:endParaRPr lang="ru-RU" sz="1800" b="0" strike="noStrike" spc="-1">
                <a:solidFill>
                  <a:srgbClr val="000000"/>
                </a:solidFill>
                <a:uFill>
                  <a:solidFill>
                    <a:srgbClr val="FFFFFF"/>
                  </a:solidFill>
                </a:uFill>
                <a:latin typeface="Arial"/>
              </a:endParaRPr>
            </a:p>
          </p:txBody>
        </p:sp>
        <p:pic>
          <p:nvPicPr>
            <p:cNvPr id="644" name="Рисунок 643"/>
            <p:cNvPicPr/>
            <p:nvPr/>
          </p:nvPicPr>
          <p:blipFill>
            <a:blip r:embed="rId6"/>
            <a:stretch/>
          </p:blipFill>
          <p:spPr>
            <a:xfrm>
              <a:off x="5050440" y="916560"/>
              <a:ext cx="1905480" cy="1963440"/>
            </a:xfrm>
            <a:prstGeom prst="rect">
              <a:avLst/>
            </a:prstGeom>
            <a:ln>
              <a:noFill/>
            </a:ln>
          </p:spPr>
        </p:pic>
        <p:cxnSp>
          <p:nvCxnSpPr>
            <p:cNvPr id="13" name="Прямая со стрелкой 12"/>
            <p:cNvCxnSpPr/>
            <p:nvPr/>
          </p:nvCxnSpPr>
          <p:spPr>
            <a:xfrm flipV="1">
              <a:off x="3357554" y="4572008"/>
              <a:ext cx="785818" cy="500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9"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ГХ-анализ фосфрорганических пестицидов</a:t>
            </a:r>
            <a:endParaRPr lang="ru-RU" sz="4200" b="0" strike="noStrike" spc="-1">
              <a:solidFill>
                <a:srgbClr val="006633"/>
              </a:solidFill>
              <a:uFill>
                <a:solidFill>
                  <a:srgbClr val="FFFFFF"/>
                </a:solidFill>
              </a:uFill>
              <a:latin typeface="Garamond"/>
            </a:endParaRPr>
          </a:p>
        </p:txBody>
      </p:sp>
      <p:pic>
        <p:nvPicPr>
          <p:cNvPr id="650" name="Рисунок 649"/>
          <p:cNvPicPr/>
          <p:nvPr/>
        </p:nvPicPr>
        <p:blipFill>
          <a:blip r:embed="rId3"/>
          <a:stretch/>
        </p:blipFill>
        <p:spPr>
          <a:xfrm>
            <a:off x="468360" y="287280"/>
            <a:ext cx="971640" cy="963720"/>
          </a:xfrm>
          <a:prstGeom prst="rect">
            <a:avLst/>
          </a:prstGeom>
          <a:ln>
            <a:noFill/>
          </a:ln>
        </p:spPr>
      </p:pic>
      <p:pic>
        <p:nvPicPr>
          <p:cNvPr id="651" name="Рисунок 650"/>
          <p:cNvPicPr/>
          <p:nvPr/>
        </p:nvPicPr>
        <p:blipFill>
          <a:blip r:embed="rId4"/>
          <a:stretch/>
        </p:blipFill>
        <p:spPr>
          <a:xfrm>
            <a:off x="720720" y="431640"/>
            <a:ext cx="493560" cy="571680"/>
          </a:xfrm>
          <a:prstGeom prst="rect">
            <a:avLst/>
          </a:prstGeom>
          <a:ln>
            <a:noFill/>
          </a:ln>
        </p:spPr>
      </p:pic>
      <p:grpSp>
        <p:nvGrpSpPr>
          <p:cNvPr id="8" name="Группа 7"/>
          <p:cNvGrpSpPr/>
          <p:nvPr/>
        </p:nvGrpSpPr>
        <p:grpSpPr>
          <a:xfrm>
            <a:off x="205200" y="1347480"/>
            <a:ext cx="8447760" cy="3973320"/>
            <a:chOff x="205200" y="1347480"/>
            <a:chExt cx="8447760" cy="3973320"/>
          </a:xfrm>
        </p:grpSpPr>
        <p:graphicFrame>
          <p:nvGraphicFramePr>
            <p:cNvPr id="652" name="Table 2"/>
            <p:cNvGraphicFramePr/>
            <p:nvPr/>
          </p:nvGraphicFramePr>
          <p:xfrm>
            <a:off x="2691000" y="1377000"/>
            <a:ext cx="5961960" cy="3943800"/>
          </p:xfrm>
          <a:graphic>
            <a:graphicData uri="http://schemas.openxmlformats.org/drawingml/2006/table">
              <a:tbl>
                <a:tblPr/>
                <a:tblGrid>
                  <a:gridCol w="2086920"/>
                  <a:gridCol w="3875040"/>
                </a:tblGrid>
                <a:tr h="650880">
                  <a:tc>
                    <a:txBody>
                      <a:bodyPr/>
                      <a:lstStyle/>
                      <a:p>
                        <a:pPr algn="ctr"/>
                        <a:r>
                          <a:rPr lang="ru-RU" sz="1400" b="1" strike="noStrike" spc="-1">
                            <a:solidFill>
                              <a:srgbClr val="000000"/>
                            </a:solidFill>
                            <a:uFill>
                              <a:solidFill>
                                <a:srgbClr val="FFFFFF"/>
                              </a:solidFill>
                            </a:uFill>
                            <a:latin typeface="Arial"/>
                          </a:rPr>
                          <a:t>Колонка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r>
                          <a:rPr lang="ru-RU" sz="1200" b="0" strike="noStrike" spc="-1">
                            <a:solidFill>
                              <a:srgbClr val="000000"/>
                            </a:solidFill>
                            <a:uFill>
                              <a:solidFill>
                                <a:srgbClr val="FFFFFF"/>
                              </a:solidFill>
                            </a:uFill>
                            <a:latin typeface="Arial"/>
                          </a:rPr>
                          <a:t> DB-17  L=30 м; 0,53 mm id ; 1 </a:t>
                        </a:r>
                        <a:r>
                          <a:rPr lang="ru-RU" sz="1200" b="0" strike="noStrike" spc="-1">
                            <a:solidFill>
                              <a:srgbClr val="000000"/>
                            </a:solidFill>
                            <a:uFill>
                              <a:solidFill>
                                <a:srgbClr val="FFFFFF"/>
                              </a:solidFill>
                            </a:uFill>
                            <a:latin typeface="Ubuntu"/>
                            <a:ea typeface="Ubuntu"/>
                          </a:rPr>
                          <a:t>μ</a:t>
                        </a:r>
                        <a:r>
                          <a:rPr lang="ru-RU" sz="1200" b="0" strike="noStrike" spc="-1">
                            <a:solidFill>
                              <a:srgbClr val="000000"/>
                            </a:solidFill>
                            <a:uFill>
                              <a:solidFill>
                                <a:srgbClr val="FFFFFF"/>
                              </a:solidFill>
                            </a:uFill>
                            <a:latin typeface="Arial"/>
                            <a:ea typeface="Ubuntu"/>
                          </a:rPr>
                          <a:t>m -толщина пленки.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520200">
                  <a:tc>
                    <a:txBody>
                      <a:bodyPr/>
                      <a:lstStyle/>
                      <a:p>
                        <a:pPr algn="ctr"/>
                        <a:r>
                          <a:rPr lang="ru-RU" sz="1400" b="1" strike="noStrike" spc="-1">
                            <a:solidFill>
                              <a:srgbClr val="000000"/>
                            </a:solidFill>
                            <a:uFill>
                              <a:solidFill>
                                <a:srgbClr val="FFFFFF"/>
                              </a:solidFill>
                            </a:uFill>
                            <a:latin typeface="Arial"/>
                          </a:rPr>
                          <a:t>Температура колонки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Программа : 140</a:t>
                        </a:r>
                        <a:r>
                          <a:rPr lang="ru-RU" sz="1200" b="0" strike="noStrike" spc="-1">
                            <a:solidFill>
                              <a:srgbClr val="000000"/>
                            </a:solidFill>
                            <a:uFill>
                              <a:solidFill>
                                <a:srgbClr val="FFFFFF"/>
                              </a:solidFill>
                            </a:uFill>
                            <a:latin typeface="Arial"/>
                            <a:ea typeface="Arial"/>
                          </a:rPr>
                          <a:t>ºС - 7 ºС/мин - 260 ºС(10 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55760">
                  <a:tc>
                    <a:txBody>
                      <a:bodyPr/>
                      <a:lstStyle/>
                      <a:p>
                        <a:r>
                          <a:rPr lang="ru-RU" sz="1400" b="1" strike="noStrike" spc="-1">
                            <a:solidFill>
                              <a:srgbClr val="000000"/>
                            </a:solidFill>
                            <a:uFill>
                              <a:solidFill>
                                <a:srgbClr val="FFFFFF"/>
                              </a:solidFill>
                            </a:uFill>
                            <a:latin typeface="Arial"/>
                          </a:rPr>
                          <a:t>Инжектор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Splitless</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76360">
                  <a:tc>
                    <a:txBody>
                      <a:bodyPr/>
                      <a:lstStyle/>
                      <a:p>
                        <a:r>
                          <a:rPr lang="ru-RU" sz="1400" b="1" strike="noStrike" spc="-1">
                            <a:solidFill>
                              <a:srgbClr val="000000"/>
                            </a:solidFill>
                            <a:uFill>
                              <a:solidFill>
                                <a:srgbClr val="FFFFFF"/>
                              </a:solidFill>
                            </a:uFill>
                            <a:latin typeface="Arial"/>
                          </a:rPr>
                          <a:t>Температура инжектора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 210</a:t>
                        </a:r>
                        <a:r>
                          <a:rPr lang="ru-RU" sz="1200" b="0" strike="noStrike" spc="-1">
                            <a:solidFill>
                              <a:srgbClr val="000000"/>
                            </a:solidFill>
                            <a:uFill>
                              <a:solidFill>
                                <a:srgbClr val="FFFFFF"/>
                              </a:solidFill>
                            </a:uFill>
                            <a:latin typeface="Arial"/>
                            <a:ea typeface="Arial"/>
                          </a:rPr>
                          <a:t>ºС</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335520">
                  <a:tc>
                    <a:txBody>
                      <a:bodyPr/>
                      <a:lstStyle/>
                      <a:p>
                        <a:r>
                          <a:rPr lang="ru-RU" sz="1400" b="1" strike="noStrike" spc="-1">
                            <a:solidFill>
                              <a:srgbClr val="000000"/>
                            </a:solidFill>
                            <a:uFill>
                              <a:solidFill>
                                <a:srgbClr val="FFFFFF"/>
                              </a:solidFill>
                            </a:uFill>
                            <a:latin typeface="Arial"/>
                          </a:rPr>
                          <a:t>Объем инжекции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1 мкл</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335160">
                  <a:tc>
                    <a:txBody>
                      <a:bodyPr/>
                      <a:lstStyle/>
                      <a:p>
                        <a:r>
                          <a:rPr lang="ru-RU" sz="1400" b="1" strike="noStrike" spc="-1">
                            <a:solidFill>
                              <a:srgbClr val="000000"/>
                            </a:solidFill>
                            <a:uFill>
                              <a:solidFill>
                                <a:srgbClr val="FFFFFF"/>
                              </a:solidFill>
                            </a:uFill>
                            <a:latin typeface="Arial"/>
                          </a:rPr>
                          <a:t>Детектор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ПФД (фильтр для фосфора)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549720">
                  <a:tc>
                    <a:txBody>
                      <a:bodyPr/>
                      <a:lstStyle/>
                      <a:p>
                        <a:r>
                          <a:rPr lang="ru-RU" sz="1400" b="1" strike="noStrike" spc="-1">
                            <a:solidFill>
                              <a:srgbClr val="000000"/>
                            </a:solidFill>
                            <a:uFill>
                              <a:solidFill>
                                <a:srgbClr val="FFFFFF"/>
                              </a:solidFill>
                            </a:uFill>
                            <a:latin typeface="Arial"/>
                          </a:rPr>
                          <a:t>Температура детектора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230</a:t>
                        </a:r>
                        <a:r>
                          <a:rPr lang="ru-RU" sz="1200" b="0" strike="noStrike" spc="-1">
                            <a:solidFill>
                              <a:srgbClr val="000000"/>
                            </a:solidFill>
                            <a:uFill>
                              <a:solidFill>
                                <a:srgbClr val="FFFFFF"/>
                              </a:solidFill>
                            </a:uFill>
                            <a:latin typeface="Arial"/>
                            <a:ea typeface="Arial"/>
                          </a:rPr>
                          <a:t>ºС</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20200">
                  <a:tc>
                    <a:txBody>
                      <a:bodyPr/>
                      <a:lstStyle/>
                      <a:p>
                        <a:r>
                          <a:rPr lang="ru-RU" sz="1400" b="1" strike="noStrike" spc="-1">
                            <a:solidFill>
                              <a:srgbClr val="000000"/>
                            </a:solidFill>
                            <a:uFill>
                              <a:solidFill>
                                <a:srgbClr val="FFFFFF"/>
                              </a:solidFill>
                            </a:uFill>
                            <a:latin typeface="Arial"/>
                          </a:rPr>
                          <a:t>Скорость газа носителя (гелий)</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10 мл/мин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
          <p:nvSpPr>
            <p:cNvPr id="653" name="TextShape 3"/>
            <p:cNvSpPr txBox="1"/>
            <p:nvPr/>
          </p:nvSpPr>
          <p:spPr>
            <a:xfrm>
              <a:off x="205200" y="1995480"/>
              <a:ext cx="2304000" cy="118548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для обеспечения лучшей сохранности извлеченных ФОП в растворитель образца добавляют 3-этокси, 1,2-пропандиол</a:t>
              </a:r>
              <a:endParaRPr lang="ru-RU" sz="1800" b="0" strike="noStrike" spc="-1">
                <a:solidFill>
                  <a:srgbClr val="000000"/>
                </a:solidFill>
                <a:uFill>
                  <a:solidFill>
                    <a:srgbClr val="FFFFFF"/>
                  </a:solidFill>
                </a:uFill>
                <a:latin typeface="Arial"/>
              </a:endParaRPr>
            </a:p>
          </p:txBody>
        </p:sp>
        <p:pic>
          <p:nvPicPr>
            <p:cNvPr id="654" name="Рисунок 653"/>
            <p:cNvPicPr/>
            <p:nvPr/>
          </p:nvPicPr>
          <p:blipFill>
            <a:blip r:embed="rId5" cstate="print"/>
            <a:stretch/>
          </p:blipFill>
          <p:spPr>
            <a:xfrm>
              <a:off x="991440" y="1347480"/>
              <a:ext cx="704160" cy="504000"/>
            </a:xfrm>
            <a:prstGeom prst="rect">
              <a:avLst/>
            </a:prstGeom>
            <a:ln>
              <a:noFill/>
            </a:ln>
          </p:spPr>
        </p:pic>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Хроматограммы 4-х групп фосфорорганических пестицидов</a:t>
            </a:r>
            <a:endParaRPr lang="ru-RU" sz="4200" b="0" strike="noStrike" spc="-1">
              <a:solidFill>
                <a:srgbClr val="006633"/>
              </a:solidFill>
              <a:uFill>
                <a:solidFill>
                  <a:srgbClr val="FFFFFF"/>
                </a:solidFill>
              </a:uFill>
              <a:latin typeface="Garamond"/>
            </a:endParaRPr>
          </a:p>
        </p:txBody>
      </p:sp>
      <p:pic>
        <p:nvPicPr>
          <p:cNvPr id="656" name="Рисунок 655"/>
          <p:cNvPicPr/>
          <p:nvPr/>
        </p:nvPicPr>
        <p:blipFill>
          <a:blip r:embed="rId3"/>
          <a:stretch/>
        </p:blipFill>
        <p:spPr>
          <a:xfrm>
            <a:off x="468360" y="287280"/>
            <a:ext cx="971640" cy="963720"/>
          </a:xfrm>
          <a:prstGeom prst="rect">
            <a:avLst/>
          </a:prstGeom>
          <a:ln>
            <a:noFill/>
          </a:ln>
        </p:spPr>
      </p:pic>
      <p:pic>
        <p:nvPicPr>
          <p:cNvPr id="657" name="Рисунок 656"/>
          <p:cNvPicPr/>
          <p:nvPr/>
        </p:nvPicPr>
        <p:blipFill>
          <a:blip r:embed="rId4"/>
          <a:stretch/>
        </p:blipFill>
        <p:spPr>
          <a:xfrm>
            <a:off x="720720" y="431640"/>
            <a:ext cx="493560" cy="571680"/>
          </a:xfrm>
          <a:prstGeom prst="rect">
            <a:avLst/>
          </a:prstGeom>
          <a:ln>
            <a:noFill/>
          </a:ln>
        </p:spPr>
      </p:pic>
      <p:pic>
        <p:nvPicPr>
          <p:cNvPr id="658" name="Рисунок 657"/>
          <p:cNvPicPr/>
          <p:nvPr/>
        </p:nvPicPr>
        <p:blipFill>
          <a:blip r:embed="rId5"/>
          <a:stretch/>
        </p:blipFill>
        <p:spPr>
          <a:xfrm>
            <a:off x="504000" y="1296000"/>
            <a:ext cx="8336520" cy="2381760"/>
          </a:xfrm>
          <a:prstGeom prst="rect">
            <a:avLst/>
          </a:prstGeom>
          <a:ln>
            <a:noFill/>
          </a:ln>
        </p:spPr>
      </p:pic>
      <p:pic>
        <p:nvPicPr>
          <p:cNvPr id="659" name="Рисунок 658"/>
          <p:cNvPicPr/>
          <p:nvPr/>
        </p:nvPicPr>
        <p:blipFill>
          <a:blip r:embed="rId6"/>
          <a:stretch/>
        </p:blipFill>
        <p:spPr>
          <a:xfrm>
            <a:off x="504000" y="3755520"/>
            <a:ext cx="8352000" cy="2364480"/>
          </a:xfrm>
          <a:prstGeom prst="rect">
            <a:avLst/>
          </a:prstGeom>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0"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Хроматограммы 4-х групп фосфорорганических пестицидов</a:t>
            </a:r>
            <a:endParaRPr lang="ru-RU" sz="4200" b="0" strike="noStrike" spc="-1">
              <a:solidFill>
                <a:srgbClr val="006633"/>
              </a:solidFill>
              <a:uFill>
                <a:solidFill>
                  <a:srgbClr val="FFFFFF"/>
                </a:solidFill>
              </a:uFill>
              <a:latin typeface="Garamond"/>
            </a:endParaRPr>
          </a:p>
        </p:txBody>
      </p:sp>
      <p:pic>
        <p:nvPicPr>
          <p:cNvPr id="661" name="Рисунок 660"/>
          <p:cNvPicPr/>
          <p:nvPr/>
        </p:nvPicPr>
        <p:blipFill>
          <a:blip r:embed="rId3"/>
          <a:stretch/>
        </p:blipFill>
        <p:spPr>
          <a:xfrm>
            <a:off x="468360" y="287280"/>
            <a:ext cx="971640" cy="963720"/>
          </a:xfrm>
          <a:prstGeom prst="rect">
            <a:avLst/>
          </a:prstGeom>
          <a:ln>
            <a:noFill/>
          </a:ln>
        </p:spPr>
      </p:pic>
      <p:pic>
        <p:nvPicPr>
          <p:cNvPr id="662" name="Рисунок 661"/>
          <p:cNvPicPr/>
          <p:nvPr/>
        </p:nvPicPr>
        <p:blipFill>
          <a:blip r:embed="rId4"/>
          <a:stretch/>
        </p:blipFill>
        <p:spPr>
          <a:xfrm>
            <a:off x="720720" y="431640"/>
            <a:ext cx="493560" cy="571680"/>
          </a:xfrm>
          <a:prstGeom prst="rect">
            <a:avLst/>
          </a:prstGeom>
          <a:ln>
            <a:noFill/>
          </a:ln>
        </p:spPr>
      </p:pic>
      <p:pic>
        <p:nvPicPr>
          <p:cNvPr id="663" name="Рисунок 662"/>
          <p:cNvPicPr/>
          <p:nvPr/>
        </p:nvPicPr>
        <p:blipFill>
          <a:blip r:embed="rId5"/>
          <a:stretch/>
        </p:blipFill>
        <p:spPr>
          <a:xfrm>
            <a:off x="504000" y="3655800"/>
            <a:ext cx="8316000" cy="2320200"/>
          </a:xfrm>
          <a:prstGeom prst="rect">
            <a:avLst/>
          </a:prstGeom>
          <a:ln>
            <a:noFill/>
          </a:ln>
        </p:spPr>
      </p:pic>
      <p:pic>
        <p:nvPicPr>
          <p:cNvPr id="664" name="Рисунок 663"/>
          <p:cNvPicPr/>
          <p:nvPr/>
        </p:nvPicPr>
        <p:blipFill>
          <a:blip r:embed="rId6"/>
          <a:stretch/>
        </p:blipFill>
        <p:spPr>
          <a:xfrm>
            <a:off x="507600" y="1296000"/>
            <a:ext cx="8302320" cy="2290680"/>
          </a:xfrm>
          <a:prstGeom prst="rect">
            <a:avLst/>
          </a:prstGeom>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ВЭЖХ - анализ N-метилкарбаматных пестицидов</a:t>
            </a:r>
            <a:endParaRPr lang="ru-RU" sz="4200" b="0" strike="noStrike" spc="-1">
              <a:solidFill>
                <a:srgbClr val="006633"/>
              </a:solidFill>
              <a:uFill>
                <a:solidFill>
                  <a:srgbClr val="FFFFFF"/>
                </a:solidFill>
              </a:uFill>
              <a:latin typeface="Garamond"/>
            </a:endParaRPr>
          </a:p>
        </p:txBody>
      </p:sp>
      <p:pic>
        <p:nvPicPr>
          <p:cNvPr id="666" name="Рисунок 665"/>
          <p:cNvPicPr/>
          <p:nvPr/>
        </p:nvPicPr>
        <p:blipFill>
          <a:blip r:embed="rId3"/>
          <a:stretch/>
        </p:blipFill>
        <p:spPr>
          <a:xfrm>
            <a:off x="468360" y="287280"/>
            <a:ext cx="971640" cy="963720"/>
          </a:xfrm>
          <a:prstGeom prst="rect">
            <a:avLst/>
          </a:prstGeom>
          <a:ln>
            <a:noFill/>
          </a:ln>
        </p:spPr>
      </p:pic>
      <p:pic>
        <p:nvPicPr>
          <p:cNvPr id="667" name="Рисунок 666"/>
          <p:cNvPicPr/>
          <p:nvPr/>
        </p:nvPicPr>
        <p:blipFill>
          <a:blip r:embed="rId4"/>
          <a:stretch/>
        </p:blipFill>
        <p:spPr>
          <a:xfrm>
            <a:off x="720720" y="431640"/>
            <a:ext cx="493560" cy="571680"/>
          </a:xfrm>
          <a:prstGeom prst="rect">
            <a:avLst/>
          </a:prstGeom>
          <a:ln>
            <a:noFill/>
          </a:ln>
        </p:spPr>
      </p:pic>
      <p:grpSp>
        <p:nvGrpSpPr>
          <p:cNvPr id="8" name="Группа 7"/>
          <p:cNvGrpSpPr/>
          <p:nvPr/>
        </p:nvGrpSpPr>
        <p:grpSpPr>
          <a:xfrm>
            <a:off x="205200" y="1368000"/>
            <a:ext cx="8476920" cy="3556440"/>
            <a:chOff x="205200" y="1368000"/>
            <a:chExt cx="8476920" cy="3556440"/>
          </a:xfrm>
        </p:grpSpPr>
        <p:graphicFrame>
          <p:nvGraphicFramePr>
            <p:cNvPr id="668" name="Table 2"/>
            <p:cNvGraphicFramePr/>
            <p:nvPr/>
          </p:nvGraphicFramePr>
          <p:xfrm>
            <a:off x="4194720" y="1721520"/>
            <a:ext cx="4487400" cy="3202920"/>
          </p:xfrm>
          <a:graphic>
            <a:graphicData uri="http://schemas.openxmlformats.org/drawingml/2006/table">
              <a:tbl>
                <a:tblPr/>
                <a:tblGrid>
                  <a:gridCol w="1704600"/>
                  <a:gridCol w="2782800"/>
                </a:tblGrid>
                <a:tr h="638640">
                  <a:tc>
                    <a:txBody>
                      <a:bodyPr/>
                      <a:lstStyle/>
                      <a:p>
                        <a:pPr algn="ctr"/>
                        <a:r>
                          <a:rPr lang="ru-RU" sz="1400" b="1" strike="noStrike" spc="-1">
                            <a:solidFill>
                              <a:srgbClr val="000000"/>
                            </a:solidFill>
                            <a:uFill>
                              <a:solidFill>
                                <a:srgbClr val="FFFFFF"/>
                              </a:solidFill>
                            </a:uFill>
                            <a:latin typeface="Arial"/>
                          </a:rPr>
                          <a:t>Колонка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a:lstStyle/>
                      <a:p>
                        <a:r>
                          <a:rPr lang="ru-RU" sz="1200" b="0" strike="noStrike" spc="-1">
                            <a:solidFill>
                              <a:srgbClr val="000000"/>
                            </a:solidFill>
                            <a:uFill>
                              <a:solidFill>
                                <a:srgbClr val="FFFFFF"/>
                              </a:solidFill>
                            </a:uFill>
                            <a:latin typeface="Arial"/>
                          </a:rPr>
                          <a:t> С</a:t>
                        </a:r>
                        <a:r>
                          <a:rPr lang="ru-RU" sz="1200" b="0" strike="noStrike" spc="-1" baseline="-33000">
                            <a:solidFill>
                              <a:srgbClr val="000000"/>
                            </a:solidFill>
                            <a:uFill>
                              <a:solidFill>
                                <a:srgbClr val="FFFFFF"/>
                              </a:solidFill>
                            </a:uFill>
                            <a:latin typeface="Arial"/>
                          </a:rPr>
                          <a:t>18</a:t>
                        </a:r>
                        <a:r>
                          <a:rPr lang="ru-RU" sz="1200" b="0" strike="noStrike" spc="-1">
                            <a:solidFill>
                              <a:srgbClr val="000000"/>
                            </a:solidFill>
                            <a:uFill>
                              <a:solidFill>
                                <a:srgbClr val="FFFFFF"/>
                              </a:solidFill>
                            </a:uFill>
                            <a:latin typeface="Arial"/>
                          </a:rPr>
                          <a:t>  250 х 4,6 mm id ; 5 </a:t>
                        </a:r>
                        <a:r>
                          <a:rPr lang="ru-RU" sz="1200" b="0" strike="noStrike" spc="-1">
                            <a:solidFill>
                              <a:srgbClr val="000000"/>
                            </a:solidFill>
                            <a:uFill>
                              <a:solidFill>
                                <a:srgbClr val="FFFFFF"/>
                              </a:solidFill>
                            </a:uFill>
                            <a:latin typeface="Ubuntu"/>
                            <a:ea typeface="Ubuntu"/>
                          </a:rPr>
                          <a:t>μ</a:t>
                        </a:r>
                        <a:r>
                          <a:rPr lang="ru-RU" sz="1200" b="0" strike="noStrike" spc="-1">
                            <a:solidFill>
                              <a:srgbClr val="000000"/>
                            </a:solidFill>
                            <a:uFill>
                              <a:solidFill>
                                <a:srgbClr val="FFFFFF"/>
                              </a:solidFill>
                            </a:uFill>
                            <a:latin typeface="Arial"/>
                            <a:ea typeface="Ubuntu"/>
                          </a:rPr>
                          <a:t>m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520200">
                  <a:tc>
                    <a:txBody>
                      <a:bodyPr/>
                      <a:lstStyle/>
                      <a:p>
                        <a:pPr algn="ctr"/>
                        <a:r>
                          <a:rPr lang="ru-RU" sz="1400" b="1" strike="noStrike" spc="-1">
                            <a:solidFill>
                              <a:srgbClr val="000000"/>
                            </a:solidFill>
                            <a:uFill>
                              <a:solidFill>
                                <a:srgbClr val="FFFFFF"/>
                              </a:solidFill>
                            </a:uFill>
                            <a:latin typeface="Arial"/>
                          </a:rPr>
                          <a:t>Температура колонки</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ea typeface="Arial"/>
                          </a:rPr>
                          <a:t>30 ºС</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47120">
                  <a:tc>
                    <a:txBody>
                      <a:bodyPr/>
                      <a:lstStyle/>
                      <a:p>
                        <a:r>
                          <a:rPr lang="ru-RU" sz="1400" b="1" strike="noStrike" spc="-1">
                            <a:solidFill>
                              <a:srgbClr val="000000"/>
                            </a:solidFill>
                            <a:uFill>
                              <a:solidFill>
                                <a:srgbClr val="FFFFFF"/>
                              </a:solidFill>
                            </a:uFill>
                            <a:latin typeface="Arial"/>
                          </a:rPr>
                          <a:t>Элюент</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А-ацетонитрил : В-очищенная вода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65560">
                  <a:tc>
                    <a:txBody>
                      <a:bodyPr/>
                      <a:lstStyle/>
                      <a:p>
                        <a:r>
                          <a:rPr lang="ru-RU" sz="1400" b="1" strike="noStrike" spc="-1">
                            <a:solidFill>
                              <a:srgbClr val="000000"/>
                            </a:solidFill>
                            <a:uFill>
                              <a:solidFill>
                                <a:srgbClr val="FFFFFF"/>
                              </a:solidFill>
                            </a:uFill>
                            <a:latin typeface="Arial"/>
                          </a:rPr>
                          <a:t>Скорость элюирования</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0,8 мл/мин</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641520">
                  <a:tc>
                    <a:txBody>
                      <a:bodyPr/>
                      <a:lstStyle/>
                      <a:p>
                        <a:r>
                          <a:rPr lang="ru-RU" sz="1400" b="1" strike="noStrike" spc="-1">
                            <a:solidFill>
                              <a:srgbClr val="000000"/>
                            </a:solidFill>
                            <a:uFill>
                              <a:solidFill>
                                <a:srgbClr val="FFFFFF"/>
                              </a:solidFill>
                            </a:uFill>
                            <a:latin typeface="Arial"/>
                          </a:rPr>
                          <a:t>Элюирование градиентное</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a:lstStyle/>
                      <a:p>
                        <a:r>
                          <a:rPr lang="ru-RU" sz="1200" b="0" strike="noStrike" spc="-1">
                            <a:solidFill>
                              <a:srgbClr val="000000"/>
                            </a:solidFill>
                            <a:uFill>
                              <a:solidFill>
                                <a:srgbClr val="FFFFFF"/>
                              </a:solidFill>
                            </a:uFill>
                            <a:latin typeface="Arial"/>
                          </a:rPr>
                          <a:t>0 мин  — (86% В:14% А)</a:t>
                        </a:r>
                        <a:endParaRPr lang="ru-RU" sz="1800" b="0" strike="noStrike" spc="-1">
                          <a:solidFill>
                            <a:srgbClr val="000000"/>
                          </a:solidFill>
                          <a:uFill>
                            <a:solidFill>
                              <a:srgbClr val="FFFFFF"/>
                            </a:solidFill>
                          </a:uFill>
                          <a:latin typeface="Arial"/>
                        </a:endParaRPr>
                      </a:p>
                      <a:p>
                        <a:r>
                          <a:rPr lang="ru-RU" sz="1200" b="0" strike="noStrike" spc="-1">
                            <a:solidFill>
                              <a:srgbClr val="000000"/>
                            </a:solidFill>
                            <a:uFill>
                              <a:solidFill>
                                <a:srgbClr val="FFFFFF"/>
                              </a:solidFill>
                            </a:uFill>
                            <a:latin typeface="Arial"/>
                          </a:rPr>
                          <a:t>60 мин -  (34% В:66% А)</a:t>
                        </a:r>
                        <a:endParaRPr lang="ru-RU" sz="1800" b="0" strike="noStrike" spc="-1">
                          <a:solidFill>
                            <a:srgbClr val="000000"/>
                          </a:solidFill>
                          <a:uFill>
                            <a:solidFill>
                              <a:srgbClr val="FFFFFF"/>
                            </a:solidFill>
                          </a:uFill>
                          <a:latin typeface="Arial"/>
                        </a:endParaRPr>
                      </a:p>
                      <a:p>
                        <a:r>
                          <a:rPr lang="ru-RU" sz="1200" b="0" strike="noStrike" spc="-1">
                            <a:solidFill>
                              <a:srgbClr val="000000"/>
                            </a:solidFill>
                            <a:uFill>
                              <a:solidFill>
                                <a:srgbClr val="FFFFFF"/>
                              </a:solidFill>
                            </a:uFill>
                            <a:latin typeface="Arial"/>
                          </a:rPr>
                          <a:t>65 мин  — (86% В:14% А)</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389880">
                  <a:tc>
                    <a:txBody>
                      <a:bodyPr/>
                      <a:lstStyle/>
                      <a:p>
                        <a:r>
                          <a:rPr lang="ru-RU" sz="1400" b="1" strike="noStrike" spc="-1">
                            <a:solidFill>
                              <a:srgbClr val="000000"/>
                            </a:solidFill>
                            <a:uFill>
                              <a:solidFill>
                                <a:srgbClr val="FFFFFF"/>
                              </a:solidFill>
                            </a:uFill>
                            <a:latin typeface="Arial"/>
                          </a:rPr>
                          <a:t>Детектор</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a:lstStyle/>
                      <a:p>
                        <a:r>
                          <a:rPr lang="ru-RU" sz="1200" b="0" strike="noStrike" spc="-1">
                            <a:solidFill>
                              <a:srgbClr val="000000"/>
                            </a:solidFill>
                            <a:uFill>
                              <a:solidFill>
                                <a:srgbClr val="FFFFFF"/>
                              </a:solidFill>
                            </a:uFill>
                            <a:latin typeface="Arial"/>
                          </a:rPr>
                          <a:t>ФД  </a:t>
                        </a:r>
                        <a:r>
                          <a:rPr lang="ru-RU" sz="1200" b="0" strike="noStrike" spc="-1">
                            <a:solidFill>
                              <a:srgbClr val="000000"/>
                            </a:solidFill>
                            <a:uFill>
                              <a:solidFill>
                                <a:srgbClr val="FFFFFF"/>
                              </a:solidFill>
                            </a:uFill>
                            <a:latin typeface="Arial"/>
                            <a:ea typeface="Arial"/>
                          </a:rPr>
                          <a:t>λ</a:t>
                        </a:r>
                        <a:r>
                          <a:rPr lang="ru-RU" sz="1200" b="0" strike="noStrike" spc="-1" baseline="-33000">
                            <a:solidFill>
                              <a:srgbClr val="000000"/>
                            </a:solidFill>
                            <a:uFill>
                              <a:solidFill>
                                <a:srgbClr val="FFFFFF"/>
                              </a:solidFill>
                            </a:uFill>
                            <a:latin typeface="Arial"/>
                            <a:ea typeface="Arial"/>
                          </a:rPr>
                          <a:t>ЕХ</a:t>
                        </a:r>
                        <a:r>
                          <a:rPr lang="ru-RU" sz="1200" b="0" strike="noStrike" spc="-1">
                            <a:solidFill>
                              <a:srgbClr val="000000"/>
                            </a:solidFill>
                            <a:uFill>
                              <a:solidFill>
                                <a:srgbClr val="FFFFFF"/>
                              </a:solidFill>
                            </a:uFill>
                            <a:latin typeface="Arial"/>
                            <a:ea typeface="Arial"/>
                          </a:rPr>
                          <a:t> = 339 нм  λ</a:t>
                        </a:r>
                        <a:r>
                          <a:rPr lang="ru-RU" sz="1200" b="0" strike="noStrike" spc="-1" baseline="-33000">
                            <a:solidFill>
                              <a:srgbClr val="000000"/>
                            </a:solidFill>
                            <a:uFill>
                              <a:solidFill>
                                <a:srgbClr val="FFFFFF"/>
                              </a:solidFill>
                            </a:uFill>
                            <a:latin typeface="Arial"/>
                            <a:ea typeface="Arial"/>
                          </a:rPr>
                          <a:t>Ем</a:t>
                        </a:r>
                        <a:r>
                          <a:rPr lang="ru-RU" sz="1200" b="0" strike="noStrike" spc="-1">
                            <a:solidFill>
                              <a:srgbClr val="000000"/>
                            </a:solidFill>
                            <a:uFill>
                              <a:solidFill>
                                <a:srgbClr val="FFFFFF"/>
                              </a:solidFill>
                            </a:uFill>
                            <a:latin typeface="Arial"/>
                            <a:ea typeface="Arial"/>
                          </a:rPr>
                          <a:t> = 445 нм</a:t>
                        </a:r>
                        <a:r>
                          <a:rPr lang="ru-RU" sz="1800" b="0" strike="noStrike" spc="-1">
                            <a:solidFill>
                              <a:srgbClr val="000000"/>
                            </a:solidFill>
                            <a:uFill>
                              <a:solidFill>
                                <a:srgbClr val="FFFFFF"/>
                              </a:solidFill>
                            </a:uFill>
                            <a:latin typeface="Arial"/>
                            <a:ea typeface="Arial"/>
                          </a:rPr>
                          <a:t> </a:t>
                        </a:r>
                        <a:endParaRPr lang="ru-RU" sz="1800" b="0" strike="noStrike" spc="-1">
                          <a:solidFill>
                            <a:srgbClr val="000000"/>
                          </a:solidFill>
                          <a:uFill>
                            <a:solidFill>
                              <a:srgbClr val="FFFFFF"/>
                            </a:solidFill>
                          </a:uFill>
                          <a:latin typeface="Arial"/>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
          <p:nvSpPr>
            <p:cNvPr id="669" name="TextShape 3"/>
            <p:cNvSpPr txBox="1"/>
            <p:nvPr/>
          </p:nvSpPr>
          <p:spPr>
            <a:xfrm>
              <a:off x="205200" y="1995480"/>
              <a:ext cx="3754800" cy="146052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при анализе используется пост-колоночная дериватизация.</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N-метилкарбаматы гидролизуются до метиламина едкой щелочью. Образующийся метиламин образует с ОРА (ортофталевым альдегидом) в присутствии </a:t>
              </a:r>
              <a:r>
                <a:rPr lang="ru-RU" sz="1200" b="0" strike="noStrike" spc="-1">
                  <a:solidFill>
                    <a:srgbClr val="000000"/>
                  </a:solidFill>
                  <a:uFill>
                    <a:solidFill>
                      <a:srgbClr val="FFFFFF"/>
                    </a:solidFill>
                  </a:uFill>
                  <a:latin typeface="DejaVu Sans"/>
                  <a:ea typeface="DejaVu Sans"/>
                </a:rPr>
                <a:t>β</a:t>
              </a:r>
              <a:r>
                <a:rPr lang="ru-RU" sz="1200" b="0" strike="noStrike" spc="-1">
                  <a:solidFill>
                    <a:srgbClr val="000000"/>
                  </a:solidFill>
                  <a:uFill>
                    <a:solidFill>
                      <a:srgbClr val="FFFFFF"/>
                    </a:solidFill>
                  </a:uFill>
                  <a:latin typeface="Arial"/>
                  <a:ea typeface="DejaVu Sans"/>
                </a:rPr>
                <a:t>-</a:t>
              </a:r>
              <a:r>
                <a:rPr lang="ru-RU" sz="1200" b="0" strike="noStrike" spc="-1">
                  <a:solidFill>
                    <a:srgbClr val="000000"/>
                  </a:solidFill>
                  <a:uFill>
                    <a:solidFill>
                      <a:srgbClr val="FFFFFF"/>
                    </a:solidFill>
                  </a:uFill>
                  <a:latin typeface="Arial"/>
                </a:rPr>
                <a:t>меркаптоэтанола флуоресциирующие комплексы.</a:t>
              </a:r>
              <a:endParaRPr lang="ru-RU" sz="1800" b="0" strike="noStrike" spc="-1">
                <a:solidFill>
                  <a:srgbClr val="000000"/>
                </a:solidFill>
                <a:uFill>
                  <a:solidFill>
                    <a:srgbClr val="FFFFFF"/>
                  </a:solidFill>
                </a:uFill>
                <a:latin typeface="Arial"/>
              </a:endParaRPr>
            </a:p>
          </p:txBody>
        </p:sp>
        <p:pic>
          <p:nvPicPr>
            <p:cNvPr id="670" name="Рисунок 669"/>
            <p:cNvPicPr/>
            <p:nvPr/>
          </p:nvPicPr>
          <p:blipFill>
            <a:blip r:embed="rId5" cstate="print"/>
            <a:stretch/>
          </p:blipFill>
          <p:spPr>
            <a:xfrm>
              <a:off x="1695600" y="1368000"/>
              <a:ext cx="704160" cy="504000"/>
            </a:xfrm>
            <a:prstGeom prst="rect">
              <a:avLst/>
            </a:prstGeom>
            <a:ln>
              <a:noFill/>
            </a:ln>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1"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ВЭЖХ - анализ 2-х групп 
 N-метилкарбаматных пестицидов</a:t>
            </a:r>
            <a:endParaRPr lang="ru-RU" sz="4200" b="0" strike="noStrike" spc="-1">
              <a:solidFill>
                <a:srgbClr val="006633"/>
              </a:solidFill>
              <a:uFill>
                <a:solidFill>
                  <a:srgbClr val="FFFFFF"/>
                </a:solidFill>
              </a:uFill>
              <a:latin typeface="Garamond"/>
            </a:endParaRPr>
          </a:p>
        </p:txBody>
      </p:sp>
      <p:pic>
        <p:nvPicPr>
          <p:cNvPr id="672" name="Рисунок 671"/>
          <p:cNvPicPr/>
          <p:nvPr/>
        </p:nvPicPr>
        <p:blipFill>
          <a:blip r:embed="rId3"/>
          <a:stretch/>
        </p:blipFill>
        <p:spPr>
          <a:xfrm>
            <a:off x="468360" y="287280"/>
            <a:ext cx="971640" cy="963720"/>
          </a:xfrm>
          <a:prstGeom prst="rect">
            <a:avLst/>
          </a:prstGeom>
          <a:ln>
            <a:noFill/>
          </a:ln>
        </p:spPr>
      </p:pic>
      <p:pic>
        <p:nvPicPr>
          <p:cNvPr id="673" name="Рисунок 672"/>
          <p:cNvPicPr/>
          <p:nvPr/>
        </p:nvPicPr>
        <p:blipFill>
          <a:blip r:embed="rId4"/>
          <a:stretch/>
        </p:blipFill>
        <p:spPr>
          <a:xfrm>
            <a:off x="720720" y="431640"/>
            <a:ext cx="493560" cy="571680"/>
          </a:xfrm>
          <a:prstGeom prst="rect">
            <a:avLst/>
          </a:prstGeom>
          <a:ln>
            <a:noFill/>
          </a:ln>
        </p:spPr>
      </p:pic>
      <p:pic>
        <p:nvPicPr>
          <p:cNvPr id="674" name="Рисунок 673"/>
          <p:cNvPicPr/>
          <p:nvPr/>
        </p:nvPicPr>
        <p:blipFill>
          <a:blip r:embed="rId5"/>
          <a:stretch/>
        </p:blipFill>
        <p:spPr>
          <a:xfrm>
            <a:off x="2047320" y="1152000"/>
            <a:ext cx="5953320" cy="2375640"/>
          </a:xfrm>
          <a:prstGeom prst="rect">
            <a:avLst/>
          </a:prstGeom>
          <a:ln>
            <a:noFill/>
          </a:ln>
        </p:spPr>
      </p:pic>
      <p:pic>
        <p:nvPicPr>
          <p:cNvPr id="675" name="Рисунок 674"/>
          <p:cNvPicPr/>
          <p:nvPr/>
        </p:nvPicPr>
        <p:blipFill>
          <a:blip r:embed="rId6"/>
          <a:stretch/>
        </p:blipFill>
        <p:spPr>
          <a:xfrm>
            <a:off x="2047320" y="3600360"/>
            <a:ext cx="5953320" cy="2375640"/>
          </a:xfrm>
          <a:prstGeom prst="rect">
            <a:avLst/>
          </a:prstGeom>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6" name="TextShape 1"/>
          <p:cNvSpPr txBox="1"/>
          <p:nvPr/>
        </p:nvSpPr>
        <p:spPr>
          <a:xfrm>
            <a:off x="1643400" y="187200"/>
            <a:ext cx="7056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Методы анализа остатков пестицидов. Сборники - руководства.</a:t>
            </a:r>
            <a:endParaRPr lang="ru-RU" sz="4200" b="0" strike="noStrike" spc="-1">
              <a:solidFill>
                <a:srgbClr val="006633"/>
              </a:solidFill>
              <a:uFill>
                <a:solidFill>
                  <a:srgbClr val="FFFFFF"/>
                </a:solidFill>
              </a:uFill>
              <a:latin typeface="Garamond"/>
            </a:endParaRPr>
          </a:p>
        </p:txBody>
      </p:sp>
      <p:pic>
        <p:nvPicPr>
          <p:cNvPr id="677" name="Рисунок 676"/>
          <p:cNvPicPr/>
          <p:nvPr/>
        </p:nvPicPr>
        <p:blipFill>
          <a:blip r:embed="rId3"/>
          <a:stretch/>
        </p:blipFill>
        <p:spPr>
          <a:xfrm>
            <a:off x="468360" y="287280"/>
            <a:ext cx="971640" cy="963720"/>
          </a:xfrm>
          <a:prstGeom prst="rect">
            <a:avLst/>
          </a:prstGeom>
          <a:ln>
            <a:noFill/>
          </a:ln>
        </p:spPr>
      </p:pic>
      <p:pic>
        <p:nvPicPr>
          <p:cNvPr id="678" name="Рисунок 677"/>
          <p:cNvPicPr/>
          <p:nvPr/>
        </p:nvPicPr>
        <p:blipFill>
          <a:blip r:embed="rId4"/>
          <a:stretch/>
        </p:blipFill>
        <p:spPr>
          <a:xfrm>
            <a:off x="720720" y="431640"/>
            <a:ext cx="493560" cy="571680"/>
          </a:xfrm>
          <a:prstGeom prst="rect">
            <a:avLst/>
          </a:prstGeom>
          <a:ln>
            <a:noFill/>
          </a:ln>
        </p:spPr>
      </p:pic>
      <p:sp>
        <p:nvSpPr>
          <p:cNvPr id="679" name="TextShape 2"/>
          <p:cNvSpPr txBox="1"/>
          <p:nvPr/>
        </p:nvSpPr>
        <p:spPr>
          <a:xfrm>
            <a:off x="360000" y="1584000"/>
            <a:ext cx="8596080" cy="3956040"/>
          </a:xfrm>
          <a:prstGeom prst="rect">
            <a:avLst/>
          </a:prstGeom>
          <a:noFill/>
          <a:ln>
            <a:noFill/>
          </a:ln>
        </p:spPr>
        <p:txBody>
          <a:bodyPr lIns="0" tIns="0" rIns="0" bIns="0"/>
          <a:lstStyle/>
          <a:p>
            <a:r>
              <a:rPr lang="ru-RU" sz="1600" b="0" strike="noStrike" spc="-1">
                <a:solidFill>
                  <a:srgbClr val="800000"/>
                </a:solidFill>
                <a:uFill>
                  <a:solidFill>
                    <a:srgbClr val="FFFFFF"/>
                  </a:solidFill>
                </a:uFill>
                <a:latin typeface="Verdana"/>
              </a:rPr>
              <a:t>1. Analysis of Pesticide Residues: Recommended Methods</a:t>
            </a:r>
            <a:r>
              <a:rPr lang="ru-RU" sz="1600" b="0" strike="noStrike" spc="-1">
                <a:solidFill>
                  <a:srgbClr val="FFFF00"/>
                </a:solidFill>
                <a:uFill>
                  <a:solidFill>
                    <a:srgbClr val="FFFFFF"/>
                  </a:solidFill>
                </a:uFill>
                <a:latin typeface="Verdana"/>
              </a:rPr>
              <a:t>,</a:t>
            </a:r>
            <a:r>
              <a:rPr lang="ru-RU" sz="1600" b="0" strike="noStrike" spc="-1">
                <a:solidFill>
                  <a:srgbClr val="800000"/>
                </a:solidFill>
                <a:uFill>
                  <a:solidFill>
                    <a:srgbClr val="FFFFFF"/>
                  </a:solidFill>
                </a:uFill>
                <a:latin typeface="Verdana"/>
              </a:rPr>
              <a:t>Codex Stan 229</a:t>
            </a:r>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    </a:t>
            </a:r>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2. Pesticide Analytical Manual (PAM), FDA</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3. Official Methods of AOAC INTERNATIONAL, 970.52 500 GB/T 19648-2006,</a:t>
            </a:r>
            <a:endParaRPr lang="ru-RU" sz="1800" b="0" strike="noStrike" spc="-1">
              <a:solidFill>
                <a:srgbClr val="000000"/>
              </a:solidFill>
              <a:uFill>
                <a:solidFill>
                  <a:srgbClr val="FFFFFF"/>
                </a:solidFill>
              </a:uFill>
              <a:latin typeface="Arial"/>
            </a:endParaRPr>
          </a:p>
          <a:p>
            <a:r>
              <a:rPr lang="ru-RU" sz="1600" b="0" strike="noStrike" spc="-1">
                <a:solidFill>
                  <a:srgbClr val="FFFF00"/>
                </a:solidFill>
                <a:uFill>
                  <a:solidFill>
                    <a:srgbClr val="FFFFFF"/>
                  </a:solidFill>
                </a:uFill>
                <a:latin typeface="Verdana"/>
              </a:rPr>
              <a:t>    </a:t>
            </a:r>
            <a:r>
              <a:rPr lang="ru-RU" sz="1600" b="0" strike="noStrike" spc="-1">
                <a:solidFill>
                  <a:srgbClr val="800000"/>
                </a:solidFill>
                <a:uFill>
                  <a:solidFill>
                    <a:srgbClr val="FFFFFF"/>
                  </a:solidFill>
                </a:uFill>
                <a:latin typeface="Verdana"/>
              </a:rPr>
              <a:t>  405 GB/T 20769-2006</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4. Analytical Methods for Residual Compositional Substances of Agricultural </a:t>
            </a:r>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   Chemicals, Feed Additives and Veterinary</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rPr>
              <a:t>5. </a:t>
            </a:r>
            <a:r>
              <a:rPr lang="ru-RU" sz="1600" b="0" strike="noStrike" spc="-1" smtClean="0">
                <a:solidFill>
                  <a:srgbClr val="800000"/>
                </a:solidFill>
                <a:uFill>
                  <a:solidFill>
                    <a:srgbClr val="FFFFFF"/>
                  </a:solidFill>
                </a:uFill>
                <a:latin typeface="Verdana"/>
                <a:ea typeface="Adobe Blank"/>
              </a:rPr>
              <a:t>ttps</a:t>
            </a:r>
            <a:r>
              <a:rPr lang="ru-RU" sz="1600" b="0" strike="noStrike" spc="-1">
                <a:solidFill>
                  <a:srgbClr val="800000"/>
                </a:solidFill>
                <a:uFill>
                  <a:solidFill>
                    <a:srgbClr val="FFFFFF"/>
                  </a:solidFill>
                </a:uFill>
                <a:latin typeface="Verdana"/>
                <a:ea typeface="Adobe Blank"/>
              </a:rPr>
              <a:t>://archive.epa.gov/pesticides/methods/rammethods/web/html/ram12b.html</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ea typeface="Adobe Blank"/>
              </a:rPr>
              <a:t>6.</a:t>
            </a:r>
            <a:r>
              <a:rPr lang="ru-RU" sz="1800" b="0" strike="noStrike" spc="-1">
                <a:solidFill>
                  <a:srgbClr val="800000"/>
                </a:solidFill>
                <a:uFill>
                  <a:solidFill>
                    <a:srgbClr val="FFFFFF"/>
                  </a:solidFill>
                </a:uFill>
                <a:latin typeface="Verdana"/>
                <a:ea typeface="Adobe Blank"/>
              </a:rPr>
              <a:t> </a:t>
            </a:r>
            <a:r>
              <a:rPr lang="ru-RU" sz="1600" b="0" strike="noStrike" spc="-1">
                <a:solidFill>
                  <a:srgbClr val="800000"/>
                </a:solidFill>
                <a:uFill>
                  <a:solidFill>
                    <a:srgbClr val="FFFFFF"/>
                  </a:solidFill>
                </a:uFill>
                <a:latin typeface="Verdana"/>
                <a:ea typeface="Adobe Blank"/>
              </a:rPr>
              <a:t>https://nucleus.iaea.org/fcris/PesticideMethodList.aspx</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600" b="0" strike="noStrike" spc="-1">
                <a:solidFill>
                  <a:srgbClr val="800000"/>
                </a:solidFill>
                <a:uFill>
                  <a:solidFill>
                    <a:srgbClr val="FFFFFF"/>
                  </a:solidFill>
                </a:uFill>
                <a:latin typeface="Verdana"/>
                <a:ea typeface="Adobe Blank"/>
              </a:rPr>
              <a:t>7. http://www.cipac.org/index.php/methods-publications/alphabetical-search</a:t>
            </a:r>
            <a:r>
              <a:rPr lang="ru-RU" sz="1800" b="0" strike="noStrike" spc="-1">
                <a:solidFill>
                  <a:srgbClr val="800000"/>
                </a:solidFill>
                <a:uFill>
                  <a:solidFill>
                    <a:srgbClr val="FFFFFF"/>
                  </a:solidFill>
                </a:uFill>
                <a:latin typeface="Verdana"/>
              </a:rPr>
              <a:t>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0" name="TextShape 1"/>
          <p:cNvSpPr txBox="1"/>
          <p:nvPr/>
        </p:nvSpPr>
        <p:spPr>
          <a:xfrm>
            <a:off x="1643400" y="187200"/>
            <a:ext cx="7056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Методы анализа остатков пестицидов. Действующая нормативная база.</a:t>
            </a:r>
            <a:endParaRPr lang="ru-RU" sz="4200" b="0" strike="noStrike" spc="-1">
              <a:solidFill>
                <a:srgbClr val="006633"/>
              </a:solidFill>
              <a:uFill>
                <a:solidFill>
                  <a:srgbClr val="FFFFFF"/>
                </a:solidFill>
              </a:uFill>
              <a:latin typeface="Garamond"/>
            </a:endParaRPr>
          </a:p>
        </p:txBody>
      </p:sp>
      <p:pic>
        <p:nvPicPr>
          <p:cNvPr id="681" name="Рисунок 680"/>
          <p:cNvPicPr/>
          <p:nvPr/>
        </p:nvPicPr>
        <p:blipFill>
          <a:blip r:embed="rId3"/>
          <a:stretch/>
        </p:blipFill>
        <p:spPr>
          <a:xfrm>
            <a:off x="468360" y="287280"/>
            <a:ext cx="971640" cy="963720"/>
          </a:xfrm>
          <a:prstGeom prst="rect">
            <a:avLst/>
          </a:prstGeom>
          <a:ln>
            <a:noFill/>
          </a:ln>
        </p:spPr>
      </p:pic>
      <p:pic>
        <p:nvPicPr>
          <p:cNvPr id="682" name="Рисунок 681"/>
          <p:cNvPicPr/>
          <p:nvPr/>
        </p:nvPicPr>
        <p:blipFill>
          <a:blip r:embed="rId4"/>
          <a:stretch/>
        </p:blipFill>
        <p:spPr>
          <a:xfrm>
            <a:off x="720720" y="431640"/>
            <a:ext cx="493560" cy="571680"/>
          </a:xfrm>
          <a:prstGeom prst="rect">
            <a:avLst/>
          </a:prstGeom>
          <a:ln>
            <a:noFill/>
          </a:ln>
        </p:spPr>
      </p:pic>
      <p:sp>
        <p:nvSpPr>
          <p:cNvPr id="683" name="TextShape 2"/>
          <p:cNvSpPr txBox="1"/>
          <p:nvPr/>
        </p:nvSpPr>
        <p:spPr>
          <a:xfrm>
            <a:off x="198360" y="2160000"/>
            <a:ext cx="8568000" cy="350028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ДСТУ EN 1528-1-2002  Продукти харчовi жировi. Визначання пестицидiв i полiхлорованих бiфенiлiв (ПХБ). Частина 1. Загальнi положення (EN 1528-1:1996, IDT)</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МВ 1541-76 (2,4 Д)  Методические указания по определению 2,4-дихлорфеноксиуксусной кислоты (2,4-Д) в воде, почве, фураже, продуктах питания растительного и животного происхождения хроматографическими методами</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МВ 3222-85 Унифицированная методика определения фосфорорганических пестицидов в продуктах растительного и животного происхождения, лекарственных растениях, кормах, воде, почве хроматографическими методами</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ДСТУ EN 12393-1-2003 Продукти харчові нежирові. Визначання вмісту залишків пестицидів газохроматографічним методом. Частина 1. Загальні положення</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EN 12393 (2-4):2003 Продукти  рослинного походження. Визначання вмісту залишків пестицидів газохроматографічним методом</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ДСТУ EN 12396-2-2003 (EN 12396-2:1998, IDT) Продукти харчові нежирові. Визначення залишкових кількостей дитіокарбамату та тіурамдисульфіду. Частина 2. Газохроматографічний метод</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ДСТУ ISO 10382:2004 (ISO 10382:2002, IDT) Якість ґрунту. Визначення хлорорганічних пестицидів та поліхлорбіфенілів. Газовохроматографічний метод з детектуванням захопленням електронів</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p:txBody>
      </p:sp>
      <p:sp>
        <p:nvSpPr>
          <p:cNvPr id="684" name="TextShape 3"/>
          <p:cNvSpPr txBox="1"/>
          <p:nvPr/>
        </p:nvSpPr>
        <p:spPr>
          <a:xfrm>
            <a:off x="198360" y="1341720"/>
            <a:ext cx="8873640" cy="1250280"/>
          </a:xfrm>
          <a:prstGeom prst="rect">
            <a:avLst/>
          </a:prstGeom>
          <a:noFill/>
          <a:ln>
            <a:noFill/>
          </a:ln>
        </p:spPr>
        <p:txBody>
          <a:bodyPr lIns="90000" tIns="45000" rIns="90000" bIns="45000"/>
          <a:lstStyle/>
          <a:p>
            <a:r>
              <a:rPr lang="ru-RU" sz="1400" b="1" strike="noStrike" spc="-1">
                <a:solidFill>
                  <a:srgbClr val="000000"/>
                </a:solidFill>
                <a:uFill>
                  <a:solidFill>
                    <a:srgbClr val="FFFFFF"/>
                  </a:solidFill>
                </a:uFill>
                <a:latin typeface="Arial"/>
              </a:rPr>
              <a:t>ЗАТВЕРДЖЕНО «Перелік методик вимірювань та методик визначення вмісту (рівнів) забруднювачів та інших речовин хімічного, біологічного чи іншого походження в харчових продуктах та продовольчій сировині»  від "29" грудня 2014 р.</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5"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ГЖХ, ВЭЖХ и ТСХ ?
Применение при анализе пестицидов</a:t>
            </a:r>
            <a:endParaRPr lang="ru-RU" sz="4200" b="0" strike="noStrike" spc="-1">
              <a:solidFill>
                <a:srgbClr val="006633"/>
              </a:solidFill>
              <a:uFill>
                <a:solidFill>
                  <a:srgbClr val="FFFFFF"/>
                </a:solidFill>
              </a:uFill>
              <a:latin typeface="Garamond"/>
            </a:endParaRPr>
          </a:p>
        </p:txBody>
      </p:sp>
      <p:pic>
        <p:nvPicPr>
          <p:cNvPr id="686" name="Рисунок 685"/>
          <p:cNvPicPr/>
          <p:nvPr/>
        </p:nvPicPr>
        <p:blipFill>
          <a:blip r:embed="rId3"/>
          <a:stretch/>
        </p:blipFill>
        <p:spPr>
          <a:xfrm>
            <a:off x="468360" y="287280"/>
            <a:ext cx="971640" cy="963720"/>
          </a:xfrm>
          <a:prstGeom prst="rect">
            <a:avLst/>
          </a:prstGeom>
          <a:ln>
            <a:noFill/>
          </a:ln>
        </p:spPr>
      </p:pic>
      <p:pic>
        <p:nvPicPr>
          <p:cNvPr id="687" name="Рисунок 686"/>
          <p:cNvPicPr/>
          <p:nvPr/>
        </p:nvPicPr>
        <p:blipFill>
          <a:blip r:embed="rId4"/>
          <a:stretch/>
        </p:blipFill>
        <p:spPr>
          <a:xfrm>
            <a:off x="720720" y="431640"/>
            <a:ext cx="493560" cy="571680"/>
          </a:xfrm>
          <a:prstGeom prst="rect">
            <a:avLst/>
          </a:prstGeom>
          <a:ln>
            <a:noFill/>
          </a:ln>
        </p:spPr>
      </p:pic>
      <p:sp>
        <p:nvSpPr>
          <p:cNvPr id="688" name="TextShape 2"/>
          <p:cNvSpPr txBox="1"/>
          <p:nvPr/>
        </p:nvSpPr>
        <p:spPr>
          <a:xfrm>
            <a:off x="360000" y="1405440"/>
            <a:ext cx="8620200" cy="4989240"/>
          </a:xfrm>
          <a:prstGeom prst="rect">
            <a:avLst/>
          </a:prstGeom>
          <a:noFill/>
          <a:ln>
            <a:noFill/>
          </a:ln>
        </p:spPr>
        <p:txBody>
          <a:bodyPr lIns="90000" tIns="45000" rIns="90000" bIns="45000"/>
          <a:lstStyle/>
          <a:p>
            <a:pPr algn="just">
              <a:lnSpc>
                <a:spcPct val="100000"/>
              </a:lnSpc>
            </a:pPr>
            <a:r>
              <a:rPr lang="ru-RU" sz="1200" b="0" strike="noStrike" spc="-1" dirty="0">
                <a:solidFill>
                  <a:srgbClr val="000000"/>
                </a:solidFill>
                <a:uFill>
                  <a:solidFill>
                    <a:srgbClr val="FFFFFF"/>
                  </a:solidFill>
                </a:uFill>
                <a:latin typeface="Arial"/>
                <a:ea typeface="Adobe Blank"/>
              </a:rPr>
              <a:t>   Поиск оптимальных методов анализа пестицидов – одна из важнейших проблем аналитической химии.</a:t>
            </a: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С современных позиций к ним, в первую очередь, относятся капиллярная газовая хроматография (ГХ), высокоэффективная жидкостная хроматография (ВЭЖХ), тонкослойная хроматография (ТСХ) . Эти методы обладают высокой разделяющей способностью, необходимой при анализе многокомпонентных образцов, и высокой чувствительностью, позволяющей определять пестициды на уровне концентраций 1 мкг/дм</a:t>
            </a:r>
            <a:r>
              <a:rPr lang="ru-RU" sz="1200" b="0" strike="noStrike" spc="-1" baseline="30000" dirty="0">
                <a:solidFill>
                  <a:srgbClr val="000000"/>
                </a:solidFill>
                <a:uFill>
                  <a:solidFill>
                    <a:srgbClr val="FFFFFF"/>
                  </a:solidFill>
                </a:uFill>
                <a:latin typeface="Arial"/>
                <a:ea typeface="Adobe Blank"/>
              </a:rPr>
              <a:t>3</a:t>
            </a:r>
            <a:r>
              <a:rPr lang="ru-RU" sz="1200" b="0" strike="noStrike" spc="-1" dirty="0">
                <a:solidFill>
                  <a:srgbClr val="000000"/>
                </a:solidFill>
                <a:uFill>
                  <a:solidFill>
                    <a:srgbClr val="FFFFFF"/>
                  </a:solidFill>
                </a:uFill>
                <a:latin typeface="Arial"/>
                <a:ea typeface="Adobe Blank"/>
              </a:rPr>
              <a:t> и ниже. </a:t>
            </a:r>
            <a:endParaRPr lang="ru-RU" sz="1800" b="0" strike="noStrike" spc="-1" dirty="0">
              <a:solidFill>
                <a:srgbClr val="000000"/>
              </a:solidFill>
              <a:uFill>
                <a:solidFill>
                  <a:srgbClr val="FFFFFF"/>
                </a:solidFill>
              </a:uFill>
              <a:latin typeface="Arial"/>
            </a:endParaRPr>
          </a:p>
          <a:p>
            <a:pPr algn="just">
              <a:lnSpc>
                <a:spcPct val="100000"/>
              </a:lnSpc>
            </a:pPr>
            <a:r>
              <a:rPr lang="ru-RU" sz="1200" b="0" strike="noStrike" spc="-1" dirty="0">
                <a:solidFill>
                  <a:srgbClr val="000000"/>
                </a:solidFill>
                <a:uFill>
                  <a:solidFill>
                    <a:srgbClr val="FFFFFF"/>
                  </a:solidFill>
                </a:uFill>
                <a:latin typeface="Arial"/>
                <a:ea typeface="Adobe Blank"/>
              </a:rPr>
              <a:t>  Выбор конкретного метода анализа во многом определяется самой аналитической задачей. К типичным задачам можно отнести следующие:</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определение пестицидов на разных стадиях их производства, приготовления готовых форм, при их хранении;</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определение остаточных количеств пестицидов в сельскохозяйственной продукции, в почве и в природных водах;</a:t>
            </a:r>
            <a:endParaRPr lang="ru-RU" sz="1800" b="0" strike="noStrike" spc="-1" dirty="0">
              <a:solidFill>
                <a:srgbClr val="000000"/>
              </a:solidFill>
              <a:uFill>
                <a:solidFill>
                  <a:srgbClr val="FFFFFF"/>
                </a:solidFill>
              </a:uFill>
              <a:latin typeface="Arial"/>
            </a:endParaRPr>
          </a:p>
          <a:p>
            <a:r>
              <a:rPr lang="ru-RU" sz="1200" b="0" strike="noStrike" spc="-1" dirty="0">
                <a:solidFill>
                  <a:srgbClr val="000000"/>
                </a:solidFill>
                <a:uFill>
                  <a:solidFill>
                    <a:srgbClr val="FFFFFF"/>
                  </a:solidFill>
                </a:uFill>
                <a:latin typeface="Arial"/>
              </a:rPr>
              <a:t>− определение пестицидов в биологических образцах;</a:t>
            </a:r>
            <a:endParaRPr lang="ru-RU" sz="1800" b="0" strike="noStrike" spc="-1" dirty="0">
              <a:solidFill>
                <a:srgbClr val="000000"/>
              </a:solidFill>
              <a:uFill>
                <a:solidFill>
                  <a:srgbClr val="FFFFFF"/>
                </a:solidFill>
              </a:uFill>
              <a:latin typeface="Arial"/>
            </a:endParaRPr>
          </a:p>
          <a:p>
            <a:r>
              <a:rPr lang="ru-RU" sz="1200" b="0" strike="noStrike" spc="-1" dirty="0">
                <a:solidFill>
                  <a:srgbClr val="000000"/>
                </a:solidFill>
                <a:uFill>
                  <a:solidFill>
                    <a:srgbClr val="FFFFFF"/>
                  </a:solidFill>
                </a:uFill>
                <a:latin typeface="Arial"/>
              </a:rPr>
              <a:t>− определение пестицидов в продуктах питания, в атмосфере, в питьевой воде.</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Две последние задачи являются наиболее сложными, так как они требуют одновременного определения не заведомо известных веществ, а набора соединений из всего списка применяемых на практике пестицидов, количество которых превышает 1000 названий. Задачи такого типа иногда называют </a:t>
            </a:r>
            <a:r>
              <a:rPr lang="ru-RU" sz="1200" b="0" strike="noStrike" spc="-1" dirty="0" err="1">
                <a:solidFill>
                  <a:srgbClr val="000000"/>
                </a:solidFill>
                <a:uFill>
                  <a:solidFill>
                    <a:srgbClr val="FFFFFF"/>
                  </a:solidFill>
                </a:uFill>
                <a:latin typeface="Arial"/>
              </a:rPr>
              <a:t>скриннинговыми</a:t>
            </a:r>
            <a:r>
              <a:rPr lang="ru-RU" sz="1200" b="0" strike="noStrike" spc="-1" dirty="0">
                <a:solidFill>
                  <a:srgbClr val="000000"/>
                </a:solidFill>
                <a:uFill>
                  <a:solidFill>
                    <a:srgbClr val="FFFFFF"/>
                  </a:solidFill>
                </a:uFill>
                <a:latin typeface="Arial"/>
              </a:rPr>
              <a:t>. Их решают, главным образом, с помощью метода ГХ с масс-спектрометрическим детектированием (ГХ-МС), когда идентификация пестицидов осуществляется по заранее созданной библиотеке масс-спектров.</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Учитывая большое разнообразие пестицидов при выборе методов их определения предпочтение, очевидно, надо отдавать «универсальным» методикам. Лаборатория, работающая по принципу «для каждого вещества свой метод анализа», может обеспечить высокую производительность лишь только по отношению к относительно малому количеству веществ. Переход от одной группы пестицидов к другой требует больших затрат времени на перестройку и калибровку приборов, приготовление стандартов и пр.</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Рассматривая химико-аналитические методы с точки зрения их «универсальности» по отношению к анализу пестицидов, можно сделать следующие замечания.</a:t>
            </a:r>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   Метод ТСХ достаточно чувствительный и простой в исполнении, однако в силу того что до некоторых пор считался в лучшем случае полуколичественным, поэтому был немного «задвинут на задворки истории». Впрочем…. зря!</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9" name="TextShape 1"/>
          <p:cNvSpPr txBox="1"/>
          <p:nvPr/>
        </p:nvSpPr>
        <p:spPr>
          <a:xfrm>
            <a:off x="1584000" y="360000"/>
            <a:ext cx="720000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ГЖХ, ВЭЖХ и ТСХ ?
Применение при анализе пестицидов</a:t>
            </a:r>
            <a:endParaRPr lang="ru-RU" sz="4200" b="0" strike="noStrike" spc="-1">
              <a:solidFill>
                <a:srgbClr val="006633"/>
              </a:solidFill>
              <a:uFill>
                <a:solidFill>
                  <a:srgbClr val="FFFFFF"/>
                </a:solidFill>
              </a:uFill>
              <a:latin typeface="Garamond"/>
            </a:endParaRPr>
          </a:p>
        </p:txBody>
      </p:sp>
      <p:pic>
        <p:nvPicPr>
          <p:cNvPr id="690" name="Рисунок 689"/>
          <p:cNvPicPr/>
          <p:nvPr/>
        </p:nvPicPr>
        <p:blipFill>
          <a:blip r:embed="rId3"/>
          <a:stretch/>
        </p:blipFill>
        <p:spPr>
          <a:xfrm>
            <a:off x="468360" y="287280"/>
            <a:ext cx="971640" cy="963720"/>
          </a:xfrm>
          <a:prstGeom prst="rect">
            <a:avLst/>
          </a:prstGeom>
          <a:ln>
            <a:noFill/>
          </a:ln>
        </p:spPr>
      </p:pic>
      <p:pic>
        <p:nvPicPr>
          <p:cNvPr id="691" name="Рисунок 690"/>
          <p:cNvPicPr/>
          <p:nvPr/>
        </p:nvPicPr>
        <p:blipFill>
          <a:blip r:embed="rId4"/>
          <a:stretch/>
        </p:blipFill>
        <p:spPr>
          <a:xfrm>
            <a:off x="720720" y="431640"/>
            <a:ext cx="493560" cy="571680"/>
          </a:xfrm>
          <a:prstGeom prst="rect">
            <a:avLst/>
          </a:prstGeom>
          <a:ln>
            <a:noFill/>
          </a:ln>
        </p:spPr>
      </p:pic>
      <p:sp>
        <p:nvSpPr>
          <p:cNvPr id="692" name="TextShape 2"/>
          <p:cNvSpPr txBox="1"/>
          <p:nvPr/>
        </p:nvSpPr>
        <p:spPr>
          <a:xfrm>
            <a:off x="360000" y="1405440"/>
            <a:ext cx="8620200" cy="40755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Метод ГХ обладает очень высокой разрешающей способностью, но его применение ограничивается термической лабильностью ряда пестицидов и необходимостью привлекать различные способы химической дериватизации многих пестицидов для повышения их летучести. Выход реакций дериватизации никогда не достигают 100 %.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Метод ВЭЖХ обеспечивает для решения многих задач достаточное разрешение, не требует, как правило, предварительной дериватизации (за некоторыми исключениями) и пригоден для анализа термолабильных пестицидов. В сочетании с ГХ он позволяет решить практически все задачи.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Но это удорожает анализ. Поэтому приходится лавировать между «крутизной» и доступностью для конечного потребителя результатов работы лаборатории.</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Высокоэффективная жидкостная хроматография (ВЭЖХ) – один из самых информативных аналитических методов. Он широко используется во всех развитых странах, но, по сравнению с другими физико-химическими методами анализа, требует весьма высокой квалификации персонала, а стоимость одного анализа достигает нескольких десятков и даже сотен долларов США. Таким образом, упрощение самой процедуры ВЭЖХ-анализа и снижение ее стоимости предоставляется важной задачей.</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Указанные недостатки ВЭЖХ обусловлены тем, что для каждого пестицида (или группы пестицидов) нормативные документы регламентируют свой «уникальный» вариант ВЭЖХ-анализа. Это приводит к необходимости часто перестраивать хроматограф, что занимает много времени и требует определенного опыта. Кроме того, аналитическая лаборатория, выполняющая анализы с привлечением многих разных методик, вынуждена содержать целый склад дорогостоящих колонок, органических растворителей и стандартных образцов пестицидов.</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К пестицидам, определяемым в мировой практике методом ВЭЖХ, относятся труднолетучие и термолабильные соединения, например 2,4Д, производные сульфонилмочевины (трибенурон-метил, тифенсульфурон и т. д.), дикамба, имазетапир, неоникотиноиды и многие другие.</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3"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Как же определиться с методом … ?</a:t>
            </a:r>
            <a:endParaRPr lang="ru-RU" sz="4200" b="0" strike="noStrike" spc="-1">
              <a:solidFill>
                <a:srgbClr val="006633"/>
              </a:solidFill>
              <a:uFill>
                <a:solidFill>
                  <a:srgbClr val="FFFFFF"/>
                </a:solidFill>
              </a:uFill>
              <a:latin typeface="Garamond"/>
            </a:endParaRPr>
          </a:p>
        </p:txBody>
      </p:sp>
      <p:pic>
        <p:nvPicPr>
          <p:cNvPr id="694" name="Рисунок 693"/>
          <p:cNvPicPr/>
          <p:nvPr/>
        </p:nvPicPr>
        <p:blipFill>
          <a:blip r:embed="rId3"/>
          <a:stretch/>
        </p:blipFill>
        <p:spPr>
          <a:xfrm>
            <a:off x="468360" y="287280"/>
            <a:ext cx="971640" cy="963720"/>
          </a:xfrm>
          <a:prstGeom prst="rect">
            <a:avLst/>
          </a:prstGeom>
          <a:ln>
            <a:noFill/>
          </a:ln>
        </p:spPr>
      </p:pic>
      <p:pic>
        <p:nvPicPr>
          <p:cNvPr id="695" name="Рисунок 694"/>
          <p:cNvPicPr/>
          <p:nvPr/>
        </p:nvPicPr>
        <p:blipFill>
          <a:blip r:embed="rId4"/>
          <a:stretch/>
        </p:blipFill>
        <p:spPr>
          <a:xfrm>
            <a:off x="720720" y="431640"/>
            <a:ext cx="493560" cy="571680"/>
          </a:xfrm>
          <a:prstGeom prst="rect">
            <a:avLst/>
          </a:prstGeom>
          <a:ln>
            <a:noFill/>
          </a:ln>
        </p:spPr>
      </p:pic>
      <p:sp>
        <p:nvSpPr>
          <p:cNvPr id="696" name="TextShape 2"/>
          <p:cNvSpPr txBox="1"/>
          <p:nvPr/>
        </p:nvSpPr>
        <p:spPr>
          <a:xfrm>
            <a:off x="360000" y="3384000"/>
            <a:ext cx="8280000" cy="771120"/>
          </a:xfrm>
          <a:prstGeom prst="rect">
            <a:avLst/>
          </a:prstGeom>
          <a:noFill/>
          <a:ln>
            <a:noFill/>
          </a:ln>
        </p:spPr>
        <p:txBody>
          <a:bodyPr lIns="90000" tIns="45000" rIns="90000" bIns="45000"/>
          <a:lstStyle/>
          <a:p>
            <a:pPr algn="ctr">
              <a:lnSpc>
                <a:spcPct val="100000"/>
              </a:lnSpc>
            </a:pPr>
            <a:r>
              <a:rPr lang="ru-RU" sz="1200" b="1" i="1" strike="noStrike" spc="-1">
                <a:solidFill>
                  <a:srgbClr val="000000"/>
                </a:solidFill>
                <a:uFill>
                  <a:solidFill>
                    <a:srgbClr val="FFFFFF"/>
                  </a:solidFill>
                </a:uFill>
                <a:latin typeface="Arial"/>
                <a:ea typeface="Adobe Blank"/>
              </a:rPr>
              <a:t>Чем же следует руководствоваться при  выборе метода анализа остаточных количеств пестицидов для МВИ ?</a:t>
            </a: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p:txBody>
      </p:sp>
      <p:grpSp>
        <p:nvGrpSpPr>
          <p:cNvPr id="14" name="Группа 13"/>
          <p:cNvGrpSpPr/>
          <p:nvPr/>
        </p:nvGrpSpPr>
        <p:grpSpPr>
          <a:xfrm>
            <a:off x="1656000" y="1152000"/>
            <a:ext cx="7128000" cy="1661040"/>
            <a:chOff x="1656000" y="1152000"/>
            <a:chExt cx="7128000" cy="1661040"/>
          </a:xfrm>
        </p:grpSpPr>
        <p:pic>
          <p:nvPicPr>
            <p:cNvPr id="697" name="Рисунок 696"/>
            <p:cNvPicPr/>
            <p:nvPr/>
          </p:nvPicPr>
          <p:blipFill>
            <a:blip r:embed="rId5" cstate="print"/>
            <a:stretch/>
          </p:blipFill>
          <p:spPr>
            <a:xfrm>
              <a:off x="1678320" y="1152000"/>
              <a:ext cx="625680" cy="504000"/>
            </a:xfrm>
            <a:prstGeom prst="rect">
              <a:avLst/>
            </a:prstGeom>
            <a:ln>
              <a:noFill/>
            </a:ln>
          </p:spPr>
        </p:pic>
        <p:sp>
          <p:nvSpPr>
            <p:cNvPr id="698" name="TextShape 3"/>
            <p:cNvSpPr txBox="1"/>
            <p:nvPr/>
          </p:nvSpPr>
          <p:spPr>
            <a:xfrm>
              <a:off x="2664000" y="1272600"/>
              <a:ext cx="6120000" cy="45540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Естественно, если имеются таковые, выбрав ДСТУ или ISO, регламентирующие правила и методологию получения результатов анализа тех или иных объектов</a:t>
              </a:r>
              <a:endParaRPr lang="ru-RU" sz="1800" b="0" strike="noStrike" spc="-1">
                <a:solidFill>
                  <a:srgbClr val="000000"/>
                </a:solidFill>
                <a:uFill>
                  <a:solidFill>
                    <a:srgbClr val="FFFFFF"/>
                  </a:solidFill>
                </a:uFill>
                <a:latin typeface="Arial"/>
              </a:endParaRPr>
            </a:p>
          </p:txBody>
        </p:sp>
        <p:sp>
          <p:nvSpPr>
            <p:cNvPr id="699" name="TextShape 4"/>
            <p:cNvSpPr txBox="1"/>
            <p:nvPr/>
          </p:nvSpPr>
          <p:spPr>
            <a:xfrm>
              <a:off x="2664000" y="1810080"/>
              <a:ext cx="6120000" cy="10029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В случае отсутствия таковых документов, или же если НД «сырой» (т. е. «разработан на кончике пера» и в практике очень отличается реально получающимися цифрами от заявленных) необходимо разработать самостоятельно МВИ, которая будет иметь в качестве доказательств протокол валидации с необходимыми критериями</a:t>
              </a:r>
              <a:endParaRPr lang="ru-RU" sz="1800" b="0" strike="noStrike" spc="-1">
                <a:solidFill>
                  <a:srgbClr val="000000"/>
                </a:solidFill>
                <a:uFill>
                  <a:solidFill>
                    <a:srgbClr val="FFFFFF"/>
                  </a:solidFill>
                </a:uFill>
                <a:latin typeface="Arial"/>
              </a:endParaRPr>
            </a:p>
          </p:txBody>
        </p:sp>
        <p:pic>
          <p:nvPicPr>
            <p:cNvPr id="700" name="Рисунок 699"/>
            <p:cNvPicPr/>
            <p:nvPr/>
          </p:nvPicPr>
          <p:blipFill>
            <a:blip r:embed="rId6" cstate="print"/>
            <a:stretch/>
          </p:blipFill>
          <p:spPr>
            <a:xfrm>
              <a:off x="1656000" y="1946880"/>
              <a:ext cx="576000" cy="645120"/>
            </a:xfrm>
            <a:prstGeom prst="rect">
              <a:avLst/>
            </a:prstGeom>
            <a:ln>
              <a:noFill/>
            </a:ln>
          </p:spPr>
        </p:pic>
      </p:grpSp>
      <p:sp>
        <p:nvSpPr>
          <p:cNvPr id="701" name="TextShape 5"/>
          <p:cNvSpPr txBox="1"/>
          <p:nvPr/>
        </p:nvSpPr>
        <p:spPr>
          <a:xfrm>
            <a:off x="360000" y="4099320"/>
            <a:ext cx="8425800" cy="3646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1.Знаниями об объекте анализа (химическая структурная формула, растворимость, температура плавления и.т.д)</a:t>
            </a:r>
            <a:r>
              <a:rPr lang="ru-RU" sz="1800" b="0" strike="noStrike" spc="-1">
                <a:solidFill>
                  <a:srgbClr val="000000"/>
                </a:solidFill>
                <a:uFill>
                  <a:solidFill>
                    <a:srgbClr val="FFFFFF"/>
                  </a:solidFill>
                </a:uFill>
                <a:latin typeface="Arial"/>
              </a:rPr>
              <a:t> </a:t>
            </a:r>
          </a:p>
        </p:txBody>
      </p:sp>
      <p:sp>
        <p:nvSpPr>
          <p:cNvPr id="702" name="TextShape 6"/>
          <p:cNvSpPr txBox="1"/>
          <p:nvPr/>
        </p:nvSpPr>
        <p:spPr>
          <a:xfrm>
            <a:off x="360000" y="4531320"/>
            <a:ext cx="8431560" cy="3646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2.Представлениями о матрице (-ах)  из которой (-ых) будет извлекаться аналит (гидрофильная или гидрофобная) </a:t>
            </a:r>
            <a:r>
              <a:rPr lang="ru-RU" sz="1800" b="0" strike="noStrike" spc="-1">
                <a:solidFill>
                  <a:srgbClr val="000000"/>
                </a:solidFill>
                <a:uFill>
                  <a:solidFill>
                    <a:srgbClr val="FFFFFF"/>
                  </a:solidFill>
                </a:uFill>
                <a:latin typeface="Arial"/>
              </a:rPr>
              <a:t> </a:t>
            </a:r>
          </a:p>
        </p:txBody>
      </p:sp>
      <p:sp>
        <p:nvSpPr>
          <p:cNvPr id="703" name="TextShape 7"/>
          <p:cNvSpPr txBox="1"/>
          <p:nvPr/>
        </p:nvSpPr>
        <p:spPr>
          <a:xfrm>
            <a:off x="360000" y="4968000"/>
            <a:ext cx="3646440" cy="3646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3.Имеющимися литературными публикациями. </a:t>
            </a:r>
            <a:r>
              <a:rPr lang="ru-RU" sz="1800" b="0" strike="noStrike" spc="-1">
                <a:solidFill>
                  <a:srgbClr val="000000"/>
                </a:solidFill>
                <a:uFill>
                  <a:solidFill>
                    <a:srgbClr val="FFFFFF"/>
                  </a:solidFill>
                </a:uFill>
                <a:latin typeface="Arial"/>
              </a:rPr>
              <a:t> </a:t>
            </a:r>
          </a:p>
        </p:txBody>
      </p:sp>
      <p:sp>
        <p:nvSpPr>
          <p:cNvPr id="704" name="TextShape 8"/>
          <p:cNvSpPr txBox="1"/>
          <p:nvPr/>
        </p:nvSpPr>
        <p:spPr>
          <a:xfrm>
            <a:off x="360360" y="5400360"/>
            <a:ext cx="4915800" cy="3646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4.Имеющимися средствами и приборной базой для выполнения. </a:t>
            </a:r>
            <a:r>
              <a:rPr lang="ru-RU" sz="1800" b="0" strike="noStrike" spc="-1">
                <a:solidFill>
                  <a:srgbClr val="000000"/>
                </a:solidFill>
                <a:uFill>
                  <a:solidFill>
                    <a:srgbClr val="FFFFFF"/>
                  </a:solidFill>
                </a:uFill>
                <a:latin typeface="Arial"/>
              </a:rP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5"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Как же определиться с методом … ?</a:t>
            </a:r>
            <a:endParaRPr lang="ru-RU" sz="4200" b="0" strike="noStrike" spc="-1">
              <a:solidFill>
                <a:srgbClr val="006633"/>
              </a:solidFill>
              <a:uFill>
                <a:solidFill>
                  <a:srgbClr val="FFFFFF"/>
                </a:solidFill>
              </a:uFill>
              <a:latin typeface="Garamond"/>
            </a:endParaRPr>
          </a:p>
        </p:txBody>
      </p:sp>
      <p:pic>
        <p:nvPicPr>
          <p:cNvPr id="706" name="Рисунок 705"/>
          <p:cNvPicPr/>
          <p:nvPr/>
        </p:nvPicPr>
        <p:blipFill>
          <a:blip r:embed="rId3"/>
          <a:stretch/>
        </p:blipFill>
        <p:spPr>
          <a:xfrm>
            <a:off x="468360" y="287280"/>
            <a:ext cx="971640" cy="963720"/>
          </a:xfrm>
          <a:prstGeom prst="rect">
            <a:avLst/>
          </a:prstGeom>
          <a:ln>
            <a:noFill/>
          </a:ln>
        </p:spPr>
      </p:pic>
      <p:pic>
        <p:nvPicPr>
          <p:cNvPr id="707" name="Рисунок 706"/>
          <p:cNvPicPr/>
          <p:nvPr/>
        </p:nvPicPr>
        <p:blipFill>
          <a:blip r:embed="rId4"/>
          <a:stretch/>
        </p:blipFill>
        <p:spPr>
          <a:xfrm>
            <a:off x="720720" y="431640"/>
            <a:ext cx="493560" cy="571680"/>
          </a:xfrm>
          <a:prstGeom prst="rect">
            <a:avLst/>
          </a:prstGeom>
          <a:ln>
            <a:noFill/>
          </a:ln>
        </p:spPr>
      </p:pic>
      <p:sp>
        <p:nvSpPr>
          <p:cNvPr id="708" name="TextShape 2"/>
          <p:cNvSpPr txBox="1"/>
          <p:nvPr/>
        </p:nvSpPr>
        <p:spPr>
          <a:xfrm>
            <a:off x="1008000" y="884880"/>
            <a:ext cx="8280000" cy="771120"/>
          </a:xfrm>
          <a:prstGeom prst="rect">
            <a:avLst/>
          </a:prstGeom>
          <a:noFill/>
          <a:ln>
            <a:noFill/>
          </a:ln>
        </p:spPr>
        <p:txBody>
          <a:bodyPr lIns="90000" tIns="45000" rIns="90000" bIns="45000"/>
          <a:lstStyle/>
          <a:p>
            <a:pPr algn="ctr">
              <a:lnSpc>
                <a:spcPct val="100000"/>
              </a:lnSpc>
            </a:pPr>
            <a:r>
              <a:rPr lang="ru-RU" sz="1200" b="1" i="1" strike="noStrike" spc="-1">
                <a:solidFill>
                  <a:srgbClr val="000000"/>
                </a:solidFill>
                <a:uFill>
                  <a:solidFill>
                    <a:srgbClr val="FFFFFF"/>
                  </a:solidFill>
                </a:uFill>
                <a:latin typeface="Arial"/>
                <a:ea typeface="Adobe Blank"/>
              </a:rPr>
              <a:t>Исчерпывающую информацию о любом, синтезированном человечеством пестициде можно получить из «Пестицидного Компедиума»</a:t>
            </a: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p:txBody>
      </p:sp>
      <p:sp>
        <p:nvSpPr>
          <p:cNvPr id="709" name="TextShape 3"/>
          <p:cNvSpPr txBox="1"/>
          <p:nvPr/>
        </p:nvSpPr>
        <p:spPr>
          <a:xfrm>
            <a:off x="504000" y="1251000"/>
            <a:ext cx="8280000" cy="943920"/>
          </a:xfrm>
          <a:prstGeom prst="rect">
            <a:avLst/>
          </a:prstGeom>
          <a:noFill/>
          <a:ln>
            <a:noFill/>
          </a:ln>
        </p:spPr>
        <p:txBody>
          <a:bodyPr lIns="90000" tIns="45000" rIns="90000" bIns="45000"/>
          <a:lstStyle/>
          <a:p>
            <a:pPr algn="ctr">
              <a:lnSpc>
                <a:spcPct val="100000"/>
              </a:lnSpc>
            </a:pPr>
            <a:r>
              <a:rPr lang="ru-RU" sz="1800" b="1" i="1" strike="noStrike" spc="-1">
                <a:solidFill>
                  <a:srgbClr val="CC3300"/>
                </a:solidFill>
                <a:uFill>
                  <a:solidFill>
                    <a:srgbClr val="FFFFFF"/>
                  </a:solidFill>
                </a:uFill>
                <a:latin typeface="Arial"/>
                <a:ea typeface="Adobe Blank"/>
                <a:hlinkClick r:id="rId5"/>
              </a:rPr>
              <a:t>WWW.ALANWOOD.NET/PESTICIDES/INDEX_CN_FRAME.HTML</a:t>
            </a:r>
            <a:endParaRPr lang="ru-RU" sz="1800" b="0" strike="noStrike" spc="-1">
              <a:solidFill>
                <a:srgbClr val="000000"/>
              </a:solidFill>
              <a:uFill>
                <a:solidFill>
                  <a:srgbClr val="FFFFFF"/>
                </a:solidFill>
              </a:uFill>
              <a:latin typeface="Arial"/>
            </a:endParaRPr>
          </a:p>
          <a:p>
            <a:pPr algn="ctr">
              <a:lnSpc>
                <a:spcPct val="100000"/>
              </a:lnSpc>
            </a:pPr>
            <a:r>
              <a:rPr lang="ru-RU" sz="1800" b="1" i="1" strike="noStrike" spc="-1">
                <a:solidFill>
                  <a:srgbClr val="CC3300"/>
                </a:solidFill>
                <a:uFill>
                  <a:solidFill>
                    <a:srgbClr val="FFFFFF"/>
                  </a:solidFill>
                </a:uFill>
                <a:latin typeface="Arial"/>
                <a:ea typeface="Adobe Blank"/>
              </a:rPr>
              <a:t>HTTP://PUBCHEM.NCBI.NLM.NIH.GOV/COMPOUND</a:t>
            </a:r>
            <a:r>
              <a:rPr lang="ru-RU" sz="1800" b="0" i="1" strike="noStrike" spc="-1">
                <a:solidFill>
                  <a:srgbClr val="CC3300"/>
                </a:solidFill>
                <a:uFill>
                  <a:solidFill>
                    <a:srgbClr val="FFFFFF"/>
                  </a:solidFill>
                </a:uFill>
                <a:latin typeface="Arial"/>
                <a:ea typeface="Adobe Blank"/>
              </a:rPr>
              <a:t>    </a:t>
            </a:r>
            <a:r>
              <a:rPr lang="ru-RU" sz="18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p:txBody>
      </p:sp>
      <p:sp>
        <p:nvSpPr>
          <p:cNvPr id="710" name="TextShape 4"/>
          <p:cNvSpPr txBox="1"/>
          <p:nvPr/>
        </p:nvSpPr>
        <p:spPr>
          <a:xfrm>
            <a:off x="428596" y="1857364"/>
            <a:ext cx="8352000" cy="4325400"/>
          </a:xfrm>
          <a:prstGeom prst="rect">
            <a:avLst/>
          </a:prstGeom>
          <a:noFill/>
          <a:ln>
            <a:noFill/>
          </a:ln>
        </p:spPr>
        <p:txBody>
          <a:bodyPr lIns="90000" tIns="45000" rIns="90000" bIns="45000"/>
          <a:lstStyle/>
          <a:p>
            <a:r>
              <a:rPr lang="ru-RU" sz="1200" b="0" strike="noStrike" spc="-1" dirty="0">
                <a:solidFill>
                  <a:srgbClr val="000000"/>
                </a:solidFill>
                <a:uFill>
                  <a:solidFill>
                    <a:srgbClr val="FFFFFF"/>
                  </a:solidFill>
                </a:uFill>
                <a:latin typeface="Arial"/>
              </a:rPr>
              <a:t>При выборе метода нужно учесть, что каждое инструментальное завершение (ТСХ, ВЭЖХ и ГЖХ)  имеет свои ограничения.</a:t>
            </a:r>
            <a:endParaRPr lang="ru-RU" sz="1800" b="0" strike="noStrike" spc="-1" dirty="0">
              <a:solidFill>
                <a:srgbClr val="000000"/>
              </a:solidFill>
              <a:uFill>
                <a:solidFill>
                  <a:srgbClr val="FFFFFF"/>
                </a:solidFill>
              </a:uFill>
              <a:latin typeface="Arial"/>
            </a:endParaRPr>
          </a:p>
          <a:p>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1. Как это ни странно, но ТСХ может рассматриваться как  относительно быстрый, универсальный и чувствительный метод , позволяющий «визуализировать» или специфично  детектировать практически все пестициды. Различные техники, например ВЭТСХ, позволяют добиться и высокой разрешающей способности. Имеются в наличии и специальные денситометры и специальное ПО для обработки и документирования ТСХ. Единственное ограничение — влияние факторов окружающей среды и квалификации аналитика на процесс получения воспроизводимых результатов. Хотя при должном соблюдении определенных правил можно достичь очень не плохих показателей.</a:t>
            </a:r>
            <a:endParaRPr lang="ru-RU" sz="1800" b="0" strike="noStrike" spc="-1" dirty="0">
              <a:solidFill>
                <a:srgbClr val="000000"/>
              </a:solidFill>
              <a:uFill>
                <a:solidFill>
                  <a:srgbClr val="FFFFFF"/>
                </a:solidFill>
              </a:uFill>
              <a:latin typeface="Arial"/>
            </a:endParaRPr>
          </a:p>
          <a:p>
            <a:pPr algn="just"/>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2. Метод ГЖХ. Очень удобен, чувствителен, имеет хорошую разрешающую способность. Ограничения на метод накладывают свойства анализируемых веществ. Например, полярные соединения, имеющие низкую летучесть, имеющие в своей химической структуре группы типа (-NH</a:t>
            </a:r>
            <a:r>
              <a:rPr lang="ru-RU" sz="1200" b="0" strike="noStrike" spc="-1" baseline="-33000" dirty="0">
                <a:solidFill>
                  <a:srgbClr val="000000"/>
                </a:solidFill>
                <a:uFill>
                  <a:solidFill>
                    <a:srgbClr val="FFFFFF"/>
                  </a:solidFill>
                </a:uFill>
                <a:latin typeface="Arial"/>
              </a:rPr>
              <a:t>2</a:t>
            </a:r>
            <a:r>
              <a:rPr lang="ru-RU" sz="1200" b="0" strike="noStrike" spc="-1" dirty="0">
                <a:solidFill>
                  <a:srgbClr val="000000"/>
                </a:solidFill>
                <a:uFill>
                  <a:solidFill>
                    <a:srgbClr val="FFFFFF"/>
                  </a:solidFill>
                </a:uFill>
                <a:latin typeface="Arial"/>
              </a:rPr>
              <a:t> , - COOH , -N= ,-SO</a:t>
            </a:r>
            <a:r>
              <a:rPr lang="ru-RU" sz="1200" b="0" strike="noStrike" spc="-1" baseline="-33000" dirty="0">
                <a:solidFill>
                  <a:srgbClr val="000000"/>
                </a:solidFill>
                <a:uFill>
                  <a:solidFill>
                    <a:srgbClr val="FFFFFF"/>
                  </a:solidFill>
                </a:uFill>
                <a:latin typeface="Arial"/>
              </a:rPr>
              <a:t>2</a:t>
            </a:r>
            <a:r>
              <a:rPr lang="ru-RU" sz="1200" b="0" strike="noStrike" spc="-1" dirty="0">
                <a:solidFill>
                  <a:srgbClr val="000000"/>
                </a:solidFill>
                <a:uFill>
                  <a:solidFill>
                    <a:srgbClr val="FFFFFF"/>
                  </a:solidFill>
                </a:uFill>
                <a:latin typeface="Arial"/>
              </a:rPr>
              <a:t>- , </a:t>
            </a:r>
            <a:r>
              <a:rPr lang="ru-RU" sz="1200" b="0" strike="noStrike" spc="-1" dirty="0" err="1">
                <a:solidFill>
                  <a:srgbClr val="000000"/>
                </a:solidFill>
                <a:uFill>
                  <a:solidFill>
                    <a:srgbClr val="FFFFFF"/>
                  </a:solidFill>
                </a:uFill>
                <a:latin typeface="Arial"/>
              </a:rPr>
              <a:t>пиразолоновые</a:t>
            </a:r>
            <a:r>
              <a:rPr lang="ru-RU" sz="1200" b="0" strike="noStrike" spc="-1" dirty="0">
                <a:solidFill>
                  <a:srgbClr val="000000"/>
                </a:solidFill>
                <a:uFill>
                  <a:solidFill>
                    <a:srgbClr val="FFFFFF"/>
                  </a:solidFill>
                </a:uFill>
                <a:latin typeface="Arial"/>
              </a:rPr>
              <a:t> циклы и т. д.). Наличие таких групп приводит к необходимости получения дериватов ( метиловых эфиров, </a:t>
            </a:r>
            <a:r>
              <a:rPr lang="ru-RU" sz="1200" b="0" strike="noStrike" spc="-1" dirty="0" err="1">
                <a:solidFill>
                  <a:srgbClr val="000000"/>
                </a:solidFill>
                <a:uFill>
                  <a:solidFill>
                    <a:srgbClr val="FFFFFF"/>
                  </a:solidFill>
                </a:uFill>
                <a:latin typeface="Arial"/>
              </a:rPr>
              <a:t>триметил-силильных</a:t>
            </a:r>
            <a:r>
              <a:rPr lang="ru-RU" sz="1200" b="0" strike="noStrike" spc="-1" dirty="0">
                <a:solidFill>
                  <a:srgbClr val="000000"/>
                </a:solidFill>
                <a:uFill>
                  <a:solidFill>
                    <a:srgbClr val="FFFFFF"/>
                  </a:solidFill>
                </a:uFill>
                <a:latin typeface="Arial"/>
              </a:rPr>
              <a:t> производных и др.) А ни одна </a:t>
            </a:r>
            <a:r>
              <a:rPr lang="ru-RU" sz="1200" b="0" strike="noStrike" spc="-1" dirty="0" err="1">
                <a:solidFill>
                  <a:srgbClr val="000000"/>
                </a:solidFill>
                <a:uFill>
                  <a:solidFill>
                    <a:srgbClr val="FFFFFF"/>
                  </a:solidFill>
                </a:uFill>
                <a:latin typeface="Arial"/>
              </a:rPr>
              <a:t>дериватизация</a:t>
            </a:r>
            <a:r>
              <a:rPr lang="ru-RU" sz="1200" b="0" strike="noStrike" spc="-1" dirty="0">
                <a:solidFill>
                  <a:srgbClr val="000000"/>
                </a:solidFill>
                <a:uFill>
                  <a:solidFill>
                    <a:srgbClr val="FFFFFF"/>
                  </a:solidFill>
                </a:uFill>
                <a:latin typeface="Arial"/>
              </a:rPr>
              <a:t> не дает 100% выхода и требует наличия дополнительных ресурсов и затрат времени на выполнение.</a:t>
            </a:r>
            <a:endParaRPr lang="ru-RU" sz="1800" b="0" strike="noStrike" spc="-1" dirty="0">
              <a:solidFill>
                <a:srgbClr val="000000"/>
              </a:solidFill>
              <a:uFill>
                <a:solidFill>
                  <a:srgbClr val="FFFFFF"/>
                </a:solidFill>
              </a:uFill>
              <a:latin typeface="Arial"/>
            </a:endParaRPr>
          </a:p>
          <a:p>
            <a:pPr algn="just"/>
            <a:endParaRPr lang="ru-RU" sz="1800" b="0" strike="noStrike" spc="-1" dirty="0">
              <a:solidFill>
                <a:srgbClr val="000000"/>
              </a:solidFill>
              <a:uFill>
                <a:solidFill>
                  <a:srgbClr val="FFFFFF"/>
                </a:solidFill>
              </a:uFill>
              <a:latin typeface="Arial"/>
            </a:endParaRPr>
          </a:p>
          <a:p>
            <a:pPr algn="just"/>
            <a:r>
              <a:rPr lang="ru-RU" sz="1200" b="0" strike="noStrike" spc="-1" dirty="0">
                <a:solidFill>
                  <a:srgbClr val="000000"/>
                </a:solidFill>
                <a:uFill>
                  <a:solidFill>
                    <a:srgbClr val="FFFFFF"/>
                  </a:solidFill>
                </a:uFill>
                <a:latin typeface="Arial"/>
              </a:rPr>
              <a:t>3. Метод ВЭЖХ, аналогично с ГЖХ имеет хорошую чувствительность, универсальность, разрешающую способность. Но, как было указано выше, имеет высокую стоимость единицы выполненного анализа и тоже имеет ограничения по способности поглощать УФ различных пестицидов. Например, </a:t>
            </a:r>
            <a:r>
              <a:rPr lang="ru-RU" sz="1200" b="0" strike="noStrike" spc="-1" dirty="0" err="1">
                <a:solidFill>
                  <a:srgbClr val="000000"/>
                </a:solidFill>
                <a:uFill>
                  <a:solidFill>
                    <a:srgbClr val="FFFFFF"/>
                  </a:solidFill>
                </a:uFill>
                <a:latin typeface="Arial"/>
              </a:rPr>
              <a:t>фосфонометилглицин</a:t>
            </a:r>
            <a:r>
              <a:rPr lang="ru-RU" sz="1200" b="0" strike="noStrike" spc="-1" dirty="0">
                <a:solidFill>
                  <a:srgbClr val="000000"/>
                </a:solidFill>
                <a:uFill>
                  <a:solidFill>
                    <a:srgbClr val="FFFFFF"/>
                  </a:solidFill>
                </a:uFill>
                <a:latin typeface="Arial"/>
              </a:rPr>
              <a:t> можно </a:t>
            </a:r>
            <a:r>
              <a:rPr lang="ru-RU" sz="1200" b="0" strike="noStrike" spc="-1" dirty="0" smtClean="0">
                <a:solidFill>
                  <a:srgbClr val="000000"/>
                </a:solidFill>
                <a:uFill>
                  <a:solidFill>
                    <a:srgbClr val="FFFFFF"/>
                  </a:solidFill>
                </a:uFill>
                <a:latin typeface="Arial"/>
              </a:rPr>
              <a:t>определить </a:t>
            </a:r>
            <a:r>
              <a:rPr lang="ru-RU" sz="1200" b="0" strike="noStrike" spc="-1" dirty="0">
                <a:solidFill>
                  <a:srgbClr val="000000"/>
                </a:solidFill>
                <a:uFill>
                  <a:solidFill>
                    <a:srgbClr val="FFFFFF"/>
                  </a:solidFill>
                </a:uFill>
                <a:latin typeface="Arial"/>
              </a:rPr>
              <a:t>только лишь с применением </a:t>
            </a:r>
            <a:r>
              <a:rPr lang="ru-RU" sz="1200" b="0" strike="noStrike" spc="-1" dirty="0" err="1">
                <a:solidFill>
                  <a:srgbClr val="000000"/>
                </a:solidFill>
                <a:uFill>
                  <a:solidFill>
                    <a:srgbClr val="FFFFFF"/>
                  </a:solidFill>
                </a:uFill>
                <a:latin typeface="Arial"/>
              </a:rPr>
              <a:t>пост-колоночных</a:t>
            </a:r>
            <a:r>
              <a:rPr lang="ru-RU" sz="1200" b="0" strike="noStrike" spc="-1" dirty="0">
                <a:solidFill>
                  <a:srgbClr val="000000"/>
                </a:solidFill>
                <a:uFill>
                  <a:solidFill>
                    <a:srgbClr val="FFFFFF"/>
                  </a:solidFill>
                </a:uFill>
                <a:latin typeface="Arial"/>
              </a:rPr>
              <a:t> </a:t>
            </a:r>
            <a:r>
              <a:rPr lang="ru-RU" sz="1200" b="0" strike="noStrike" spc="-1" dirty="0" err="1">
                <a:solidFill>
                  <a:srgbClr val="000000"/>
                </a:solidFill>
                <a:uFill>
                  <a:solidFill>
                    <a:srgbClr val="FFFFFF"/>
                  </a:solidFill>
                </a:uFill>
                <a:latin typeface="Arial"/>
              </a:rPr>
              <a:t>дериватизаторов</a:t>
            </a:r>
            <a:r>
              <a:rPr lang="ru-RU" sz="1200" b="0" strike="noStrike" spc="-1" dirty="0">
                <a:solidFill>
                  <a:srgbClr val="000000"/>
                </a:solidFill>
                <a:uFill>
                  <a:solidFill>
                    <a:srgbClr val="FFFFFF"/>
                  </a:solidFill>
                </a:uFill>
                <a:latin typeface="Arial"/>
              </a:rPr>
              <a:t>.    </a:t>
            </a:r>
            <a:endParaRPr lang="ru-RU" sz="1800" b="0" strike="noStrike" spc="-1" dirty="0">
              <a:solidFill>
                <a:srgbClr val="000000"/>
              </a:solidFill>
              <a:uFill>
                <a:solidFill>
                  <a:srgbClr val="FFFFFF"/>
                </a:solidFill>
              </a:uFill>
              <a:latin typeface="Arial"/>
            </a:endParaRPr>
          </a:p>
          <a:p>
            <a:endParaRPr lang="ru-RU" sz="1800" b="0" strike="noStrike" spc="-1" dirty="0">
              <a:solidFill>
                <a:srgbClr val="000000"/>
              </a:solidFill>
              <a:uFill>
                <a:solidFill>
                  <a:srgbClr val="FFFFFF"/>
                </a:solidFill>
              </a:uFill>
              <a:latin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1"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Как же определиться с методом … ?</a:t>
            </a:r>
            <a:endParaRPr lang="ru-RU" sz="4200" b="0" strike="noStrike" spc="-1">
              <a:solidFill>
                <a:srgbClr val="006633"/>
              </a:solidFill>
              <a:uFill>
                <a:solidFill>
                  <a:srgbClr val="FFFFFF"/>
                </a:solidFill>
              </a:uFill>
              <a:latin typeface="Garamond"/>
            </a:endParaRPr>
          </a:p>
        </p:txBody>
      </p:sp>
      <p:pic>
        <p:nvPicPr>
          <p:cNvPr id="712" name="Рисунок 711"/>
          <p:cNvPicPr/>
          <p:nvPr/>
        </p:nvPicPr>
        <p:blipFill>
          <a:blip r:embed="rId3"/>
          <a:stretch/>
        </p:blipFill>
        <p:spPr>
          <a:xfrm>
            <a:off x="468360" y="287280"/>
            <a:ext cx="971640" cy="963720"/>
          </a:xfrm>
          <a:prstGeom prst="rect">
            <a:avLst/>
          </a:prstGeom>
          <a:ln>
            <a:noFill/>
          </a:ln>
        </p:spPr>
      </p:pic>
      <p:pic>
        <p:nvPicPr>
          <p:cNvPr id="713" name="Рисунок 712"/>
          <p:cNvPicPr/>
          <p:nvPr/>
        </p:nvPicPr>
        <p:blipFill>
          <a:blip r:embed="rId4"/>
          <a:stretch/>
        </p:blipFill>
        <p:spPr>
          <a:xfrm>
            <a:off x="720720" y="431640"/>
            <a:ext cx="493560" cy="571680"/>
          </a:xfrm>
          <a:prstGeom prst="rect">
            <a:avLst/>
          </a:prstGeom>
          <a:ln>
            <a:noFill/>
          </a:ln>
        </p:spPr>
      </p:pic>
      <p:pic>
        <p:nvPicPr>
          <p:cNvPr id="714" name="Рисунок 713"/>
          <p:cNvPicPr/>
          <p:nvPr/>
        </p:nvPicPr>
        <p:blipFill>
          <a:blip r:embed="rId5"/>
          <a:stretch/>
        </p:blipFill>
        <p:spPr>
          <a:xfrm>
            <a:off x="1559880" y="1528560"/>
            <a:ext cx="6216120" cy="4303440"/>
          </a:xfrm>
          <a:prstGeom prst="rect">
            <a:avLst/>
          </a:prstGeom>
          <a:ln>
            <a:noFill/>
          </a:ln>
        </p:spPr>
      </p:pic>
      <p:sp>
        <p:nvSpPr>
          <p:cNvPr id="715" name="CustomShape 2"/>
          <p:cNvSpPr/>
          <p:nvPr/>
        </p:nvSpPr>
        <p:spPr>
          <a:xfrm>
            <a:off x="3384000" y="3312000"/>
            <a:ext cx="1368000" cy="864000"/>
          </a:xfrm>
          <a:prstGeom prst="ellipse">
            <a:avLst/>
          </a:prstGeom>
          <a:noFill/>
          <a:ln>
            <a:solidFill>
              <a:srgbClr val="3465A4"/>
            </a:solidFill>
          </a:ln>
        </p:spPr>
        <p:style>
          <a:lnRef idx="0">
            <a:scrgbClr r="0" g="0" b="0"/>
          </a:lnRef>
          <a:fillRef idx="0">
            <a:scrgbClr r="0" g="0" b="0"/>
          </a:fillRef>
          <a:effectRef idx="0">
            <a:scrgbClr r="0" g="0" b="0"/>
          </a:effectRef>
          <a:fontRef idx="minor"/>
        </p:style>
      </p:sp>
      <p:sp>
        <p:nvSpPr>
          <p:cNvPr id="716" name="Line 3"/>
          <p:cNvSpPr/>
          <p:nvPr/>
        </p:nvSpPr>
        <p:spPr>
          <a:xfrm flipH="1">
            <a:off x="3024000" y="4104000"/>
            <a:ext cx="576000" cy="1008000"/>
          </a:xfrm>
          <a:prstGeom prst="line">
            <a:avLst/>
          </a:prstGeom>
          <a:ln>
            <a:solidFill>
              <a:srgbClr val="0000FF"/>
            </a:solidFill>
            <a:tailEnd type="triangle" w="med" len="med"/>
          </a:ln>
        </p:spPr>
        <p:style>
          <a:lnRef idx="0">
            <a:scrgbClr r="0" g="0" b="0"/>
          </a:lnRef>
          <a:fillRef idx="0">
            <a:scrgbClr r="0" g="0" b="0"/>
          </a:fillRef>
          <a:effectRef idx="0">
            <a:scrgbClr r="0" g="0" b="0"/>
          </a:effectRef>
          <a:fontRef idx="minor"/>
        </p:style>
      </p:sp>
      <p:sp>
        <p:nvSpPr>
          <p:cNvPr id="717" name="CustomShape 4"/>
          <p:cNvSpPr/>
          <p:nvPr/>
        </p:nvSpPr>
        <p:spPr>
          <a:xfrm>
            <a:off x="4248000" y="2232000"/>
            <a:ext cx="720000" cy="360000"/>
          </a:xfrm>
          <a:prstGeom prst="ellipse">
            <a:avLst/>
          </a:prstGeom>
          <a:noFill/>
          <a:ln>
            <a:solidFill>
              <a:srgbClr val="FF0000"/>
            </a:solidFill>
          </a:ln>
        </p:spPr>
        <p:style>
          <a:lnRef idx="0">
            <a:scrgbClr r="0" g="0" b="0"/>
          </a:lnRef>
          <a:fillRef idx="0">
            <a:scrgbClr r="0" g="0" b="0"/>
          </a:fillRef>
          <a:effectRef idx="0">
            <a:scrgbClr r="0" g="0" b="0"/>
          </a:effectRef>
          <a:fontRef idx="minor"/>
        </p:style>
      </p:sp>
      <p:sp>
        <p:nvSpPr>
          <p:cNvPr id="718" name="Line 5"/>
          <p:cNvSpPr/>
          <p:nvPr/>
        </p:nvSpPr>
        <p:spPr>
          <a:xfrm>
            <a:off x="4896000" y="2520000"/>
            <a:ext cx="2304000" cy="2376000"/>
          </a:xfrm>
          <a:prstGeom prst="line">
            <a:avLst/>
          </a:prstGeom>
          <a:ln>
            <a:solidFill>
              <a:srgbClr val="FF0000"/>
            </a:solidFill>
            <a:tailEnd type="triangle" w="med" len="med"/>
          </a:ln>
        </p:spPr>
        <p:style>
          <a:lnRef idx="0">
            <a:scrgbClr r="0" g="0" b="0"/>
          </a:lnRef>
          <a:fillRef idx="0">
            <a:scrgbClr r="0" g="0" b="0"/>
          </a:fillRef>
          <a:effectRef idx="0">
            <a:scrgbClr r="0" g="0" b="0"/>
          </a:effectRef>
          <a:fontRef idx="minor"/>
        </p:style>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9" name="CustomShape 1"/>
          <p:cNvSpPr/>
          <p:nvPr/>
        </p:nvSpPr>
        <p:spPr>
          <a:xfrm>
            <a:off x="214200" y="2071800"/>
            <a:ext cx="8786520" cy="3930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rPr>
              <a:t>     Хотя </a:t>
            </a:r>
            <a:r>
              <a:rPr lang="ru-RU" sz="1800" b="0" strike="noStrike" spc="-1">
                <a:solidFill>
                  <a:srgbClr val="000000"/>
                </a:solidFill>
                <a:uFill>
                  <a:solidFill>
                    <a:srgbClr val="FFFFFF"/>
                  </a:solidFill>
                </a:uFill>
              </a:rPr>
              <a:t>тонкослойная хроматография (ТСХ) является и весьма старым методом анализа, НО! он доказал свою эффективность. Более чем тридцать лет он занимает выдающуюся позицию. </a:t>
            </a:r>
          </a:p>
          <a:p>
            <a:pPr algn="just">
              <a:lnSpc>
                <a:spcPct val="100000"/>
              </a:lnSpc>
            </a:pPr>
            <a:r>
              <a:rPr lang="ru-RU" sz="1800" b="0" strike="noStrike" spc="-1" smtClean="0">
                <a:solidFill>
                  <a:srgbClr val="000000"/>
                </a:solidFill>
                <a:uFill>
                  <a:solidFill>
                    <a:srgbClr val="FFFFFF"/>
                  </a:solidFill>
                </a:uFill>
              </a:rPr>
              <a:t>     С </a:t>
            </a:r>
            <a:r>
              <a:rPr lang="ru-RU" sz="1800" b="0" strike="noStrike" spc="-1">
                <a:solidFill>
                  <a:srgbClr val="000000"/>
                </a:solidFill>
                <a:uFill>
                  <a:solidFill>
                    <a:srgbClr val="FFFFFF"/>
                  </a:solidFill>
                </a:uFill>
              </a:rPr>
              <a:t>появлением современных готовых пластинок и внедрения частично или полностью автоматизированного оборудования для различных операций ТСХ, в настоящее время возможны не только качественные или полуколичественные методы но и достаточно высокоточные количественные определения. Мало того работа с использованием ТСХ соответствует требованиям </a:t>
            </a:r>
            <a:r>
              <a:rPr lang="ru-RU" sz="1800" b="0" u="sng" strike="noStrike" spc="-1">
                <a:solidFill>
                  <a:srgbClr val="000000"/>
                </a:solidFill>
                <a:uFill>
                  <a:solidFill>
                    <a:srgbClr val="FFFFFF"/>
                  </a:solidFill>
                </a:uFill>
              </a:rPr>
              <a:t>GMP/GLP</a:t>
            </a:r>
            <a:r>
              <a:rPr lang="ru-RU" sz="1800" b="0" strike="noStrike" spc="-1">
                <a:solidFill>
                  <a:srgbClr val="000000"/>
                </a:solidFill>
                <a:uFill>
                  <a:solidFill>
                    <a:srgbClr val="FFFFFF"/>
                  </a:solidFill>
                </a:uFill>
              </a:rPr>
              <a:t>. </a:t>
            </a:r>
          </a:p>
          <a:p>
            <a:pPr algn="just">
              <a:lnSpc>
                <a:spcPct val="100000"/>
              </a:lnSpc>
            </a:pPr>
            <a:r>
              <a:rPr lang="ru-RU" sz="1800" b="0" strike="noStrike" spc="-1" smtClean="0">
                <a:solidFill>
                  <a:srgbClr val="000000"/>
                </a:solidFill>
                <a:uFill>
                  <a:solidFill>
                    <a:srgbClr val="FFFFFF"/>
                  </a:solidFill>
                </a:uFill>
              </a:rPr>
              <a:t>     Область </a:t>
            </a:r>
            <a:r>
              <a:rPr lang="ru-RU" sz="1800" b="0" strike="noStrike" spc="-1">
                <a:solidFill>
                  <a:srgbClr val="000000"/>
                </a:solidFill>
                <a:uFill>
                  <a:solidFill>
                    <a:srgbClr val="FFFFFF"/>
                  </a:solidFill>
                </a:uFill>
              </a:rPr>
              <a:t>применения метода ТСХ довольно широка  - сейчас его применяют в клинической медицине, анализе окружающей среды, фармацевтическом анализе, токсикологогии, косметологии, анализе продуктов питания, взрывчатых веществ, нефтепродуктов и продуктов их биоразложения  и др. </a:t>
            </a:r>
          </a:p>
        </p:txBody>
      </p:sp>
      <p:sp>
        <p:nvSpPr>
          <p:cNvPr id="720" name="CustomShape 2"/>
          <p:cNvSpPr/>
          <p:nvPr/>
        </p:nvSpPr>
        <p:spPr>
          <a:xfrm>
            <a:off x="428760" y="357120"/>
            <a:ext cx="8429400" cy="1642680"/>
          </a:xfrm>
          <a:prstGeom prst="rect">
            <a:avLst/>
          </a:prstGeom>
          <a:noFill/>
          <a:ln w="9360">
            <a:noFill/>
          </a:ln>
        </p:spPr>
        <p:style>
          <a:lnRef idx="0">
            <a:scrgbClr r="0" g="0" b="0"/>
          </a:lnRef>
          <a:fillRef idx="0">
            <a:scrgbClr r="0" g="0" b="0"/>
          </a:fillRef>
          <a:effectRef idx="0">
            <a:scrgbClr r="0" g="0" b="0"/>
          </a:effectRef>
          <a:fontRef idx="minor"/>
        </p:style>
        <p:txBody>
          <a:bodyPr tIns="10800" anchor="ctr"/>
          <a:lstStyle/>
          <a:p>
            <a:pPr algn="ctr">
              <a:lnSpc>
                <a:spcPct val="100000"/>
              </a:lnSpc>
            </a:pPr>
            <a:r>
              <a:rPr lang="ru-RU" sz="3200" b="1" i="1" strike="noStrike" spc="-1">
                <a:solidFill>
                  <a:srgbClr val="FF0000"/>
                </a:solidFill>
                <a:uFill>
                  <a:solidFill>
                    <a:srgbClr val="FFFFFF"/>
                  </a:solidFill>
                </a:uFill>
                <a:latin typeface="Verdana"/>
              </a:rPr>
              <a:t>Почему, все-таки ТСХ не отправляют на свалку истории хроматографии?</a:t>
            </a:r>
            <a:endParaRPr lang="ru-RU" sz="1800" b="0" strike="noStrike" spc="-1">
              <a:solidFill>
                <a:srgbClr val="000000"/>
              </a:solidFill>
              <a:uFill>
                <a:solidFill>
                  <a:srgbClr val="FFFFFF"/>
                </a:solidFill>
              </a:uFill>
              <a:latin typeface="Arial"/>
            </a:endParaRPr>
          </a:p>
        </p:txBody>
      </p:sp>
      <p:pic>
        <p:nvPicPr>
          <p:cNvPr id="721" name="Рисунок 720"/>
          <p:cNvPicPr/>
          <p:nvPr/>
        </p:nvPicPr>
        <p:blipFill>
          <a:blip r:embed="rId2"/>
          <a:stretch/>
        </p:blipFill>
        <p:spPr>
          <a:xfrm>
            <a:off x="216000" y="144000"/>
            <a:ext cx="971640" cy="963720"/>
          </a:xfrm>
          <a:prstGeom prst="rect">
            <a:avLst/>
          </a:prstGeom>
          <a:ln>
            <a:noFill/>
          </a:ln>
        </p:spPr>
      </p:pic>
      <p:pic>
        <p:nvPicPr>
          <p:cNvPr id="722" name="Рисунок 721"/>
          <p:cNvPicPr/>
          <p:nvPr/>
        </p:nvPicPr>
        <p:blipFill>
          <a:blip r:embed="rId3"/>
          <a:stretch/>
        </p:blipFill>
        <p:spPr>
          <a:xfrm>
            <a:off x="468360" y="288360"/>
            <a:ext cx="493560" cy="571680"/>
          </a:xfrm>
          <a:prstGeom prst="rect">
            <a:avLst/>
          </a:prstGeom>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3" name="CustomShape 1"/>
          <p:cNvSpPr/>
          <p:nvPr/>
        </p:nvSpPr>
        <p:spPr>
          <a:xfrm>
            <a:off x="919800" y="291240"/>
            <a:ext cx="8080200" cy="6127200"/>
          </a:xfrm>
          <a:prstGeom prst="rect">
            <a:avLst/>
          </a:prstGeom>
          <a:solidFill>
            <a:srgbClr val="FFFFFF"/>
          </a:solidFill>
          <a:ln w="9360">
            <a:noFill/>
          </a:ln>
        </p:spPr>
        <p:style>
          <a:lnRef idx="0">
            <a:scrgbClr r="0" g="0" b="0"/>
          </a:lnRef>
          <a:fillRef idx="0">
            <a:scrgbClr r="0" g="0" b="0"/>
          </a:fillRef>
          <a:effectRef idx="0">
            <a:scrgbClr r="0" g="0" b="0"/>
          </a:effectRef>
          <a:fontRef idx="minor"/>
        </p:style>
        <p:txBody>
          <a:bodyPr anchor="ctr"/>
          <a:lstStyle/>
          <a:p>
            <a:pPr algn="ctr">
              <a:lnSpc>
                <a:spcPct val="100000"/>
              </a:lnSpc>
            </a:pPr>
            <a:r>
              <a:rPr lang="ru-RU" sz="1800" b="1" i="1" strike="noStrike" spc="-1">
                <a:solidFill>
                  <a:srgbClr val="262673"/>
                </a:solidFill>
                <a:uFill>
                  <a:solidFill>
                    <a:srgbClr val="FFFFFF"/>
                  </a:solidFill>
                </a:uFill>
                <a:latin typeface="Verdana"/>
                <a:ea typeface="Calibri"/>
              </a:rPr>
              <a:t>ТСХ легко становится конкурентом сложных методологий,</a:t>
            </a:r>
            <a:endParaRPr lang="ru-RU" sz="1800" b="0" strike="noStrike" spc="-1">
              <a:solidFill>
                <a:srgbClr val="000000"/>
              </a:solidFill>
              <a:uFill>
                <a:solidFill>
                  <a:srgbClr val="FFFFFF"/>
                </a:solidFill>
              </a:uFill>
              <a:latin typeface="Arial"/>
            </a:endParaRPr>
          </a:p>
          <a:p>
            <a:pPr algn="ctr">
              <a:lnSpc>
                <a:spcPct val="100000"/>
              </a:lnSpc>
            </a:pPr>
            <a:r>
              <a:rPr lang="ru-RU" sz="1800" b="1" i="1" strike="noStrike" spc="-1">
                <a:solidFill>
                  <a:srgbClr val="262673"/>
                </a:solidFill>
                <a:uFill>
                  <a:solidFill>
                    <a:srgbClr val="FFFFFF"/>
                  </a:solidFill>
                </a:uFill>
                <a:latin typeface="Verdana"/>
                <a:ea typeface="Calibri"/>
              </a:rPr>
              <a:t> если :</a:t>
            </a:r>
            <a:endParaRPr lang="ru-RU" sz="1800" b="0" strike="noStrike" spc="-1">
              <a:solidFill>
                <a:srgbClr val="000000"/>
              </a:solidFill>
              <a:uFill>
                <a:solidFill>
                  <a:srgbClr val="FFFFFF"/>
                </a:solidFill>
              </a:uFill>
              <a:latin typeface="Arial"/>
            </a:endParaRPr>
          </a:p>
          <a:p>
            <a:pPr algn="ctr">
              <a:lnSpc>
                <a:spcPct val="100000"/>
              </a:lnSpc>
            </a:pPr>
            <a:endParaRPr lang="ru-RU" sz="1800" b="0" strike="noStrike" spc="-1">
              <a:solidFill>
                <a:srgbClr val="000000"/>
              </a:solidFill>
              <a:uFill>
                <a:solidFill>
                  <a:srgbClr val="FFFFFF"/>
                </a:solidFill>
              </a:uFill>
              <a:latin typeface="Arial"/>
            </a:endParaRPr>
          </a:p>
          <a:p>
            <a:pPr algn="just"/>
            <a:r>
              <a:rPr lang="ru-RU" sz="1800" b="0" strike="noStrike" spc="-1">
                <a:solidFill>
                  <a:srgbClr val="000000"/>
                </a:solidFill>
                <a:uFill>
                  <a:solidFill>
                    <a:srgbClr val="FFFFFF"/>
                  </a:solidFill>
                </a:uFill>
                <a:latin typeface="Verdana"/>
                <a:ea typeface="Times New Roman"/>
              </a:rPr>
              <a:t>•   </a:t>
            </a:r>
            <a:r>
              <a:rPr lang="ru-RU" sz="1800" b="0" strike="noStrike" spc="-1">
                <a:solidFill>
                  <a:srgbClr val="000000"/>
                </a:solidFill>
                <a:uFill>
                  <a:solidFill>
                    <a:srgbClr val="FFFFFF"/>
                  </a:solidFill>
                </a:uFill>
                <a:latin typeface="Arial"/>
              </a:rPr>
              <a:t>анализируемые вещества не летучи или имеют низкую летучесть  обладают сильной  или средней полярностью или  же имеют ионный характер;</a:t>
            </a:r>
          </a:p>
          <a:p>
            <a:pPr algn="just"/>
            <a:endParaRPr lang="ru-RU" sz="1800" b="0" strike="noStrike" spc="-1">
              <a:solidFill>
                <a:srgbClr val="000000"/>
              </a:solidFill>
              <a:uFill>
                <a:solidFill>
                  <a:srgbClr val="FFFFFF"/>
                </a:solidFill>
              </a:uFill>
              <a:latin typeface="Arial"/>
            </a:endParaRPr>
          </a:p>
          <a:p>
            <a:pPr algn="just"/>
            <a:r>
              <a:rPr lang="ru-RU" sz="1800" b="0" strike="noStrike" spc="-1">
                <a:solidFill>
                  <a:srgbClr val="000000"/>
                </a:solidFill>
                <a:uFill>
                  <a:solidFill>
                    <a:srgbClr val="FFFFFF"/>
                  </a:solidFill>
                </a:uFill>
                <a:latin typeface="Arial"/>
              </a:rPr>
              <a:t>• в короткий промежуток времени требуется проанализировать большое количество образцов с небольшими затратами ресурсов;</a:t>
            </a:r>
          </a:p>
          <a:p>
            <a:pPr algn="just"/>
            <a:endParaRPr lang="ru-RU" sz="1800" b="0" strike="noStrike" spc="-1">
              <a:solidFill>
                <a:srgbClr val="000000"/>
              </a:solidFill>
              <a:uFill>
                <a:solidFill>
                  <a:srgbClr val="FFFFFF"/>
                </a:solidFill>
              </a:uFill>
              <a:latin typeface="Arial"/>
            </a:endParaRPr>
          </a:p>
          <a:p>
            <a:pPr algn="just"/>
            <a:r>
              <a:rPr lang="ru-RU" sz="1800" b="0" strike="noStrike" spc="-1">
                <a:solidFill>
                  <a:srgbClr val="000000"/>
                </a:solidFill>
                <a:uFill>
                  <a:solidFill>
                    <a:srgbClr val="FFFFFF"/>
                  </a:solidFill>
                </a:uFill>
                <a:latin typeface="Arial"/>
              </a:rPr>
              <a:t>•   образцы, которые предстоит проанализировать могут повредить ВЭЖХ или ГЖХ колонки или иные части приборов;</a:t>
            </a:r>
          </a:p>
          <a:p>
            <a:pPr algn="just"/>
            <a:endParaRPr lang="ru-RU" sz="1800" b="0" strike="noStrike" spc="-1">
              <a:solidFill>
                <a:srgbClr val="000000"/>
              </a:solidFill>
              <a:uFill>
                <a:solidFill>
                  <a:srgbClr val="FFFFFF"/>
                </a:solidFill>
              </a:uFill>
              <a:latin typeface="Arial"/>
            </a:endParaRPr>
          </a:p>
          <a:p>
            <a:pPr algn="just"/>
            <a:r>
              <a:rPr lang="ru-RU" sz="1800" b="0" strike="noStrike" spc="-1">
                <a:solidFill>
                  <a:srgbClr val="000000"/>
                </a:solidFill>
                <a:uFill>
                  <a:solidFill>
                    <a:srgbClr val="FFFFFF"/>
                  </a:solidFill>
                </a:uFill>
                <a:latin typeface="Arial"/>
              </a:rPr>
              <a:t>•  субстанции или материалы, которые предстоит анализировать, не могут быть отдетектированы традиционными методами ВЭЖХ или ГЖХ, или могут быть проанализированы только с большими трудностями;</a:t>
            </a:r>
          </a:p>
          <a:p>
            <a:pPr algn="just"/>
            <a:endParaRPr lang="ru-RU" sz="1800" b="0" strike="noStrike" spc="-1">
              <a:solidFill>
                <a:srgbClr val="000000"/>
              </a:solidFill>
              <a:uFill>
                <a:solidFill>
                  <a:srgbClr val="FFFFFF"/>
                </a:solidFill>
              </a:uFill>
              <a:latin typeface="Arial"/>
            </a:endParaRPr>
          </a:p>
          <a:p>
            <a:pPr algn="just"/>
            <a:r>
              <a:rPr lang="ru-RU" sz="1800" b="0" strike="noStrike" spc="-1">
                <a:solidFill>
                  <a:srgbClr val="000000"/>
                </a:solidFill>
                <a:uFill>
                  <a:solidFill>
                    <a:srgbClr val="FFFFFF"/>
                  </a:solidFill>
                </a:uFill>
                <a:latin typeface="Arial"/>
              </a:rPr>
              <a:t>•   компоненты смеси субстанций после разделения должны быть отдетектированы отдельно или стать объектами различных методов детектирования (например, при скрининге лекарств);</a:t>
            </a:r>
          </a:p>
          <a:p>
            <a:endParaRPr lang="ru-RU" sz="1800" b="0" strike="noStrike" spc="-1">
              <a:solidFill>
                <a:srgbClr val="000000"/>
              </a:solidFill>
              <a:uFill>
                <a:solidFill>
                  <a:srgbClr val="FFFFFF"/>
                </a:solidFill>
              </a:uFill>
              <a:latin typeface="Arial"/>
            </a:endParaRPr>
          </a:p>
          <a:p>
            <a:r>
              <a:rPr lang="ru-RU" sz="1800" b="0" strike="noStrike" spc="-1">
                <a:solidFill>
                  <a:srgbClr val="000000"/>
                </a:solidFill>
                <a:uFill>
                  <a:solidFill>
                    <a:srgbClr val="FFFFFF"/>
                  </a:solidFill>
                </a:uFill>
                <a:latin typeface="Arial"/>
              </a:rPr>
              <a:t>•   нет источника электричества (в пустыне Сахара, например).</a:t>
            </a:r>
          </a:p>
        </p:txBody>
      </p:sp>
      <p:pic>
        <p:nvPicPr>
          <p:cNvPr id="724" name="Рисунок 723"/>
          <p:cNvPicPr/>
          <p:nvPr/>
        </p:nvPicPr>
        <p:blipFill>
          <a:blip r:embed="rId2"/>
          <a:stretch/>
        </p:blipFill>
        <p:spPr>
          <a:xfrm>
            <a:off x="36360" y="72000"/>
            <a:ext cx="971640" cy="963720"/>
          </a:xfrm>
          <a:prstGeom prst="rect">
            <a:avLst/>
          </a:prstGeom>
          <a:ln>
            <a:noFill/>
          </a:ln>
        </p:spPr>
      </p:pic>
      <p:pic>
        <p:nvPicPr>
          <p:cNvPr id="725" name="Рисунок 724"/>
          <p:cNvPicPr/>
          <p:nvPr/>
        </p:nvPicPr>
        <p:blipFill>
          <a:blip r:embed="rId3"/>
          <a:stretch/>
        </p:blipFill>
        <p:spPr>
          <a:xfrm>
            <a:off x="288720" y="216360"/>
            <a:ext cx="493560" cy="571680"/>
          </a:xfrm>
          <a:prstGeom prst="rect">
            <a:avLst/>
          </a:prstGeom>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6" name="CustomShape 1"/>
          <p:cNvSpPr/>
          <p:nvPr/>
        </p:nvSpPr>
        <p:spPr>
          <a:xfrm>
            <a:off x="355680" y="1913760"/>
            <a:ext cx="8572320" cy="393264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gn="just">
              <a:lnSpc>
                <a:spcPct val="100000"/>
              </a:lnSpc>
            </a:pPr>
            <a:r>
              <a:rPr lang="ru-RU" sz="1800" b="0" strike="noStrike" spc="-1">
                <a:solidFill>
                  <a:srgbClr val="000000"/>
                </a:solidFill>
                <a:uFill>
                  <a:solidFill>
                    <a:srgbClr val="FFFFFF"/>
                  </a:solidFill>
                </a:uFill>
                <a:ea typeface="Calibri"/>
              </a:rPr>
              <a:t>1) Непревзойденная универсальность хроматографической системы: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     легкость смены  растворителей для оптимизации селективности;</a:t>
            </a: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 </a:t>
            </a: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 неограниченный выбор растворителей (кроме случая использования обращенных фаз), поскольку выбор растворителей не влияет на особенности фонового отклика детектора;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 почти полное отсутствие проблем, связанных с веществами, которые сильно адсорбируются.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2) Все компоненты образца остаются в слое сорбента, полученное разделение компонентов можно легко оценить визуально. Это позволяет применять ТСХ для проверки чистоты образцов. </a:t>
            </a:r>
            <a:endParaRPr lang="ru-RU" sz="1800" b="0" strike="noStrike" spc="-1">
              <a:solidFill>
                <a:srgbClr val="000000"/>
              </a:solidFill>
              <a:uFill>
                <a:solidFill>
                  <a:srgbClr val="FFFFFF"/>
                </a:solidFill>
              </a:uFill>
            </a:endParaRPr>
          </a:p>
        </p:txBody>
      </p:sp>
      <p:sp>
        <p:nvSpPr>
          <p:cNvPr id="727" name="CustomShape 2"/>
          <p:cNvSpPr/>
          <p:nvPr/>
        </p:nvSpPr>
        <p:spPr>
          <a:xfrm>
            <a:off x="720360" y="252360"/>
            <a:ext cx="849564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i="1" strike="noStrike" spc="-1">
                <a:solidFill>
                  <a:srgbClr val="FF0000"/>
                </a:solidFill>
                <a:uFill>
                  <a:solidFill>
                    <a:srgbClr val="FFFFFF"/>
                  </a:solidFill>
                </a:uFill>
                <a:latin typeface="Arial"/>
                <a:ea typeface="Calibri"/>
              </a:rPr>
              <a:t>Тонкослойная хроматография приобрела широкую популярность благодаря ее неоспоримым преимуществам. </a:t>
            </a:r>
            <a:endParaRPr lang="ru-RU" sz="1800" b="0" strike="noStrike" spc="-1">
              <a:solidFill>
                <a:srgbClr val="000000"/>
              </a:solidFill>
              <a:uFill>
                <a:solidFill>
                  <a:srgbClr val="FFFFFF"/>
                </a:solidFill>
              </a:uFill>
              <a:latin typeface="Arial"/>
            </a:endParaRPr>
          </a:p>
        </p:txBody>
      </p:sp>
      <p:pic>
        <p:nvPicPr>
          <p:cNvPr id="728" name="Рисунок 727"/>
          <p:cNvPicPr/>
          <p:nvPr/>
        </p:nvPicPr>
        <p:blipFill>
          <a:blip r:embed="rId2"/>
          <a:stretch/>
        </p:blipFill>
        <p:spPr>
          <a:xfrm>
            <a:off x="37080" y="72720"/>
            <a:ext cx="971640" cy="963720"/>
          </a:xfrm>
          <a:prstGeom prst="rect">
            <a:avLst/>
          </a:prstGeom>
          <a:ln>
            <a:noFill/>
          </a:ln>
        </p:spPr>
      </p:pic>
      <p:pic>
        <p:nvPicPr>
          <p:cNvPr id="729" name="Рисунок 728"/>
          <p:cNvPicPr/>
          <p:nvPr/>
        </p:nvPicPr>
        <p:blipFill>
          <a:blip r:embed="rId3"/>
          <a:stretch/>
        </p:blipFill>
        <p:spPr>
          <a:xfrm>
            <a:off x="289440" y="217080"/>
            <a:ext cx="493560" cy="571680"/>
          </a:xfrm>
          <a:prstGeom prst="rect">
            <a:avLst/>
          </a:prstGeom>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0" name="CustomShape 1"/>
          <p:cNvSpPr/>
          <p:nvPr/>
        </p:nvSpPr>
        <p:spPr>
          <a:xfrm>
            <a:off x="288000" y="1440000"/>
            <a:ext cx="8572320" cy="420696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gn="just">
              <a:lnSpc>
                <a:spcPct val="100000"/>
              </a:lnSpc>
            </a:pPr>
            <a:r>
              <a:rPr lang="ru-RU" sz="1800" b="0" strike="noStrike" spc="-1">
                <a:solidFill>
                  <a:srgbClr val="000000"/>
                </a:solidFill>
                <a:uFill>
                  <a:solidFill>
                    <a:srgbClr val="FFFFFF"/>
                  </a:solidFill>
                </a:uFill>
                <a:ea typeface="Calibri"/>
              </a:rPr>
              <a:t>3) Метод дает возможность одноразового элюирования различными растворителями (до 6 растворителей при элюирования по соседним дорожкам) и регулируемого воздействия газовой фазы на разделение.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4) За счет выбора условий элюирования (хроматографического разделения) можно оптимизировать разрешение по нескольким компонентам, экономия времени анализа.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5) Возможность разделения многих образцов и многомерного элюирования с различными условиями.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endParaRPr>
          </a:p>
          <a:p>
            <a:pPr algn="just">
              <a:lnSpc>
                <a:spcPct val="100000"/>
              </a:lnSpc>
            </a:pPr>
            <a:r>
              <a:rPr lang="ru-RU" sz="1800" b="0" strike="noStrike" spc="-1">
                <a:solidFill>
                  <a:srgbClr val="000000"/>
                </a:solidFill>
                <a:uFill>
                  <a:solidFill>
                    <a:srgbClr val="FFFFFF"/>
                  </a:solidFill>
                </a:uFill>
                <a:ea typeface="Calibri"/>
              </a:rPr>
              <a:t>6) Низкая стоимость рутинного анализа благодаря возможности разделения многих образцов на одной пластинке. </a:t>
            </a:r>
            <a:endParaRPr lang="ru-RU" sz="1800" b="0" strike="noStrike" spc="-1">
              <a:solidFill>
                <a:srgbClr val="000000"/>
              </a:solidFill>
              <a:uFill>
                <a:solidFill>
                  <a:srgbClr val="FFFFFF"/>
                </a:solidFill>
              </a:uFil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731" name="Рисунок 730"/>
          <p:cNvPicPr/>
          <p:nvPr/>
        </p:nvPicPr>
        <p:blipFill>
          <a:blip r:embed="rId2"/>
          <a:stretch/>
        </p:blipFill>
        <p:spPr>
          <a:xfrm>
            <a:off x="37800" y="73440"/>
            <a:ext cx="971640" cy="963720"/>
          </a:xfrm>
          <a:prstGeom prst="rect">
            <a:avLst/>
          </a:prstGeom>
          <a:ln>
            <a:noFill/>
          </a:ln>
        </p:spPr>
      </p:pic>
      <p:pic>
        <p:nvPicPr>
          <p:cNvPr id="732" name="Рисунок 731"/>
          <p:cNvPicPr/>
          <p:nvPr/>
        </p:nvPicPr>
        <p:blipFill>
          <a:blip r:embed="rId3"/>
          <a:stretch/>
        </p:blipFill>
        <p:spPr>
          <a:xfrm>
            <a:off x="290160" y="217800"/>
            <a:ext cx="493560" cy="571680"/>
          </a:xfrm>
          <a:prstGeom prst="rect">
            <a:avLst/>
          </a:prstGeom>
          <a:ln>
            <a:noFill/>
          </a:ln>
        </p:spPr>
      </p:pic>
      <p:sp>
        <p:nvSpPr>
          <p:cNvPr id="5" name="CustomShape 2"/>
          <p:cNvSpPr/>
          <p:nvPr/>
        </p:nvSpPr>
        <p:spPr>
          <a:xfrm>
            <a:off x="720360" y="252360"/>
            <a:ext cx="849564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i="1" strike="noStrike" spc="-1">
                <a:solidFill>
                  <a:srgbClr val="FF0000"/>
                </a:solidFill>
                <a:uFill>
                  <a:solidFill>
                    <a:srgbClr val="FFFFFF"/>
                  </a:solidFill>
                </a:uFill>
                <a:latin typeface="Arial"/>
                <a:ea typeface="Calibri"/>
              </a:rPr>
              <a:t>Тонкослойная хроматография приобрела широкую популярность благодаря ее неоспоримым преимуществам.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3" name="CustomShape 1"/>
          <p:cNvSpPr/>
          <p:nvPr/>
        </p:nvSpPr>
        <p:spPr>
          <a:xfrm>
            <a:off x="288000" y="1103760"/>
            <a:ext cx="8572320" cy="530424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gn="just">
              <a:lnSpc>
                <a:spcPct val="100000"/>
              </a:lnSpc>
            </a:pPr>
            <a:r>
              <a:rPr lang="ru-RU" sz="1800" b="0" strike="noStrike" spc="-1" dirty="0">
                <a:solidFill>
                  <a:srgbClr val="000000"/>
                </a:solidFill>
                <a:uFill>
                  <a:solidFill>
                    <a:srgbClr val="FFFFFF"/>
                  </a:solidFill>
                </a:uFill>
                <a:latin typeface="Verdana"/>
                <a:ea typeface="Calibri"/>
              </a:rPr>
              <a:t>7) Пластинку с разделенными </a:t>
            </a:r>
            <a:r>
              <a:rPr lang="ru-RU" sz="1800" b="0" strike="noStrike" spc="-1" dirty="0" smtClean="0">
                <a:solidFill>
                  <a:srgbClr val="000000"/>
                </a:solidFill>
                <a:uFill>
                  <a:solidFill>
                    <a:srgbClr val="FFFFFF"/>
                  </a:solidFill>
                </a:uFill>
                <a:latin typeface="Verdana"/>
                <a:ea typeface="Calibri"/>
              </a:rPr>
              <a:t>образцами можно </a:t>
            </a:r>
            <a:r>
              <a:rPr lang="ru-RU" sz="1800" b="0" strike="noStrike" spc="-1" dirty="0">
                <a:solidFill>
                  <a:srgbClr val="000000"/>
                </a:solidFill>
                <a:uFill>
                  <a:solidFill>
                    <a:srgbClr val="FFFFFF"/>
                  </a:solidFill>
                </a:uFill>
                <a:latin typeface="Verdana"/>
                <a:ea typeface="Calibri"/>
              </a:rPr>
              <a:t>хранить и производить детектирование в дальнейшем: </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800" b="0" strike="noStrike" spc="-1" dirty="0">
                <a:solidFill>
                  <a:srgbClr val="000000"/>
                </a:solidFill>
                <a:uFill>
                  <a:solidFill>
                    <a:srgbClr val="FFFFFF"/>
                  </a:solidFill>
                </a:uFill>
                <a:latin typeface="Verdana"/>
                <a:ea typeface="Calibri"/>
              </a:rPr>
              <a:t>• результаты разделения, полученные с использованием ряда установок на различных рабочих местах, могут контролироваться </a:t>
            </a:r>
            <a:r>
              <a:rPr lang="ru-RU" sz="1800" b="0" strike="noStrike" spc="-1" dirty="0" smtClean="0">
                <a:solidFill>
                  <a:srgbClr val="000000"/>
                </a:solidFill>
                <a:uFill>
                  <a:solidFill>
                    <a:srgbClr val="FFFFFF"/>
                  </a:solidFill>
                </a:uFill>
                <a:latin typeface="Verdana"/>
                <a:ea typeface="Calibri"/>
              </a:rPr>
              <a:t>одним </a:t>
            </a:r>
            <a:r>
              <a:rPr lang="ru-RU" sz="1800" b="0" strike="noStrike" spc="-1" dirty="0">
                <a:solidFill>
                  <a:srgbClr val="000000"/>
                </a:solidFill>
                <a:uFill>
                  <a:solidFill>
                    <a:srgbClr val="FFFFFF"/>
                  </a:solidFill>
                </a:uFill>
                <a:latin typeface="Verdana"/>
                <a:ea typeface="Calibri"/>
              </a:rPr>
              <a:t>​​регистрирующим прибором; </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800" b="0" strike="noStrike" spc="-1" dirty="0">
                <a:solidFill>
                  <a:srgbClr val="000000"/>
                </a:solidFill>
                <a:uFill>
                  <a:solidFill>
                    <a:srgbClr val="FFFFFF"/>
                  </a:solidFill>
                </a:uFill>
                <a:latin typeface="Verdana"/>
                <a:ea typeface="Calibri"/>
              </a:rPr>
              <a:t>• возможность спектральной идентификации через некоторое время после разделения; </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800" b="0" strike="noStrike" spc="-1" dirty="0">
                <a:solidFill>
                  <a:srgbClr val="000000"/>
                </a:solidFill>
                <a:uFill>
                  <a:solidFill>
                    <a:srgbClr val="FFFFFF"/>
                  </a:solidFill>
                </a:uFill>
                <a:latin typeface="Verdana"/>
                <a:ea typeface="Calibri"/>
              </a:rPr>
              <a:t>• для идентификации компонентов смеси можно использовать детектирование по тушению флуоресценции; </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800" b="0" strike="noStrike" spc="-1" dirty="0">
                <a:solidFill>
                  <a:srgbClr val="000000"/>
                </a:solidFill>
                <a:uFill>
                  <a:solidFill>
                    <a:srgbClr val="FFFFFF"/>
                  </a:solidFill>
                </a:uFill>
                <a:latin typeface="Verdana"/>
                <a:ea typeface="Calibri"/>
              </a:rPr>
              <a:t>• обеспечение возможности многомерного обнаружения при дальнейшей химической обработке пластинки; </a:t>
            </a:r>
            <a:endParaRPr lang="ru-RU" sz="1800" b="0" strike="noStrike" spc="-1" dirty="0">
              <a:solidFill>
                <a:srgbClr val="000000"/>
              </a:solidFill>
              <a:uFill>
                <a:solidFill>
                  <a:srgbClr val="FFFFFF"/>
                </a:solidFill>
              </a:uFill>
              <a:latin typeface="Arial"/>
            </a:endParaRPr>
          </a:p>
          <a:p>
            <a:pPr algn="just">
              <a:lnSpc>
                <a:spcPct val="100000"/>
              </a:lnSpc>
            </a:pPr>
            <a:endParaRPr lang="ru-RU" sz="1800" b="0" strike="noStrike" spc="-1" dirty="0">
              <a:solidFill>
                <a:srgbClr val="000000"/>
              </a:solidFill>
              <a:uFill>
                <a:solidFill>
                  <a:srgbClr val="FFFFFF"/>
                </a:solidFill>
              </a:uFill>
              <a:latin typeface="Arial"/>
            </a:endParaRPr>
          </a:p>
          <a:p>
            <a:pPr algn="just">
              <a:lnSpc>
                <a:spcPct val="100000"/>
              </a:lnSpc>
            </a:pPr>
            <a:r>
              <a:rPr lang="ru-RU" sz="1800" b="0" strike="noStrike" spc="-1" dirty="0">
                <a:solidFill>
                  <a:srgbClr val="000000"/>
                </a:solidFill>
                <a:uFill>
                  <a:solidFill>
                    <a:srgbClr val="FFFFFF"/>
                  </a:solidFill>
                </a:uFill>
                <a:latin typeface="Verdana"/>
                <a:ea typeface="Calibri"/>
              </a:rPr>
              <a:t>• повышение чувствительности обнаружения с помощью проведения реакций, повышающих способность вещества к флуоресценции или к поглощению света. </a:t>
            </a:r>
            <a:endParaRPr lang="ru-RU" sz="1800" b="0" strike="noStrike" spc="-1" dirty="0">
              <a:solidFill>
                <a:srgbClr val="000000"/>
              </a:solidFill>
              <a:uFill>
                <a:solidFill>
                  <a:srgbClr val="FFFFFF"/>
                </a:solidFill>
              </a:uFill>
              <a:latin typeface="Arial"/>
            </a:endParaRPr>
          </a:p>
        </p:txBody>
      </p:sp>
      <p:pic>
        <p:nvPicPr>
          <p:cNvPr id="734" name="Рисунок 733"/>
          <p:cNvPicPr/>
          <p:nvPr/>
        </p:nvPicPr>
        <p:blipFill>
          <a:blip r:embed="rId2"/>
          <a:stretch/>
        </p:blipFill>
        <p:spPr>
          <a:xfrm>
            <a:off x="37800" y="73440"/>
            <a:ext cx="971640" cy="963720"/>
          </a:xfrm>
          <a:prstGeom prst="rect">
            <a:avLst/>
          </a:prstGeom>
          <a:ln>
            <a:noFill/>
          </a:ln>
        </p:spPr>
      </p:pic>
      <p:pic>
        <p:nvPicPr>
          <p:cNvPr id="735" name="Рисунок 734"/>
          <p:cNvPicPr/>
          <p:nvPr/>
        </p:nvPicPr>
        <p:blipFill>
          <a:blip r:embed="rId3"/>
          <a:stretch/>
        </p:blipFill>
        <p:spPr>
          <a:xfrm>
            <a:off x="290160" y="217800"/>
            <a:ext cx="493560" cy="571680"/>
          </a:xfrm>
          <a:prstGeom prst="rect">
            <a:avLst/>
          </a:prstGeom>
          <a:ln>
            <a:noFill/>
          </a:ln>
        </p:spPr>
      </p:pic>
      <p:sp>
        <p:nvSpPr>
          <p:cNvPr id="5" name="CustomShape 2"/>
          <p:cNvSpPr/>
          <p:nvPr/>
        </p:nvSpPr>
        <p:spPr>
          <a:xfrm>
            <a:off x="648360" y="0"/>
            <a:ext cx="849564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i="1" strike="noStrike" spc="-1">
                <a:solidFill>
                  <a:srgbClr val="FF0000"/>
                </a:solidFill>
                <a:uFill>
                  <a:solidFill>
                    <a:srgbClr val="FFFFFF"/>
                  </a:solidFill>
                </a:uFill>
                <a:latin typeface="Arial"/>
                <a:ea typeface="Calibri"/>
              </a:rPr>
              <a:t>Тонкослойная хроматография приобрела широкую популярность благодаря ее неоспоримым преимуществам.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36" name="Picture 2"/>
          <p:cNvPicPr/>
          <p:nvPr/>
        </p:nvPicPr>
        <p:blipFill>
          <a:blip r:embed="rId2"/>
          <a:stretch/>
        </p:blipFill>
        <p:spPr>
          <a:xfrm>
            <a:off x="347760" y="1452600"/>
            <a:ext cx="8448480" cy="3952440"/>
          </a:xfrm>
          <a:prstGeom prst="rect">
            <a:avLst/>
          </a:prstGeom>
          <a:ln w="9360">
            <a:noFill/>
          </a:ln>
        </p:spPr>
      </p:pic>
      <p:sp>
        <p:nvSpPr>
          <p:cNvPr id="737" name="CustomShape 1"/>
          <p:cNvSpPr/>
          <p:nvPr/>
        </p:nvSpPr>
        <p:spPr>
          <a:xfrm>
            <a:off x="1500120" y="571320"/>
            <a:ext cx="6357600" cy="94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800" b="1" strike="noStrike" spc="-1">
                <a:solidFill>
                  <a:srgbClr val="006600"/>
                </a:solidFill>
                <a:uFill>
                  <a:solidFill>
                    <a:srgbClr val="FFFFFF"/>
                  </a:solidFill>
                </a:uFill>
                <a:latin typeface="Arial"/>
                <a:ea typeface="Calibri"/>
              </a:rPr>
              <a:t>Где же от ТСХ не отказываются и поныне ?</a:t>
            </a:r>
            <a:endParaRPr lang="ru-RU" sz="1800" b="0" strike="noStrike" spc="-1">
              <a:solidFill>
                <a:srgbClr val="000000"/>
              </a:solidFill>
              <a:uFill>
                <a:solidFill>
                  <a:srgbClr val="FFFFFF"/>
                </a:solidFill>
              </a:uFill>
              <a:latin typeface="Arial"/>
            </a:endParaRPr>
          </a:p>
        </p:txBody>
      </p:sp>
      <p:pic>
        <p:nvPicPr>
          <p:cNvPr id="738" name="Рисунок 737"/>
          <p:cNvPicPr/>
          <p:nvPr/>
        </p:nvPicPr>
        <p:blipFill>
          <a:blip r:embed="rId3"/>
          <a:stretch/>
        </p:blipFill>
        <p:spPr>
          <a:xfrm>
            <a:off x="108360" y="144000"/>
            <a:ext cx="971640" cy="963720"/>
          </a:xfrm>
          <a:prstGeom prst="rect">
            <a:avLst/>
          </a:prstGeom>
          <a:ln>
            <a:noFill/>
          </a:ln>
        </p:spPr>
      </p:pic>
      <p:pic>
        <p:nvPicPr>
          <p:cNvPr id="739" name="Рисунок 738"/>
          <p:cNvPicPr/>
          <p:nvPr/>
        </p:nvPicPr>
        <p:blipFill>
          <a:blip r:embed="rId4"/>
          <a:stretch/>
        </p:blipFill>
        <p:spPr>
          <a:xfrm>
            <a:off x="360720" y="288360"/>
            <a:ext cx="493560" cy="571680"/>
          </a:xfrm>
          <a:prstGeom prst="rect">
            <a:avLst/>
          </a:prstGeom>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0" name="TextShape 1"/>
          <p:cNvSpPr txBox="1"/>
          <p:nvPr/>
        </p:nvSpPr>
        <p:spPr>
          <a:xfrm>
            <a:off x="428760" y="341280"/>
            <a:ext cx="8500680" cy="1007640"/>
          </a:xfrm>
          <a:prstGeom prst="rect">
            <a:avLst/>
          </a:prstGeom>
          <a:noFill/>
          <a:ln w="9360">
            <a:noFill/>
          </a:ln>
        </p:spPr>
        <p:txBody>
          <a:bodyPr tIns="10800" anchor="ctr"/>
          <a:lstStyle/>
          <a:p>
            <a:pPr algn="ctr">
              <a:lnSpc>
                <a:spcPct val="100000"/>
              </a:lnSpc>
            </a:pPr>
            <a:r>
              <a:rPr lang="ru-RU" sz="3200" b="1" strike="noStrike" spc="-1">
                <a:solidFill>
                  <a:srgbClr val="7030A0"/>
                </a:solidFill>
                <a:uFill>
                  <a:solidFill>
                    <a:srgbClr val="FFFFFF"/>
                  </a:solidFill>
                </a:uFill>
                <a:latin typeface="Arial"/>
              </a:rPr>
              <a:t>Совсем  немного теории по количественной ТСХ</a:t>
            </a:r>
            <a:endParaRPr lang="ru-RU" sz="4400" b="0" strike="noStrike" spc="-1">
              <a:solidFill>
                <a:srgbClr val="000000"/>
              </a:solidFill>
              <a:uFill>
                <a:solidFill>
                  <a:srgbClr val="FFFFFF"/>
                </a:solidFill>
              </a:uFill>
              <a:latin typeface="Verdana"/>
            </a:endParaRPr>
          </a:p>
        </p:txBody>
      </p:sp>
      <p:sp>
        <p:nvSpPr>
          <p:cNvPr id="741" name="CustomShape 2"/>
          <p:cNvSpPr/>
          <p:nvPr/>
        </p:nvSpPr>
        <p:spPr>
          <a:xfrm>
            <a:off x="571320" y="1628640"/>
            <a:ext cx="8143560" cy="44794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ea typeface="SimSun-ExtB" pitchFamily="49" charset="-122"/>
              </a:rPr>
              <a:t>    В </a:t>
            </a:r>
            <a:r>
              <a:rPr lang="ru-RU" sz="1800" b="0" strike="noStrike" spc="-1">
                <a:solidFill>
                  <a:srgbClr val="000000"/>
                </a:solidFill>
                <a:uFill>
                  <a:solidFill>
                    <a:srgbClr val="FFFFFF"/>
                  </a:solidFill>
                </a:uFill>
                <a:ea typeface="SimSun-ExtB" pitchFamily="49" charset="-122"/>
              </a:rPr>
              <a:t>настоящее время к тонкослойной хроматографии (ТСХ) возобновился интерес, нарастающий по мере разработки новых неподвижных фаз и оборудования для нанесения проб, новых методов элюирования пластинок и количественного определения анализируемых веществ непосредственно на пластинках. </a:t>
            </a:r>
            <a:endParaRPr lang="ru-RU" sz="1800" b="0" strike="noStrike" spc="-1" smtClean="0">
              <a:solidFill>
                <a:srgbClr val="000000"/>
              </a:solidFill>
              <a:uFill>
                <a:solidFill>
                  <a:srgbClr val="FFFFFF"/>
                </a:solidFill>
              </a:uFill>
              <a:ea typeface="SimSun-ExtB" pitchFamily="49" charset="-122"/>
            </a:endParaRPr>
          </a:p>
          <a:p>
            <a:pPr algn="just">
              <a:lnSpc>
                <a:spcPct val="100000"/>
              </a:lnSpc>
            </a:pPr>
            <a:r>
              <a:rPr lang="ru-RU" spc="-1" smtClean="0">
                <a:solidFill>
                  <a:srgbClr val="000000"/>
                </a:solidFill>
                <a:uFill>
                  <a:solidFill>
                    <a:srgbClr val="FFFFFF"/>
                  </a:solidFill>
                </a:uFill>
                <a:ea typeface="SimSun-ExtB" pitchFamily="49" charset="-122"/>
              </a:rPr>
              <a:t>     </a:t>
            </a:r>
            <a:r>
              <a:rPr lang="ru-RU" sz="1800" b="0" strike="noStrike" spc="-1" smtClean="0">
                <a:solidFill>
                  <a:srgbClr val="000000"/>
                </a:solidFill>
                <a:uFill>
                  <a:solidFill>
                    <a:srgbClr val="FFFFFF"/>
                  </a:solidFill>
                </a:uFill>
                <a:ea typeface="SimSun-ExtB" pitchFamily="49" charset="-122"/>
              </a:rPr>
              <a:t>За </a:t>
            </a:r>
            <a:r>
              <a:rPr lang="ru-RU" sz="1800" b="0" strike="noStrike" spc="-1">
                <a:solidFill>
                  <a:srgbClr val="000000"/>
                </a:solidFill>
                <a:uFill>
                  <a:solidFill>
                    <a:srgbClr val="FFFFFF"/>
                  </a:solidFill>
                </a:uFill>
                <a:ea typeface="SimSun-ExtB" pitchFamily="49" charset="-122"/>
              </a:rPr>
              <a:t>последние десятилетия активно совершенствуются средства для количественного анализа результатов ТСХ. При достаточно развитых методах подготовки и нанесения проб, проявки веществ, при использовании современных сорбционных материалов, именно конечный этап анализа - оценка результатов тормозит использование метода для проведения точного количественного анализа. </a:t>
            </a:r>
            <a:endParaRPr lang="ru-RU" sz="1800" b="0" strike="noStrike" spc="-1" smtClean="0">
              <a:solidFill>
                <a:srgbClr val="000000"/>
              </a:solidFill>
              <a:uFill>
                <a:solidFill>
                  <a:srgbClr val="FFFFFF"/>
                </a:solidFill>
              </a:uFill>
              <a:ea typeface="SimSun-ExtB" pitchFamily="49" charset="-122"/>
            </a:endParaRPr>
          </a:p>
          <a:p>
            <a:pPr algn="just">
              <a:lnSpc>
                <a:spcPct val="100000"/>
              </a:lnSpc>
            </a:pPr>
            <a:r>
              <a:rPr lang="ru-RU" spc="-1" smtClean="0">
                <a:solidFill>
                  <a:srgbClr val="000000"/>
                </a:solidFill>
                <a:uFill>
                  <a:solidFill>
                    <a:srgbClr val="FFFFFF"/>
                  </a:solidFill>
                </a:uFill>
                <a:ea typeface="SimSun-ExtB" pitchFamily="49" charset="-122"/>
              </a:rPr>
              <a:t>      </a:t>
            </a:r>
            <a:r>
              <a:rPr lang="ru-RU" sz="1800" b="0" strike="noStrike" spc="-1" smtClean="0">
                <a:solidFill>
                  <a:srgbClr val="000000"/>
                </a:solidFill>
                <a:uFill>
                  <a:solidFill>
                    <a:srgbClr val="FFFFFF"/>
                  </a:solidFill>
                </a:uFill>
                <a:ea typeface="SimSun-ExtB" pitchFamily="49" charset="-122"/>
              </a:rPr>
              <a:t>В </a:t>
            </a:r>
            <a:r>
              <a:rPr lang="ru-RU" sz="1800" b="0" strike="noStrike" spc="-1">
                <a:solidFill>
                  <a:srgbClr val="000000"/>
                </a:solidFill>
                <a:uFill>
                  <a:solidFill>
                    <a:srgbClr val="FFFFFF"/>
                  </a:solidFill>
                </a:uFill>
                <a:ea typeface="SimSun-ExtB" pitchFamily="49" charset="-122"/>
              </a:rPr>
              <a:t>настоящий момент в основном используется субъективный метод оценки - визуальное сравнение с градуировочными пятнами или геометрическое измерение размеров пятна. Что влечет за  собой недоверие к ТСХ, как количественному методу.</a:t>
            </a:r>
          </a:p>
        </p:txBody>
      </p:sp>
      <p:pic>
        <p:nvPicPr>
          <p:cNvPr id="742" name="Рисунок 741"/>
          <p:cNvPicPr/>
          <p:nvPr/>
        </p:nvPicPr>
        <p:blipFill>
          <a:blip r:embed="rId2"/>
          <a:stretch/>
        </p:blipFill>
        <p:spPr>
          <a:xfrm>
            <a:off x="109080" y="144720"/>
            <a:ext cx="971640" cy="963720"/>
          </a:xfrm>
          <a:prstGeom prst="rect">
            <a:avLst/>
          </a:prstGeom>
          <a:ln>
            <a:noFill/>
          </a:ln>
        </p:spPr>
      </p:pic>
      <p:pic>
        <p:nvPicPr>
          <p:cNvPr id="743" name="Рисунок 742"/>
          <p:cNvPicPr/>
          <p:nvPr/>
        </p:nvPicPr>
        <p:blipFill>
          <a:blip r:embed="rId3"/>
          <a:stretch/>
        </p:blipFill>
        <p:spPr>
          <a:xfrm>
            <a:off x="361440" y="289080"/>
            <a:ext cx="493560" cy="571680"/>
          </a:xfrm>
          <a:prstGeom prst="rect">
            <a:avLst/>
          </a:prstGeom>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4" name="TextShape 1"/>
          <p:cNvSpPr txBox="1"/>
          <p:nvPr/>
        </p:nvSpPr>
        <p:spPr>
          <a:xfrm>
            <a:off x="1584000" y="274680"/>
            <a:ext cx="7102440" cy="1142640"/>
          </a:xfrm>
          <a:prstGeom prst="rect">
            <a:avLst/>
          </a:prstGeom>
          <a:blipFill>
            <a:blip r:embed="rId2"/>
            <a:tile/>
          </a:blipFill>
          <a:ln>
            <a:noFill/>
          </a:ln>
        </p:spPr>
        <p:txBody>
          <a:bodyPr anchor="ctr"/>
          <a:lstStyle/>
          <a:p>
            <a:pPr algn="ctr">
              <a:lnSpc>
                <a:spcPct val="100000"/>
              </a:lnSpc>
            </a:pPr>
            <a:r>
              <a:rPr lang="ru-RU" sz="3200" b="1" strike="noStrike" spc="-1">
                <a:solidFill>
                  <a:srgbClr val="000000"/>
                </a:solidFill>
                <a:uFill>
                  <a:solidFill>
                    <a:srgbClr val="FFFFFF"/>
                  </a:solidFill>
                </a:uFill>
                <a:latin typeface="Arial"/>
              </a:rPr>
              <a:t>Метод определения площади пятна</a:t>
            </a:r>
            <a:r>
              <a:rPr lang="ru-RU" sz="3200" b="0" strike="noStrike" spc="-1">
                <a:solidFill>
                  <a:srgbClr val="000000"/>
                </a:solidFill>
                <a:uFill>
                  <a:solidFill>
                    <a:srgbClr val="FFFFFF"/>
                  </a:solidFill>
                </a:uFill>
                <a:latin typeface="Arial"/>
              </a:rPr>
              <a:t> </a:t>
            </a:r>
            <a:endParaRPr lang="ru-RU" sz="4400" b="0" strike="noStrike" spc="-1">
              <a:solidFill>
                <a:srgbClr val="000000"/>
              </a:solidFill>
              <a:uFill>
                <a:solidFill>
                  <a:srgbClr val="FFFFFF"/>
                </a:solidFill>
              </a:uFill>
              <a:latin typeface="Verdana"/>
            </a:endParaRPr>
          </a:p>
        </p:txBody>
      </p:sp>
      <p:sp>
        <p:nvSpPr>
          <p:cNvPr id="745" name="TextShape 2"/>
          <p:cNvSpPr txBox="1"/>
          <p:nvPr/>
        </p:nvSpPr>
        <p:spPr>
          <a:xfrm>
            <a:off x="214200" y="1827360"/>
            <a:ext cx="8715240" cy="4085280"/>
          </a:xfrm>
          <a:prstGeom prst="rect">
            <a:avLst/>
          </a:prstGeom>
          <a:noFill/>
          <a:ln>
            <a:noFill/>
          </a:ln>
        </p:spPr>
        <p:txBody>
          <a:bodyPr lIns="144000" rIns="180000" bIns="0"/>
          <a:lstStyle/>
          <a:p>
            <a:pPr algn="just">
              <a:lnSpc>
                <a:spcPct val="85000"/>
              </a:lnSpc>
            </a:pPr>
            <a:r>
              <a:rPr lang="ru-RU" sz="1800" b="0" strike="noStrike" spc="-1">
                <a:solidFill>
                  <a:srgbClr val="000000"/>
                </a:solidFill>
                <a:uFill>
                  <a:solidFill>
                    <a:srgbClr val="FFFFFF"/>
                  </a:solidFill>
                </a:uFill>
              </a:rPr>
              <a:t>          Если наносить одинаковые объемы исследуемых веществ и свидетелей, то получившиеся после хроматографирования площади пятен пропорциональны логарифму концентрации вещества : </a:t>
            </a:r>
            <a:endParaRPr lang="ru-RU" sz="3200" b="0" strike="noStrike" spc="-1">
              <a:solidFill>
                <a:srgbClr val="000000"/>
              </a:solidFill>
              <a:uFill>
                <a:solidFill>
                  <a:srgbClr val="FFFFFF"/>
                </a:solidFill>
              </a:uFill>
            </a:endParaRPr>
          </a:p>
          <a:p>
            <a:pPr algn="ctr">
              <a:lnSpc>
                <a:spcPct val="80000"/>
              </a:lnSpc>
            </a:pPr>
            <a:endParaRPr lang="ru-RU" sz="3200" b="0" strike="noStrike" spc="-1">
              <a:solidFill>
                <a:srgbClr val="000000"/>
              </a:solidFill>
              <a:uFill>
                <a:solidFill>
                  <a:srgbClr val="FFFFFF"/>
                </a:solidFill>
              </a:uFill>
            </a:endParaRPr>
          </a:p>
          <a:p>
            <a:pPr algn="ctr">
              <a:lnSpc>
                <a:spcPct val="80000"/>
              </a:lnSpc>
            </a:pPr>
            <a:r>
              <a:rPr lang="ru-RU" sz="2000" b="1" i="1" strike="noStrike" spc="-1">
                <a:solidFill>
                  <a:srgbClr val="000000"/>
                </a:solidFill>
                <a:uFill>
                  <a:solidFill>
                    <a:srgbClr val="FFFFFF"/>
                  </a:solidFill>
                </a:uFill>
              </a:rPr>
              <a:t>S </a:t>
            </a:r>
            <a:r>
              <a:rPr lang="ru-RU" sz="2000" b="1" strike="noStrike" spc="-1">
                <a:solidFill>
                  <a:srgbClr val="000000"/>
                </a:solidFill>
                <a:uFill>
                  <a:solidFill>
                    <a:srgbClr val="FFFFFF"/>
                  </a:solidFill>
                </a:uFill>
              </a:rPr>
              <a:t>= </a:t>
            </a:r>
            <a:r>
              <a:rPr lang="ru-RU" sz="2000" b="1" i="1" strike="noStrike" spc="-1">
                <a:solidFill>
                  <a:srgbClr val="000000"/>
                </a:solidFill>
                <a:uFill>
                  <a:solidFill>
                    <a:srgbClr val="FFFFFF"/>
                  </a:solidFill>
                </a:uFill>
              </a:rPr>
              <a:t>a</a:t>
            </a:r>
            <a:r>
              <a:rPr lang="ru-RU" sz="2000" b="1" strike="noStrike" spc="-1">
                <a:solidFill>
                  <a:srgbClr val="000000"/>
                </a:solidFill>
                <a:uFill>
                  <a:solidFill>
                    <a:srgbClr val="FFFFFF"/>
                  </a:solidFill>
                </a:uFill>
              </a:rPr>
              <a:t>·</a:t>
            </a:r>
            <a:r>
              <a:rPr lang="ru-RU" sz="2000" b="1" i="1" strike="noStrike" spc="-1">
                <a:solidFill>
                  <a:srgbClr val="000000"/>
                </a:solidFill>
                <a:uFill>
                  <a:solidFill>
                    <a:srgbClr val="FFFFFF"/>
                  </a:solidFill>
                </a:uFill>
              </a:rPr>
              <a:t>Ln(c)</a:t>
            </a:r>
            <a:r>
              <a:rPr lang="ru-RU" sz="2000" b="1" strike="noStrike" spc="-1">
                <a:solidFill>
                  <a:srgbClr val="000000"/>
                </a:solidFill>
                <a:uFill>
                  <a:solidFill>
                    <a:srgbClr val="FFFFFF"/>
                  </a:solidFill>
                </a:uFill>
              </a:rPr>
              <a:t> + </a:t>
            </a:r>
            <a:r>
              <a:rPr lang="ru-RU" sz="2000" b="1" i="1" strike="noStrike" spc="-1">
                <a:solidFill>
                  <a:srgbClr val="000000"/>
                </a:solidFill>
                <a:uFill>
                  <a:solidFill>
                    <a:srgbClr val="FFFFFF"/>
                  </a:solidFill>
                </a:uFill>
              </a:rPr>
              <a:t>b</a:t>
            </a:r>
            <a:r>
              <a:rPr lang="ru-RU" sz="2000" b="0" strike="noStrike" spc="-1">
                <a:solidFill>
                  <a:srgbClr val="000000"/>
                </a:solidFill>
                <a:uFill>
                  <a:solidFill>
                    <a:srgbClr val="FFFFFF"/>
                  </a:solidFill>
                </a:uFill>
              </a:rPr>
              <a:t> </a:t>
            </a:r>
            <a:endParaRPr lang="ru-RU" sz="3200" b="0" strike="noStrike" spc="-1">
              <a:solidFill>
                <a:srgbClr val="000000"/>
              </a:solidFill>
              <a:uFill>
                <a:solidFill>
                  <a:srgbClr val="FFFFFF"/>
                </a:solidFill>
              </a:uFill>
            </a:endParaRPr>
          </a:p>
          <a:p>
            <a:pPr algn="ctr">
              <a:lnSpc>
                <a:spcPct val="80000"/>
              </a:lnSpc>
            </a:pPr>
            <a:endParaRPr lang="ru-RU" sz="3200" b="0" strike="noStrike" spc="-1">
              <a:solidFill>
                <a:srgbClr val="000000"/>
              </a:solidFill>
              <a:uFill>
                <a:solidFill>
                  <a:srgbClr val="FFFFFF"/>
                </a:solidFill>
              </a:uFill>
            </a:endParaRPr>
          </a:p>
          <a:p>
            <a:pPr algn="just">
              <a:lnSpc>
                <a:spcPct val="80000"/>
              </a:lnSpc>
            </a:pPr>
            <a:r>
              <a:rPr lang="ru-RU" sz="1800" b="0" strike="noStrike" spc="-1" smtClean="0">
                <a:solidFill>
                  <a:srgbClr val="000000"/>
                </a:solidFill>
                <a:uFill>
                  <a:solidFill>
                    <a:srgbClr val="FFFFFF"/>
                  </a:solidFill>
                </a:uFill>
              </a:rPr>
              <a:t>Где,  </a:t>
            </a:r>
            <a:r>
              <a:rPr lang="ru-RU" sz="1800" b="1" i="1" strike="noStrike" spc="-1">
                <a:solidFill>
                  <a:srgbClr val="000000"/>
                </a:solidFill>
                <a:uFill>
                  <a:solidFill>
                    <a:srgbClr val="FFFFFF"/>
                  </a:solidFill>
                </a:uFill>
              </a:rPr>
              <a:t>а</a:t>
            </a:r>
            <a:r>
              <a:rPr lang="ru-RU" sz="1800" b="0" strike="noStrike" spc="-1">
                <a:solidFill>
                  <a:srgbClr val="000000"/>
                </a:solidFill>
                <a:uFill>
                  <a:solidFill>
                    <a:srgbClr val="FFFFFF"/>
                  </a:solidFill>
                </a:uFill>
              </a:rPr>
              <a:t> и </a:t>
            </a:r>
            <a:r>
              <a:rPr lang="ru-RU" sz="1800" b="1" i="1" strike="noStrike" spc="-1">
                <a:solidFill>
                  <a:srgbClr val="000000"/>
                </a:solidFill>
                <a:uFill>
                  <a:solidFill>
                    <a:srgbClr val="FFFFFF"/>
                  </a:solidFill>
                </a:uFill>
              </a:rPr>
              <a:t>b</a:t>
            </a:r>
            <a:r>
              <a:rPr lang="ru-RU" sz="1800" b="1" strike="noStrike" spc="-1">
                <a:solidFill>
                  <a:srgbClr val="000000"/>
                </a:solidFill>
                <a:uFill>
                  <a:solidFill>
                    <a:srgbClr val="FFFFFF"/>
                  </a:solidFill>
                </a:uFill>
              </a:rPr>
              <a:t> </a:t>
            </a:r>
            <a:r>
              <a:rPr lang="ru-RU" sz="1800" b="0" strike="noStrike" spc="-1">
                <a:solidFill>
                  <a:srgbClr val="000000"/>
                </a:solidFill>
                <a:uFill>
                  <a:solidFill>
                    <a:srgbClr val="FFFFFF"/>
                  </a:solidFill>
                </a:uFill>
              </a:rPr>
              <a:t>- эмпирические коэффициенты, определяемые экспериментальным путем. </a:t>
            </a:r>
            <a:endParaRPr lang="ru-RU" sz="3200" b="0" strike="noStrike" spc="-1">
              <a:solidFill>
                <a:srgbClr val="000000"/>
              </a:solidFill>
              <a:uFill>
                <a:solidFill>
                  <a:srgbClr val="FFFFFF"/>
                </a:solidFill>
              </a:uFill>
            </a:endParaRPr>
          </a:p>
          <a:p>
            <a:pPr algn="just">
              <a:lnSpc>
                <a:spcPct val="80000"/>
              </a:lnSpc>
            </a:pPr>
            <a:endParaRPr lang="ru-RU" sz="1800" b="0" strike="noStrike" spc="-1" smtClean="0">
              <a:solidFill>
                <a:srgbClr val="000000"/>
              </a:solidFill>
              <a:uFill>
                <a:solidFill>
                  <a:srgbClr val="FFFFFF"/>
                </a:solidFill>
              </a:uFill>
            </a:endParaRPr>
          </a:p>
          <a:p>
            <a:pPr algn="just">
              <a:lnSpc>
                <a:spcPct val="80000"/>
              </a:lnSpc>
            </a:pPr>
            <a:r>
              <a:rPr lang="ru-RU"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Если </a:t>
            </a:r>
            <a:r>
              <a:rPr lang="ru-RU" sz="1800" b="0" strike="noStrike" spc="-1">
                <a:solidFill>
                  <a:srgbClr val="000000"/>
                </a:solidFill>
                <a:uFill>
                  <a:solidFill>
                    <a:srgbClr val="FFFFFF"/>
                  </a:solidFill>
                </a:uFill>
              </a:rPr>
              <a:t>пятно разделенного вещества имеет резкие границы, то площадь пятна можно определить планиметром. Этот метод дает ошибку до 10-15%. Необходимость более достоверного результата количественного определения привела к использованию   инструментальных методов.</a:t>
            </a:r>
            <a:endParaRPr lang="ru-RU" sz="3200" b="0" strike="noStrike" spc="-1">
              <a:solidFill>
                <a:srgbClr val="000000"/>
              </a:solidFill>
              <a:uFill>
                <a:solidFill>
                  <a:srgbClr val="FFFFFF"/>
                </a:solidFill>
              </a:uFill>
            </a:endParaRPr>
          </a:p>
          <a:p>
            <a:pPr algn="just">
              <a:lnSpc>
                <a:spcPct val="80000"/>
              </a:lnSpc>
            </a:pPr>
            <a:r>
              <a:rPr lang="ru-RU" sz="1800" b="0" strike="noStrike" spc="-1">
                <a:solidFill>
                  <a:srgbClr val="000000"/>
                </a:solidFill>
                <a:uFill>
                  <a:solidFill>
                    <a:srgbClr val="FFFFFF"/>
                  </a:solidFill>
                </a:uFill>
              </a:rPr>
              <a:t>
</a:t>
            </a:r>
            <a:endParaRPr lang="ru-RU" sz="3200" b="0" strike="noStrike" spc="-1">
              <a:solidFill>
                <a:srgbClr val="000000"/>
              </a:solidFill>
              <a:uFill>
                <a:solidFill>
                  <a:srgbClr val="FFFFFF"/>
                </a:solidFill>
              </a:uFill>
            </a:endParaRPr>
          </a:p>
        </p:txBody>
      </p:sp>
      <p:pic>
        <p:nvPicPr>
          <p:cNvPr id="746" name="Рисунок 745"/>
          <p:cNvPicPr/>
          <p:nvPr/>
        </p:nvPicPr>
        <p:blipFill>
          <a:blip r:embed="rId3"/>
          <a:stretch/>
        </p:blipFill>
        <p:spPr>
          <a:xfrm>
            <a:off x="252360" y="188280"/>
            <a:ext cx="971640" cy="963720"/>
          </a:xfrm>
          <a:prstGeom prst="rect">
            <a:avLst/>
          </a:prstGeom>
          <a:ln>
            <a:noFill/>
          </a:ln>
        </p:spPr>
      </p:pic>
      <p:pic>
        <p:nvPicPr>
          <p:cNvPr id="747" name="Рисунок 746"/>
          <p:cNvPicPr/>
          <p:nvPr/>
        </p:nvPicPr>
        <p:blipFill>
          <a:blip r:embed="rId4"/>
          <a:stretch/>
        </p:blipFill>
        <p:spPr>
          <a:xfrm>
            <a:off x="504720" y="332640"/>
            <a:ext cx="493560" cy="571680"/>
          </a:xfrm>
          <a:prstGeom prst="rect">
            <a:avLst/>
          </a:prstGeom>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8" name="TextShape 1"/>
          <p:cNvSpPr txBox="1"/>
          <p:nvPr/>
        </p:nvSpPr>
        <p:spPr>
          <a:xfrm>
            <a:off x="1512000" y="274680"/>
            <a:ext cx="7174440" cy="1142640"/>
          </a:xfrm>
          <a:prstGeom prst="rect">
            <a:avLst/>
          </a:prstGeom>
          <a:gradFill>
            <a:gsLst>
              <a:gs pos="0">
                <a:srgbClr val="9898CD"/>
              </a:gs>
              <a:gs pos="100000">
                <a:srgbClr val="E0E0EF"/>
              </a:gs>
            </a:gsLst>
            <a:path path="circle"/>
          </a:gradFill>
          <a:ln w="25560">
            <a:solidFill>
              <a:srgbClr val="252571"/>
            </a:solidFill>
            <a:round/>
          </a:ln>
        </p:spPr>
        <p:txBody>
          <a:bodyPr anchor="ctr"/>
          <a:lstStyle/>
          <a:p>
            <a:pPr algn="ctr">
              <a:lnSpc>
                <a:spcPct val="100000"/>
              </a:lnSpc>
            </a:pPr>
            <a:r>
              <a:rPr lang="ru-RU" sz="4400" b="1" strike="noStrike" spc="-1">
                <a:solidFill>
                  <a:srgbClr val="FFFFFF"/>
                </a:solidFill>
                <a:uFill>
                  <a:solidFill>
                    <a:srgbClr val="FFFFFF"/>
                  </a:solidFill>
                </a:uFill>
                <a:latin typeface="Arial"/>
              </a:rPr>
              <a:t>Метод элюирования</a:t>
            </a:r>
            <a:r>
              <a:rPr lang="ru-RU" sz="4400" b="0" strike="noStrike" spc="-1">
                <a:solidFill>
                  <a:srgbClr val="FFFFFF"/>
                </a:solidFill>
                <a:uFill>
                  <a:solidFill>
                    <a:srgbClr val="FFFFFF"/>
                  </a:solidFill>
                </a:uFill>
                <a:latin typeface="Arial"/>
              </a:rPr>
              <a:t> </a:t>
            </a:r>
            <a:endParaRPr lang="ru-RU" sz="4400" b="0" strike="noStrike" spc="-1">
              <a:solidFill>
                <a:srgbClr val="000000"/>
              </a:solidFill>
              <a:uFill>
                <a:solidFill>
                  <a:srgbClr val="FFFFFF"/>
                </a:solidFill>
              </a:uFill>
              <a:latin typeface="Verdana"/>
            </a:endParaRPr>
          </a:p>
        </p:txBody>
      </p:sp>
      <p:sp>
        <p:nvSpPr>
          <p:cNvPr id="749" name="TextShape 2"/>
          <p:cNvSpPr txBox="1"/>
          <p:nvPr/>
        </p:nvSpPr>
        <p:spPr>
          <a:xfrm>
            <a:off x="285840" y="2500200"/>
            <a:ext cx="8613360" cy="2033280"/>
          </a:xfrm>
          <a:prstGeom prst="rect">
            <a:avLst/>
          </a:prstGeom>
          <a:noFill/>
          <a:ln>
            <a:noFill/>
          </a:ln>
        </p:spPr>
        <p:txBody>
          <a:bodyPr/>
          <a:lstStyle/>
          <a:p>
            <a:pPr algn="just">
              <a:lnSpc>
                <a:spcPct val="85000"/>
              </a:lnSpc>
            </a:pPr>
            <a:r>
              <a:rPr lang="ru-RU" sz="1800" b="0" strike="noStrike" spc="-1">
                <a:solidFill>
                  <a:srgbClr val="000000"/>
                </a:solidFill>
                <a:uFill>
                  <a:solidFill>
                    <a:srgbClr val="FFFFFF"/>
                  </a:solidFill>
                </a:uFill>
              </a:rPr>
              <a:t>       Этот метод заключается в том, что разделенное вещество смывают с сорбента растворителем и определяют его концентрацию уже другими методами - фотометрическими, полярографическими и т.д. </a:t>
            </a:r>
            <a:endParaRPr lang="ru-RU" sz="1800" b="0" strike="noStrike" spc="-1" smtClean="0">
              <a:solidFill>
                <a:srgbClr val="000000"/>
              </a:solidFill>
              <a:uFill>
                <a:solidFill>
                  <a:srgbClr val="FFFFFF"/>
                </a:solidFill>
              </a:uFill>
            </a:endParaRPr>
          </a:p>
          <a:p>
            <a:pPr algn="just">
              <a:lnSpc>
                <a:spcPct val="85000"/>
              </a:lnSpc>
            </a:pPr>
            <a:r>
              <a:rPr lang="ru-RU"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Это </a:t>
            </a:r>
            <a:r>
              <a:rPr lang="ru-RU" sz="1800" b="0" strike="noStrike" spc="-1">
                <a:solidFill>
                  <a:srgbClr val="000000"/>
                </a:solidFill>
                <a:uFill>
                  <a:solidFill>
                    <a:srgbClr val="FFFFFF"/>
                  </a:solidFill>
                </a:uFill>
              </a:rPr>
              <a:t>достаточно точный метод, но только при условии количественного выделения разделенного вещества. Из-за высокой трудоемкости метод используется достаточно редко и неприемлем при большом количестве исследуемых образцов. </a:t>
            </a:r>
            <a:endParaRPr lang="ru-RU" sz="3200" b="0" strike="noStrike" spc="-1">
              <a:solidFill>
                <a:srgbClr val="000000"/>
              </a:solidFill>
              <a:uFill>
                <a:solidFill>
                  <a:srgbClr val="FFFFFF"/>
                </a:solidFill>
              </a:uFill>
            </a:endParaRPr>
          </a:p>
        </p:txBody>
      </p:sp>
      <p:pic>
        <p:nvPicPr>
          <p:cNvPr id="750" name="Рисунок 749"/>
          <p:cNvPicPr/>
          <p:nvPr/>
        </p:nvPicPr>
        <p:blipFill>
          <a:blip r:embed="rId2"/>
          <a:stretch/>
        </p:blipFill>
        <p:spPr>
          <a:xfrm>
            <a:off x="253080" y="189000"/>
            <a:ext cx="971640" cy="963720"/>
          </a:xfrm>
          <a:prstGeom prst="rect">
            <a:avLst/>
          </a:prstGeom>
          <a:ln>
            <a:noFill/>
          </a:ln>
        </p:spPr>
      </p:pic>
      <p:pic>
        <p:nvPicPr>
          <p:cNvPr id="751" name="Рисунок 750"/>
          <p:cNvPicPr/>
          <p:nvPr/>
        </p:nvPicPr>
        <p:blipFill>
          <a:blip r:embed="rId3"/>
          <a:stretch/>
        </p:blipFill>
        <p:spPr>
          <a:xfrm>
            <a:off x="505440" y="333360"/>
            <a:ext cx="493560" cy="571680"/>
          </a:xfrm>
          <a:prstGeom prst="rect">
            <a:avLst/>
          </a:prstGeom>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2" name="TextShape 1"/>
          <p:cNvSpPr txBox="1"/>
          <p:nvPr/>
        </p:nvSpPr>
        <p:spPr>
          <a:xfrm>
            <a:off x="1728000" y="274680"/>
            <a:ext cx="6958440" cy="1142640"/>
          </a:xfrm>
          <a:prstGeom prst="rect">
            <a:avLst/>
          </a:prstGeom>
          <a:gradFill>
            <a:gsLst>
              <a:gs pos="0">
                <a:srgbClr val="C2C2EF"/>
              </a:gs>
              <a:gs pos="100000">
                <a:srgbClr val="E8E8F9"/>
              </a:gs>
            </a:gsLst>
            <a:lin ang="16200000"/>
          </a:gradFill>
          <a:ln w="9360">
            <a:solidFill>
              <a:srgbClr val="2F2F98"/>
            </a:solidFill>
            <a:round/>
          </a:ln>
        </p:spPr>
        <p:txBody>
          <a:bodyPr anchor="ctr"/>
          <a:lstStyle/>
          <a:p>
            <a:pPr algn="ctr">
              <a:lnSpc>
                <a:spcPct val="100000"/>
              </a:lnSpc>
            </a:pPr>
            <a:r>
              <a:rPr lang="ru-RU" sz="3200" b="1" strike="noStrike" spc="-1">
                <a:solidFill>
                  <a:srgbClr val="000000"/>
                </a:solidFill>
                <a:uFill>
                  <a:solidFill>
                    <a:srgbClr val="FFFFFF"/>
                  </a:solidFill>
                </a:uFill>
                <a:latin typeface="Arial"/>
              </a:rPr>
              <a:t>Фотоденситометрический метод</a:t>
            </a:r>
            <a:r>
              <a:rPr lang="ru-RU" sz="3200" b="0" strike="noStrike" spc="-1">
                <a:solidFill>
                  <a:srgbClr val="000000"/>
                </a:solidFill>
                <a:uFill>
                  <a:solidFill>
                    <a:srgbClr val="FFFFFF"/>
                  </a:solidFill>
                </a:uFill>
                <a:latin typeface="Arial"/>
              </a:rPr>
              <a:t> </a:t>
            </a:r>
            <a:endParaRPr lang="ru-RU" sz="4400" b="0" strike="noStrike" spc="-1">
              <a:solidFill>
                <a:srgbClr val="000000"/>
              </a:solidFill>
              <a:uFill>
                <a:solidFill>
                  <a:srgbClr val="FFFFFF"/>
                </a:solidFill>
              </a:uFill>
              <a:latin typeface="Verdana"/>
            </a:endParaRPr>
          </a:p>
        </p:txBody>
      </p:sp>
      <p:sp>
        <p:nvSpPr>
          <p:cNvPr id="753" name="TextShape 2"/>
          <p:cNvSpPr txBox="1"/>
          <p:nvPr/>
        </p:nvSpPr>
        <p:spPr>
          <a:xfrm>
            <a:off x="285840" y="1643040"/>
            <a:ext cx="8607240" cy="4316040"/>
          </a:xfrm>
          <a:prstGeom prst="rect">
            <a:avLst/>
          </a:prstGeom>
          <a:noFill/>
          <a:ln>
            <a:noFill/>
          </a:ln>
        </p:spPr>
        <p:txBody>
          <a:bodyPr lIns="0"/>
          <a:lstStyle/>
          <a:p>
            <a:pPr marL="15840" indent="-15480" algn="just">
              <a:lnSpc>
                <a:spcPct val="85000"/>
              </a:lnSpc>
            </a:pPr>
            <a:r>
              <a:rPr lang="ru-RU" b="0" strike="noStrike" spc="-1">
                <a:solidFill>
                  <a:srgbClr val="000000"/>
                </a:solidFill>
                <a:uFill>
                  <a:solidFill>
                    <a:srgbClr val="FFFFFF"/>
                  </a:solidFill>
                </a:uFill>
              </a:rPr>
              <a:t>          Человеческий глаз может обнаружить на ТСХ-пластинке в лучшем случае около 1 —10 мкг окрашенных компонентов с воспроизводимостью не лучше чем 10—30%. Удаление с пластинки разделенных пятен, содержащих анализируемые вещества, элюирование их с сорбента и определение при помощи фотометрии раствора требуют много времени и не обеспечивают достаточной правильности. </a:t>
            </a:r>
          </a:p>
          <a:p>
            <a:pPr marL="15840" indent="-15480" algn="just">
              <a:lnSpc>
                <a:spcPct val="85000"/>
              </a:lnSpc>
            </a:pPr>
            <a:endParaRPr lang="ru-RU" b="0" strike="noStrike" spc="-1">
              <a:solidFill>
                <a:srgbClr val="000000"/>
              </a:solidFill>
              <a:uFill>
                <a:solidFill>
                  <a:srgbClr val="FFFFFF"/>
                </a:solidFill>
              </a:uFill>
            </a:endParaRPr>
          </a:p>
          <a:p>
            <a:pPr marL="15840" indent="-15480" algn="just">
              <a:lnSpc>
                <a:spcPct val="85000"/>
              </a:lnSpc>
            </a:pPr>
            <a:r>
              <a:rPr lang="ru-RU" b="0" strike="noStrike" spc="-1">
                <a:solidFill>
                  <a:srgbClr val="000000"/>
                </a:solidFill>
                <a:uFill>
                  <a:solidFill>
                    <a:srgbClr val="FFFFFF"/>
                  </a:solidFill>
                </a:uFill>
              </a:rPr>
              <a:t>         Свой вклад в проблему вносят также трудность точного определения края пятна при визуальном наблюдении, неполное элюирование пробы с сорбента и неспецифическое фоновое поглощение из-за присутствия коллоидных частиц сорбента в анализируемом растворе. </a:t>
            </a:r>
          </a:p>
          <a:p>
            <a:pPr marL="15840" indent="-15480" algn="just">
              <a:lnSpc>
                <a:spcPct val="85000"/>
              </a:lnSpc>
            </a:pPr>
            <a:r>
              <a:rPr lang="ru-RU" b="0" strike="noStrike" spc="-1">
                <a:solidFill>
                  <a:srgbClr val="000000"/>
                </a:solidFill>
                <a:uFill>
                  <a:solidFill>
                    <a:srgbClr val="FFFFFF"/>
                  </a:solidFill>
                </a:uFill>
              </a:rPr>
              <a:t>     </a:t>
            </a:r>
          </a:p>
          <a:p>
            <a:pPr marL="15840" indent="-15480" algn="just">
              <a:lnSpc>
                <a:spcPct val="85000"/>
              </a:lnSpc>
            </a:pPr>
            <a:r>
              <a:rPr lang="ru-RU" b="0" strike="noStrike" spc="-1">
                <a:solidFill>
                  <a:srgbClr val="000000"/>
                </a:solidFill>
                <a:uFill>
                  <a:solidFill>
                    <a:srgbClr val="FFFFFF"/>
                  </a:solidFill>
                </a:uFill>
              </a:rPr>
              <a:t>          Поэтому фотоденситометрический метод является самым перспективным направлением развития количественного метода в ТСХ. Этот метод анализа состоит из двух этапов: сканирование рабочей поверхности пластинки для ТСХ - получение цифровой копии изображения и компьютерный расчет конечного результата.</a:t>
            </a:r>
          </a:p>
        </p:txBody>
      </p:sp>
      <p:pic>
        <p:nvPicPr>
          <p:cNvPr id="754" name="Рисунок 753"/>
          <p:cNvPicPr/>
          <p:nvPr/>
        </p:nvPicPr>
        <p:blipFill>
          <a:blip r:embed="rId2"/>
          <a:stretch/>
        </p:blipFill>
        <p:spPr>
          <a:xfrm>
            <a:off x="253800" y="189720"/>
            <a:ext cx="971640" cy="963720"/>
          </a:xfrm>
          <a:prstGeom prst="rect">
            <a:avLst/>
          </a:prstGeom>
          <a:ln>
            <a:noFill/>
          </a:ln>
        </p:spPr>
      </p:pic>
      <p:pic>
        <p:nvPicPr>
          <p:cNvPr id="755" name="Рисунок 754"/>
          <p:cNvPicPr/>
          <p:nvPr/>
        </p:nvPicPr>
        <p:blipFill>
          <a:blip r:embed="rId3"/>
          <a:stretch/>
        </p:blipFill>
        <p:spPr>
          <a:xfrm>
            <a:off x="506160" y="334080"/>
            <a:ext cx="493560" cy="571680"/>
          </a:xfrm>
          <a:prstGeom prst="rect">
            <a:avLst/>
          </a:prstGeom>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6" name="TextShape 1"/>
          <p:cNvSpPr txBox="1"/>
          <p:nvPr/>
        </p:nvSpPr>
        <p:spPr>
          <a:xfrm>
            <a:off x="176760" y="1363320"/>
            <a:ext cx="8607240" cy="4612680"/>
          </a:xfrm>
          <a:prstGeom prst="rect">
            <a:avLst/>
          </a:prstGeom>
          <a:noFill/>
          <a:ln>
            <a:noFill/>
          </a:ln>
        </p:spPr>
        <p:txBody>
          <a:bodyPr/>
          <a:lstStyle/>
          <a:p>
            <a:pPr algn="just">
              <a:lnSpc>
                <a:spcPct val="85000"/>
              </a:lnSpc>
            </a:pPr>
            <a:r>
              <a:rPr lang="ru-RU" sz="2000" b="0" strike="noStrike" spc="-1">
                <a:solidFill>
                  <a:srgbClr val="000000"/>
                </a:solidFill>
                <a:uFill>
                  <a:solidFill>
                    <a:srgbClr val="FFFFFF"/>
                  </a:solidFill>
                </a:uFill>
                <a:latin typeface="Verdana"/>
              </a:rPr>
              <a:t>        </a:t>
            </a:r>
            <a:r>
              <a:rPr lang="ru-RU" sz="1800" b="0" strike="noStrike" spc="-1">
                <a:solidFill>
                  <a:srgbClr val="000000"/>
                </a:solidFill>
                <a:uFill>
                  <a:solidFill>
                    <a:srgbClr val="FFFFFF"/>
                  </a:solidFill>
                </a:uFill>
                <a:latin typeface="Verdana"/>
              </a:rPr>
              <a:t>Этот метод может быть использован без выделения вещества с пластинки и основан на определении не только площади пятна, но и его интенсивности. Это наиболее точный метод определения концентрации веществ, так как позволяет при использовании калибровочных графиков, проводить достаточно точные количественные определения всех разделенных веществ (до 2-10%) непосредственно на пластинке за короткий промежуток времени. Неудивительно, что при развитии тонкослойной хроматографии, применение денситометров увеличивается, чувствительность и, следовательно, точность определения концентрации разделенных веществ повышается и приближается к точности высокоэффективной жидкостной хроматографии. </a:t>
            </a:r>
            <a:endParaRPr lang="ru-RU" sz="3200" b="0" strike="noStrike" spc="-1">
              <a:solidFill>
                <a:srgbClr val="000000"/>
              </a:solidFill>
              <a:uFill>
                <a:solidFill>
                  <a:srgbClr val="FFFFFF"/>
                </a:solidFill>
              </a:uFill>
              <a:latin typeface="Arial"/>
            </a:endParaRPr>
          </a:p>
          <a:p>
            <a:pPr algn="just">
              <a:lnSpc>
                <a:spcPct val="85000"/>
              </a:lnSpc>
            </a:pPr>
            <a:r>
              <a:rPr lang="ru-RU" sz="1800" b="0" strike="noStrike" spc="-1">
                <a:solidFill>
                  <a:srgbClr val="000000"/>
                </a:solidFill>
                <a:uFill>
                  <a:solidFill>
                    <a:srgbClr val="FFFFFF"/>
                  </a:solidFill>
                </a:uFill>
                <a:latin typeface="Verdana"/>
              </a:rPr>
              <a:t>
         Аппаратура (денситометры) для определения веществ непосредственно на ТСХ-хроматограммах впервые появилась в 1967 г. и в настоящее время считается необходимой для правильного определения размеров и положения пятна, точного измерения разрешения и быстрого и правильного количественного анализа. </a:t>
            </a:r>
            <a:endParaRPr lang="ru-RU" sz="3200" b="0" strike="noStrike" spc="-1">
              <a:solidFill>
                <a:srgbClr val="000000"/>
              </a:solidFill>
              <a:uFill>
                <a:solidFill>
                  <a:srgbClr val="FFFFFF"/>
                </a:solidFill>
              </a:uFill>
              <a:latin typeface="Arial"/>
            </a:endParaRPr>
          </a:p>
        </p:txBody>
      </p:sp>
      <p:pic>
        <p:nvPicPr>
          <p:cNvPr id="757" name="Рисунок 756"/>
          <p:cNvPicPr/>
          <p:nvPr/>
        </p:nvPicPr>
        <p:blipFill>
          <a:blip r:embed="rId2"/>
          <a:stretch/>
        </p:blipFill>
        <p:spPr>
          <a:xfrm>
            <a:off x="253800" y="189720"/>
            <a:ext cx="971640" cy="963720"/>
          </a:xfrm>
          <a:prstGeom prst="rect">
            <a:avLst/>
          </a:prstGeom>
          <a:ln>
            <a:noFill/>
          </a:ln>
        </p:spPr>
      </p:pic>
      <p:pic>
        <p:nvPicPr>
          <p:cNvPr id="758" name="Рисунок 757"/>
          <p:cNvPicPr/>
          <p:nvPr/>
        </p:nvPicPr>
        <p:blipFill>
          <a:blip r:embed="rId3"/>
          <a:stretch/>
        </p:blipFill>
        <p:spPr>
          <a:xfrm>
            <a:off x="506160" y="334080"/>
            <a:ext cx="493560" cy="571680"/>
          </a:xfrm>
          <a:prstGeom prst="rect">
            <a:avLst/>
          </a:prstGeom>
          <a:ln>
            <a:noFill/>
          </a:ln>
        </p:spPr>
      </p:pic>
      <p:sp>
        <p:nvSpPr>
          <p:cNvPr id="5" name="TextShape 1"/>
          <p:cNvSpPr txBox="1"/>
          <p:nvPr/>
        </p:nvSpPr>
        <p:spPr>
          <a:xfrm>
            <a:off x="1357290" y="142852"/>
            <a:ext cx="6958440" cy="1142640"/>
          </a:xfrm>
          <a:prstGeom prst="rect">
            <a:avLst/>
          </a:prstGeom>
          <a:gradFill>
            <a:gsLst>
              <a:gs pos="0">
                <a:srgbClr val="C2C2EF"/>
              </a:gs>
              <a:gs pos="100000">
                <a:srgbClr val="E8E8F9"/>
              </a:gs>
            </a:gsLst>
            <a:lin ang="16200000"/>
          </a:gradFill>
          <a:ln w="9360">
            <a:solidFill>
              <a:srgbClr val="2F2F98"/>
            </a:solidFill>
            <a:round/>
          </a:ln>
        </p:spPr>
        <p:txBody>
          <a:bodyPr anchor="ctr"/>
          <a:lstStyle/>
          <a:p>
            <a:pPr algn="ctr">
              <a:lnSpc>
                <a:spcPct val="100000"/>
              </a:lnSpc>
            </a:pPr>
            <a:r>
              <a:rPr lang="ru-RU" sz="3200" b="1" strike="noStrike" spc="-1">
                <a:solidFill>
                  <a:srgbClr val="000000"/>
                </a:solidFill>
                <a:uFill>
                  <a:solidFill>
                    <a:srgbClr val="FFFFFF"/>
                  </a:solidFill>
                </a:uFill>
                <a:latin typeface="Arial"/>
              </a:rPr>
              <a:t>Фотоденситометрический метод</a:t>
            </a:r>
            <a:r>
              <a:rPr lang="ru-RU" sz="3200" b="0" strike="noStrike" spc="-1">
                <a:solidFill>
                  <a:srgbClr val="000000"/>
                </a:solidFill>
                <a:uFill>
                  <a:solidFill>
                    <a:srgbClr val="FFFFFF"/>
                  </a:solidFill>
                </a:uFill>
                <a:latin typeface="Arial"/>
              </a:rPr>
              <a:t> </a:t>
            </a:r>
            <a:endParaRPr lang="ru-RU" sz="4400" b="0" strike="noStrike" spc="-1">
              <a:solidFill>
                <a:srgbClr val="000000"/>
              </a:solidFill>
              <a:uFill>
                <a:solidFill>
                  <a:srgbClr val="FFFFFF"/>
                </a:solidFill>
              </a:uFill>
              <a:latin typeface="Verdan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9" name="CustomShape 1"/>
          <p:cNvSpPr/>
          <p:nvPr/>
        </p:nvSpPr>
        <p:spPr>
          <a:xfrm>
            <a:off x="214200" y="1357200"/>
            <a:ext cx="8715240" cy="3655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216000" indent="-2160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Благодаря различию спектральных свойств, присущих веществам, возможна их количественная оценка по пятнам на тонкослойной пластинке. Если вещество поглощает в видимой области спектра, это поглощение можно регистрировать в режиме пропускания или в режиме отражения (диффузионное рассеяние частицами слоя сорбента, ослабленное за счет поглощения). Если вещество поглощает только в ультрафиолетовой области, регистрация возможна только в режиме отражения, поскольку обычно употреблямый силикагель сам сильно поглощает в этой области. Особый случай измерения по поглощению представляет регистрация снижения фосфоресценции индикатора, смешанного с сорбентом. Если разделяемые вещества флуоресцируют, возможна количественная оценка по уровню флуоресценции.</a:t>
            </a:r>
            <a:endParaRPr lang="ru-RU" sz="1800" b="0" strike="noStrike" spc="-1">
              <a:solidFill>
                <a:srgbClr val="000000"/>
              </a:solidFill>
              <a:uFill>
                <a:solidFill>
                  <a:srgbClr val="FFFFFF"/>
                </a:solidFill>
              </a:uFill>
              <a:latin typeface="Arial"/>
            </a:endParaRPr>
          </a:p>
        </p:txBody>
      </p:sp>
      <p:pic>
        <p:nvPicPr>
          <p:cNvPr id="760" name="Рисунок 759"/>
          <p:cNvPicPr/>
          <p:nvPr/>
        </p:nvPicPr>
        <p:blipFill>
          <a:blip r:embed="rId2"/>
          <a:stretch/>
        </p:blipFill>
        <p:spPr>
          <a:xfrm>
            <a:off x="254520" y="190440"/>
            <a:ext cx="971640" cy="963720"/>
          </a:xfrm>
          <a:prstGeom prst="rect">
            <a:avLst/>
          </a:prstGeom>
          <a:ln>
            <a:noFill/>
          </a:ln>
        </p:spPr>
      </p:pic>
      <p:pic>
        <p:nvPicPr>
          <p:cNvPr id="761" name="Рисунок 760"/>
          <p:cNvPicPr/>
          <p:nvPr/>
        </p:nvPicPr>
        <p:blipFill>
          <a:blip r:embed="rId3"/>
          <a:stretch/>
        </p:blipFill>
        <p:spPr>
          <a:xfrm>
            <a:off x="506880" y="334800"/>
            <a:ext cx="493560" cy="571680"/>
          </a:xfrm>
          <a:prstGeom prst="rect">
            <a:avLst/>
          </a:prstGeom>
          <a:ln>
            <a:noFill/>
          </a:ln>
        </p:spPr>
      </p:pic>
      <p:sp>
        <p:nvSpPr>
          <p:cNvPr id="5" name="TextShape 1"/>
          <p:cNvSpPr txBox="1"/>
          <p:nvPr/>
        </p:nvSpPr>
        <p:spPr>
          <a:xfrm>
            <a:off x="1500166" y="214290"/>
            <a:ext cx="6958440" cy="1142640"/>
          </a:xfrm>
          <a:prstGeom prst="rect">
            <a:avLst/>
          </a:prstGeom>
          <a:gradFill>
            <a:gsLst>
              <a:gs pos="0">
                <a:srgbClr val="C2C2EF"/>
              </a:gs>
              <a:gs pos="100000">
                <a:srgbClr val="E8E8F9"/>
              </a:gs>
            </a:gsLst>
            <a:lin ang="16200000"/>
          </a:gradFill>
          <a:ln w="9360">
            <a:solidFill>
              <a:srgbClr val="2F2F98"/>
            </a:solidFill>
            <a:round/>
          </a:ln>
        </p:spPr>
        <p:txBody>
          <a:bodyPr anchor="ctr"/>
          <a:lstStyle/>
          <a:p>
            <a:pPr algn="ctr">
              <a:lnSpc>
                <a:spcPct val="100000"/>
              </a:lnSpc>
            </a:pPr>
            <a:r>
              <a:rPr lang="ru-RU" sz="3200" b="1" strike="noStrike" spc="-1">
                <a:solidFill>
                  <a:srgbClr val="000000"/>
                </a:solidFill>
                <a:uFill>
                  <a:solidFill>
                    <a:srgbClr val="FFFFFF"/>
                  </a:solidFill>
                </a:uFill>
                <a:latin typeface="Arial"/>
              </a:rPr>
              <a:t>Фотоденситометрический метод</a:t>
            </a:r>
            <a:r>
              <a:rPr lang="ru-RU" sz="3200" b="0" strike="noStrike" spc="-1">
                <a:solidFill>
                  <a:srgbClr val="000000"/>
                </a:solidFill>
                <a:uFill>
                  <a:solidFill>
                    <a:srgbClr val="FFFFFF"/>
                  </a:solidFill>
                </a:uFill>
                <a:latin typeface="Arial"/>
              </a:rPr>
              <a:t> </a:t>
            </a:r>
            <a:endParaRPr lang="ru-RU" sz="4400" b="0" strike="noStrike" spc="-1">
              <a:solidFill>
                <a:srgbClr val="000000"/>
              </a:solidFill>
              <a:uFill>
                <a:solidFill>
                  <a:srgbClr val="FFFFFF"/>
                </a:solidFill>
              </a:uFill>
              <a:latin typeface="Verdana"/>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2" name="TextShape 1"/>
          <p:cNvSpPr txBox="1"/>
          <p:nvPr/>
        </p:nvSpPr>
        <p:spPr>
          <a:xfrm>
            <a:off x="1080000" y="457200"/>
            <a:ext cx="7778160" cy="1371240"/>
          </a:xfrm>
          <a:prstGeom prst="rect">
            <a:avLst/>
          </a:prstGeom>
          <a:noFill/>
          <a:ln>
            <a:noFill/>
          </a:ln>
        </p:spPr>
        <p:txBody>
          <a:bodyPr anchor="ctr"/>
          <a:lstStyle/>
          <a:p>
            <a:pPr algn="ctr">
              <a:lnSpc>
                <a:spcPct val="100000"/>
              </a:lnSpc>
            </a:pPr>
            <a:r>
              <a:rPr lang="ru-RU" sz="4000" b="0" i="1" strike="noStrike" spc="-1">
                <a:solidFill>
                  <a:srgbClr val="7030A0"/>
                </a:solidFill>
                <a:uFill>
                  <a:solidFill>
                    <a:srgbClr val="FFFFFF"/>
                  </a:solidFill>
                </a:uFill>
                <a:latin typeface="Arial"/>
              </a:rPr>
              <a:t>Принцип работы денситометров</a:t>
            </a:r>
            <a:endParaRPr lang="ru-RU" sz="4400" b="0" strike="noStrike" spc="-1">
              <a:solidFill>
                <a:srgbClr val="000000"/>
              </a:solidFill>
              <a:uFill>
                <a:solidFill>
                  <a:srgbClr val="FFFFFF"/>
                </a:solidFill>
              </a:uFill>
              <a:latin typeface="Verdana"/>
            </a:endParaRPr>
          </a:p>
        </p:txBody>
      </p:sp>
      <p:sp>
        <p:nvSpPr>
          <p:cNvPr id="763" name="TextShape 2"/>
          <p:cNvSpPr txBox="1"/>
          <p:nvPr/>
        </p:nvSpPr>
        <p:spPr>
          <a:xfrm>
            <a:off x="428760" y="1785960"/>
            <a:ext cx="8229240" cy="3885840"/>
          </a:xfrm>
          <a:prstGeom prst="rect">
            <a:avLst/>
          </a:prstGeom>
          <a:noFill/>
          <a:ln w="9360">
            <a:noFill/>
          </a:ln>
        </p:spPr>
        <p:txBody>
          <a:bodyPr/>
          <a:lstStyle/>
          <a:p>
            <a:pPr algn="just">
              <a:lnSpc>
                <a:spcPct val="100000"/>
              </a:lnSpc>
            </a:pPr>
            <a:r>
              <a:rPr lang="ru-RU" sz="2800" b="0" strike="noStrike" spc="-1">
                <a:solidFill>
                  <a:srgbClr val="000000"/>
                </a:solidFill>
                <a:uFill>
                  <a:solidFill>
                    <a:srgbClr val="FFFFFF"/>
                  </a:solidFill>
                </a:uFill>
                <a:latin typeface="Arial"/>
              </a:rPr>
              <a:t>    </a:t>
            </a:r>
            <a:r>
              <a:rPr lang="ru-RU" sz="1800" b="0" strike="noStrike" spc="-1">
                <a:solidFill>
                  <a:srgbClr val="000000"/>
                </a:solidFill>
                <a:uFill>
                  <a:solidFill>
                    <a:srgbClr val="FFFFFF"/>
                  </a:solidFill>
                </a:uFill>
                <a:latin typeface="Verdana"/>
              </a:rPr>
              <a:t>Приборы для сканирующей денситометрии, имеющиеся в продаже, в общем имеют много сходного. Для того чтобы охватить весь диапазон УФ — видимого излучения в пределах 200—800 нм, эти приборы используют в качестве источников света разные лампы. Видимое излучение получают с помощью галогеновых или вольфрамовых ламп, а УФ-излучение —  дейтериевых. Для флуоресцентного анализа предпочтительно использовать высокоинтенсивные ртутные или ксеноновые дуговые лампы. Вольфрамовая и галогеновые лампы  позволяют генерировать монохромный поток излучения толщиной  5-20 нм в диапазоне длин волн 190-800 нм. Режимы позиционирования  позволяют сканировать пластинки разных розмеров одновременно  в  режимах  отображения и пропускания. Автоматически  компьютер  может записывать ультрафиолетовый  спектр  поглощения или спектр флуоресценции в одиночном режиме или  режиме мультисканирования. </a:t>
            </a:r>
            <a:endParaRPr lang="ru-RU" sz="3200" b="0" strike="noStrike" spc="-1">
              <a:solidFill>
                <a:srgbClr val="000000"/>
              </a:solidFill>
              <a:uFill>
                <a:solidFill>
                  <a:srgbClr val="FFFFFF"/>
                </a:solidFill>
              </a:uFill>
              <a:latin typeface="Arial"/>
            </a:endParaRPr>
          </a:p>
          <a:p>
            <a:pPr algn="just">
              <a:lnSpc>
                <a:spcPct val="100000"/>
              </a:lnSpc>
            </a:pPr>
            <a:endParaRPr lang="ru-RU" sz="3200" b="0" strike="noStrike" spc="-1">
              <a:solidFill>
                <a:srgbClr val="000000"/>
              </a:solidFill>
              <a:uFill>
                <a:solidFill>
                  <a:srgbClr val="FFFFFF"/>
                </a:solidFill>
              </a:uFill>
              <a:latin typeface="Arial"/>
            </a:endParaRPr>
          </a:p>
        </p:txBody>
      </p:sp>
      <p:pic>
        <p:nvPicPr>
          <p:cNvPr id="764" name="Рисунок 763"/>
          <p:cNvPicPr/>
          <p:nvPr/>
        </p:nvPicPr>
        <p:blipFill>
          <a:blip r:embed="rId2"/>
          <a:stretch/>
        </p:blipFill>
        <p:spPr>
          <a:xfrm>
            <a:off x="255240" y="191160"/>
            <a:ext cx="971640" cy="963720"/>
          </a:xfrm>
          <a:prstGeom prst="rect">
            <a:avLst/>
          </a:prstGeom>
          <a:ln>
            <a:noFill/>
          </a:ln>
        </p:spPr>
      </p:pic>
      <p:pic>
        <p:nvPicPr>
          <p:cNvPr id="765" name="Рисунок 764"/>
          <p:cNvPicPr/>
          <p:nvPr/>
        </p:nvPicPr>
        <p:blipFill>
          <a:blip r:embed="rId3"/>
          <a:stretch/>
        </p:blipFill>
        <p:spPr>
          <a:xfrm>
            <a:off x="507600" y="335520"/>
            <a:ext cx="493560" cy="571680"/>
          </a:xfrm>
          <a:prstGeom prst="rect">
            <a:avLst/>
          </a:prstGeom>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6" name="TextShape 1"/>
          <p:cNvSpPr txBox="1"/>
          <p:nvPr/>
        </p:nvSpPr>
        <p:spPr>
          <a:xfrm>
            <a:off x="641520" y="571320"/>
            <a:ext cx="8135640" cy="3642840"/>
          </a:xfrm>
          <a:prstGeom prst="rect">
            <a:avLst/>
          </a:prstGeom>
          <a:noFill/>
          <a:ln w="9360">
            <a:noFill/>
          </a:ln>
        </p:spPr>
        <p:txBody>
          <a:bodyPr/>
          <a:lstStyle/>
          <a:p>
            <a:pPr marL="343080" indent="-342720" algn="just">
              <a:lnSpc>
                <a:spcPct val="85000"/>
              </a:lnSpc>
              <a:buClr>
                <a:srgbClr val="FEFAC9"/>
              </a:buClr>
              <a:buSzPct val="75000"/>
              <a:buFont typeface="Wingdings" charset="2"/>
              <a:buChar char=""/>
            </a:pPr>
            <a:r>
              <a:rPr lang="ru-RU" sz="1800" b="0" strike="noStrike" spc="-1" smtClean="0">
                <a:solidFill>
                  <a:srgbClr val="000000"/>
                </a:solidFill>
                <a:uFill>
                  <a:solidFill>
                    <a:srgbClr val="FFFFFF"/>
                  </a:solidFill>
                </a:uFill>
              </a:rPr>
              <a:t>       В </a:t>
            </a:r>
            <a:r>
              <a:rPr lang="ru-RU" sz="1800" b="0" strike="noStrike" spc="-1">
                <a:solidFill>
                  <a:srgbClr val="000000"/>
                </a:solidFill>
                <a:uFill>
                  <a:solidFill>
                    <a:srgbClr val="FFFFFF"/>
                  </a:solidFill>
                </a:uFill>
              </a:rPr>
              <a:t>качестве примера реализации фотоденситометрического метода можно привести комплекс "Scaner 3" фирмы CAMAG TLC (Швейцария) с программным обеспечением "Cats". Разрешающая возможность сканирующего устройства составляет 25 мкм. Сканирование поверхности происходит в монохроматическом освещении с шагом изменения длины волны - 5 нм. </a:t>
            </a:r>
            <a:endParaRPr lang="ru-RU" sz="1800" b="0" strike="noStrike" spc="-1" smtClean="0">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Для </a:t>
            </a:r>
            <a:r>
              <a:rPr lang="ru-RU" sz="1800" b="0" strike="noStrike" spc="-1">
                <a:solidFill>
                  <a:srgbClr val="000000"/>
                </a:solidFill>
                <a:uFill>
                  <a:solidFill>
                    <a:srgbClr val="FFFFFF"/>
                  </a:solidFill>
                </a:uFill>
              </a:rPr>
              <a:t>оптического диапазона 350-900 нм это составляет 110 градаций цветов, при 16 битном измерении освещения общая степень градации признака цвет - освещение составляет 7,2 млн. </a:t>
            </a:r>
            <a:endParaRPr lang="ru-RU" sz="1800" b="0" strike="noStrike" spc="-1" smtClean="0">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С </a:t>
            </a:r>
            <a:r>
              <a:rPr lang="ru-RU" sz="1800" b="0" strike="noStrike" spc="-1">
                <a:solidFill>
                  <a:srgbClr val="000000"/>
                </a:solidFill>
                <a:uFill>
                  <a:solidFill>
                    <a:srgbClr val="FFFFFF"/>
                  </a:solidFill>
                </a:uFill>
              </a:rPr>
              <a:t>помощью программного обеспечения проводится расчет Rf, определение цвета пятна, идентификация вещества по этим параметрам и вычисления параметров пятна: площади, оптической плотности. </a:t>
            </a:r>
            <a:endParaRPr lang="ru-RU" sz="1800" b="0" strike="noStrike" spc="-1" smtClean="0">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По </a:t>
            </a:r>
            <a:r>
              <a:rPr lang="ru-RU" sz="1800" b="0" strike="noStrike" spc="-1">
                <a:solidFill>
                  <a:srgbClr val="000000"/>
                </a:solidFill>
                <a:uFill>
                  <a:solidFill>
                    <a:srgbClr val="FFFFFF"/>
                  </a:solidFill>
                </a:uFill>
              </a:rPr>
              <a:t>градуировочным данным автоматически рассчитывается количество определяемого вещества. </a:t>
            </a:r>
            <a:endParaRPr lang="ru-RU" sz="3200" b="0" strike="noStrike" spc="-1">
              <a:solidFill>
                <a:srgbClr val="000000"/>
              </a:solidFill>
              <a:uFill>
                <a:solidFill>
                  <a:srgbClr val="FFFFFF"/>
                </a:solidFill>
              </a:uFill>
            </a:endParaRPr>
          </a:p>
          <a:p>
            <a:pPr algn="just">
              <a:lnSpc>
                <a:spcPct val="85000"/>
              </a:lnSpc>
            </a:pPr>
            <a:endParaRPr lang="ru-RU" sz="3200" b="0" strike="noStrike" spc="-1">
              <a:solidFill>
                <a:srgbClr val="000000"/>
              </a:solidFill>
              <a:uFill>
                <a:solidFill>
                  <a:srgbClr val="FFFFFF"/>
                </a:solidFill>
              </a:uFill>
              <a:latin typeface="Arial"/>
            </a:endParaRPr>
          </a:p>
        </p:txBody>
      </p:sp>
      <p:pic>
        <p:nvPicPr>
          <p:cNvPr id="767" name="Picture 7"/>
          <p:cNvPicPr/>
          <p:nvPr/>
        </p:nvPicPr>
        <p:blipFill>
          <a:blip r:embed="rId2"/>
          <a:stretch/>
        </p:blipFill>
        <p:spPr>
          <a:xfrm>
            <a:off x="2857320" y="4143240"/>
            <a:ext cx="3714480" cy="2499840"/>
          </a:xfrm>
          <a:prstGeom prst="rect">
            <a:avLst/>
          </a:prstGeom>
          <a:ln w="9360">
            <a:noFill/>
          </a:ln>
        </p:spPr>
      </p:pic>
      <p:pic>
        <p:nvPicPr>
          <p:cNvPr id="768" name="Рисунок 767"/>
          <p:cNvPicPr/>
          <p:nvPr/>
        </p:nvPicPr>
        <p:blipFill>
          <a:blip r:embed="rId3"/>
          <a:stretch/>
        </p:blipFill>
        <p:spPr>
          <a:xfrm>
            <a:off x="72000" y="116280"/>
            <a:ext cx="971640" cy="963720"/>
          </a:xfrm>
          <a:prstGeom prst="rect">
            <a:avLst/>
          </a:prstGeom>
          <a:ln>
            <a:noFill/>
          </a:ln>
        </p:spPr>
      </p:pic>
      <p:pic>
        <p:nvPicPr>
          <p:cNvPr id="769" name="Рисунок 768"/>
          <p:cNvPicPr/>
          <p:nvPr/>
        </p:nvPicPr>
        <p:blipFill>
          <a:blip r:embed="rId4"/>
          <a:stretch/>
        </p:blipFill>
        <p:spPr>
          <a:xfrm>
            <a:off x="324360" y="260640"/>
            <a:ext cx="493560" cy="571680"/>
          </a:xfrm>
          <a:prstGeom prst="rect">
            <a:avLst/>
          </a:prstGeom>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0" name="CustomShape 1"/>
          <p:cNvSpPr/>
          <p:nvPr/>
        </p:nvSpPr>
        <p:spPr>
          <a:xfrm>
            <a:off x="432000" y="1075320"/>
            <a:ext cx="83577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Verdana"/>
              </a:rPr>
              <a:t>Технические данные сканирующих хроматоденситометров</a:t>
            </a:r>
            <a:endParaRPr lang="ru-RU" sz="1800" b="0" strike="noStrike" spc="-1">
              <a:solidFill>
                <a:srgbClr val="000000"/>
              </a:solidFill>
              <a:uFill>
                <a:solidFill>
                  <a:srgbClr val="FFFFFF"/>
                </a:solidFill>
              </a:uFill>
              <a:latin typeface="Arial"/>
            </a:endParaRPr>
          </a:p>
        </p:txBody>
      </p:sp>
      <p:graphicFrame>
        <p:nvGraphicFramePr>
          <p:cNvPr id="771" name="Table 2"/>
          <p:cNvGraphicFramePr/>
          <p:nvPr/>
        </p:nvGraphicFramePr>
        <p:xfrm>
          <a:off x="236520" y="1761480"/>
          <a:ext cx="8643600" cy="4846440"/>
        </p:xfrm>
        <a:graphic>
          <a:graphicData uri="http://schemas.openxmlformats.org/drawingml/2006/table">
            <a:tbl>
              <a:tblPr/>
              <a:tblGrid>
                <a:gridCol w="2160720"/>
                <a:gridCol w="2160720"/>
                <a:gridCol w="2160720"/>
                <a:gridCol w="2161440"/>
              </a:tblGrid>
              <a:tr h="518040">
                <a:tc>
                  <a:txBody>
                    <a:bodyPr/>
                    <a:lstStyle/>
                    <a:p>
                      <a:pPr algn="ctr">
                        <a:lnSpc>
                          <a:spcPct val="100000"/>
                        </a:lnSpc>
                      </a:pPr>
                      <a:r>
                        <a:rPr lang="ru-RU" sz="1400" b="1" strike="noStrike" spc="-1">
                          <a:solidFill>
                            <a:srgbClr val="FFFFFF"/>
                          </a:solidFill>
                          <a:uFill>
                            <a:solidFill>
                              <a:srgbClr val="FFFFFF"/>
                            </a:solidFill>
                          </a:uFill>
                          <a:latin typeface="Arial"/>
                        </a:rPr>
                        <a:t>Денситометр</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B592"/>
                    </a:solidFill>
                  </a:tcPr>
                </a:tc>
                <a:tc>
                  <a:txBody>
                    <a:bodyPr/>
                    <a:lstStyle/>
                    <a:p>
                      <a:pPr algn="ctr">
                        <a:lnSpc>
                          <a:spcPct val="100000"/>
                        </a:lnSpc>
                      </a:pPr>
                      <a:r>
                        <a:rPr lang="ru-RU" sz="1400" b="1" strike="noStrike" spc="-1">
                          <a:solidFill>
                            <a:srgbClr val="FFFFFF"/>
                          </a:solidFill>
                          <a:uFill>
                            <a:solidFill>
                              <a:srgbClr val="FFFFFF"/>
                            </a:solidFill>
                          </a:uFill>
                          <a:latin typeface="Arial"/>
                        </a:rPr>
                        <a:t>TLC scanner 3</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FFFFFF"/>
                          </a:solidFill>
                          <a:uFill>
                            <a:solidFill>
                              <a:srgbClr val="FFFFFF"/>
                            </a:solidFill>
                          </a:uFill>
                          <a:latin typeface="Arial"/>
                        </a:rPr>
                        <a:t>(CAMAG)</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B592"/>
                    </a:solidFill>
                  </a:tcPr>
                </a:tc>
                <a:tc>
                  <a:txBody>
                    <a:bodyPr/>
                    <a:lstStyle/>
                    <a:p>
                      <a:pPr algn="ctr">
                        <a:lnSpc>
                          <a:spcPct val="100000"/>
                        </a:lnSpc>
                      </a:pPr>
                      <a:r>
                        <a:rPr lang="ru-RU" sz="1400" b="1" strike="noStrike" spc="-1">
                          <a:solidFill>
                            <a:srgbClr val="FFFFFF"/>
                          </a:solidFill>
                          <a:uFill>
                            <a:solidFill>
                              <a:srgbClr val="FFFFFF"/>
                            </a:solidFill>
                          </a:uFill>
                          <a:latin typeface="Arial"/>
                        </a:rPr>
                        <a:t>CD-60</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FFFFFF"/>
                          </a:solidFill>
                          <a:uFill>
                            <a:solidFill>
                              <a:srgbClr val="FFFFFF"/>
                            </a:solidFill>
                          </a:uFill>
                          <a:latin typeface="Arial"/>
                        </a:rPr>
                        <a:t>(Desaga)</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B592"/>
                    </a:solidFill>
                  </a:tcPr>
                </a:tc>
                <a:tc>
                  <a:txBody>
                    <a:bodyPr/>
                    <a:lstStyle/>
                    <a:p>
                      <a:pPr algn="ctr">
                        <a:lnSpc>
                          <a:spcPct val="100000"/>
                        </a:lnSpc>
                      </a:pPr>
                      <a:r>
                        <a:rPr lang="ru-RU" sz="1400" b="1" strike="noStrike" spc="-1">
                          <a:solidFill>
                            <a:srgbClr val="FFFFFF"/>
                          </a:solidFill>
                          <a:uFill>
                            <a:solidFill>
                              <a:srgbClr val="FFFFFF"/>
                            </a:solidFill>
                          </a:uFill>
                          <a:latin typeface="Arial"/>
                        </a:rPr>
                        <a:t>CS-9300</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FFFFFF"/>
                          </a:solidFill>
                          <a:uFill>
                            <a:solidFill>
                              <a:srgbClr val="FFFFFF"/>
                            </a:solidFill>
                          </a:uFill>
                          <a:latin typeface="Arial"/>
                        </a:rPr>
                        <a:t>(Shimadzu)</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B592"/>
                    </a:solidFill>
                  </a:tcPr>
                </a:tc>
              </a:tr>
              <a:tr h="518040">
                <a:tc>
                  <a:txBody>
                    <a:bodyPr/>
                    <a:lstStyle/>
                    <a:p>
                      <a:pPr algn="ctr">
                        <a:lnSpc>
                          <a:spcPct val="100000"/>
                        </a:lnSpc>
                      </a:pPr>
                      <a:r>
                        <a:rPr lang="ru-RU" sz="1400" b="1" strike="noStrike" spc="-1">
                          <a:solidFill>
                            <a:srgbClr val="000000"/>
                          </a:solidFill>
                          <a:uFill>
                            <a:solidFill>
                              <a:srgbClr val="FFFFFF"/>
                            </a:solidFill>
                          </a:uFill>
                          <a:latin typeface="Arial"/>
                        </a:rPr>
                        <a:t>Режим </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000000"/>
                          </a:solidFill>
                          <a:uFill>
                            <a:solidFill>
                              <a:srgbClr val="FFFFFF"/>
                            </a:solidFill>
                          </a:uFill>
                          <a:latin typeface="Arial"/>
                        </a:rPr>
                        <a:t>сканирования</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Абсорбция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Флуоресценция</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Абсорбция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Флуоресценция</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Абсорбция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Флуоресценция</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5DB"/>
                    </a:solidFill>
                  </a:tcPr>
                </a:tc>
              </a:tr>
              <a:tr h="1157400">
                <a:tc>
                  <a:txBody>
                    <a:bodyPr/>
                    <a:lstStyle/>
                    <a:p>
                      <a:pPr algn="ctr">
                        <a:lnSpc>
                          <a:spcPct val="100000"/>
                        </a:lnSpc>
                      </a:pPr>
                      <a:r>
                        <a:rPr lang="ru-RU" sz="1400" b="1" strike="noStrike" spc="-1">
                          <a:solidFill>
                            <a:srgbClr val="000000"/>
                          </a:solidFill>
                          <a:uFill>
                            <a:solidFill>
                              <a:srgbClr val="FFFFFF"/>
                            </a:solidFill>
                          </a:uFill>
                          <a:latin typeface="Arial"/>
                        </a:rPr>
                        <a:t>Источник света</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Дейтериевая,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вольфрамовая,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галогеновая и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ртутная лампы</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Дейтериевая,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вольфрамовая,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галогеновая и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ртутная лампы</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Дейтериевая,</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вольфрамовая,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галогеновая и </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ртутная лампы.</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Ксеноновая лампа</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r>
              <a:tr h="304920">
                <a:tc>
                  <a:txBody>
                    <a:bodyPr/>
                    <a:lstStyle/>
                    <a:p>
                      <a:pPr algn="ctr">
                        <a:lnSpc>
                          <a:spcPct val="100000"/>
                        </a:lnSpc>
                      </a:pPr>
                      <a:r>
                        <a:rPr lang="ru-RU" sz="1400" b="1" strike="noStrike" spc="-1">
                          <a:solidFill>
                            <a:srgbClr val="000000"/>
                          </a:solidFill>
                          <a:uFill>
                            <a:solidFill>
                              <a:srgbClr val="FFFFFF"/>
                            </a:solidFill>
                          </a:uFill>
                          <a:latin typeface="Arial"/>
                        </a:rPr>
                        <a:t>Диапазон измерений</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190-800 нм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210-700 нм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210-650 нм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r>
              <a:tr h="731160">
                <a:tc>
                  <a:txBody>
                    <a:bodyPr/>
                    <a:lstStyle/>
                    <a:p>
                      <a:pPr algn="ctr">
                        <a:lnSpc>
                          <a:spcPct val="100000"/>
                        </a:lnSpc>
                      </a:pPr>
                      <a:r>
                        <a:rPr lang="ru-RU" sz="1400" b="1" strike="noStrike" spc="-1">
                          <a:solidFill>
                            <a:srgbClr val="000000"/>
                          </a:solidFill>
                          <a:uFill>
                            <a:solidFill>
                              <a:srgbClr val="FFFFFF"/>
                            </a:solidFill>
                          </a:uFill>
                          <a:latin typeface="Arial"/>
                        </a:rPr>
                        <a:t>Размер щели</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000000"/>
                          </a:solidFill>
                          <a:uFill>
                            <a:solidFill>
                              <a:srgbClr val="FFFFFF"/>
                            </a:solidFill>
                          </a:uFill>
                          <a:latin typeface="Arial"/>
                        </a:rPr>
                        <a:t>По Х</a:t>
                      </a: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000000"/>
                          </a:solidFill>
                          <a:uFill>
                            <a:solidFill>
                              <a:srgbClr val="FFFFFF"/>
                            </a:solidFill>
                          </a:uFill>
                          <a:latin typeface="Arial"/>
                        </a:rPr>
                        <a:t>По Y</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0,05-12 мм</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0,025-1,2 мм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0,4-16 мм</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0,1-0,4 мм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0,4-16 мм</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0,4 мм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r>
              <a:tr h="518040">
                <a:tc>
                  <a:txBody>
                    <a:bodyPr/>
                    <a:lstStyle/>
                    <a:p>
                      <a:pPr algn="ctr">
                        <a:lnSpc>
                          <a:spcPct val="100000"/>
                        </a:lnSpc>
                      </a:pPr>
                      <a:r>
                        <a:rPr lang="ru-RU" sz="1400" b="1" strike="noStrike" spc="-1">
                          <a:solidFill>
                            <a:srgbClr val="000000"/>
                          </a:solidFill>
                          <a:uFill>
                            <a:solidFill>
                              <a:srgbClr val="FFFFFF"/>
                            </a:solidFill>
                          </a:uFill>
                          <a:latin typeface="Arial"/>
                        </a:rPr>
                        <a:t>Скорость сканирования</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100 мм/с</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20 мм/с</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&lt; 2 мм/с</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r>
              <a:tr h="518040">
                <a:tc>
                  <a:txBody>
                    <a:bodyPr/>
                    <a:lstStyle/>
                    <a:p>
                      <a:pPr algn="ctr">
                        <a:lnSpc>
                          <a:spcPct val="100000"/>
                        </a:lnSpc>
                      </a:pPr>
                      <a:r>
                        <a:rPr lang="ru-RU" sz="1400" b="1" strike="noStrike" spc="-1">
                          <a:solidFill>
                            <a:srgbClr val="000000"/>
                          </a:solidFill>
                          <a:uFill>
                            <a:solidFill>
                              <a:srgbClr val="FFFFFF"/>
                            </a:solidFill>
                          </a:uFill>
                          <a:latin typeface="Arial"/>
                        </a:rPr>
                        <a:t>Запись спектра</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Неограничено, автоматически</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Максимально</a:t>
                      </a:r>
                      <a:endParaRPr lang="ru-RU" sz="1800" b="0" strike="noStrike" spc="-1">
                        <a:solidFill>
                          <a:srgbClr val="000000"/>
                        </a:solidFill>
                        <a:uFill>
                          <a:solidFill>
                            <a:srgbClr val="FFFFFF"/>
                          </a:solidFill>
                        </a:uFill>
                        <a:latin typeface="Arial"/>
                      </a:endParaRPr>
                    </a:p>
                    <a:p>
                      <a:pPr algn="ctr">
                        <a:lnSpc>
                          <a:spcPct val="100000"/>
                        </a:lnSpc>
                      </a:pPr>
                      <a:r>
                        <a:rPr lang="ru-RU" sz="1400" b="0" strike="noStrike" spc="-1">
                          <a:solidFill>
                            <a:srgbClr val="000000"/>
                          </a:solidFill>
                          <a:uFill>
                            <a:solidFill>
                              <a:srgbClr val="FFFFFF"/>
                            </a:solidFill>
                          </a:uFill>
                          <a:latin typeface="Arial"/>
                        </a:rPr>
                        <a:t> 29 спектров</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c>
                  <a:txBody>
                    <a:bodyPr/>
                    <a:lstStyle/>
                    <a:p>
                      <a:pPr algn="ctr">
                        <a:lnSpc>
                          <a:spcPct val="100000"/>
                        </a:lnSpc>
                      </a:pPr>
                      <a:r>
                        <a:rPr lang="ru-RU" sz="1400" b="0" strike="noStrike" spc="-1">
                          <a:solidFill>
                            <a:srgbClr val="000000"/>
                          </a:solidFill>
                          <a:uFill>
                            <a:solidFill>
                              <a:srgbClr val="FFFFFF"/>
                            </a:solidFill>
                          </a:uFill>
                          <a:latin typeface="Arial"/>
                        </a:rPr>
                        <a:t>Ограничено одним треком</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2EE"/>
                    </a:solidFill>
                  </a:tcPr>
                </a:tc>
              </a:tr>
              <a:tr h="518040">
                <a:tc>
                  <a:txBody>
                    <a:bodyPr/>
                    <a:lstStyle/>
                    <a:p>
                      <a:pPr algn="ctr">
                        <a:lnSpc>
                          <a:spcPct val="100000"/>
                        </a:lnSpc>
                      </a:pPr>
                      <a:r>
                        <a:rPr lang="ru-RU" sz="1400" b="1" strike="noStrike" spc="-1">
                          <a:solidFill>
                            <a:srgbClr val="000000"/>
                          </a:solidFill>
                          <a:uFill>
                            <a:solidFill>
                              <a:srgbClr val="FFFFFF"/>
                            </a:solidFill>
                          </a:uFill>
                          <a:latin typeface="Arial"/>
                        </a:rPr>
                        <a:t>Наличие библиотеки спектров</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Есть</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Нет</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c>
                  <a:txBody>
                    <a:bodyPr/>
                    <a:lstStyle/>
                    <a:p>
                      <a:pPr algn="ctr">
                        <a:lnSpc>
                          <a:spcPct val="100000"/>
                        </a:lnSpc>
                      </a:pPr>
                      <a:r>
                        <a:rPr lang="ru-RU" sz="1400" b="0" strike="noStrike" spc="-1">
                          <a:solidFill>
                            <a:srgbClr val="000000"/>
                          </a:solidFill>
                          <a:uFill>
                            <a:solidFill>
                              <a:srgbClr val="FFFFFF"/>
                            </a:solidFill>
                          </a:uFill>
                          <a:latin typeface="Arial"/>
                        </a:rPr>
                        <a:t>Нет</a:t>
                      </a:r>
                      <a:endParaRPr lang="ru-RU"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5DB"/>
                    </a:solidFill>
                  </a:tcPr>
                </a:tc>
              </a:tr>
            </a:tbl>
          </a:graphicData>
        </a:graphic>
      </p:graphicFrame>
      <p:pic>
        <p:nvPicPr>
          <p:cNvPr id="772" name="Рисунок 771"/>
          <p:cNvPicPr/>
          <p:nvPr/>
        </p:nvPicPr>
        <p:blipFill>
          <a:blip r:embed="rId2"/>
          <a:stretch/>
        </p:blipFill>
        <p:spPr>
          <a:xfrm>
            <a:off x="214200" y="191880"/>
            <a:ext cx="971640" cy="963720"/>
          </a:xfrm>
          <a:prstGeom prst="rect">
            <a:avLst/>
          </a:prstGeom>
          <a:ln>
            <a:noFill/>
          </a:ln>
        </p:spPr>
      </p:pic>
      <p:pic>
        <p:nvPicPr>
          <p:cNvPr id="773" name="Рисунок 772"/>
          <p:cNvPicPr/>
          <p:nvPr/>
        </p:nvPicPr>
        <p:blipFill>
          <a:blip r:embed="rId3"/>
          <a:stretch/>
        </p:blipFill>
        <p:spPr>
          <a:xfrm>
            <a:off x="466560" y="336240"/>
            <a:ext cx="493560" cy="571680"/>
          </a:xfrm>
          <a:prstGeom prst="rect">
            <a:avLst/>
          </a:prstGeom>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4" name="TextShape 1"/>
          <p:cNvSpPr txBox="1"/>
          <p:nvPr/>
        </p:nvSpPr>
        <p:spPr>
          <a:xfrm>
            <a:off x="285840" y="4572000"/>
            <a:ext cx="8643600" cy="1879200"/>
          </a:xfrm>
          <a:prstGeom prst="rect">
            <a:avLst/>
          </a:prstGeom>
          <a:noFill/>
          <a:ln w="9360">
            <a:noFill/>
          </a:ln>
        </p:spPr>
        <p:txBody>
          <a:bodyPr/>
          <a:lstStyle/>
          <a:p>
            <a:pPr algn="just">
              <a:lnSpc>
                <a:spcPct val="80000"/>
              </a:lnSpc>
            </a:pPr>
            <a:r>
              <a:rPr lang="ru-RU" sz="1800" b="0" strike="noStrike" spc="-1" dirty="0" smtClean="0">
                <a:solidFill>
                  <a:srgbClr val="000000"/>
                </a:solidFill>
                <a:uFill>
                  <a:solidFill>
                    <a:srgbClr val="FFFFFF"/>
                  </a:solidFill>
                </a:uFill>
              </a:rPr>
              <a:t>      Именно </a:t>
            </a:r>
            <a:r>
              <a:rPr lang="ru-RU" sz="1800" b="0" strike="noStrike" spc="-1" dirty="0">
                <a:solidFill>
                  <a:srgbClr val="000000"/>
                </a:solidFill>
                <a:uFill>
                  <a:solidFill>
                    <a:srgbClr val="FFFFFF"/>
                  </a:solidFill>
                </a:uFill>
              </a:rPr>
              <a:t>такая методика регистрации и вычисления результатов позволяет превратить ТСХ в метод точного количественного анализа. Основной недостаток - значительная стоимость оборудования, которое значительно тормозит внедрение </a:t>
            </a:r>
            <a:r>
              <a:rPr lang="ru-RU" sz="1800" b="0" strike="noStrike" spc="-1" dirty="0" err="1">
                <a:solidFill>
                  <a:srgbClr val="000000"/>
                </a:solidFill>
                <a:uFill>
                  <a:solidFill>
                    <a:srgbClr val="FFFFFF"/>
                  </a:solidFill>
                </a:uFill>
              </a:rPr>
              <a:t>фотоденситометрического</a:t>
            </a:r>
            <a:r>
              <a:rPr lang="ru-RU" sz="1800" b="0" strike="noStrike" spc="-1" dirty="0">
                <a:solidFill>
                  <a:srgbClr val="000000"/>
                </a:solidFill>
                <a:uFill>
                  <a:solidFill>
                    <a:srgbClr val="FFFFFF"/>
                  </a:solidFill>
                </a:uFill>
              </a:rPr>
              <a:t> метода  в практику исследований для многих лабораторий Украины. </a:t>
            </a:r>
            <a:endParaRPr lang="ru-RU" sz="1800" b="0" strike="noStrike" spc="-1" dirty="0" smtClean="0">
              <a:solidFill>
                <a:srgbClr val="000000"/>
              </a:solidFill>
              <a:uFill>
                <a:solidFill>
                  <a:srgbClr val="FFFFFF"/>
                </a:solidFill>
              </a:uFill>
            </a:endParaRPr>
          </a:p>
          <a:p>
            <a:pPr algn="just">
              <a:lnSpc>
                <a:spcPct val="80000"/>
              </a:lnSpc>
            </a:pPr>
            <a:r>
              <a:rPr lang="ru-RU" spc="-1" dirty="0" smtClean="0">
                <a:solidFill>
                  <a:srgbClr val="000000"/>
                </a:solidFill>
                <a:uFill>
                  <a:solidFill>
                    <a:srgbClr val="FFFFFF"/>
                  </a:solidFill>
                </a:uFill>
              </a:rPr>
              <a:t>      </a:t>
            </a:r>
            <a:r>
              <a:rPr lang="ru-RU" sz="1800" b="0" strike="noStrike" spc="-1" dirty="0" smtClean="0">
                <a:solidFill>
                  <a:srgbClr val="000000"/>
                </a:solidFill>
                <a:uFill>
                  <a:solidFill>
                    <a:srgbClr val="FFFFFF"/>
                  </a:solidFill>
                </a:uFill>
              </a:rPr>
              <a:t>Например</a:t>
            </a:r>
            <a:r>
              <a:rPr lang="ru-RU" sz="1800" b="0" strike="noStrike" spc="-1" dirty="0">
                <a:solidFill>
                  <a:srgbClr val="000000"/>
                </a:solidFill>
                <a:uFill>
                  <a:solidFill>
                    <a:srgbClr val="FFFFFF"/>
                  </a:solidFill>
                </a:uFill>
              </a:rPr>
              <a:t>, стоимость вышеприведенного комплекса </a:t>
            </a:r>
            <a:r>
              <a:rPr lang="ru-RU" sz="1800" b="0" strike="noStrike" spc="-1" dirty="0" smtClean="0">
                <a:solidFill>
                  <a:srgbClr val="000000"/>
                </a:solidFill>
                <a:uFill>
                  <a:solidFill>
                    <a:srgbClr val="FFFFFF"/>
                  </a:solidFill>
                </a:uFill>
              </a:rPr>
              <a:t>составляла на 2013 год </a:t>
            </a:r>
            <a:r>
              <a:rPr lang="ru-RU" sz="1800" b="0" strike="noStrike" spc="-1" dirty="0">
                <a:solidFill>
                  <a:srgbClr val="000000"/>
                </a:solidFill>
                <a:uFill>
                  <a:solidFill>
                    <a:srgbClr val="FFFFFF"/>
                  </a:solidFill>
                </a:uFill>
              </a:rPr>
              <a:t>приблизительно  125 тыс. </a:t>
            </a:r>
            <a:r>
              <a:rPr lang="ru-RU" sz="1800" b="0" strike="noStrike" spc="-1" dirty="0" err="1">
                <a:solidFill>
                  <a:srgbClr val="000000"/>
                </a:solidFill>
                <a:uFill>
                  <a:solidFill>
                    <a:srgbClr val="FFFFFF"/>
                  </a:solidFill>
                </a:uFill>
              </a:rPr>
              <a:t>грн</a:t>
            </a:r>
            <a:r>
              <a:rPr lang="ru-RU" sz="1800" b="0" strike="noStrike" spc="-1" dirty="0" smtClean="0">
                <a:solidFill>
                  <a:srgbClr val="000000"/>
                </a:solidFill>
                <a:uFill>
                  <a:solidFill>
                    <a:srgbClr val="FFFFFF"/>
                  </a:solidFill>
                </a:uFill>
              </a:rPr>
              <a:t>. Сейчас… естественно дороже </a:t>
            </a:r>
            <a:r>
              <a:rPr lang="ru-RU" sz="1800" b="0" strike="noStrike" spc="-1" dirty="0" smtClean="0">
                <a:solidFill>
                  <a:srgbClr val="000000"/>
                </a:solidFill>
                <a:uFill>
                  <a:solidFill>
                    <a:srgbClr val="FFFFFF"/>
                  </a:solidFill>
                </a:uFill>
              </a:rPr>
              <a:t> </a:t>
            </a:r>
            <a:r>
              <a:rPr lang="ru-RU" sz="1800" b="0" strike="noStrike" spc="-1" dirty="0" smtClean="0">
                <a:solidFill>
                  <a:srgbClr val="000000"/>
                </a:solidFill>
                <a:uFill>
                  <a:solidFill>
                    <a:srgbClr val="FFFFFF"/>
                  </a:solidFill>
                </a:uFill>
                <a:sym typeface="Wingdings" pitchFamily="2" charset="2"/>
              </a:rPr>
              <a:t>… </a:t>
            </a:r>
            <a:r>
              <a:rPr lang="ru-RU" sz="1800" b="0" strike="noStrike" spc="-1" dirty="0" smtClean="0">
                <a:solidFill>
                  <a:srgbClr val="000000"/>
                </a:solidFill>
                <a:uFill>
                  <a:solidFill>
                    <a:srgbClr val="FFFFFF"/>
                  </a:solidFill>
                </a:uFill>
                <a:sym typeface="Wingdings" pitchFamily="2" charset="2"/>
              </a:rPr>
              <a:t>раза в три.</a:t>
            </a:r>
            <a:endParaRPr lang="ru-RU" sz="3200" b="0" strike="noStrike" spc="-1" dirty="0">
              <a:solidFill>
                <a:srgbClr val="000000"/>
              </a:solidFill>
              <a:uFill>
                <a:solidFill>
                  <a:srgbClr val="FFFFFF"/>
                </a:solidFill>
              </a:uFill>
            </a:endParaRPr>
          </a:p>
        </p:txBody>
      </p:sp>
      <p:pic>
        <p:nvPicPr>
          <p:cNvPr id="775" name="Picture 5"/>
          <p:cNvPicPr/>
          <p:nvPr/>
        </p:nvPicPr>
        <p:blipFill>
          <a:blip r:embed="rId2"/>
          <a:stretch/>
        </p:blipFill>
        <p:spPr>
          <a:xfrm>
            <a:off x="1382400" y="642960"/>
            <a:ext cx="3225600" cy="2947320"/>
          </a:xfrm>
          <a:prstGeom prst="rect">
            <a:avLst/>
          </a:prstGeom>
          <a:ln w="9360">
            <a:noFill/>
          </a:ln>
        </p:spPr>
      </p:pic>
      <p:pic>
        <p:nvPicPr>
          <p:cNvPr id="776" name="Picture 6"/>
          <p:cNvPicPr/>
          <p:nvPr/>
        </p:nvPicPr>
        <p:blipFill>
          <a:blip r:embed="rId3"/>
          <a:stretch/>
        </p:blipFill>
        <p:spPr>
          <a:xfrm>
            <a:off x="4929120" y="571320"/>
            <a:ext cx="3749400" cy="2979720"/>
          </a:xfrm>
          <a:prstGeom prst="rect">
            <a:avLst/>
          </a:prstGeom>
          <a:ln w="9360">
            <a:noFill/>
          </a:ln>
        </p:spPr>
      </p:pic>
      <p:pic>
        <p:nvPicPr>
          <p:cNvPr id="777" name="Рисунок 776"/>
          <p:cNvPicPr/>
          <p:nvPr/>
        </p:nvPicPr>
        <p:blipFill>
          <a:blip r:embed="rId4"/>
          <a:stretch/>
        </p:blipFill>
        <p:spPr>
          <a:xfrm>
            <a:off x="214920" y="192600"/>
            <a:ext cx="971640" cy="963720"/>
          </a:xfrm>
          <a:prstGeom prst="rect">
            <a:avLst/>
          </a:prstGeom>
          <a:ln>
            <a:noFill/>
          </a:ln>
        </p:spPr>
      </p:pic>
      <p:pic>
        <p:nvPicPr>
          <p:cNvPr id="778" name="Рисунок 777"/>
          <p:cNvPicPr/>
          <p:nvPr/>
        </p:nvPicPr>
        <p:blipFill>
          <a:blip r:embed="rId5"/>
          <a:stretch/>
        </p:blipFill>
        <p:spPr>
          <a:xfrm>
            <a:off x="467280" y="336960"/>
            <a:ext cx="493560" cy="571680"/>
          </a:xfrm>
          <a:prstGeom prst="rect">
            <a:avLst/>
          </a:prstGeom>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9" name="TextShape 1"/>
          <p:cNvSpPr txBox="1"/>
          <p:nvPr/>
        </p:nvSpPr>
        <p:spPr>
          <a:xfrm>
            <a:off x="285840" y="1214280"/>
            <a:ext cx="6214680" cy="4643280"/>
          </a:xfrm>
          <a:prstGeom prst="rect">
            <a:avLst/>
          </a:prstGeom>
          <a:noFill/>
          <a:ln>
            <a:noFill/>
          </a:ln>
        </p:spPr>
        <p:txBody>
          <a:bodyPr/>
          <a:lstStyle/>
          <a:p>
            <a:pPr algn="just">
              <a:lnSpc>
                <a:spcPct val="85000"/>
              </a:lnSpc>
            </a:pPr>
            <a:r>
              <a:rPr lang="ru-RU" sz="1800" b="0" strike="noStrike" spc="-1" smtClean="0">
                <a:solidFill>
                  <a:srgbClr val="000000"/>
                </a:solidFill>
                <a:uFill>
                  <a:solidFill>
                    <a:srgbClr val="FFFFFF"/>
                  </a:solidFill>
                </a:uFill>
              </a:rPr>
              <a:t>    Однако </a:t>
            </a:r>
            <a:r>
              <a:rPr lang="ru-RU" sz="1800" b="0" strike="noStrike" spc="-1">
                <a:solidFill>
                  <a:srgbClr val="000000"/>
                </a:solidFill>
                <a:uFill>
                  <a:solidFill>
                    <a:srgbClr val="FFFFFF"/>
                  </a:solidFill>
                </a:uFill>
              </a:rPr>
              <a:t>преимущество сейчас получает несколько иное направление обработки ТСХ пластин – это </a:t>
            </a:r>
            <a:r>
              <a:rPr lang="ru-RU" sz="1800" b="1" strike="noStrike" spc="-1">
                <a:solidFill>
                  <a:srgbClr val="000000"/>
                </a:solidFill>
                <a:uFill>
                  <a:solidFill>
                    <a:srgbClr val="FFFFFF"/>
                  </a:solidFill>
                </a:uFill>
              </a:rPr>
              <a:t>Видеоденситометрия</a:t>
            </a:r>
            <a:r>
              <a:rPr lang="ru-RU" sz="1800" b="0" strike="noStrike" spc="-1">
                <a:solidFill>
                  <a:srgbClr val="000000"/>
                </a:solidFill>
                <a:uFill>
                  <a:solidFill>
                    <a:srgbClr val="FFFFFF"/>
                  </a:solidFill>
                </a:uFill>
              </a:rPr>
              <a:t>. </a:t>
            </a:r>
            <a:endParaRPr lang="ru-RU" sz="1800" b="0" strike="noStrike" spc="-1" smtClean="0">
              <a:solidFill>
                <a:srgbClr val="000000"/>
              </a:solidFill>
              <a:uFill>
                <a:solidFill>
                  <a:srgbClr val="FFFFFF"/>
                </a:solidFill>
              </a:uFill>
            </a:endParaRPr>
          </a:p>
          <a:p>
            <a:pPr algn="just">
              <a:lnSpc>
                <a:spcPct val="85000"/>
              </a:lnSpc>
            </a:pPr>
            <a:r>
              <a:rPr lang="ru-RU" sz="1800" b="0" strike="noStrike" spc="-1" smtClean="0">
                <a:solidFill>
                  <a:srgbClr val="000000"/>
                </a:solidFill>
                <a:uFill>
                  <a:solidFill>
                    <a:srgbClr val="FFFFFF"/>
                  </a:solidFill>
                </a:uFill>
              </a:rPr>
              <a:t>    В </a:t>
            </a:r>
            <a:r>
              <a:rPr lang="ru-RU" sz="1800" b="0" strike="noStrike" spc="-1">
                <a:solidFill>
                  <a:srgbClr val="000000"/>
                </a:solidFill>
                <a:uFill>
                  <a:solidFill>
                    <a:srgbClr val="FFFFFF"/>
                  </a:solidFill>
                </a:uFill>
              </a:rPr>
              <a:t>качестве метода детектирования в </a:t>
            </a:r>
            <a:r>
              <a:rPr lang="ru-RU" sz="1800" b="0" strike="noStrike" spc="-1" smtClean="0">
                <a:solidFill>
                  <a:srgbClr val="000000"/>
                </a:solidFill>
                <a:uFill>
                  <a:solidFill>
                    <a:srgbClr val="FFFFFF"/>
                  </a:solidFill>
                </a:uFill>
              </a:rPr>
              <a:t>тонкослойной хроматографии, кроме использования специализированных </a:t>
            </a:r>
            <a:r>
              <a:rPr lang="ru-RU" sz="1800" b="0" strike="noStrike" spc="-1">
                <a:solidFill>
                  <a:srgbClr val="000000"/>
                </a:solidFill>
                <a:uFill>
                  <a:solidFill>
                    <a:srgbClr val="FFFFFF"/>
                  </a:solidFill>
                </a:uFill>
              </a:rPr>
              <a:t>дорогостоящих сканеров, можно использовать </a:t>
            </a:r>
            <a:r>
              <a:rPr lang="ru-RU" sz="1800" b="0" i="1" strike="noStrike" spc="-1">
                <a:solidFill>
                  <a:srgbClr val="000000"/>
                </a:solidFill>
                <a:uFill>
                  <a:solidFill>
                    <a:srgbClr val="FFFFFF"/>
                  </a:solidFill>
                </a:uFill>
              </a:rPr>
              <a:t>анализ изображения. </a:t>
            </a:r>
            <a:endParaRPr lang="ru-RU" sz="1800" b="0" i="1" strike="noStrike" spc="-1" smtClean="0">
              <a:solidFill>
                <a:srgbClr val="000000"/>
              </a:solidFill>
              <a:uFill>
                <a:solidFill>
                  <a:srgbClr val="FFFFFF"/>
                </a:solidFill>
              </a:uFill>
            </a:endParaRPr>
          </a:p>
          <a:p>
            <a:pPr algn="just">
              <a:lnSpc>
                <a:spcPct val="85000"/>
              </a:lnSpc>
            </a:pPr>
            <a:endParaRPr lang="ru-RU" i="1" spc="-1" smtClean="0">
              <a:solidFill>
                <a:srgbClr val="000000"/>
              </a:solidFill>
              <a:uFill>
                <a:solidFill>
                  <a:srgbClr val="FFFFFF"/>
                </a:solidFill>
              </a:uFill>
            </a:endParaRPr>
          </a:p>
          <a:p>
            <a:pPr algn="just">
              <a:lnSpc>
                <a:spcPct val="85000"/>
              </a:lnSpc>
            </a:pPr>
            <a:r>
              <a:rPr lang="ru-RU" sz="1800" b="0" i="1" strike="noStrike" spc="-1" smtClean="0">
                <a:solidFill>
                  <a:srgbClr val="000000"/>
                </a:solidFill>
                <a:uFill>
                  <a:solidFill>
                    <a:srgbClr val="FFFFFF"/>
                  </a:solidFill>
                </a:uFill>
              </a:rPr>
              <a:t>     </a:t>
            </a:r>
            <a:r>
              <a:rPr lang="ru-RU" sz="1800" b="0" strike="noStrike" spc="-1" smtClean="0">
                <a:solidFill>
                  <a:srgbClr val="000000"/>
                </a:solidFill>
                <a:uFill>
                  <a:solidFill>
                    <a:srgbClr val="FFFFFF"/>
                  </a:solidFill>
                </a:uFill>
              </a:rPr>
              <a:t>При </a:t>
            </a:r>
            <a:r>
              <a:rPr lang="ru-RU" sz="1800" b="0" strike="noStrike" spc="-1">
                <a:solidFill>
                  <a:srgbClr val="000000"/>
                </a:solidFill>
                <a:uFill>
                  <a:solidFill>
                    <a:srgbClr val="FFFFFF"/>
                  </a:solidFill>
                </a:uFill>
              </a:rPr>
              <a:t>анализе изображения в качестве детектора используют видеокамеру или планшетный сканер. Преимущества этого метода состоят в том, что при его использовании отпадает необходимость проведения механического сканирования, можно проводить обработку двумерных хроматограмм, количественный анализ которых очень трудно осуществить при помощи обычной сканирующей денситометрии, и, кроме того, он позволяет очень быстро получать информацию, так как сигнал, поступающий от всех пятен, накапливается одновременно. </a:t>
            </a:r>
            <a:endParaRPr lang="ru-RU" sz="3200" b="0" strike="noStrike" spc="-1">
              <a:solidFill>
                <a:srgbClr val="000000"/>
              </a:solidFill>
              <a:uFill>
                <a:solidFill>
                  <a:srgbClr val="FFFFFF"/>
                </a:solidFill>
              </a:uFill>
            </a:endParaRPr>
          </a:p>
        </p:txBody>
      </p:sp>
      <p:pic>
        <p:nvPicPr>
          <p:cNvPr id="780" name="Picture 7"/>
          <p:cNvPicPr/>
          <p:nvPr/>
        </p:nvPicPr>
        <p:blipFill>
          <a:blip r:embed="rId2"/>
          <a:stretch/>
        </p:blipFill>
        <p:spPr>
          <a:xfrm>
            <a:off x="6786720" y="1125360"/>
            <a:ext cx="2176200" cy="2685600"/>
          </a:xfrm>
          <a:prstGeom prst="rect">
            <a:avLst/>
          </a:prstGeom>
          <a:ln>
            <a:noFill/>
          </a:ln>
        </p:spPr>
      </p:pic>
      <p:pic>
        <p:nvPicPr>
          <p:cNvPr id="781" name="Рисунок 780"/>
          <p:cNvPicPr/>
          <p:nvPr/>
        </p:nvPicPr>
        <p:blipFill>
          <a:blip r:embed="rId3"/>
          <a:stretch/>
        </p:blipFill>
        <p:spPr>
          <a:xfrm>
            <a:off x="214920" y="192600"/>
            <a:ext cx="971640" cy="963720"/>
          </a:xfrm>
          <a:prstGeom prst="rect">
            <a:avLst/>
          </a:prstGeom>
          <a:ln>
            <a:noFill/>
          </a:ln>
        </p:spPr>
      </p:pic>
      <p:pic>
        <p:nvPicPr>
          <p:cNvPr id="782" name="Рисунок 781"/>
          <p:cNvPicPr/>
          <p:nvPr/>
        </p:nvPicPr>
        <p:blipFill>
          <a:blip r:embed="rId4"/>
          <a:stretch/>
        </p:blipFill>
        <p:spPr>
          <a:xfrm>
            <a:off x="467280" y="336960"/>
            <a:ext cx="493560" cy="571680"/>
          </a:xfrm>
          <a:prstGeom prst="rect">
            <a:avLst/>
          </a:prstGeom>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3" name="TextShape 1"/>
          <p:cNvSpPr txBox="1"/>
          <p:nvPr/>
        </p:nvSpPr>
        <p:spPr>
          <a:xfrm>
            <a:off x="457200" y="692280"/>
            <a:ext cx="8229240" cy="5403600"/>
          </a:xfrm>
          <a:prstGeom prst="rect">
            <a:avLst/>
          </a:prstGeom>
          <a:noFill/>
          <a:ln w="9360">
            <a:noFill/>
          </a:ln>
        </p:spPr>
        <p:txBody>
          <a:bodyPr/>
          <a:lstStyle/>
          <a:p>
            <a:pPr marL="343080" indent="-342720" algn="just">
              <a:lnSpc>
                <a:spcPct val="85000"/>
              </a:lnSpc>
              <a:buClr>
                <a:srgbClr val="FEFAC9"/>
              </a:buClr>
              <a:buSzPct val="75000"/>
              <a:buFont typeface="Wingdings" charset="2"/>
              <a:buChar char=""/>
            </a:pPr>
            <a:r>
              <a:rPr lang="ru-RU" sz="1800" b="0" strike="noStrike" spc="-1">
                <a:solidFill>
                  <a:srgbClr val="000000"/>
                </a:solidFill>
                <a:uFill>
                  <a:solidFill>
                    <a:srgbClr val="FFFFFF"/>
                  </a:solidFill>
                </a:uFill>
                <a:latin typeface="Verdana"/>
              </a:rPr>
              <a:t>     </a:t>
            </a:r>
            <a:r>
              <a:rPr lang="ru-RU" sz="1800" b="0" strike="noStrike" spc="-1">
                <a:solidFill>
                  <a:srgbClr val="000000"/>
                </a:solidFill>
                <a:uFill>
                  <a:solidFill>
                    <a:srgbClr val="FFFFFF"/>
                  </a:solidFill>
                </a:uFill>
              </a:rPr>
              <a:t>При использовании этого метода для веществ с сильным поглощением пределы обнаружения обычно составляют не менее 0,1 мкг при измерении поглощения. Разрешение ограничивается числом пикселов (элементов картинки), которое позволяет получить используемое устройство. </a:t>
            </a:r>
            <a:endParaRPr lang="ru-RU" sz="3200" b="0" strike="noStrike" spc="-1">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z="1800" b="0" strike="noStrike" spc="-1">
                <a:solidFill>
                  <a:srgbClr val="000000"/>
                </a:solidFill>
                <a:uFill>
                  <a:solidFill>
                    <a:srgbClr val="FFFFFF"/>
                  </a:solidFill>
                </a:uFill>
              </a:rPr>
              <a:t>    На наш взгляд все преимущества ФД можно реализовать, используя современную оргтехнику, которая за последнее десятилетие быстро развивается за счет использования новейших технологий электронного производства. Тем более, при стремительном совершенствовании стоимость оборудования постоянно уменьшается. Для примера рассмотрим обычный планшетный сканер  . Его стоимость обычно составляет 400 грн. Разрешающая способность - 600 dpi (42 мкм). Такой точности для проведения ТСХ-анализа в большинстве случаях более, чем достаточно. При линейных размерах пятна -10 мм, погрешность сканирования изображения, составит, менее чем 0.5%. В специальных ТСХ-анализах высокой точности можно использовать профессиональные сканеры с разрешающей способностью 1200 dpi (21 мкм), стоимость которых составит приблизительно 1.5 тыс.грн. Интенсивность цветов передается 24-битным значением. Таким образом, параметр </a:t>
            </a:r>
            <a:r>
              <a:rPr lang="ru-RU" sz="1800" b="0" strike="noStrike" spc="-1" smtClean="0">
                <a:solidFill>
                  <a:srgbClr val="000000"/>
                </a:solidFill>
                <a:uFill>
                  <a:solidFill>
                    <a:srgbClr val="FFFFFF"/>
                  </a:solidFill>
                </a:uFill>
              </a:rPr>
              <a:t>цвет - </a:t>
            </a:r>
            <a:r>
              <a:rPr lang="ru-RU" sz="1800" b="0" strike="noStrike" spc="-1">
                <a:solidFill>
                  <a:srgbClr val="000000"/>
                </a:solidFill>
                <a:uFill>
                  <a:solidFill>
                    <a:srgbClr val="FFFFFF"/>
                  </a:solidFill>
                </a:uFill>
              </a:rPr>
              <a:t>освещение имеет 16 млн. градаций, что достаточно для проведения спектрального анализа ТСХ.</a:t>
            </a:r>
            <a:endParaRPr lang="ru-RU" sz="3200" b="0" strike="noStrike" spc="-1">
              <a:solidFill>
                <a:srgbClr val="000000"/>
              </a:solidFill>
              <a:uFill>
                <a:solidFill>
                  <a:srgbClr val="FFFFFF"/>
                </a:solidFill>
              </a:uFill>
            </a:endParaRPr>
          </a:p>
        </p:txBody>
      </p:sp>
      <p:pic>
        <p:nvPicPr>
          <p:cNvPr id="784" name="Рисунок 783"/>
          <p:cNvPicPr/>
          <p:nvPr/>
        </p:nvPicPr>
        <p:blipFill>
          <a:blip r:embed="rId2"/>
          <a:stretch/>
        </p:blipFill>
        <p:spPr>
          <a:xfrm>
            <a:off x="108360" y="144000"/>
            <a:ext cx="971640" cy="963720"/>
          </a:xfrm>
          <a:prstGeom prst="rect">
            <a:avLst/>
          </a:prstGeom>
          <a:ln>
            <a:noFill/>
          </a:ln>
        </p:spPr>
      </p:pic>
      <p:pic>
        <p:nvPicPr>
          <p:cNvPr id="785" name="Рисунок 784"/>
          <p:cNvPicPr/>
          <p:nvPr/>
        </p:nvPicPr>
        <p:blipFill>
          <a:blip r:embed="rId3"/>
          <a:stretch/>
        </p:blipFill>
        <p:spPr>
          <a:xfrm>
            <a:off x="360720" y="288360"/>
            <a:ext cx="493560" cy="571680"/>
          </a:xfrm>
          <a:prstGeom prst="rect">
            <a:avLst/>
          </a:prstGeom>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6" name="TextShape 1"/>
          <p:cNvSpPr txBox="1"/>
          <p:nvPr/>
        </p:nvSpPr>
        <p:spPr>
          <a:xfrm>
            <a:off x="285840" y="2997360"/>
            <a:ext cx="8429400" cy="3098520"/>
          </a:xfrm>
          <a:prstGeom prst="rect">
            <a:avLst/>
          </a:prstGeom>
          <a:noFill/>
          <a:ln>
            <a:noFill/>
          </a:ln>
        </p:spPr>
        <p:txBody>
          <a:bodyPr/>
          <a:lstStyle/>
          <a:p>
            <a:pPr marL="343080" indent="-342720" algn="just">
              <a:lnSpc>
                <a:spcPct val="85000"/>
              </a:lnSpc>
              <a:buClr>
                <a:srgbClr val="FEFAC9"/>
              </a:buClr>
              <a:buSzPct val="75000"/>
              <a:buFont typeface="Wingdings" charset="2"/>
              <a:buChar char=""/>
            </a:pPr>
            <a:r>
              <a:rPr lang="ru-RU" sz="1800" b="0" strike="noStrike" spc="-1" smtClean="0">
                <a:solidFill>
                  <a:srgbClr val="000000"/>
                </a:solidFill>
                <a:uFill>
                  <a:solidFill>
                    <a:srgbClr val="FFFFFF"/>
                  </a:solidFill>
                </a:uFill>
              </a:rPr>
              <a:t>    Этот </a:t>
            </a:r>
            <a:r>
              <a:rPr lang="ru-RU" sz="1800" b="0" strike="noStrike" spc="-1">
                <a:solidFill>
                  <a:srgbClr val="000000"/>
                </a:solidFill>
                <a:uFill>
                  <a:solidFill>
                    <a:srgbClr val="FFFFFF"/>
                  </a:solidFill>
                </a:uFill>
              </a:rPr>
              <a:t>принцип положен в основу оборудования для ТСХ нескольких компаний, например ОАО  «ИМИД» (Сорбфил Видеоденситометр), НПЦ «ЛенХром» (ДенСкан) </a:t>
            </a:r>
            <a:endParaRPr lang="ru-RU" sz="3200" b="0" strike="noStrike" spc="-1">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z="1800" b="0" strike="noStrike" spc="-1" smtClean="0">
                <a:solidFill>
                  <a:srgbClr val="000000"/>
                </a:solidFill>
                <a:uFill>
                  <a:solidFill>
                    <a:srgbClr val="FFFFFF"/>
                  </a:solidFill>
                </a:uFill>
              </a:rPr>
              <a:t>    Основной </a:t>
            </a:r>
            <a:r>
              <a:rPr lang="ru-RU" sz="1800" b="0" strike="noStrike" spc="-1">
                <a:solidFill>
                  <a:srgbClr val="000000"/>
                </a:solidFill>
                <a:uFill>
                  <a:solidFill>
                    <a:srgbClr val="FFFFFF"/>
                  </a:solidFill>
                </a:uFill>
              </a:rPr>
              <a:t>«изюминкой» программно – аппаратных комплексов для количественной обработки ТСХ является программное обеспечение, которое позволяет решать многие вопросы метода количественной тонкослойной хроматографии.</a:t>
            </a:r>
            <a:endParaRPr lang="ru-RU" sz="3200" b="0" strike="noStrike" spc="-1">
              <a:solidFill>
                <a:srgbClr val="000000"/>
              </a:solidFill>
              <a:uFill>
                <a:solidFill>
                  <a:srgbClr val="FFFFFF"/>
                </a:solidFill>
              </a:uFill>
            </a:endParaRPr>
          </a:p>
          <a:p>
            <a:pPr marL="343080" indent="-342720" algn="just">
              <a:lnSpc>
                <a:spcPct val="85000"/>
              </a:lnSpc>
              <a:buClr>
                <a:srgbClr val="FEFAC9"/>
              </a:buClr>
              <a:buSzPct val="75000"/>
              <a:buFont typeface="Wingdings" charset="2"/>
              <a:buChar char=""/>
            </a:pPr>
            <a:r>
              <a:rPr lang="ru-RU" sz="1800" b="0" strike="noStrike" spc="-1" smtClean="0">
                <a:solidFill>
                  <a:srgbClr val="000000"/>
                </a:solidFill>
                <a:uFill>
                  <a:solidFill>
                    <a:srgbClr val="FFFFFF"/>
                  </a:solidFill>
                </a:uFill>
              </a:rPr>
              <a:t>     Поэтому </a:t>
            </a:r>
            <a:r>
              <a:rPr lang="ru-RU" sz="1800" b="0" strike="noStrike" spc="-1">
                <a:solidFill>
                  <a:srgbClr val="000000"/>
                </a:solidFill>
                <a:uFill>
                  <a:solidFill>
                    <a:srgbClr val="FFFFFF"/>
                  </a:solidFill>
                </a:uFill>
              </a:rPr>
              <a:t>для решения задач количественного анализа с помощью метода ТСХ применительно к технологии отраженного света окрашенных соединений, достаточным будет  наличие планшетного сканера, компьютера и специализированного программного обеспечения.</a:t>
            </a:r>
            <a:endParaRPr lang="ru-RU" sz="3200" b="0" strike="noStrike" spc="-1">
              <a:solidFill>
                <a:srgbClr val="000000"/>
              </a:solidFill>
              <a:uFill>
                <a:solidFill>
                  <a:srgbClr val="FFFFFF"/>
                </a:solidFill>
              </a:uFill>
            </a:endParaRPr>
          </a:p>
        </p:txBody>
      </p:sp>
      <p:pic>
        <p:nvPicPr>
          <p:cNvPr id="787" name="Picture 6"/>
          <p:cNvPicPr/>
          <p:nvPr/>
        </p:nvPicPr>
        <p:blipFill>
          <a:blip r:embed="rId2"/>
          <a:stretch/>
        </p:blipFill>
        <p:spPr>
          <a:xfrm>
            <a:off x="2714760" y="428760"/>
            <a:ext cx="3600000" cy="2592000"/>
          </a:xfrm>
          <a:prstGeom prst="rect">
            <a:avLst/>
          </a:prstGeom>
          <a:ln>
            <a:noFill/>
          </a:ln>
        </p:spPr>
      </p:pic>
      <p:pic>
        <p:nvPicPr>
          <p:cNvPr id="788" name="Рисунок 787"/>
          <p:cNvPicPr/>
          <p:nvPr/>
        </p:nvPicPr>
        <p:blipFill>
          <a:blip r:embed="rId3"/>
          <a:stretch/>
        </p:blipFill>
        <p:spPr>
          <a:xfrm>
            <a:off x="214920" y="192600"/>
            <a:ext cx="971640" cy="963720"/>
          </a:xfrm>
          <a:prstGeom prst="rect">
            <a:avLst/>
          </a:prstGeom>
          <a:ln>
            <a:noFill/>
          </a:ln>
        </p:spPr>
      </p:pic>
      <p:pic>
        <p:nvPicPr>
          <p:cNvPr id="789" name="Рисунок 788"/>
          <p:cNvPicPr/>
          <p:nvPr/>
        </p:nvPicPr>
        <p:blipFill>
          <a:blip r:embed="rId4"/>
          <a:stretch/>
        </p:blipFill>
        <p:spPr>
          <a:xfrm>
            <a:off x="467280" y="336960"/>
            <a:ext cx="493560" cy="571680"/>
          </a:xfrm>
          <a:prstGeom prst="rect">
            <a:avLst/>
          </a:prstGeom>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0" name="Picture 2"/>
          <p:cNvPicPr/>
          <p:nvPr/>
        </p:nvPicPr>
        <p:blipFill>
          <a:blip r:embed="rId2"/>
          <a:stretch/>
        </p:blipFill>
        <p:spPr>
          <a:xfrm>
            <a:off x="1214280" y="2418840"/>
            <a:ext cx="6643440" cy="4133160"/>
          </a:xfrm>
          <a:prstGeom prst="rect">
            <a:avLst/>
          </a:prstGeom>
          <a:ln w="9360">
            <a:noFill/>
          </a:ln>
        </p:spPr>
      </p:pic>
      <p:sp>
        <p:nvSpPr>
          <p:cNvPr id="791" name="CustomShape 1"/>
          <p:cNvSpPr/>
          <p:nvPr/>
        </p:nvSpPr>
        <p:spPr>
          <a:xfrm>
            <a:off x="353520" y="1548360"/>
            <a:ext cx="828648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a:solidFill>
                  <a:srgbClr val="000000"/>
                </a:solidFill>
                <a:uFill>
                  <a:solidFill>
                    <a:srgbClr val="FFFFFF"/>
                  </a:solidFill>
                </a:uFill>
              </a:rPr>
              <a:t>Количественную  обработку  пятна  в  видеоденситометрии  проводят по  двум  характеристикам:  по  площади  пятна  и  его «объему»  в пространстве, при этом в качестве третьей координаты используют яркость (интенсивность окраски пятна).</a:t>
            </a:r>
          </a:p>
        </p:txBody>
      </p:sp>
      <p:sp>
        <p:nvSpPr>
          <p:cNvPr id="792" name="CustomShape 2"/>
          <p:cNvSpPr/>
          <p:nvPr/>
        </p:nvSpPr>
        <p:spPr>
          <a:xfrm>
            <a:off x="1144440" y="144000"/>
            <a:ext cx="7499160" cy="13712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4000" b="0" strike="noStrike" spc="-1">
                <a:solidFill>
                  <a:srgbClr val="7030A0"/>
                </a:solidFill>
                <a:uFill>
                  <a:solidFill>
                    <a:srgbClr val="FFFFFF"/>
                  </a:solidFill>
                </a:uFill>
                <a:latin typeface="Arial"/>
              </a:rPr>
              <a:t>Как происходит оцифровка ТСХ ?</a:t>
            </a:r>
            <a:endParaRPr lang="ru-RU" sz="1800" b="0" strike="noStrike" spc="-1">
              <a:solidFill>
                <a:srgbClr val="000000"/>
              </a:solidFill>
              <a:uFill>
                <a:solidFill>
                  <a:srgbClr val="FFFFFF"/>
                </a:solidFill>
              </a:uFill>
              <a:latin typeface="Arial"/>
            </a:endParaRPr>
          </a:p>
        </p:txBody>
      </p:sp>
      <p:pic>
        <p:nvPicPr>
          <p:cNvPr id="793" name="Рисунок 792"/>
          <p:cNvPicPr/>
          <p:nvPr/>
        </p:nvPicPr>
        <p:blipFill>
          <a:blip r:embed="rId3"/>
          <a:stretch/>
        </p:blipFill>
        <p:spPr>
          <a:xfrm>
            <a:off x="215640" y="193320"/>
            <a:ext cx="971640" cy="963720"/>
          </a:xfrm>
          <a:prstGeom prst="rect">
            <a:avLst/>
          </a:prstGeom>
          <a:ln>
            <a:noFill/>
          </a:ln>
        </p:spPr>
      </p:pic>
      <p:pic>
        <p:nvPicPr>
          <p:cNvPr id="794" name="Рисунок 793"/>
          <p:cNvPicPr/>
          <p:nvPr/>
        </p:nvPicPr>
        <p:blipFill>
          <a:blip r:embed="rId4"/>
          <a:stretch/>
        </p:blipFill>
        <p:spPr>
          <a:xfrm>
            <a:off x="468000" y="337680"/>
            <a:ext cx="493560" cy="571680"/>
          </a:xfrm>
          <a:prstGeom prst="rect">
            <a:avLst/>
          </a:prstGeom>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5" name="TextShape 1"/>
          <p:cNvSpPr txBox="1"/>
          <p:nvPr/>
        </p:nvSpPr>
        <p:spPr>
          <a:xfrm>
            <a:off x="1187280" y="186120"/>
            <a:ext cx="7499160" cy="1371240"/>
          </a:xfrm>
          <a:prstGeom prst="rect">
            <a:avLst/>
          </a:prstGeom>
          <a:noFill/>
          <a:ln>
            <a:noFill/>
          </a:ln>
        </p:spPr>
        <p:txBody>
          <a:bodyPr anchor="ctr"/>
          <a:lstStyle/>
          <a:p>
            <a:pPr algn="ctr">
              <a:lnSpc>
                <a:spcPct val="100000"/>
              </a:lnSpc>
            </a:pPr>
            <a:r>
              <a:rPr lang="ru-RU" sz="4000" b="0" strike="noStrike" spc="-1">
                <a:solidFill>
                  <a:srgbClr val="7030A0"/>
                </a:solidFill>
                <a:uFill>
                  <a:solidFill>
                    <a:srgbClr val="FFFFFF"/>
                  </a:solidFill>
                </a:uFill>
                <a:latin typeface="Arial"/>
              </a:rPr>
              <a:t>Как происходит оцифровка ТСХ ?</a:t>
            </a:r>
            <a:endParaRPr lang="ru-RU" sz="4400" b="0" strike="noStrike" spc="-1">
              <a:solidFill>
                <a:srgbClr val="000000"/>
              </a:solidFill>
              <a:uFill>
                <a:solidFill>
                  <a:srgbClr val="FFFFFF"/>
                </a:solidFill>
              </a:uFill>
              <a:latin typeface="Verdana"/>
            </a:endParaRPr>
          </a:p>
        </p:txBody>
      </p:sp>
      <p:sp>
        <p:nvSpPr>
          <p:cNvPr id="796" name="TextShape 2"/>
          <p:cNvSpPr txBox="1"/>
          <p:nvPr/>
        </p:nvSpPr>
        <p:spPr>
          <a:xfrm>
            <a:off x="457200" y="1557360"/>
            <a:ext cx="4038120" cy="4608000"/>
          </a:xfrm>
          <a:prstGeom prst="rect">
            <a:avLst/>
          </a:prstGeom>
          <a:noFill/>
          <a:ln>
            <a:noFill/>
          </a:ln>
        </p:spPr>
        <p:txBody>
          <a:bodyPr/>
          <a:lstStyle/>
          <a:p>
            <a:pPr marL="343080" indent="-342720" algn="just">
              <a:lnSpc>
                <a:spcPct val="100000"/>
              </a:lnSpc>
              <a:buClr>
                <a:srgbClr val="FEFAC9"/>
              </a:buClr>
              <a:buSzPct val="75000"/>
              <a:buFont typeface="Wingdings" charset="2"/>
              <a:buChar char=""/>
            </a:pPr>
            <a:r>
              <a:rPr lang="ru-RU" sz="1600" b="0" strike="noStrike" spc="-1">
                <a:solidFill>
                  <a:srgbClr val="000000"/>
                </a:solidFill>
                <a:uFill>
                  <a:solidFill>
                    <a:srgbClr val="FFFFFF"/>
                  </a:solidFill>
                </a:uFill>
                <a:latin typeface="Verdana"/>
              </a:rPr>
              <a:t>Оператор ограничивает зоны денситометрии  на ТСХ зонами треков, т.е. указывает место разделения компонентов одного нанесенного на ТСХ образца.</a:t>
            </a:r>
            <a:endParaRPr lang="ru-RU" sz="3200" b="0" strike="noStrike" spc="-1">
              <a:solidFill>
                <a:srgbClr val="000000"/>
              </a:solidFill>
              <a:uFill>
                <a:solidFill>
                  <a:srgbClr val="FFFFFF"/>
                </a:solidFill>
              </a:uFill>
              <a:latin typeface="Arial"/>
            </a:endParaRPr>
          </a:p>
          <a:p>
            <a:pPr marL="343080" indent="-342720" algn="just">
              <a:lnSpc>
                <a:spcPct val="100000"/>
              </a:lnSpc>
              <a:buClr>
                <a:srgbClr val="FEFAC9"/>
              </a:buClr>
              <a:buSzPct val="75000"/>
              <a:buFont typeface="Wingdings" charset="2"/>
              <a:buChar char=""/>
            </a:pPr>
            <a:r>
              <a:rPr lang="ru-RU" sz="1600" b="0" strike="noStrike" spc="-1">
                <a:solidFill>
                  <a:srgbClr val="000000"/>
                </a:solidFill>
                <a:uFill>
                  <a:solidFill>
                    <a:srgbClr val="FFFFFF"/>
                  </a:solidFill>
                </a:uFill>
                <a:latin typeface="Verdana"/>
              </a:rPr>
              <a:t>Программа в пределах этого трекового пространства с определенным шагом  дискретизирует изображение, т.е. делит на фрагменты в которых оценивает либо яркость пикселов, либо суммарное значение функции цвета RGB (red/green/blue).</a:t>
            </a:r>
            <a:endParaRPr lang="ru-RU" sz="3200" b="0" strike="noStrike" spc="-1">
              <a:solidFill>
                <a:srgbClr val="000000"/>
              </a:solidFill>
              <a:uFill>
                <a:solidFill>
                  <a:srgbClr val="FFFFFF"/>
                </a:solidFill>
              </a:uFill>
              <a:latin typeface="Arial"/>
            </a:endParaRPr>
          </a:p>
          <a:p>
            <a:pPr marL="343080" indent="-342720" algn="just">
              <a:lnSpc>
                <a:spcPct val="100000"/>
              </a:lnSpc>
              <a:buClr>
                <a:srgbClr val="FEFAC9"/>
              </a:buClr>
              <a:buSzPct val="75000"/>
              <a:buFont typeface="Wingdings" charset="2"/>
              <a:buChar char=""/>
            </a:pPr>
            <a:r>
              <a:rPr lang="ru-RU" sz="1600" b="0" strike="noStrike" spc="-1">
                <a:solidFill>
                  <a:srgbClr val="000000"/>
                </a:solidFill>
                <a:uFill>
                  <a:solidFill>
                    <a:srgbClr val="FFFFFF"/>
                  </a:solidFill>
                </a:uFill>
                <a:latin typeface="Verdana"/>
              </a:rPr>
              <a:t>Таким образом создается двумерный массив (матрица)(I/J) с конкретными данными. Первичные данные корректируются на среднее значение фона.</a:t>
            </a:r>
            <a:endParaRPr lang="ru-RU" sz="3200" b="0" strike="noStrike" spc="-1">
              <a:solidFill>
                <a:srgbClr val="000000"/>
              </a:solidFill>
              <a:uFill>
                <a:solidFill>
                  <a:srgbClr val="FFFFFF"/>
                </a:solidFill>
              </a:uFill>
              <a:latin typeface="Arial"/>
            </a:endParaRPr>
          </a:p>
        </p:txBody>
      </p:sp>
      <p:pic>
        <p:nvPicPr>
          <p:cNvPr id="797" name="Picture 7"/>
          <p:cNvPicPr/>
          <p:nvPr/>
        </p:nvPicPr>
        <p:blipFill>
          <a:blip r:embed="rId2"/>
          <a:stretch/>
        </p:blipFill>
        <p:spPr>
          <a:xfrm>
            <a:off x="4716360" y="1628640"/>
            <a:ext cx="2303280" cy="4895640"/>
          </a:xfrm>
          <a:prstGeom prst="rect">
            <a:avLst/>
          </a:prstGeom>
          <a:ln>
            <a:noFill/>
          </a:ln>
        </p:spPr>
      </p:pic>
      <p:pic>
        <p:nvPicPr>
          <p:cNvPr id="798" name="Picture 9"/>
          <p:cNvPicPr/>
          <p:nvPr/>
        </p:nvPicPr>
        <p:blipFill>
          <a:blip r:embed="rId3"/>
          <a:stretch/>
        </p:blipFill>
        <p:spPr>
          <a:xfrm>
            <a:off x="4570560" y="3427560"/>
            <a:ext cx="4320" cy="2880"/>
          </a:xfrm>
          <a:prstGeom prst="rect">
            <a:avLst/>
          </a:prstGeom>
          <a:ln>
            <a:noFill/>
          </a:ln>
        </p:spPr>
      </p:pic>
      <p:pic>
        <p:nvPicPr>
          <p:cNvPr id="799" name="Picture 10"/>
          <p:cNvPicPr/>
          <p:nvPr/>
        </p:nvPicPr>
        <p:blipFill>
          <a:blip r:embed="rId3"/>
          <a:stretch/>
        </p:blipFill>
        <p:spPr>
          <a:xfrm>
            <a:off x="4570560" y="3427560"/>
            <a:ext cx="4320" cy="2880"/>
          </a:xfrm>
          <a:prstGeom prst="rect">
            <a:avLst/>
          </a:prstGeom>
          <a:ln>
            <a:noFill/>
          </a:ln>
        </p:spPr>
      </p:pic>
      <p:pic>
        <p:nvPicPr>
          <p:cNvPr id="800" name="Picture 11"/>
          <p:cNvPicPr/>
          <p:nvPr/>
        </p:nvPicPr>
        <p:blipFill>
          <a:blip r:embed="rId3"/>
          <a:stretch/>
        </p:blipFill>
        <p:spPr>
          <a:xfrm>
            <a:off x="4570560" y="3427560"/>
            <a:ext cx="4320" cy="2880"/>
          </a:xfrm>
          <a:prstGeom prst="rect">
            <a:avLst/>
          </a:prstGeom>
          <a:ln>
            <a:noFill/>
          </a:ln>
        </p:spPr>
      </p:pic>
      <p:pic>
        <p:nvPicPr>
          <p:cNvPr id="801" name="Picture 14"/>
          <p:cNvPicPr/>
          <p:nvPr/>
        </p:nvPicPr>
        <p:blipFill>
          <a:blip r:embed="rId3"/>
          <a:stretch/>
        </p:blipFill>
        <p:spPr>
          <a:xfrm>
            <a:off x="7451640" y="2781360"/>
            <a:ext cx="1436400" cy="958320"/>
          </a:xfrm>
          <a:prstGeom prst="rect">
            <a:avLst/>
          </a:prstGeom>
          <a:ln>
            <a:noFill/>
          </a:ln>
        </p:spPr>
      </p:pic>
      <p:sp>
        <p:nvSpPr>
          <p:cNvPr id="802" name="Line 3"/>
          <p:cNvSpPr/>
          <p:nvPr/>
        </p:nvSpPr>
        <p:spPr>
          <a:xfrm>
            <a:off x="6516360" y="2923920"/>
            <a:ext cx="1008360" cy="28908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pic>
        <p:nvPicPr>
          <p:cNvPr id="803" name="Рисунок 802"/>
          <p:cNvPicPr/>
          <p:nvPr/>
        </p:nvPicPr>
        <p:blipFill>
          <a:blip r:embed="rId4"/>
          <a:stretch/>
        </p:blipFill>
        <p:spPr>
          <a:xfrm>
            <a:off x="215640" y="193320"/>
            <a:ext cx="971640" cy="963720"/>
          </a:xfrm>
          <a:prstGeom prst="rect">
            <a:avLst/>
          </a:prstGeom>
          <a:ln>
            <a:noFill/>
          </a:ln>
        </p:spPr>
      </p:pic>
      <p:pic>
        <p:nvPicPr>
          <p:cNvPr id="804" name="Рисунок 803"/>
          <p:cNvPicPr/>
          <p:nvPr/>
        </p:nvPicPr>
        <p:blipFill>
          <a:blip r:embed="rId5"/>
          <a:stretch/>
        </p:blipFill>
        <p:spPr>
          <a:xfrm>
            <a:off x="468000" y="337680"/>
            <a:ext cx="493560" cy="571680"/>
          </a:xfrm>
          <a:prstGeom prst="rect">
            <a:avLst/>
          </a:prstGeom>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05" name="Picture 8"/>
          <p:cNvPicPr/>
          <p:nvPr/>
        </p:nvPicPr>
        <p:blipFill>
          <a:blip r:embed="rId2"/>
          <a:stretch/>
        </p:blipFill>
        <p:spPr>
          <a:xfrm>
            <a:off x="468360" y="1989000"/>
            <a:ext cx="8064000" cy="4679640"/>
          </a:xfrm>
          <a:prstGeom prst="rect">
            <a:avLst/>
          </a:prstGeom>
          <a:ln>
            <a:noFill/>
          </a:ln>
        </p:spPr>
      </p:pic>
      <p:pic>
        <p:nvPicPr>
          <p:cNvPr id="806" name="Picture 9"/>
          <p:cNvPicPr/>
          <p:nvPr/>
        </p:nvPicPr>
        <p:blipFill>
          <a:blip r:embed="rId3"/>
          <a:stretch/>
        </p:blipFill>
        <p:spPr>
          <a:xfrm>
            <a:off x="468360" y="1484280"/>
            <a:ext cx="8280000" cy="720360"/>
          </a:xfrm>
          <a:prstGeom prst="rect">
            <a:avLst/>
          </a:prstGeom>
          <a:ln>
            <a:noFill/>
          </a:ln>
        </p:spPr>
      </p:pic>
      <p:sp>
        <p:nvSpPr>
          <p:cNvPr id="807" name="Line 1"/>
          <p:cNvSpPr/>
          <p:nvPr/>
        </p:nvSpPr>
        <p:spPr>
          <a:xfrm>
            <a:off x="1908000" y="2060280"/>
            <a:ext cx="360" cy="129708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sp>
        <p:nvSpPr>
          <p:cNvPr id="808" name="Line 2"/>
          <p:cNvSpPr/>
          <p:nvPr/>
        </p:nvSpPr>
        <p:spPr>
          <a:xfrm>
            <a:off x="2555640" y="1989000"/>
            <a:ext cx="71640" cy="316872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sp>
        <p:nvSpPr>
          <p:cNvPr id="809" name="Line 3"/>
          <p:cNvSpPr/>
          <p:nvPr/>
        </p:nvSpPr>
        <p:spPr>
          <a:xfrm>
            <a:off x="5940360" y="1989000"/>
            <a:ext cx="360" cy="223200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sp>
        <p:nvSpPr>
          <p:cNvPr id="810" name="Line 4"/>
          <p:cNvSpPr/>
          <p:nvPr/>
        </p:nvSpPr>
        <p:spPr>
          <a:xfrm>
            <a:off x="6588000" y="2133360"/>
            <a:ext cx="360" cy="129564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sp>
        <p:nvSpPr>
          <p:cNvPr id="811" name="CustomShape 5"/>
          <p:cNvSpPr/>
          <p:nvPr/>
        </p:nvSpPr>
        <p:spPr>
          <a:xfrm>
            <a:off x="1187280" y="428760"/>
            <a:ext cx="7542000" cy="137124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gn="ctr">
              <a:lnSpc>
                <a:spcPct val="100000"/>
              </a:lnSpc>
            </a:pPr>
            <a:r>
              <a:rPr lang="ru-RU" sz="4000" b="0" strike="noStrike" spc="-1">
                <a:solidFill>
                  <a:srgbClr val="7030A0"/>
                </a:solidFill>
                <a:uFill>
                  <a:solidFill>
                    <a:srgbClr val="FFFFFF"/>
                  </a:solidFill>
                </a:uFill>
                <a:latin typeface="Arial"/>
              </a:rPr>
              <a:t>Как происходит оцифровка ТСХ ?</a:t>
            </a:r>
            <a:endParaRPr lang="ru-RU" sz="1800" b="0" strike="noStrike" spc="-1">
              <a:solidFill>
                <a:srgbClr val="000000"/>
              </a:solidFill>
              <a:uFill>
                <a:solidFill>
                  <a:srgbClr val="FFFFFF"/>
                </a:solidFill>
              </a:uFill>
              <a:latin typeface="Arial"/>
            </a:endParaRPr>
          </a:p>
        </p:txBody>
      </p:sp>
      <p:pic>
        <p:nvPicPr>
          <p:cNvPr id="812" name="Рисунок 811"/>
          <p:cNvPicPr/>
          <p:nvPr/>
        </p:nvPicPr>
        <p:blipFill>
          <a:blip r:embed="rId4"/>
          <a:stretch/>
        </p:blipFill>
        <p:spPr>
          <a:xfrm>
            <a:off x="215640" y="193320"/>
            <a:ext cx="971640" cy="963720"/>
          </a:xfrm>
          <a:prstGeom prst="rect">
            <a:avLst/>
          </a:prstGeom>
          <a:ln>
            <a:noFill/>
          </a:ln>
        </p:spPr>
      </p:pic>
      <p:pic>
        <p:nvPicPr>
          <p:cNvPr id="813" name="Рисунок 812"/>
          <p:cNvPicPr/>
          <p:nvPr/>
        </p:nvPicPr>
        <p:blipFill>
          <a:blip r:embed="rId5"/>
          <a:stretch/>
        </p:blipFill>
        <p:spPr>
          <a:xfrm>
            <a:off x="468000" y="337680"/>
            <a:ext cx="493560" cy="571680"/>
          </a:xfrm>
          <a:prstGeom prst="rect">
            <a:avLst/>
          </a:prstGeom>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4" name="TextShape 1"/>
          <p:cNvSpPr txBox="1"/>
          <p:nvPr/>
        </p:nvSpPr>
        <p:spPr>
          <a:xfrm>
            <a:off x="0" y="2143080"/>
            <a:ext cx="4769280" cy="3176280"/>
          </a:xfrm>
          <a:prstGeom prst="rect">
            <a:avLst/>
          </a:prstGeom>
          <a:noFill/>
          <a:ln>
            <a:noFill/>
          </a:ln>
        </p:spPr>
        <p:txBody>
          <a:bodyPr/>
          <a:lstStyle/>
          <a:p>
            <a:pPr marL="343080" indent="-342720" algn="just">
              <a:lnSpc>
                <a:spcPct val="100000"/>
              </a:lnSpc>
              <a:buClr>
                <a:srgbClr val="FEFAC9"/>
              </a:buClr>
              <a:buSzPct val="75000"/>
              <a:buFont typeface="Wingdings" charset="2"/>
              <a:buChar char=""/>
            </a:pPr>
            <a:r>
              <a:rPr lang="ru-RU" sz="1800" b="0" strike="noStrike" spc="-1">
                <a:solidFill>
                  <a:srgbClr val="000000"/>
                </a:solidFill>
                <a:uFill>
                  <a:solidFill>
                    <a:srgbClr val="FFFFFF"/>
                  </a:solidFill>
                </a:uFill>
                <a:latin typeface="Verdana"/>
              </a:rPr>
              <a:t>Последующие преобразования данных сводятся к усреднению двумерного массива данных по направлению J и преобразованию в одномерный массив.</a:t>
            </a:r>
            <a:endParaRPr lang="ru-RU" sz="3200" b="0" strike="noStrike" spc="-1">
              <a:solidFill>
                <a:srgbClr val="000000"/>
              </a:solidFill>
              <a:uFill>
                <a:solidFill>
                  <a:srgbClr val="FFFFFF"/>
                </a:solidFill>
              </a:uFill>
              <a:latin typeface="Arial"/>
            </a:endParaRPr>
          </a:p>
          <a:p>
            <a:pPr algn="just">
              <a:lnSpc>
                <a:spcPct val="100000"/>
              </a:lnSpc>
            </a:pPr>
            <a:endParaRPr lang="ru-RU" sz="3200" b="0" strike="noStrike" spc="-1">
              <a:solidFill>
                <a:srgbClr val="000000"/>
              </a:solidFill>
              <a:uFill>
                <a:solidFill>
                  <a:srgbClr val="FFFFFF"/>
                </a:solidFill>
              </a:uFill>
              <a:latin typeface="Arial"/>
            </a:endParaRPr>
          </a:p>
          <a:p>
            <a:pPr marL="343080" indent="-342720" algn="just">
              <a:lnSpc>
                <a:spcPct val="100000"/>
              </a:lnSpc>
              <a:buClr>
                <a:srgbClr val="FEFAC9"/>
              </a:buClr>
              <a:buSzPct val="75000"/>
              <a:buFont typeface="Wingdings" charset="2"/>
              <a:buChar char=""/>
            </a:pPr>
            <a:r>
              <a:rPr lang="ru-RU" sz="1800" b="0" strike="noStrike" spc="-1">
                <a:solidFill>
                  <a:srgbClr val="000000"/>
                </a:solidFill>
                <a:uFill>
                  <a:solidFill>
                    <a:srgbClr val="FFFFFF"/>
                  </a:solidFill>
                </a:uFill>
                <a:latin typeface="Verdana"/>
              </a:rPr>
              <a:t>Таким образом получают оцифрованную ТСХ,  аналогичную представленной.</a:t>
            </a:r>
            <a:endParaRPr lang="ru-RU" sz="3200" b="0" strike="noStrike" spc="-1">
              <a:solidFill>
                <a:srgbClr val="000000"/>
              </a:solidFill>
              <a:uFill>
                <a:solidFill>
                  <a:srgbClr val="FFFFFF"/>
                </a:solidFill>
              </a:uFill>
              <a:latin typeface="Arial"/>
            </a:endParaRPr>
          </a:p>
        </p:txBody>
      </p:sp>
      <p:pic>
        <p:nvPicPr>
          <p:cNvPr id="815" name="Picture 8"/>
          <p:cNvPicPr/>
          <p:nvPr/>
        </p:nvPicPr>
        <p:blipFill>
          <a:blip r:embed="rId2"/>
          <a:stretch/>
        </p:blipFill>
        <p:spPr>
          <a:xfrm>
            <a:off x="4819680" y="1989000"/>
            <a:ext cx="3866760" cy="3654000"/>
          </a:xfrm>
          <a:prstGeom prst="rect">
            <a:avLst/>
          </a:prstGeom>
          <a:ln>
            <a:noFill/>
          </a:ln>
        </p:spPr>
      </p:pic>
      <p:sp>
        <p:nvSpPr>
          <p:cNvPr id="816" name="CustomShape 2"/>
          <p:cNvSpPr/>
          <p:nvPr/>
        </p:nvSpPr>
        <p:spPr>
          <a:xfrm>
            <a:off x="1296000" y="428760"/>
            <a:ext cx="7433280" cy="137124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gn="ctr">
              <a:lnSpc>
                <a:spcPct val="100000"/>
              </a:lnSpc>
            </a:pPr>
            <a:r>
              <a:rPr lang="ru-RU" sz="4000" b="0" strike="noStrike" spc="-1">
                <a:solidFill>
                  <a:srgbClr val="7030A0"/>
                </a:solidFill>
                <a:uFill>
                  <a:solidFill>
                    <a:srgbClr val="FFFFFF"/>
                  </a:solidFill>
                </a:uFill>
                <a:latin typeface="Arial"/>
              </a:rPr>
              <a:t>Как происходит оцифровка ТСХ ?</a:t>
            </a:r>
            <a:endParaRPr lang="ru-RU" sz="1800" b="0" strike="noStrike" spc="-1">
              <a:solidFill>
                <a:srgbClr val="000000"/>
              </a:solidFill>
              <a:uFill>
                <a:solidFill>
                  <a:srgbClr val="FFFFFF"/>
                </a:solidFill>
              </a:uFill>
              <a:latin typeface="Arial"/>
            </a:endParaRPr>
          </a:p>
        </p:txBody>
      </p:sp>
      <p:pic>
        <p:nvPicPr>
          <p:cNvPr id="817" name="Рисунок 816"/>
          <p:cNvPicPr/>
          <p:nvPr/>
        </p:nvPicPr>
        <p:blipFill>
          <a:blip r:embed="rId3"/>
          <a:stretch/>
        </p:blipFill>
        <p:spPr>
          <a:xfrm>
            <a:off x="215640" y="193320"/>
            <a:ext cx="971640" cy="963720"/>
          </a:xfrm>
          <a:prstGeom prst="rect">
            <a:avLst/>
          </a:prstGeom>
          <a:ln>
            <a:noFill/>
          </a:ln>
        </p:spPr>
      </p:pic>
      <p:pic>
        <p:nvPicPr>
          <p:cNvPr id="818" name="Рисунок 817"/>
          <p:cNvPicPr/>
          <p:nvPr/>
        </p:nvPicPr>
        <p:blipFill>
          <a:blip r:embed="rId4"/>
          <a:stretch/>
        </p:blipFill>
        <p:spPr>
          <a:xfrm>
            <a:off x="468000" y="337680"/>
            <a:ext cx="493560" cy="571680"/>
          </a:xfrm>
          <a:prstGeom prst="rect">
            <a:avLst/>
          </a:prstGeom>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 name="TextShape 1"/>
          <p:cNvSpPr txBox="1"/>
          <p:nvPr/>
        </p:nvSpPr>
        <p:spPr>
          <a:xfrm>
            <a:off x="457200" y="457200"/>
            <a:ext cx="8229240" cy="1371240"/>
          </a:xfrm>
          <a:prstGeom prst="rect">
            <a:avLst/>
          </a:prstGeom>
          <a:noFill/>
          <a:ln>
            <a:noFill/>
          </a:ln>
        </p:spPr>
        <p:txBody>
          <a:bodyPr anchor="ctr"/>
          <a:lstStyle/>
          <a:p>
            <a:pPr algn="ctr">
              <a:lnSpc>
                <a:spcPct val="100000"/>
              </a:lnSpc>
            </a:pPr>
            <a:r>
              <a:rPr lang="ru-RU" sz="4000" b="0" strike="noStrike" spc="-1">
                <a:solidFill>
                  <a:srgbClr val="000000"/>
                </a:solidFill>
                <a:uFill>
                  <a:solidFill>
                    <a:srgbClr val="FFFFFF"/>
                  </a:solidFill>
                </a:uFill>
                <a:latin typeface="Arial"/>
              </a:rPr>
              <a:t>Оцифрованный трек при определении фосфолипидов</a:t>
            </a:r>
            <a:endParaRPr lang="ru-RU" sz="4400" b="0" strike="noStrike" spc="-1">
              <a:solidFill>
                <a:srgbClr val="000000"/>
              </a:solidFill>
              <a:uFill>
                <a:solidFill>
                  <a:srgbClr val="FFFFFF"/>
                </a:solidFill>
              </a:uFill>
              <a:latin typeface="Verdana"/>
            </a:endParaRPr>
          </a:p>
        </p:txBody>
      </p:sp>
      <p:pic>
        <p:nvPicPr>
          <p:cNvPr id="820" name="Picture 6"/>
          <p:cNvPicPr/>
          <p:nvPr/>
        </p:nvPicPr>
        <p:blipFill>
          <a:blip r:embed="rId2"/>
          <a:stretch/>
        </p:blipFill>
        <p:spPr>
          <a:xfrm>
            <a:off x="250920" y="2205000"/>
            <a:ext cx="4244760" cy="3960360"/>
          </a:xfrm>
          <a:prstGeom prst="rect">
            <a:avLst/>
          </a:prstGeom>
          <a:ln>
            <a:noFill/>
          </a:ln>
        </p:spPr>
      </p:pic>
      <p:pic>
        <p:nvPicPr>
          <p:cNvPr id="821" name="Picture 7"/>
          <p:cNvPicPr/>
          <p:nvPr/>
        </p:nvPicPr>
        <p:blipFill>
          <a:blip r:embed="rId3">
            <a:lum bright="18000"/>
          </a:blip>
          <a:stretch/>
        </p:blipFill>
        <p:spPr>
          <a:xfrm>
            <a:off x="4648320" y="1916280"/>
            <a:ext cx="4244760" cy="3960360"/>
          </a:xfrm>
          <a:prstGeom prst="rect">
            <a:avLst/>
          </a:prstGeom>
          <a:ln>
            <a:noFill/>
          </a:ln>
        </p:spPr>
      </p:pic>
      <p:pic>
        <p:nvPicPr>
          <p:cNvPr id="822" name="Рисунок 821"/>
          <p:cNvPicPr/>
          <p:nvPr/>
        </p:nvPicPr>
        <p:blipFill>
          <a:blip r:embed="rId4"/>
          <a:stretch/>
        </p:blipFill>
        <p:spPr>
          <a:xfrm>
            <a:off x="215640" y="193320"/>
            <a:ext cx="971640" cy="963720"/>
          </a:xfrm>
          <a:prstGeom prst="rect">
            <a:avLst/>
          </a:prstGeom>
          <a:ln>
            <a:noFill/>
          </a:ln>
        </p:spPr>
      </p:pic>
      <p:pic>
        <p:nvPicPr>
          <p:cNvPr id="823" name="Рисунок 822"/>
          <p:cNvPicPr/>
          <p:nvPr/>
        </p:nvPicPr>
        <p:blipFill>
          <a:blip r:embed="rId5"/>
          <a:stretch/>
        </p:blipFill>
        <p:spPr>
          <a:xfrm>
            <a:off x="468000" y="337680"/>
            <a:ext cx="493560" cy="571680"/>
          </a:xfrm>
          <a:prstGeom prst="rect">
            <a:avLst/>
          </a:prstGeom>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4" name="TextShape 1"/>
          <p:cNvSpPr txBox="1"/>
          <p:nvPr/>
        </p:nvSpPr>
        <p:spPr>
          <a:xfrm>
            <a:off x="457200" y="274680"/>
            <a:ext cx="8229240" cy="1142640"/>
          </a:xfrm>
          <a:prstGeom prst="rect">
            <a:avLst/>
          </a:prstGeom>
          <a:solidFill>
            <a:srgbClr val="FFFFFF"/>
          </a:solidFill>
          <a:ln w="25560">
            <a:solidFill>
              <a:srgbClr val="FFFFFF"/>
            </a:solidFill>
            <a:round/>
          </a:ln>
        </p:spPr>
        <p:txBody>
          <a:bodyPr anchor="ctr"/>
          <a:lstStyle/>
          <a:p>
            <a:pPr algn="ctr">
              <a:lnSpc>
                <a:spcPct val="100000"/>
              </a:lnSpc>
            </a:pPr>
            <a:r>
              <a:rPr lang="ru-RU" sz="3200" b="1" strike="noStrike" spc="-1">
                <a:solidFill>
                  <a:srgbClr val="5F5FA0"/>
                </a:solidFill>
                <a:uFill>
                  <a:solidFill>
                    <a:srgbClr val="FFFFFF"/>
                  </a:solidFill>
                </a:uFill>
                <a:latin typeface="Verdana"/>
              </a:rPr>
              <a:t>ТСХ или ВЭТСХ ?</a:t>
            </a:r>
            <a:endParaRPr lang="ru-RU" sz="4400" b="0" strike="noStrike" spc="-1">
              <a:solidFill>
                <a:srgbClr val="000000"/>
              </a:solidFill>
              <a:uFill>
                <a:solidFill>
                  <a:srgbClr val="FFFFFF"/>
                </a:solidFill>
              </a:uFill>
              <a:latin typeface="Verdana"/>
            </a:endParaRPr>
          </a:p>
        </p:txBody>
      </p:sp>
      <p:sp>
        <p:nvSpPr>
          <p:cNvPr id="825" name="TextShape 2"/>
          <p:cNvSpPr txBox="1"/>
          <p:nvPr/>
        </p:nvSpPr>
        <p:spPr>
          <a:xfrm>
            <a:off x="428760" y="1214280"/>
            <a:ext cx="8229240" cy="4839840"/>
          </a:xfrm>
          <a:prstGeom prst="rect">
            <a:avLst/>
          </a:prstGeom>
          <a:noFill/>
          <a:ln>
            <a:noFill/>
          </a:ln>
        </p:spPr>
        <p:txBody>
          <a:bodyPr/>
          <a:lstStyle/>
          <a:p>
            <a:pPr algn="just">
              <a:lnSpc>
                <a:spcPct val="80000"/>
              </a:lnSpc>
            </a:pPr>
            <a:r>
              <a:rPr lang="ru-RU" sz="1800" b="0" strike="noStrike" spc="-1">
                <a:solidFill>
                  <a:srgbClr val="000000"/>
                </a:solidFill>
                <a:uFill>
                  <a:solidFill>
                    <a:srgbClr val="FFFFFF"/>
                  </a:solidFill>
                </a:uFill>
                <a:latin typeface="Verdana"/>
              </a:rPr>
              <a:t>Большое значение,  особенно для эффективности разделения,  имеют такие характеристики сорбентов,  как диаметр частиц,  среднее распределение частиц по размерам и размер пор.  В классической тонкослойной хроматографии для производства пластинок используются частицы с размером 5 – 20  мкм.  </a:t>
            </a:r>
            <a:endParaRPr lang="ru-RU" sz="3200" b="0" strike="noStrike" spc="-1">
              <a:solidFill>
                <a:srgbClr val="000000"/>
              </a:solidFill>
              <a:uFill>
                <a:solidFill>
                  <a:srgbClr val="FFFFFF"/>
                </a:solidFill>
              </a:uFill>
              <a:latin typeface="Arial"/>
            </a:endParaRPr>
          </a:p>
          <a:p>
            <a:pPr algn="just">
              <a:lnSpc>
                <a:spcPct val="80000"/>
              </a:lnSpc>
            </a:pPr>
            <a:r>
              <a:rPr lang="ru-RU" sz="1800" b="0" strike="noStrike" spc="-1">
                <a:solidFill>
                  <a:srgbClr val="000000"/>
                </a:solidFill>
                <a:uFill>
                  <a:solidFill>
                    <a:srgbClr val="FFFFFF"/>
                  </a:solidFill>
                </a:uFill>
                <a:latin typeface="Verdana"/>
              </a:rPr>
              <a:t>Для высокоэффективной тонкослойной хроматографии  (ВЭТСХ)  необходим сорбент,  диаметр частиц которого составляет 5 – 7  мкм. </a:t>
            </a:r>
            <a:endParaRPr lang="ru-RU" sz="3200" b="0" strike="noStrike" spc="-1">
              <a:solidFill>
                <a:srgbClr val="000000"/>
              </a:solidFill>
              <a:uFill>
                <a:solidFill>
                  <a:srgbClr val="FFFFFF"/>
                </a:solidFill>
              </a:uFill>
              <a:latin typeface="Arial"/>
            </a:endParaRPr>
          </a:p>
          <a:p>
            <a:pPr algn="just">
              <a:lnSpc>
                <a:spcPct val="80000"/>
              </a:lnSpc>
            </a:pPr>
            <a:r>
              <a:rPr lang="ru-RU" sz="1800" b="0" strike="noStrike" spc="-1">
                <a:solidFill>
                  <a:srgbClr val="000000"/>
                </a:solidFill>
                <a:uFill>
                  <a:solidFill>
                    <a:srgbClr val="FFFFFF"/>
                  </a:solidFill>
                </a:uFill>
                <a:latin typeface="Verdana"/>
              </a:rPr>
              <a:t>Монолитные сорбенты представляют собой новое поколение стационарных фаз, которые могут быть использованы и в планарной хроматографии. Их получают прямой сополимеризацией метакриловых полимеров,  например,  сополимера глицинметакрилата и этилендиметакрилата.  Монолитные стационарные фазы не содержат частиц,  а роль разделительного пространства выполняют поверхность и объем проточных каналов  (пор).  Макропористая структура монолитных сорбентов содержит как минимум два вида пор:  макро-  и мезопоры. Преимущества таких носителей заключаются в заметном повышении скорости и эффективности разделения,  так как для них отсутствуют обычные диффузионные ограничения межфазного массообмена.</a:t>
            </a:r>
            <a:endParaRPr lang="ru-RU" sz="3200" b="0" strike="noStrike" spc="-1">
              <a:solidFill>
                <a:srgbClr val="000000"/>
              </a:solidFill>
              <a:uFill>
                <a:solidFill>
                  <a:srgbClr val="FFFFFF"/>
                </a:solidFill>
              </a:uFill>
              <a:latin typeface="Arial"/>
            </a:endParaRPr>
          </a:p>
          <a:p>
            <a:pPr algn="just">
              <a:lnSpc>
                <a:spcPct val="80000"/>
              </a:lnSpc>
            </a:pPr>
            <a:endParaRPr lang="ru-RU" sz="3200" b="0" strike="noStrike" spc="-1">
              <a:solidFill>
                <a:srgbClr val="000000"/>
              </a:solidFill>
              <a:uFill>
                <a:solidFill>
                  <a:srgbClr val="FFFFFF"/>
                </a:solidFill>
              </a:uFill>
              <a:latin typeface="Arial"/>
            </a:endParaRPr>
          </a:p>
        </p:txBody>
      </p:sp>
      <p:pic>
        <p:nvPicPr>
          <p:cNvPr id="826" name="Рисунок 825"/>
          <p:cNvPicPr/>
          <p:nvPr/>
        </p:nvPicPr>
        <p:blipFill>
          <a:blip r:embed="rId2"/>
          <a:stretch/>
        </p:blipFill>
        <p:spPr>
          <a:xfrm>
            <a:off x="216360" y="194040"/>
            <a:ext cx="971640" cy="963720"/>
          </a:xfrm>
          <a:prstGeom prst="rect">
            <a:avLst/>
          </a:prstGeom>
          <a:ln>
            <a:noFill/>
          </a:ln>
        </p:spPr>
      </p:pic>
      <p:pic>
        <p:nvPicPr>
          <p:cNvPr id="827" name="Рисунок 826"/>
          <p:cNvPicPr/>
          <p:nvPr/>
        </p:nvPicPr>
        <p:blipFill>
          <a:blip r:embed="rId3"/>
          <a:stretch/>
        </p:blipFill>
        <p:spPr>
          <a:xfrm>
            <a:off x="468720" y="338400"/>
            <a:ext cx="493560" cy="571680"/>
          </a:xfrm>
          <a:prstGeom prst="rect">
            <a:avLst/>
          </a:prstGeom>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28" name="Picture 2"/>
          <p:cNvPicPr/>
          <p:nvPr/>
        </p:nvPicPr>
        <p:blipFill>
          <a:blip r:embed="rId2"/>
          <a:stretch/>
        </p:blipFill>
        <p:spPr>
          <a:xfrm>
            <a:off x="5786280" y="285840"/>
            <a:ext cx="2946240" cy="2594880"/>
          </a:xfrm>
          <a:prstGeom prst="rect">
            <a:avLst/>
          </a:prstGeom>
          <a:ln w="9360">
            <a:noFill/>
          </a:ln>
        </p:spPr>
      </p:pic>
      <p:pic>
        <p:nvPicPr>
          <p:cNvPr id="829" name="Picture 3"/>
          <p:cNvPicPr/>
          <p:nvPr/>
        </p:nvPicPr>
        <p:blipFill>
          <a:blip r:embed="rId3"/>
          <a:stretch/>
        </p:blipFill>
        <p:spPr>
          <a:xfrm>
            <a:off x="1872000" y="785880"/>
            <a:ext cx="3066840" cy="1561680"/>
          </a:xfrm>
          <a:prstGeom prst="rect">
            <a:avLst/>
          </a:prstGeom>
          <a:ln w="9360">
            <a:noFill/>
          </a:ln>
        </p:spPr>
      </p:pic>
      <p:pic>
        <p:nvPicPr>
          <p:cNvPr id="830" name="Picture 2"/>
          <p:cNvPicPr/>
          <p:nvPr/>
        </p:nvPicPr>
        <p:blipFill>
          <a:blip r:embed="rId4"/>
          <a:stretch/>
        </p:blipFill>
        <p:spPr>
          <a:xfrm>
            <a:off x="1143000" y="3000240"/>
            <a:ext cx="6810120" cy="3588840"/>
          </a:xfrm>
          <a:prstGeom prst="rect">
            <a:avLst/>
          </a:prstGeom>
          <a:ln w="9360">
            <a:noFill/>
          </a:ln>
        </p:spPr>
      </p:pic>
      <p:sp>
        <p:nvSpPr>
          <p:cNvPr id="831" name="CustomShape 1"/>
          <p:cNvSpPr/>
          <p:nvPr/>
        </p:nvSpPr>
        <p:spPr>
          <a:xfrm>
            <a:off x="2232000" y="357120"/>
            <a:ext cx="22143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0" strike="noStrike" spc="-1">
                <a:solidFill>
                  <a:srgbClr val="000000"/>
                </a:solidFill>
                <a:uFill>
                  <a:solidFill>
                    <a:srgbClr val="FFFFFF"/>
                  </a:solidFill>
                </a:uFill>
                <a:latin typeface="Verdana"/>
              </a:rPr>
              <a:t>UTLC -пластинка</a:t>
            </a:r>
            <a:endParaRPr lang="ru-RU" sz="1800" b="0" strike="noStrike" spc="-1">
              <a:solidFill>
                <a:srgbClr val="000000"/>
              </a:solidFill>
              <a:uFill>
                <a:solidFill>
                  <a:srgbClr val="FFFFFF"/>
                </a:solidFill>
              </a:uFill>
              <a:latin typeface="Arial"/>
            </a:endParaRPr>
          </a:p>
        </p:txBody>
      </p:sp>
      <p:pic>
        <p:nvPicPr>
          <p:cNvPr id="832" name="Рисунок 831"/>
          <p:cNvPicPr/>
          <p:nvPr/>
        </p:nvPicPr>
        <p:blipFill>
          <a:blip r:embed="rId5"/>
          <a:stretch/>
        </p:blipFill>
        <p:spPr>
          <a:xfrm>
            <a:off x="216360" y="194040"/>
            <a:ext cx="971640" cy="963720"/>
          </a:xfrm>
          <a:prstGeom prst="rect">
            <a:avLst/>
          </a:prstGeom>
          <a:ln>
            <a:noFill/>
          </a:ln>
        </p:spPr>
      </p:pic>
      <p:pic>
        <p:nvPicPr>
          <p:cNvPr id="833" name="Рисунок 832"/>
          <p:cNvPicPr/>
          <p:nvPr/>
        </p:nvPicPr>
        <p:blipFill>
          <a:blip r:embed="rId6"/>
          <a:stretch/>
        </p:blipFill>
        <p:spPr>
          <a:xfrm>
            <a:off x="468720" y="338400"/>
            <a:ext cx="493560" cy="571680"/>
          </a:xfrm>
          <a:prstGeom prst="rect">
            <a:avLst/>
          </a:prstGeom>
          <a:ln>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4" name="CustomShape 1"/>
          <p:cNvSpPr/>
          <p:nvPr/>
        </p:nvSpPr>
        <p:spPr>
          <a:xfrm>
            <a:off x="428760" y="1714320"/>
            <a:ext cx="8286480" cy="255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80000"/>
              </a:lnSpc>
            </a:pPr>
            <a:r>
              <a:rPr lang="ru-RU" sz="1800" b="0" strike="noStrike" spc="-1" smtClean="0">
                <a:solidFill>
                  <a:srgbClr val="000000"/>
                </a:solidFill>
                <a:uFill>
                  <a:solidFill>
                    <a:srgbClr val="FFFFFF"/>
                  </a:solidFill>
                </a:uFill>
                <a:latin typeface="Verdana"/>
              </a:rPr>
              <a:t>      В </a:t>
            </a:r>
            <a:r>
              <a:rPr lang="ru-RU" sz="1800" b="0" strike="noStrike" spc="-1">
                <a:solidFill>
                  <a:srgbClr val="000000"/>
                </a:solidFill>
                <a:uFill>
                  <a:solidFill>
                    <a:srgbClr val="FFFFFF"/>
                  </a:solidFill>
                </a:uFill>
                <a:latin typeface="Verdana"/>
              </a:rPr>
              <a:t>современной сканирующей денситометрии с использованием ВЭТСХ-пластинок величина относительного стандартного отклонения за счет всех ошибок может быть не выше 2%, что делает ее очень надежным методом количественного анализа. </a:t>
            </a:r>
            <a:endParaRPr lang="ru-RU" sz="1800" b="0" strike="noStrike" spc="-1">
              <a:solidFill>
                <a:srgbClr val="000000"/>
              </a:solidFill>
              <a:uFill>
                <a:solidFill>
                  <a:srgbClr val="FFFFFF"/>
                </a:solidFill>
              </a:uFill>
              <a:latin typeface="Arial"/>
            </a:endParaRPr>
          </a:p>
          <a:p>
            <a:pPr algn="just">
              <a:lnSpc>
                <a:spcPct val="80000"/>
              </a:lnSpc>
            </a:pPr>
            <a:r>
              <a:rPr lang="ru-RU" sz="1800" b="0" strike="noStrike" spc="-1" smtClean="0">
                <a:solidFill>
                  <a:srgbClr val="000000"/>
                </a:solidFill>
                <a:uFill>
                  <a:solidFill>
                    <a:srgbClr val="FFFFFF"/>
                  </a:solidFill>
                </a:uFill>
                <a:latin typeface="Verdana"/>
              </a:rPr>
              <a:t>      При </a:t>
            </a:r>
            <a:r>
              <a:rPr lang="ru-RU" sz="1800" b="0" strike="noStrike" spc="-1">
                <a:solidFill>
                  <a:srgbClr val="000000"/>
                </a:solidFill>
                <a:uFill>
                  <a:solidFill>
                    <a:srgbClr val="FFFFFF"/>
                  </a:solidFill>
                </a:uFill>
                <a:latin typeface="Verdana"/>
              </a:rPr>
              <a:t>использовании современных устройств для нанесения пробы и сканирующих денситометров самая большая ошибка связана с невоспроизводимостью хроматографических условий. </a:t>
            </a:r>
            <a:endParaRPr lang="ru-RU" sz="1800" b="0" strike="noStrike" spc="-1">
              <a:solidFill>
                <a:srgbClr val="000000"/>
              </a:solidFill>
              <a:uFill>
                <a:solidFill>
                  <a:srgbClr val="FFFFFF"/>
                </a:solidFill>
              </a:uFill>
              <a:latin typeface="Arial"/>
            </a:endParaRPr>
          </a:p>
          <a:p>
            <a:pPr algn="just">
              <a:lnSpc>
                <a:spcPct val="80000"/>
              </a:lnSpc>
            </a:pPr>
            <a:r>
              <a:rPr lang="ru-RU" sz="1800" b="0" strike="noStrike" spc="-1" smtClean="0">
                <a:solidFill>
                  <a:srgbClr val="000000"/>
                </a:solidFill>
                <a:uFill>
                  <a:solidFill>
                    <a:srgbClr val="FFFFFF"/>
                  </a:solidFill>
                </a:uFill>
                <a:latin typeface="Verdana"/>
              </a:rPr>
              <a:t>     Дальнейшее </a:t>
            </a:r>
            <a:r>
              <a:rPr lang="ru-RU" sz="1800" b="0" strike="noStrike" spc="-1">
                <a:solidFill>
                  <a:srgbClr val="000000"/>
                </a:solidFill>
                <a:uFill>
                  <a:solidFill>
                    <a:srgbClr val="FFFFFF"/>
                  </a:solidFill>
                </a:uFill>
                <a:latin typeface="Verdana"/>
              </a:rPr>
              <a:t>улучшение воспроизводимости ВЭТСХ-анализа можно будет достигнуть только за счет улучшения элюирующих камер и более тщательной оптимизации и стандартизации процесса элюирования.  </a:t>
            </a:r>
            <a:endParaRPr lang="ru-RU" sz="1800" b="0" strike="noStrike" spc="-1">
              <a:solidFill>
                <a:srgbClr val="000000"/>
              </a:solidFill>
              <a:uFill>
                <a:solidFill>
                  <a:srgbClr val="FFFFFF"/>
                </a:solidFill>
              </a:uFill>
              <a:latin typeface="Arial"/>
            </a:endParaRPr>
          </a:p>
        </p:txBody>
      </p:sp>
      <p:pic>
        <p:nvPicPr>
          <p:cNvPr id="835" name="Рисунок 834"/>
          <p:cNvPicPr/>
          <p:nvPr/>
        </p:nvPicPr>
        <p:blipFill>
          <a:blip r:embed="rId2"/>
          <a:stretch/>
        </p:blipFill>
        <p:spPr>
          <a:xfrm>
            <a:off x="216360" y="194040"/>
            <a:ext cx="971640" cy="963720"/>
          </a:xfrm>
          <a:prstGeom prst="rect">
            <a:avLst/>
          </a:prstGeom>
          <a:ln>
            <a:noFill/>
          </a:ln>
        </p:spPr>
      </p:pic>
      <p:pic>
        <p:nvPicPr>
          <p:cNvPr id="836" name="Рисунок 835"/>
          <p:cNvPicPr/>
          <p:nvPr/>
        </p:nvPicPr>
        <p:blipFill>
          <a:blip r:embed="rId3"/>
          <a:stretch/>
        </p:blipFill>
        <p:spPr>
          <a:xfrm>
            <a:off x="468720" y="338400"/>
            <a:ext cx="493560" cy="571680"/>
          </a:xfrm>
          <a:prstGeom prst="rect">
            <a:avLst/>
          </a:prstGeom>
          <a:ln>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7" name="CustomShape 1"/>
          <p:cNvSpPr/>
          <p:nvPr/>
        </p:nvSpPr>
        <p:spPr>
          <a:xfrm>
            <a:off x="1143000" y="214200"/>
            <a:ext cx="771480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strike="noStrike" spc="-1">
                <a:solidFill>
                  <a:srgbClr val="800000"/>
                </a:solidFill>
                <a:uFill>
                  <a:solidFill>
                    <a:srgbClr val="FFFFFF"/>
                  </a:solidFill>
                </a:uFill>
                <a:latin typeface="Verdana"/>
              </a:rPr>
              <a:t>Особенности проявления и визуализации веществ в количественной ТСХ</a:t>
            </a:r>
            <a:endParaRPr lang="ru-RU" sz="1800" b="0" strike="noStrike" spc="-1">
              <a:solidFill>
                <a:srgbClr val="000000"/>
              </a:solidFill>
              <a:uFill>
                <a:solidFill>
                  <a:srgbClr val="FFFFFF"/>
                </a:solidFill>
              </a:uFill>
              <a:latin typeface="Arial"/>
            </a:endParaRPr>
          </a:p>
          <a:p>
            <a:pPr algn="ctr">
              <a:lnSpc>
                <a:spcPct val="100000"/>
              </a:lnSpc>
            </a:pPr>
            <a:r>
              <a:rPr lang="ru-RU" sz="2400" b="1" strike="noStrike" spc="-1">
                <a:solidFill>
                  <a:srgbClr val="800000"/>
                </a:solidFill>
                <a:uFill>
                  <a:solidFill>
                    <a:srgbClr val="FFFFFF"/>
                  </a:solidFill>
                </a:uFill>
                <a:latin typeface="Verdana"/>
              </a:rPr>
              <a:t> (Spray или  Dipping!)</a:t>
            </a:r>
            <a:endParaRPr lang="ru-RU" sz="1800" b="0" strike="noStrike" spc="-1">
              <a:solidFill>
                <a:srgbClr val="000000"/>
              </a:solidFill>
              <a:uFill>
                <a:solidFill>
                  <a:srgbClr val="FFFFFF"/>
                </a:solidFill>
              </a:uFill>
              <a:latin typeface="Arial"/>
            </a:endParaRPr>
          </a:p>
        </p:txBody>
      </p:sp>
      <p:sp>
        <p:nvSpPr>
          <p:cNvPr id="838" name="CustomShape 2"/>
          <p:cNvSpPr/>
          <p:nvPr/>
        </p:nvSpPr>
        <p:spPr>
          <a:xfrm>
            <a:off x="1071360" y="1571760"/>
            <a:ext cx="7857720" cy="4753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Когда </a:t>
            </a:r>
            <a:r>
              <a:rPr lang="ru-RU" sz="1800" b="0" strike="noStrike" spc="-1">
                <a:solidFill>
                  <a:srgbClr val="000000"/>
                </a:solidFill>
                <a:uFill>
                  <a:solidFill>
                    <a:srgbClr val="FFFFFF"/>
                  </a:solidFill>
                </a:uFill>
                <a:latin typeface="Verdana"/>
              </a:rPr>
              <a:t>остатки растворителя удалены с ТСХ пластинки, то наступает момент когда следует заняться визуализацией или проявлением разделенных компонентов. Это чрезвычайно важный момент в количественном анализе, поскольку от того как будет выполняться визуализация зависит качество производимых расчетов, воспроизводимость , сходимость полученных результатов.</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Конечно</a:t>
            </a:r>
            <a:r>
              <a:rPr lang="ru-RU" sz="1800" b="0" strike="noStrike" spc="-1">
                <a:solidFill>
                  <a:srgbClr val="000000"/>
                </a:solidFill>
                <a:uFill>
                  <a:solidFill>
                    <a:srgbClr val="FFFFFF"/>
                  </a:solidFill>
                </a:uFill>
                <a:latin typeface="Verdana"/>
              </a:rPr>
              <a:t>, процесс визуализации зависит от свойств самих веществ, которые необходимо детектировать на поверхности пластинки. Т.е. свойства их таковы, что компоненты анализируемых смесей либо сами окрашены (как-то красители пищевые или иные), либо обладают способностью к поглощению УФ света с длиной волны 254 нм (соединения с сопряженными двойными связями), либо обладают способностью к самостоятельной флуоресценции  при облучении УФ светом с длиной волны 366 нм (например, кумарины, афлатоксин В1 и т.д.)</a:t>
            </a:r>
            <a:endParaRPr lang="ru-RU" sz="1800" b="0" strike="noStrike" spc="-1">
              <a:solidFill>
                <a:srgbClr val="000000"/>
              </a:solidFill>
              <a:uFill>
                <a:solidFill>
                  <a:srgbClr val="FFFFFF"/>
                </a:solidFill>
              </a:uFill>
              <a:latin typeface="Arial"/>
            </a:endParaRPr>
          </a:p>
        </p:txBody>
      </p:sp>
      <p:pic>
        <p:nvPicPr>
          <p:cNvPr id="839" name="Рисунок 838"/>
          <p:cNvPicPr/>
          <p:nvPr/>
        </p:nvPicPr>
        <p:blipFill>
          <a:blip r:embed="rId2"/>
          <a:stretch/>
        </p:blipFill>
        <p:spPr>
          <a:xfrm>
            <a:off x="216720" y="194400"/>
            <a:ext cx="971640" cy="963720"/>
          </a:xfrm>
          <a:prstGeom prst="rect">
            <a:avLst/>
          </a:prstGeom>
          <a:ln>
            <a:noFill/>
          </a:ln>
        </p:spPr>
      </p:pic>
      <p:pic>
        <p:nvPicPr>
          <p:cNvPr id="840" name="Рисунок 839"/>
          <p:cNvPicPr/>
          <p:nvPr/>
        </p:nvPicPr>
        <p:blipFill>
          <a:blip r:embed="rId3"/>
          <a:stretch/>
        </p:blipFill>
        <p:spPr>
          <a:xfrm>
            <a:off x="469080" y="338760"/>
            <a:ext cx="493560" cy="571680"/>
          </a:xfrm>
          <a:prstGeom prst="rect">
            <a:avLst/>
          </a:prstGeom>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41" name="Picture 4"/>
          <p:cNvPicPr/>
          <p:nvPr/>
        </p:nvPicPr>
        <p:blipFill>
          <a:blip r:embed="rId2"/>
          <a:stretch/>
        </p:blipFill>
        <p:spPr>
          <a:xfrm>
            <a:off x="2143080" y="3286080"/>
            <a:ext cx="5976720" cy="3059640"/>
          </a:xfrm>
          <a:prstGeom prst="rect">
            <a:avLst/>
          </a:prstGeom>
          <a:ln>
            <a:noFill/>
          </a:ln>
          <a:effectLst>
            <a:outerShdw dist="139498" dir="2700000">
              <a:srgbClr val="333333">
                <a:alpha val="65000"/>
              </a:srgbClr>
            </a:outerShdw>
          </a:effectLst>
        </p:spPr>
      </p:pic>
      <p:pic>
        <p:nvPicPr>
          <p:cNvPr id="842" name="Рисунок 6"/>
          <p:cNvPicPr/>
          <p:nvPr/>
        </p:nvPicPr>
        <p:blipFill>
          <a:blip r:embed="rId3"/>
          <a:srcRect l="2343" t="5086" r="3122" b="5343"/>
          <a:stretch/>
        </p:blipFill>
        <p:spPr>
          <a:xfrm>
            <a:off x="2071800" y="357120"/>
            <a:ext cx="5110920" cy="2516760"/>
          </a:xfrm>
          <a:prstGeom prst="rect">
            <a:avLst/>
          </a:prstGeom>
          <a:ln>
            <a:noFill/>
          </a:ln>
          <a:effectLst>
            <a:outerShdw dist="139498" dir="2700000">
              <a:srgbClr val="333333">
                <a:alpha val="65000"/>
              </a:srgbClr>
            </a:outerShdw>
          </a:effectLst>
        </p:spPr>
      </p:pic>
      <p:sp>
        <p:nvSpPr>
          <p:cNvPr id="843" name="CustomShape 1"/>
          <p:cNvSpPr/>
          <p:nvPr/>
        </p:nvSpPr>
        <p:spPr>
          <a:xfrm>
            <a:off x="7500960" y="1143000"/>
            <a:ext cx="128556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Verdana"/>
              </a:rPr>
              <a:t>Видимый свет</a:t>
            </a:r>
            <a:endParaRPr lang="ru-RU" sz="1800" b="0" strike="noStrike" spc="-1">
              <a:solidFill>
                <a:srgbClr val="000000"/>
              </a:solidFill>
              <a:uFill>
                <a:solidFill>
                  <a:srgbClr val="FFFFFF"/>
                </a:solidFill>
              </a:uFill>
              <a:latin typeface="Arial"/>
            </a:endParaRPr>
          </a:p>
        </p:txBody>
      </p:sp>
      <p:sp>
        <p:nvSpPr>
          <p:cNvPr id="844" name="CustomShape 2"/>
          <p:cNvSpPr/>
          <p:nvPr/>
        </p:nvSpPr>
        <p:spPr>
          <a:xfrm>
            <a:off x="2744640" y="6418800"/>
            <a:ext cx="1642680" cy="303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400" b="0" strike="noStrike" spc="-1">
                <a:solidFill>
                  <a:srgbClr val="000000"/>
                </a:solidFill>
                <a:uFill>
                  <a:solidFill>
                    <a:srgbClr val="FFFFFF"/>
                  </a:solidFill>
                </a:uFill>
                <a:latin typeface="Verdana"/>
              </a:rPr>
              <a:t>УФ 254 нм</a:t>
            </a:r>
            <a:endParaRPr lang="ru-RU" sz="1800" b="0" strike="noStrike" spc="-1">
              <a:solidFill>
                <a:srgbClr val="000000"/>
              </a:solidFill>
              <a:uFill>
                <a:solidFill>
                  <a:srgbClr val="FFFFFF"/>
                </a:solidFill>
              </a:uFill>
              <a:latin typeface="Arial"/>
            </a:endParaRPr>
          </a:p>
        </p:txBody>
      </p:sp>
      <p:sp>
        <p:nvSpPr>
          <p:cNvPr id="845" name="CustomShape 3"/>
          <p:cNvSpPr/>
          <p:nvPr/>
        </p:nvSpPr>
        <p:spPr>
          <a:xfrm>
            <a:off x="5798520" y="6405120"/>
            <a:ext cx="1642680" cy="303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400" b="0" strike="noStrike" spc="-1">
                <a:solidFill>
                  <a:srgbClr val="000000"/>
                </a:solidFill>
                <a:uFill>
                  <a:solidFill>
                    <a:srgbClr val="FFFFFF"/>
                  </a:solidFill>
                </a:uFill>
                <a:latin typeface="Verdana"/>
              </a:rPr>
              <a:t>УФ 365 нм</a:t>
            </a:r>
            <a:endParaRPr lang="ru-RU" sz="1800" b="0" strike="noStrike" spc="-1">
              <a:solidFill>
                <a:srgbClr val="000000"/>
              </a:solidFill>
              <a:uFill>
                <a:solidFill>
                  <a:srgbClr val="FFFFFF"/>
                </a:solidFill>
              </a:uFill>
              <a:latin typeface="Arial"/>
            </a:endParaRPr>
          </a:p>
        </p:txBody>
      </p:sp>
      <p:pic>
        <p:nvPicPr>
          <p:cNvPr id="846" name="Рисунок 845"/>
          <p:cNvPicPr/>
          <p:nvPr/>
        </p:nvPicPr>
        <p:blipFill>
          <a:blip r:embed="rId4"/>
          <a:stretch/>
        </p:blipFill>
        <p:spPr>
          <a:xfrm>
            <a:off x="216720" y="194400"/>
            <a:ext cx="971640" cy="963720"/>
          </a:xfrm>
          <a:prstGeom prst="rect">
            <a:avLst/>
          </a:prstGeom>
          <a:ln>
            <a:noFill/>
          </a:ln>
        </p:spPr>
      </p:pic>
      <p:pic>
        <p:nvPicPr>
          <p:cNvPr id="847" name="Рисунок 846"/>
          <p:cNvPicPr/>
          <p:nvPr/>
        </p:nvPicPr>
        <p:blipFill>
          <a:blip r:embed="rId5"/>
          <a:stretch/>
        </p:blipFill>
        <p:spPr>
          <a:xfrm>
            <a:off x="469080" y="338760"/>
            <a:ext cx="493560" cy="571680"/>
          </a:xfrm>
          <a:prstGeom prst="rect">
            <a:avLst/>
          </a:prstGeom>
          <a:ln>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8" name="CustomShape 1"/>
          <p:cNvSpPr/>
          <p:nvPr/>
        </p:nvSpPr>
        <p:spPr>
          <a:xfrm>
            <a:off x="1070280" y="745560"/>
            <a:ext cx="7857720" cy="5302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Однако</a:t>
            </a:r>
            <a:r>
              <a:rPr lang="ru-RU" sz="1800" b="0" strike="noStrike" spc="-1">
                <a:solidFill>
                  <a:srgbClr val="000000"/>
                </a:solidFill>
                <a:uFill>
                  <a:solidFill>
                    <a:srgbClr val="FFFFFF"/>
                  </a:solidFill>
                </a:uFill>
                <a:latin typeface="Verdana"/>
              </a:rPr>
              <a:t>, очень часто нет иного способа чтобы визуализировать  компоненты разделенной смеси, кроме применения специальных проявителей, которые приводят либо к образованию окрашенных соединений, либо к возникновению флуоресценции у соединений до момента проявления не имевших ее.</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Этот </a:t>
            </a:r>
            <a:r>
              <a:rPr lang="ru-RU" sz="1800" b="0" strike="noStrike" spc="-1">
                <a:solidFill>
                  <a:srgbClr val="000000"/>
                </a:solidFill>
                <a:uFill>
                  <a:solidFill>
                    <a:srgbClr val="FFFFFF"/>
                  </a:solidFill>
                </a:uFill>
                <a:latin typeface="Verdana"/>
              </a:rPr>
              <a:t>процесс визуализации невидимых соединений называют дериватизацией. По своей сути, это выполнение химических реакций, приводящих к образованию видимых соединений за счет образования Шиффовых оснований, соединений с сопряженными связями, диазосоединений и др. на поверхности ТСХ пластинки. </a:t>
            </a:r>
            <a:endParaRPr lang="ru-RU" sz="1800" b="0" strike="noStrike" spc="-1" smtClean="0">
              <a:solidFill>
                <a:srgbClr val="000000"/>
              </a:solidFill>
              <a:uFill>
                <a:solidFill>
                  <a:srgbClr val="FFFFFF"/>
                </a:solidFill>
              </a:uFill>
              <a:latin typeface="Verdana"/>
            </a:endParaRPr>
          </a:p>
          <a:p>
            <a:pPr algn="just">
              <a:lnSpc>
                <a:spcPct val="100000"/>
              </a:lnSpc>
            </a:pPr>
            <a:r>
              <a:rPr lang="ru-RU" spc="-1" smtClean="0">
                <a:solidFill>
                  <a:srgbClr val="000000"/>
                </a:solidFill>
                <a:uFill>
                  <a:solidFill>
                    <a:srgbClr val="FFFFFF"/>
                  </a:solidFill>
                </a:uFill>
                <a:latin typeface="Verdana"/>
              </a:rPr>
              <a:t>     </a:t>
            </a:r>
            <a:r>
              <a:rPr lang="ru-RU" sz="1800" b="0" strike="noStrike" spc="-1" smtClean="0">
                <a:solidFill>
                  <a:srgbClr val="000000"/>
                </a:solidFill>
                <a:uFill>
                  <a:solidFill>
                    <a:srgbClr val="FFFFFF"/>
                  </a:solidFill>
                </a:uFill>
                <a:latin typeface="Verdana"/>
              </a:rPr>
              <a:t>Реакции </a:t>
            </a:r>
            <a:r>
              <a:rPr lang="ru-RU" sz="1800" b="0" strike="noStrike" spc="-1">
                <a:solidFill>
                  <a:srgbClr val="000000"/>
                </a:solidFill>
                <a:uFill>
                  <a:solidFill>
                    <a:srgbClr val="FFFFFF"/>
                  </a:solidFill>
                </a:uFill>
                <a:latin typeface="Verdana"/>
              </a:rPr>
              <a:t>дериватизации могут быть универсальными, т.е, практически любое органическое соединения переходит в детектируемый продукт, или селективными, если детектируемыми становятся только те соединения, которые имеют соответствующие фрагменты молекул, способные участвовать в конкретной реакции.</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Избирательная </a:t>
            </a:r>
            <a:r>
              <a:rPr lang="ru-RU" sz="1800" b="0" strike="noStrike" spc="-1">
                <a:solidFill>
                  <a:srgbClr val="000000"/>
                </a:solidFill>
                <a:uFill>
                  <a:solidFill>
                    <a:srgbClr val="FFFFFF"/>
                  </a:solidFill>
                </a:uFill>
                <a:latin typeface="Verdana"/>
              </a:rPr>
              <a:t>дериватизация, специфичная для одной конкретной субстанции, практически невозможна.</a:t>
            </a:r>
            <a:endParaRPr lang="ru-RU" sz="1800" b="0" strike="noStrike" spc="-1">
              <a:solidFill>
                <a:srgbClr val="000000"/>
              </a:solidFill>
              <a:uFill>
                <a:solidFill>
                  <a:srgbClr val="FFFFFF"/>
                </a:solidFill>
              </a:uFill>
              <a:latin typeface="Arial"/>
            </a:endParaRPr>
          </a:p>
        </p:txBody>
      </p:sp>
      <p:pic>
        <p:nvPicPr>
          <p:cNvPr id="849" name="Рисунок 848"/>
          <p:cNvPicPr/>
          <p:nvPr/>
        </p:nvPicPr>
        <p:blipFill>
          <a:blip r:embed="rId2"/>
          <a:stretch/>
        </p:blipFill>
        <p:spPr>
          <a:xfrm>
            <a:off x="144000" y="116280"/>
            <a:ext cx="971640" cy="963720"/>
          </a:xfrm>
          <a:prstGeom prst="rect">
            <a:avLst/>
          </a:prstGeom>
          <a:ln>
            <a:noFill/>
          </a:ln>
        </p:spPr>
      </p:pic>
      <p:pic>
        <p:nvPicPr>
          <p:cNvPr id="850" name="Рисунок 849"/>
          <p:cNvPicPr/>
          <p:nvPr/>
        </p:nvPicPr>
        <p:blipFill>
          <a:blip r:embed="rId3"/>
          <a:stretch/>
        </p:blipFill>
        <p:spPr>
          <a:xfrm>
            <a:off x="396360" y="260640"/>
            <a:ext cx="493560" cy="571680"/>
          </a:xfrm>
          <a:prstGeom prst="rect">
            <a:avLst/>
          </a:prstGeom>
          <a:ln>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51" name="CustomShape 1"/>
          <p:cNvSpPr/>
          <p:nvPr/>
        </p:nvSpPr>
        <p:spPr>
          <a:xfrm>
            <a:off x="1071360" y="285840"/>
            <a:ext cx="7857720" cy="6399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Но </a:t>
            </a:r>
            <a:r>
              <a:rPr lang="ru-RU" sz="1800" b="0" strike="noStrike" spc="-1">
                <a:solidFill>
                  <a:srgbClr val="000000"/>
                </a:solidFill>
                <a:uFill>
                  <a:solidFill>
                    <a:srgbClr val="FFFFFF"/>
                  </a:solidFill>
                </a:uFill>
                <a:latin typeface="Verdana"/>
              </a:rPr>
              <a:t>чаще всего используют различные виды обработок химическими реагентами, вызывающими визуализацию разделенных компонентов. Обычно существует две техники нанесения проявителей :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marL="579600" algn="ctr">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Опрыскивание (Spray)</a:t>
            </a:r>
            <a:endParaRPr lang="ru-RU" sz="1800" b="0" strike="noStrike" spc="-1">
              <a:solidFill>
                <a:srgbClr val="000000"/>
              </a:solidFill>
              <a:uFill>
                <a:solidFill>
                  <a:srgbClr val="FFFFFF"/>
                </a:solidFill>
              </a:uFill>
              <a:latin typeface="Arial"/>
            </a:endParaRPr>
          </a:p>
          <a:p>
            <a:pPr marL="579600" algn="ctr">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Смачивание  (Dipping)</a:t>
            </a:r>
            <a:endParaRPr lang="ru-RU" sz="1800" b="0" strike="noStrike" spc="-1">
              <a:solidFill>
                <a:srgbClr val="000000"/>
              </a:solidFill>
              <a:uFill>
                <a:solidFill>
                  <a:srgbClr val="FFFFFF"/>
                </a:solidFill>
              </a:uFill>
              <a:latin typeface="Arial"/>
            </a:endParaRPr>
          </a:p>
          <a:p>
            <a:pPr algn="ctr">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Опрыскивание </a:t>
            </a:r>
            <a:r>
              <a:rPr lang="ru-RU" sz="1800" b="0" strike="noStrike" spc="-1">
                <a:solidFill>
                  <a:srgbClr val="000000"/>
                </a:solidFill>
                <a:uFill>
                  <a:solidFill>
                    <a:srgbClr val="FFFFFF"/>
                  </a:solidFill>
                </a:uFill>
                <a:latin typeface="Verdana"/>
              </a:rPr>
              <a:t>ТСХ пластинок является простым и быстрым методом дериватизации веществ. Однако, получаемое в результате покрытие, обычно, менее гомогенно, чем то,которое получается в результате погружения. Более того, при таком способе дериватизации более сложно нанести контролируемое количество реактива.</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Реактив </a:t>
            </a:r>
            <a:r>
              <a:rPr lang="ru-RU" sz="1800" b="0" strike="noStrike" spc="-1">
                <a:solidFill>
                  <a:srgbClr val="000000"/>
                </a:solidFill>
                <a:uFill>
                  <a:solidFill>
                    <a:srgbClr val="FFFFFF"/>
                  </a:solidFill>
                </a:uFill>
                <a:latin typeface="Verdana"/>
              </a:rPr>
              <a:t>для опрыскивания должен быть настолько свежим, насколько это возможно и его следует готовить только на данный рабочий день. Сопла цельно стеклянных опрыскивателей  (пульверизаторов) могут значительно варьироваться. Если они чересчур узки, то процесс опрыскивания занимает чересчур много времени, а если они слишком широки, то пластинка забрызгивается крупными каплями реактива, которые могут сделать затруднительной оценку хроматограммы. </a:t>
            </a:r>
            <a:endParaRPr lang="ru-RU" sz="1800" b="0" strike="noStrike" spc="-1">
              <a:solidFill>
                <a:srgbClr val="000000"/>
              </a:solidFill>
              <a:uFill>
                <a:solidFill>
                  <a:srgbClr val="FFFFFF"/>
                </a:solidFill>
              </a:uFill>
              <a:latin typeface="Arial"/>
            </a:endParaRPr>
          </a:p>
        </p:txBody>
      </p:sp>
      <p:pic>
        <p:nvPicPr>
          <p:cNvPr id="852" name="Рисунок 851"/>
          <p:cNvPicPr/>
          <p:nvPr/>
        </p:nvPicPr>
        <p:blipFill>
          <a:blip r:embed="rId2"/>
          <a:stretch/>
        </p:blipFill>
        <p:spPr>
          <a:xfrm>
            <a:off x="144720" y="117000"/>
            <a:ext cx="971640" cy="963720"/>
          </a:xfrm>
          <a:prstGeom prst="rect">
            <a:avLst/>
          </a:prstGeom>
          <a:ln>
            <a:noFill/>
          </a:ln>
        </p:spPr>
      </p:pic>
      <p:pic>
        <p:nvPicPr>
          <p:cNvPr id="853" name="Рисунок 852"/>
          <p:cNvPicPr/>
          <p:nvPr/>
        </p:nvPicPr>
        <p:blipFill>
          <a:blip r:embed="rId3"/>
          <a:stretch/>
        </p:blipFill>
        <p:spPr>
          <a:xfrm>
            <a:off x="397080" y="261360"/>
            <a:ext cx="493560" cy="571680"/>
          </a:xfrm>
          <a:prstGeom prst="rect">
            <a:avLst/>
          </a:prstGeom>
          <a:ln>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54" name="TextShape 1"/>
          <p:cNvSpPr txBox="1"/>
          <p:nvPr/>
        </p:nvSpPr>
        <p:spPr>
          <a:xfrm>
            <a:off x="1435680" y="274320"/>
            <a:ext cx="7497720" cy="1142640"/>
          </a:xfrm>
          <a:prstGeom prst="rect">
            <a:avLst/>
          </a:prstGeom>
          <a:noFill/>
          <a:ln>
            <a:noFill/>
          </a:ln>
        </p:spPr>
        <p:txBody>
          <a:bodyPr lIns="90000" tIns="45000" rIns="90000" bIns="45000" anchor="ctr"/>
          <a:lstStyle/>
          <a:p>
            <a:pPr algn="ctr">
              <a:lnSpc>
                <a:spcPct val="100000"/>
              </a:lnSpc>
            </a:pPr>
            <a:r>
              <a:rPr lang="ru-RU" sz="2800" b="1" strike="noStrike" spc="-1">
                <a:solidFill>
                  <a:srgbClr val="572314"/>
                </a:solidFill>
                <a:uFill>
                  <a:solidFill>
                    <a:srgbClr val="FFFFFF"/>
                  </a:solidFill>
                </a:uFill>
                <a:latin typeface="Gill Sans MT"/>
              </a:rPr>
              <a:t>Пример использования различных систем проявления ТСХ</a:t>
            </a:r>
            <a:endParaRPr lang="ru-RU" sz="4400" b="0" strike="noStrike" spc="-1">
              <a:solidFill>
                <a:srgbClr val="000000"/>
              </a:solidFill>
              <a:uFill>
                <a:solidFill>
                  <a:srgbClr val="FFFFFF"/>
                </a:solidFill>
              </a:uFill>
              <a:latin typeface="Verdana"/>
            </a:endParaRPr>
          </a:p>
        </p:txBody>
      </p:sp>
      <p:pic>
        <p:nvPicPr>
          <p:cNvPr id="855" name="Picture 6"/>
          <p:cNvPicPr/>
          <p:nvPr/>
        </p:nvPicPr>
        <p:blipFill>
          <a:blip r:embed="rId2" cstate="print"/>
          <a:stretch/>
        </p:blipFill>
        <p:spPr>
          <a:xfrm>
            <a:off x="2786040" y="1785960"/>
            <a:ext cx="714600" cy="4114440"/>
          </a:xfrm>
          <a:prstGeom prst="rect">
            <a:avLst/>
          </a:prstGeom>
          <a:ln>
            <a:noFill/>
          </a:ln>
        </p:spPr>
      </p:pic>
      <p:pic>
        <p:nvPicPr>
          <p:cNvPr id="856" name="Picture 7"/>
          <p:cNvPicPr/>
          <p:nvPr/>
        </p:nvPicPr>
        <p:blipFill>
          <a:blip r:embed="rId3"/>
          <a:stretch/>
        </p:blipFill>
        <p:spPr>
          <a:xfrm>
            <a:off x="6500880" y="1571760"/>
            <a:ext cx="651960" cy="4525560"/>
          </a:xfrm>
          <a:prstGeom prst="rect">
            <a:avLst/>
          </a:prstGeom>
          <a:ln>
            <a:noFill/>
          </a:ln>
        </p:spPr>
      </p:pic>
      <p:sp>
        <p:nvSpPr>
          <p:cNvPr id="857" name="CustomShape 2"/>
          <p:cNvSpPr/>
          <p:nvPr/>
        </p:nvSpPr>
        <p:spPr>
          <a:xfrm>
            <a:off x="1042920" y="6093000"/>
            <a:ext cx="3744720" cy="3337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uFill>
                  <a:solidFill>
                    <a:srgbClr val="FFFFFF"/>
                  </a:solidFill>
                </a:uFill>
                <a:latin typeface="Verdana"/>
              </a:rPr>
              <a:t>Опрыскивание пульверизатором</a:t>
            </a:r>
            <a:endParaRPr lang="ru-RU" sz="1800" b="0" strike="noStrike" spc="-1">
              <a:solidFill>
                <a:srgbClr val="000000"/>
              </a:solidFill>
              <a:uFill>
                <a:solidFill>
                  <a:srgbClr val="FFFFFF"/>
                </a:solidFill>
              </a:uFill>
              <a:latin typeface="Arial"/>
            </a:endParaRPr>
          </a:p>
        </p:txBody>
      </p:sp>
      <p:sp>
        <p:nvSpPr>
          <p:cNvPr id="858" name="CustomShape 3"/>
          <p:cNvSpPr/>
          <p:nvPr/>
        </p:nvSpPr>
        <p:spPr>
          <a:xfrm>
            <a:off x="5292720" y="6094440"/>
            <a:ext cx="2952360" cy="3337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uFill>
                  <a:solidFill>
                    <a:srgbClr val="FFFFFF"/>
                  </a:solidFill>
                </a:uFill>
                <a:latin typeface="Verdana"/>
              </a:rPr>
              <a:t>Проявление погружением</a:t>
            </a:r>
            <a:endParaRPr lang="ru-RU" sz="1800" b="0" strike="noStrike" spc="-1">
              <a:solidFill>
                <a:srgbClr val="000000"/>
              </a:solidFill>
              <a:uFill>
                <a:solidFill>
                  <a:srgbClr val="FFFFFF"/>
                </a:solidFill>
              </a:uFill>
              <a:latin typeface="Arial"/>
            </a:endParaRPr>
          </a:p>
        </p:txBody>
      </p:sp>
      <p:pic>
        <p:nvPicPr>
          <p:cNvPr id="859" name="Picture 10"/>
          <p:cNvPicPr/>
          <p:nvPr/>
        </p:nvPicPr>
        <p:blipFill>
          <a:blip r:embed="rId4"/>
          <a:stretch/>
        </p:blipFill>
        <p:spPr>
          <a:xfrm>
            <a:off x="1042920" y="2565360"/>
            <a:ext cx="1504440" cy="1512360"/>
          </a:xfrm>
          <a:prstGeom prst="rect">
            <a:avLst/>
          </a:prstGeom>
          <a:ln>
            <a:noFill/>
          </a:ln>
        </p:spPr>
      </p:pic>
      <p:pic>
        <p:nvPicPr>
          <p:cNvPr id="860" name="Picture 11"/>
          <p:cNvPicPr/>
          <p:nvPr/>
        </p:nvPicPr>
        <p:blipFill>
          <a:blip r:embed="rId5"/>
          <a:stretch/>
        </p:blipFill>
        <p:spPr>
          <a:xfrm>
            <a:off x="4643280" y="2492280"/>
            <a:ext cx="1693440" cy="1512360"/>
          </a:xfrm>
          <a:prstGeom prst="rect">
            <a:avLst/>
          </a:prstGeom>
          <a:ln>
            <a:noFill/>
          </a:ln>
        </p:spPr>
      </p:pic>
      <p:sp>
        <p:nvSpPr>
          <p:cNvPr id="861" name="Line 4"/>
          <p:cNvSpPr/>
          <p:nvPr/>
        </p:nvSpPr>
        <p:spPr>
          <a:xfrm flipH="1" flipV="1">
            <a:off x="2071440" y="3429000"/>
            <a:ext cx="928800" cy="14256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sp>
        <p:nvSpPr>
          <p:cNvPr id="862" name="Line 5"/>
          <p:cNvSpPr/>
          <p:nvPr/>
        </p:nvSpPr>
        <p:spPr>
          <a:xfrm flipH="1" flipV="1">
            <a:off x="6011640" y="3644640"/>
            <a:ext cx="792360" cy="360360"/>
          </a:xfrm>
          <a:prstGeom prst="line">
            <a:avLst/>
          </a:prstGeom>
          <a:ln w="9360">
            <a:solidFill>
              <a:srgbClr val="000000"/>
            </a:solidFill>
            <a:round/>
            <a:tailEnd type="triangle" w="med" len="med"/>
          </a:ln>
        </p:spPr>
        <p:style>
          <a:lnRef idx="0">
            <a:scrgbClr r="0" g="0" b="0"/>
          </a:lnRef>
          <a:fillRef idx="0">
            <a:scrgbClr r="0" g="0" b="0"/>
          </a:fillRef>
          <a:effectRef idx="0">
            <a:scrgbClr r="0" g="0" b="0"/>
          </a:effectRef>
          <a:fontRef idx="minor"/>
        </p:style>
      </p:sp>
      <p:pic>
        <p:nvPicPr>
          <p:cNvPr id="863" name="Рисунок 862"/>
          <p:cNvPicPr/>
          <p:nvPr/>
        </p:nvPicPr>
        <p:blipFill>
          <a:blip r:embed="rId6"/>
          <a:stretch/>
        </p:blipFill>
        <p:spPr>
          <a:xfrm>
            <a:off x="144720" y="117000"/>
            <a:ext cx="971640" cy="963720"/>
          </a:xfrm>
          <a:prstGeom prst="rect">
            <a:avLst/>
          </a:prstGeom>
          <a:ln>
            <a:noFill/>
          </a:ln>
        </p:spPr>
      </p:pic>
      <p:pic>
        <p:nvPicPr>
          <p:cNvPr id="864" name="Рисунок 863"/>
          <p:cNvPicPr/>
          <p:nvPr/>
        </p:nvPicPr>
        <p:blipFill>
          <a:blip r:embed="rId7"/>
          <a:stretch/>
        </p:blipFill>
        <p:spPr>
          <a:xfrm>
            <a:off x="397080" y="261360"/>
            <a:ext cx="493560" cy="571680"/>
          </a:xfrm>
          <a:prstGeom prst="rect">
            <a:avLst/>
          </a:prstGeom>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65" name="Picture 2"/>
          <p:cNvPicPr/>
          <p:nvPr/>
        </p:nvPicPr>
        <p:blipFill>
          <a:blip r:embed="rId2"/>
          <a:stretch/>
        </p:blipFill>
        <p:spPr>
          <a:xfrm>
            <a:off x="1143000" y="857160"/>
            <a:ext cx="1285560" cy="2071440"/>
          </a:xfrm>
          <a:prstGeom prst="rect">
            <a:avLst/>
          </a:prstGeom>
          <a:ln>
            <a:noFill/>
          </a:ln>
        </p:spPr>
      </p:pic>
      <p:pic>
        <p:nvPicPr>
          <p:cNvPr id="866" name="Picture 4"/>
          <p:cNvPicPr/>
          <p:nvPr/>
        </p:nvPicPr>
        <p:blipFill>
          <a:blip r:embed="rId3"/>
          <a:stretch/>
        </p:blipFill>
        <p:spPr>
          <a:xfrm rot="5400000">
            <a:off x="2352240" y="1148040"/>
            <a:ext cx="2071440" cy="1488960"/>
          </a:xfrm>
          <a:prstGeom prst="rect">
            <a:avLst/>
          </a:prstGeom>
          <a:ln>
            <a:noFill/>
          </a:ln>
        </p:spPr>
      </p:pic>
      <p:pic>
        <p:nvPicPr>
          <p:cNvPr id="867" name="Picture 7"/>
          <p:cNvPicPr/>
          <p:nvPr/>
        </p:nvPicPr>
        <p:blipFill>
          <a:blip r:embed="rId4"/>
          <a:stretch/>
        </p:blipFill>
        <p:spPr>
          <a:xfrm>
            <a:off x="1143000" y="3571920"/>
            <a:ext cx="3142800" cy="2676240"/>
          </a:xfrm>
          <a:prstGeom prst="rect">
            <a:avLst/>
          </a:prstGeom>
          <a:ln w="9360">
            <a:noFill/>
          </a:ln>
        </p:spPr>
      </p:pic>
      <p:sp>
        <p:nvSpPr>
          <p:cNvPr id="868" name="CustomShape 1"/>
          <p:cNvSpPr/>
          <p:nvPr/>
        </p:nvSpPr>
        <p:spPr>
          <a:xfrm>
            <a:off x="4357800" y="285840"/>
            <a:ext cx="4571640" cy="5851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rPr>
              <a:t>   Исключение </a:t>
            </a:r>
            <a:r>
              <a:rPr lang="ru-RU" sz="1800" b="0" strike="noStrike" spc="-1">
                <a:solidFill>
                  <a:srgbClr val="000000"/>
                </a:solidFill>
                <a:uFill>
                  <a:solidFill>
                    <a:srgbClr val="FFFFFF"/>
                  </a:solidFill>
                </a:uFill>
              </a:rPr>
              <a:t>составляют УЗИ опрыскиватели методом холодного тумана и автоспрейеры.</a:t>
            </a:r>
          </a:p>
          <a:p>
            <a:pPr algn="just">
              <a:lnSpc>
                <a:spcPct val="100000"/>
              </a:lnSpc>
            </a:pPr>
            <a:endParaRPr lang="ru-RU" sz="1800" b="0" strike="noStrike" spc="-1" smtClean="0">
              <a:solidFill>
                <a:srgbClr val="000000"/>
              </a:solidFill>
              <a:uFill>
                <a:solidFill>
                  <a:srgbClr val="FFFFFF"/>
                </a:solidFill>
              </a:uFill>
            </a:endParaRPr>
          </a:p>
          <a:p>
            <a:pPr algn="just">
              <a:lnSpc>
                <a:spcPct val="100000"/>
              </a:lnSpc>
            </a:pPr>
            <a:r>
              <a:rPr lang="ru-RU" sz="1800" b="0" strike="noStrike" spc="-1" smtClean="0">
                <a:solidFill>
                  <a:srgbClr val="000000"/>
                </a:solidFill>
                <a:uFill>
                  <a:solidFill>
                    <a:srgbClr val="FFFFFF"/>
                  </a:solidFill>
                </a:uFill>
              </a:rPr>
              <a:t>Полностью</a:t>
            </a:r>
            <a:r>
              <a:rPr lang="ru-RU" sz="1800" b="0" strike="noStrike" spc="-1">
                <a:solidFill>
                  <a:srgbClr val="000000"/>
                </a:solidFill>
                <a:uFill>
                  <a:solidFill>
                    <a:srgbClr val="FFFFFF"/>
                  </a:solidFill>
                </a:uFill>
              </a:rPr>
              <a:t> автоматизированный </a:t>
            </a:r>
            <a:r>
              <a:rPr lang="ru-RU" sz="1800" b="0" strike="noStrike" spc="-1" smtClean="0">
                <a:solidFill>
                  <a:srgbClr val="000000"/>
                </a:solidFill>
                <a:uFill>
                  <a:solidFill>
                    <a:srgbClr val="FFFFFF"/>
                  </a:solidFill>
                </a:uFill>
              </a:rPr>
              <a:t>оп-рыскиватель</a:t>
            </a:r>
            <a:r>
              <a:rPr lang="ru-RU" sz="1800" b="0" strike="noStrike" spc="-1">
                <a:solidFill>
                  <a:srgbClr val="000000"/>
                </a:solidFill>
                <a:uFill>
                  <a:solidFill>
                    <a:srgbClr val="FFFFFF"/>
                  </a:solidFill>
                </a:uFill>
              </a:rPr>
              <a:t> ТСХ пластин ChromaJet DS 20, производимый фирмой DESAGA, представляет собой совершенно новую концепцию опрыскивания ТСХ пластинок или пленок реактивами с самой большой точностью. Это, конечно же достигается посредством управления компьютером. Преимущества по сравнению с опрыскиванием вручную состоят в том, что используется значительно меньшее количество реактива, образуется гораздо меньше аэрозоля и достигается самая высокая однородность опрыскиваемой зоны. </a:t>
            </a:r>
          </a:p>
        </p:txBody>
      </p:sp>
      <p:pic>
        <p:nvPicPr>
          <p:cNvPr id="869" name="Рисунок 868"/>
          <p:cNvPicPr/>
          <p:nvPr/>
        </p:nvPicPr>
        <p:blipFill>
          <a:blip r:embed="rId5"/>
          <a:stretch/>
        </p:blipFill>
        <p:spPr>
          <a:xfrm>
            <a:off x="145440" y="117720"/>
            <a:ext cx="971640" cy="963720"/>
          </a:xfrm>
          <a:prstGeom prst="rect">
            <a:avLst/>
          </a:prstGeom>
          <a:ln>
            <a:noFill/>
          </a:ln>
        </p:spPr>
      </p:pic>
      <p:pic>
        <p:nvPicPr>
          <p:cNvPr id="870" name="Рисунок 869"/>
          <p:cNvPicPr/>
          <p:nvPr/>
        </p:nvPicPr>
        <p:blipFill>
          <a:blip r:embed="rId6"/>
          <a:stretch/>
        </p:blipFill>
        <p:spPr>
          <a:xfrm>
            <a:off x="397800" y="262080"/>
            <a:ext cx="493560" cy="571680"/>
          </a:xfrm>
          <a:prstGeom prst="rect">
            <a:avLst/>
          </a:prstGeom>
          <a:ln>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71" name="Picture 6"/>
          <p:cNvPicPr/>
          <p:nvPr/>
        </p:nvPicPr>
        <p:blipFill>
          <a:blip r:embed="rId2"/>
          <a:stretch/>
        </p:blipFill>
        <p:spPr>
          <a:xfrm>
            <a:off x="1143000" y="141840"/>
            <a:ext cx="3214686" cy="2358466"/>
          </a:xfrm>
          <a:prstGeom prst="rect">
            <a:avLst/>
          </a:prstGeom>
          <a:ln>
            <a:noFill/>
          </a:ln>
        </p:spPr>
      </p:pic>
      <p:sp>
        <p:nvSpPr>
          <p:cNvPr id="872" name="CustomShape 1"/>
          <p:cNvSpPr/>
          <p:nvPr/>
        </p:nvSpPr>
        <p:spPr>
          <a:xfrm>
            <a:off x="1000080" y="2667600"/>
            <a:ext cx="7857720" cy="4205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a:solidFill>
                  <a:srgbClr val="000000"/>
                </a:solidFill>
                <a:uFill>
                  <a:solidFill>
                    <a:srgbClr val="FFFFFF"/>
                  </a:solidFill>
                </a:uFill>
                <a:latin typeface="Verdana"/>
              </a:rPr>
              <a:t>Процесс погружения ТСХ пластинок в подходящие растворы реактивов все чаще и чаще используется последующим причинам:</a:t>
            </a: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Arial"/>
              <a:buChar char="•"/>
            </a:pPr>
            <a:r>
              <a:rPr lang="ru-RU" sz="1800" b="0" strike="noStrike" spc="-1">
                <a:solidFill>
                  <a:srgbClr val="000000"/>
                </a:solidFill>
                <a:uFill>
                  <a:solidFill>
                    <a:srgbClr val="FFFFFF"/>
                  </a:solidFill>
                </a:uFill>
                <a:latin typeface="Verdana"/>
              </a:rPr>
              <a:t>Нанесение раствора реактива на слой сорбента в этом случае более однородно, чем даже при самом тщательном нанесении вручную.</a:t>
            </a: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Arial"/>
              <a:buChar char="•"/>
            </a:pPr>
            <a:r>
              <a:rPr lang="ru-RU" sz="1800" b="0" strike="noStrike" spc="-1">
                <a:solidFill>
                  <a:srgbClr val="000000"/>
                </a:solidFill>
                <a:uFill>
                  <a:solidFill>
                    <a:srgbClr val="FFFFFF"/>
                  </a:solidFill>
                </a:uFill>
                <a:latin typeface="Verdana"/>
              </a:rPr>
              <a:t>Распределение неподвержено влиянию «искусства» оператора, емкости оборудования для нанесения, вязкости реактива или размеров капелек в аэрозоле.</a:t>
            </a: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Arial"/>
              <a:buChar char="•"/>
            </a:pPr>
            <a:r>
              <a:rPr lang="ru-RU" sz="1800" b="0" strike="noStrike" spc="-1">
                <a:solidFill>
                  <a:srgbClr val="000000"/>
                </a:solidFill>
                <a:uFill>
                  <a:solidFill>
                    <a:srgbClr val="FFFFFF"/>
                  </a:solidFill>
                </a:uFill>
                <a:latin typeface="Verdana"/>
              </a:rPr>
              <a:t> Точная количественная оценка химически прореагировавших ТСХ хроматограмм возможно только с использованием этого метода. Это является следствием того, что в результате однородности покрытия получаются значительно менее структурированные базовые линии, чем при опрыскивании. </a:t>
            </a:r>
            <a:endParaRPr lang="ru-RU" sz="1800" b="0" strike="noStrike" spc="-1">
              <a:solidFill>
                <a:srgbClr val="000000"/>
              </a:solidFill>
              <a:uFill>
                <a:solidFill>
                  <a:srgbClr val="FFFFFF"/>
                </a:solidFill>
              </a:uFill>
              <a:latin typeface="Arial"/>
            </a:endParaRPr>
          </a:p>
        </p:txBody>
      </p:sp>
      <p:sp>
        <p:nvSpPr>
          <p:cNvPr id="873" name="CustomShape 2"/>
          <p:cNvSpPr/>
          <p:nvPr/>
        </p:nvSpPr>
        <p:spPr>
          <a:xfrm>
            <a:off x="4572000" y="500040"/>
            <a:ext cx="4571640" cy="17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a:solidFill>
                  <a:srgbClr val="000000"/>
                </a:solidFill>
                <a:uFill>
                  <a:solidFill>
                    <a:srgbClr val="FFFFFF"/>
                  </a:solidFill>
                </a:uFill>
                <a:latin typeface="Verdana"/>
              </a:rPr>
              <a:t>Есть одно НО …. – это цена подобных устройств . Поэтому значительно более доступны устройства для проявления погружением или смачиванием ТСХ пластин. </a:t>
            </a:r>
            <a:endParaRPr lang="ru-RU" sz="1800" b="0" strike="noStrike" spc="-1">
              <a:solidFill>
                <a:srgbClr val="000000"/>
              </a:solidFill>
              <a:uFill>
                <a:solidFill>
                  <a:srgbClr val="FFFFFF"/>
                </a:solidFill>
              </a:uFill>
              <a:latin typeface="Arial"/>
            </a:endParaRPr>
          </a:p>
        </p:txBody>
      </p:sp>
      <p:pic>
        <p:nvPicPr>
          <p:cNvPr id="874" name="Рисунок 873"/>
          <p:cNvPicPr/>
          <p:nvPr/>
        </p:nvPicPr>
        <p:blipFill>
          <a:blip r:embed="rId3"/>
          <a:stretch/>
        </p:blipFill>
        <p:spPr>
          <a:xfrm>
            <a:off x="145440" y="117720"/>
            <a:ext cx="971640" cy="963720"/>
          </a:xfrm>
          <a:prstGeom prst="rect">
            <a:avLst/>
          </a:prstGeom>
          <a:ln>
            <a:noFill/>
          </a:ln>
        </p:spPr>
      </p:pic>
      <p:pic>
        <p:nvPicPr>
          <p:cNvPr id="875" name="Рисунок 874"/>
          <p:cNvPicPr/>
          <p:nvPr/>
        </p:nvPicPr>
        <p:blipFill>
          <a:blip r:embed="rId4"/>
          <a:stretch/>
        </p:blipFill>
        <p:spPr>
          <a:xfrm>
            <a:off x="397800" y="262080"/>
            <a:ext cx="493560" cy="571680"/>
          </a:xfrm>
          <a:prstGeom prst="rect">
            <a:avLst/>
          </a:prstGeom>
          <a:ln>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6" name="CustomShape 1"/>
          <p:cNvSpPr/>
          <p:nvPr/>
        </p:nvSpPr>
        <p:spPr>
          <a:xfrm>
            <a:off x="1141920" y="1284120"/>
            <a:ext cx="7859160" cy="3107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rPr>
              <a:t>     Абсолютно </a:t>
            </a:r>
            <a:r>
              <a:rPr lang="ru-RU" sz="1800" b="0" strike="noStrike" spc="-1">
                <a:solidFill>
                  <a:srgbClr val="000000"/>
                </a:solidFill>
                <a:uFill>
                  <a:solidFill>
                    <a:srgbClr val="FFFFFF"/>
                  </a:solidFill>
                </a:uFill>
              </a:rPr>
              <a:t>необходима для всех пользователей ТСХ, кто выполняет дериватизацию, книга реактивов (в двух томах) H.Jork, W.Funk, W.Fischer and H.Wimmer  “Thin-Layer Chromatography. Reagents and Detection Methods.”  Том.1a содержит 80 монографий на реактивы и, кроме того дает детальное представление фундаментальных принципов физических и химических методов детектирования. Том 1b затрагивает особые методы детектирования, включая фотохимические, термохимические и электрохимические реакции активации; описаны механизмы реакций и включены еще 65 монографий на реактивы. </a:t>
            </a:r>
          </a:p>
        </p:txBody>
      </p:sp>
      <p:pic>
        <p:nvPicPr>
          <p:cNvPr id="877" name="Рисунок 876"/>
          <p:cNvPicPr/>
          <p:nvPr/>
        </p:nvPicPr>
        <p:blipFill>
          <a:blip r:embed="rId2"/>
          <a:stretch/>
        </p:blipFill>
        <p:spPr>
          <a:xfrm>
            <a:off x="146160" y="118440"/>
            <a:ext cx="971640" cy="963720"/>
          </a:xfrm>
          <a:prstGeom prst="rect">
            <a:avLst/>
          </a:prstGeom>
          <a:ln>
            <a:noFill/>
          </a:ln>
        </p:spPr>
      </p:pic>
      <p:pic>
        <p:nvPicPr>
          <p:cNvPr id="878" name="Рисунок 877"/>
          <p:cNvPicPr/>
          <p:nvPr/>
        </p:nvPicPr>
        <p:blipFill>
          <a:blip r:embed="rId3"/>
          <a:stretch/>
        </p:blipFill>
        <p:spPr>
          <a:xfrm>
            <a:off x="398520" y="262800"/>
            <a:ext cx="493560" cy="571680"/>
          </a:xfrm>
          <a:prstGeom prst="rect">
            <a:avLst/>
          </a:prstGeom>
          <a:ln>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9" name="CustomShape 1"/>
          <p:cNvSpPr/>
          <p:nvPr/>
        </p:nvSpPr>
        <p:spPr>
          <a:xfrm>
            <a:off x="1152000" y="214200"/>
            <a:ext cx="7634520" cy="821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i="1" strike="noStrike" spc="-1">
                <a:solidFill>
                  <a:srgbClr val="00B050"/>
                </a:solidFill>
                <a:uFill>
                  <a:solidFill>
                    <a:srgbClr val="FFFFFF"/>
                  </a:solidFill>
                </a:uFill>
                <a:latin typeface="Verdana"/>
              </a:rPr>
              <a:t>Советы по нанесению образцов.  Самплеры и автосамплеры.</a:t>
            </a:r>
            <a:endParaRPr lang="ru-RU" sz="1800" b="0" strike="noStrike" spc="-1">
              <a:solidFill>
                <a:srgbClr val="000000"/>
              </a:solidFill>
              <a:uFill>
                <a:solidFill>
                  <a:srgbClr val="FFFFFF"/>
                </a:solidFill>
              </a:uFill>
              <a:latin typeface="Arial"/>
            </a:endParaRPr>
          </a:p>
        </p:txBody>
      </p:sp>
      <p:sp>
        <p:nvSpPr>
          <p:cNvPr id="880" name="CustomShape 2"/>
          <p:cNvSpPr/>
          <p:nvPr/>
        </p:nvSpPr>
        <p:spPr>
          <a:xfrm>
            <a:off x="285840" y="1143000"/>
            <a:ext cx="8572320" cy="5576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В </a:t>
            </a:r>
            <a:r>
              <a:rPr lang="ru-RU" sz="1800" b="0" strike="noStrike" spc="-1">
                <a:solidFill>
                  <a:srgbClr val="000000"/>
                </a:solidFill>
                <a:uFill>
                  <a:solidFill>
                    <a:srgbClr val="FFFFFF"/>
                  </a:solidFill>
                </a:uFill>
                <a:latin typeface="Verdana"/>
              </a:rPr>
              <a:t>ТСХ большое значение придается  способу нанесения проб. От того как выполнена данная процедура  напрямую зависит результат.</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Для </a:t>
            </a:r>
            <a:r>
              <a:rPr lang="ru-RU" sz="1800" b="0" strike="noStrike" spc="-1">
                <a:solidFill>
                  <a:srgbClr val="000000"/>
                </a:solidFill>
                <a:uFill>
                  <a:solidFill>
                    <a:srgbClr val="FFFFFF"/>
                  </a:solidFill>
                </a:uFill>
                <a:latin typeface="Verdana"/>
              </a:rPr>
              <a:t>начала необходимо определиться с растворителем проб. Этот растворитель по возможности должен быть наименьшей полярности, но определяемые компоненты обязательно должны растворяться в нем. Например, фосфорорганический пестицид фосфамид отлично растворим во многих органических растворителях. Лучше всего в ацетоне и хлороформе. Но растворим он также и в н-гексане хотя и не так хорошо как вышеприведенных растворителях. Из всех растворителей стоит остановиться на н-гексане, как самом малополярном растворителе. Почему ?  Рисунок иллюстрирует распределение веществ пробы  в зависимости от полярности применяемого растворителя. Поскольку полярный растворитель всегда выступает модификатором подвижной фазы и имеет определенную элюирующую силу, то он осуществляет перенос компонентов пробы к краям зоны нанесения, вызывает тем самым эффект «бублика». Дальнейшее хроматографирование приводит к существенному снижению эффективности разделения.</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p:txBody>
      </p:sp>
      <p:pic>
        <p:nvPicPr>
          <p:cNvPr id="881" name="Рисунок 880"/>
          <p:cNvPicPr/>
          <p:nvPr/>
        </p:nvPicPr>
        <p:blipFill>
          <a:blip r:embed="rId2"/>
          <a:stretch/>
        </p:blipFill>
        <p:spPr>
          <a:xfrm>
            <a:off x="146880" y="119160"/>
            <a:ext cx="971640" cy="963720"/>
          </a:xfrm>
          <a:prstGeom prst="rect">
            <a:avLst/>
          </a:prstGeom>
          <a:ln>
            <a:noFill/>
          </a:ln>
        </p:spPr>
      </p:pic>
      <p:pic>
        <p:nvPicPr>
          <p:cNvPr id="882" name="Рисунок 881"/>
          <p:cNvPicPr/>
          <p:nvPr/>
        </p:nvPicPr>
        <p:blipFill>
          <a:blip r:embed="rId3"/>
          <a:stretch/>
        </p:blipFill>
        <p:spPr>
          <a:xfrm>
            <a:off x="399240" y="263520"/>
            <a:ext cx="493560" cy="571680"/>
          </a:xfrm>
          <a:prstGeom prst="rect">
            <a:avLst/>
          </a:prstGeom>
          <a:ln>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83" name="Picture 2"/>
          <p:cNvPicPr/>
          <p:nvPr/>
        </p:nvPicPr>
        <p:blipFill>
          <a:blip r:embed="rId2"/>
          <a:stretch/>
        </p:blipFill>
        <p:spPr>
          <a:xfrm>
            <a:off x="1284840" y="357120"/>
            <a:ext cx="5686920" cy="4071600"/>
          </a:xfrm>
          <a:prstGeom prst="rect">
            <a:avLst/>
          </a:prstGeom>
          <a:ln w="9360">
            <a:noFill/>
          </a:ln>
        </p:spPr>
      </p:pic>
      <p:sp>
        <p:nvSpPr>
          <p:cNvPr id="884" name="CustomShape 1"/>
          <p:cNvSpPr/>
          <p:nvPr/>
        </p:nvSpPr>
        <p:spPr>
          <a:xfrm>
            <a:off x="500040" y="5214960"/>
            <a:ext cx="8357760" cy="729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400" b="0" strike="noStrike" spc="-1">
                <a:solidFill>
                  <a:srgbClr val="000000"/>
                </a:solidFill>
                <a:uFill>
                  <a:solidFill>
                    <a:srgbClr val="FFFFFF"/>
                  </a:solidFill>
                </a:uFill>
                <a:latin typeface="Verdana"/>
              </a:rPr>
              <a:t>(а) После нанесения (вид точки нанесения сверху);</a:t>
            </a:r>
            <a:endParaRPr lang="ru-RU" sz="1800" b="0" strike="noStrike" spc="-1">
              <a:solidFill>
                <a:srgbClr val="000000"/>
              </a:solidFill>
              <a:uFill>
                <a:solidFill>
                  <a:srgbClr val="FFFFFF"/>
                </a:solidFill>
              </a:uFill>
              <a:latin typeface="Arial"/>
            </a:endParaRPr>
          </a:p>
          <a:p>
            <a:pPr>
              <a:lnSpc>
                <a:spcPct val="100000"/>
              </a:lnSpc>
            </a:pPr>
            <a:r>
              <a:rPr lang="ru-RU" sz="1400" b="0" strike="noStrike" spc="-1">
                <a:solidFill>
                  <a:srgbClr val="000000"/>
                </a:solidFill>
                <a:uFill>
                  <a:solidFill>
                    <a:srgbClr val="FFFFFF"/>
                  </a:solidFill>
                </a:uFill>
                <a:latin typeface="Verdana"/>
              </a:rPr>
              <a:t>(b) После нанесения (профиль распределения вещества в точке нанесения);</a:t>
            </a:r>
            <a:endParaRPr lang="ru-RU" sz="1800" b="0" strike="noStrike" spc="-1">
              <a:solidFill>
                <a:srgbClr val="000000"/>
              </a:solidFill>
              <a:uFill>
                <a:solidFill>
                  <a:srgbClr val="FFFFFF"/>
                </a:solidFill>
              </a:uFill>
              <a:latin typeface="Arial"/>
            </a:endParaRPr>
          </a:p>
          <a:p>
            <a:pPr>
              <a:lnSpc>
                <a:spcPct val="100000"/>
              </a:lnSpc>
            </a:pPr>
            <a:r>
              <a:rPr lang="ru-RU" sz="1400" b="0" strike="noStrike" spc="-1">
                <a:solidFill>
                  <a:srgbClr val="000000"/>
                </a:solidFill>
                <a:uFill>
                  <a:solidFill>
                    <a:srgbClr val="FFFFFF"/>
                  </a:solidFill>
                </a:uFill>
                <a:latin typeface="Verdana"/>
              </a:rPr>
              <a:t>(с) После хроматографирования (профиль распределения вещества в пятне).</a:t>
            </a:r>
            <a:endParaRPr lang="ru-RU" sz="1800" b="0" strike="noStrike" spc="-1">
              <a:solidFill>
                <a:srgbClr val="000000"/>
              </a:solidFill>
              <a:uFill>
                <a:solidFill>
                  <a:srgbClr val="FFFFFF"/>
                </a:solidFill>
              </a:uFill>
              <a:latin typeface="Arial"/>
            </a:endParaRPr>
          </a:p>
        </p:txBody>
      </p:sp>
      <p:pic>
        <p:nvPicPr>
          <p:cNvPr id="885" name="Рисунок 884"/>
          <p:cNvPicPr/>
          <p:nvPr/>
        </p:nvPicPr>
        <p:blipFill>
          <a:blip r:embed="rId3"/>
          <a:stretch/>
        </p:blipFill>
        <p:spPr>
          <a:xfrm>
            <a:off x="146880" y="119160"/>
            <a:ext cx="971640" cy="963720"/>
          </a:xfrm>
          <a:prstGeom prst="rect">
            <a:avLst/>
          </a:prstGeom>
          <a:ln>
            <a:noFill/>
          </a:ln>
        </p:spPr>
      </p:pic>
      <p:pic>
        <p:nvPicPr>
          <p:cNvPr id="886" name="Рисунок 885"/>
          <p:cNvPicPr/>
          <p:nvPr/>
        </p:nvPicPr>
        <p:blipFill>
          <a:blip r:embed="rId4"/>
          <a:stretch/>
        </p:blipFill>
        <p:spPr>
          <a:xfrm>
            <a:off x="399240" y="263520"/>
            <a:ext cx="493560" cy="571680"/>
          </a:xfrm>
          <a:prstGeom prst="rect">
            <a:avLst/>
          </a:prstGeom>
          <a:ln>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7" name="CustomShape 1"/>
          <p:cNvSpPr/>
          <p:nvPr/>
        </p:nvSpPr>
        <p:spPr>
          <a:xfrm>
            <a:off x="360000" y="1008000"/>
            <a:ext cx="8572320" cy="4204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a:solidFill>
                  <a:srgbClr val="000000"/>
                </a:solidFill>
                <a:uFill>
                  <a:solidFill>
                    <a:srgbClr val="FFFFFF"/>
                  </a:solidFill>
                </a:uFill>
                <a:latin typeface="Verdana"/>
              </a:rPr>
              <a:t>Во-вторых, необходимо ввести себе за правило систему разметки ТСХ пластинки для ручного нанесения проб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StarSymbol"/>
              <a:buAutoNum type="arabicPeriod"/>
            </a:pPr>
            <a:r>
              <a:rPr lang="ru-RU" sz="1800" b="0" strike="noStrike" spc="-1">
                <a:solidFill>
                  <a:srgbClr val="000000"/>
                </a:solidFill>
                <a:uFill>
                  <a:solidFill>
                    <a:srgbClr val="FFFFFF"/>
                  </a:solidFill>
                </a:uFill>
                <a:latin typeface="Verdana"/>
              </a:rPr>
              <a:t>Никогда не делать пометки карандашом на поверхности сорбента в зоне разделения. Т.е. нельзя отчерчивать линию старта и делать пометки, например, номера проб ниже линии старта. Все пометки допустимы только вверху линии предполагаемого фронта растворителей.</a:t>
            </a: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StarSymbol"/>
              <a:buAutoNum type="arabicPeriod"/>
            </a:pPr>
            <a:r>
              <a:rPr lang="ru-RU" sz="1800" b="0" strike="noStrike" spc="-1">
                <a:solidFill>
                  <a:srgbClr val="000000"/>
                </a:solidFill>
                <a:uFill>
                  <a:solidFill>
                    <a:srgbClr val="FFFFFF"/>
                  </a:solidFill>
                </a:uFill>
                <a:latin typeface="Verdana"/>
              </a:rPr>
              <a:t>В случае ручного нанесения проб используйте шаблон разметки пластин. Благо их выпускают все фирмы, производящие оборудование для ТСХ. </a:t>
            </a:r>
            <a:endParaRPr lang="ru-RU" sz="1800" b="0" strike="noStrike" spc="-1">
              <a:solidFill>
                <a:srgbClr val="000000"/>
              </a:solidFill>
              <a:uFill>
                <a:solidFill>
                  <a:srgbClr val="FFFFFF"/>
                </a:solidFill>
              </a:uFill>
              <a:latin typeface="Arial"/>
            </a:endParaRPr>
          </a:p>
          <a:p>
            <a:pPr marL="579600" algn="just">
              <a:lnSpc>
                <a:spcPct val="100000"/>
              </a:lnSpc>
              <a:buClr>
                <a:srgbClr val="000000"/>
              </a:buClr>
              <a:buFont typeface="StarSymbol"/>
              <a:buAutoNum type="arabicPeriod"/>
            </a:pPr>
            <a:r>
              <a:rPr lang="ru-RU" sz="1800" b="0" strike="noStrike" spc="-1">
                <a:solidFill>
                  <a:srgbClr val="000000"/>
                </a:solidFill>
                <a:uFill>
                  <a:solidFill>
                    <a:srgbClr val="FFFFFF"/>
                  </a:solidFill>
                </a:uFill>
                <a:latin typeface="Verdana"/>
              </a:rPr>
              <a:t>Никогда не размещайте линию старта близко к краю пластинки. Как минимум это расстояние не должно быть меньше 1,5 см.</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p:txBody>
      </p:sp>
      <p:pic>
        <p:nvPicPr>
          <p:cNvPr id="888" name="Picture 2"/>
          <p:cNvPicPr/>
          <p:nvPr/>
        </p:nvPicPr>
        <p:blipFill>
          <a:blip r:embed="rId2"/>
          <a:stretch/>
        </p:blipFill>
        <p:spPr>
          <a:xfrm>
            <a:off x="3240000" y="4633560"/>
            <a:ext cx="2974680" cy="1956240"/>
          </a:xfrm>
          <a:prstGeom prst="rect">
            <a:avLst/>
          </a:prstGeom>
          <a:ln w="9360">
            <a:noFill/>
          </a:ln>
        </p:spPr>
      </p:pic>
      <p:pic>
        <p:nvPicPr>
          <p:cNvPr id="889" name="Рисунок 888"/>
          <p:cNvPicPr/>
          <p:nvPr/>
        </p:nvPicPr>
        <p:blipFill>
          <a:blip r:embed="rId3"/>
          <a:stretch/>
        </p:blipFill>
        <p:spPr>
          <a:xfrm>
            <a:off x="147600" y="119880"/>
            <a:ext cx="971640" cy="963720"/>
          </a:xfrm>
          <a:prstGeom prst="rect">
            <a:avLst/>
          </a:prstGeom>
          <a:ln>
            <a:noFill/>
          </a:ln>
        </p:spPr>
      </p:pic>
      <p:pic>
        <p:nvPicPr>
          <p:cNvPr id="890" name="Рисунок 889"/>
          <p:cNvPicPr/>
          <p:nvPr/>
        </p:nvPicPr>
        <p:blipFill>
          <a:blip r:embed="rId4"/>
          <a:stretch/>
        </p:blipFill>
        <p:spPr>
          <a:xfrm>
            <a:off x="399960" y="264240"/>
            <a:ext cx="493560" cy="571680"/>
          </a:xfrm>
          <a:prstGeom prst="rect">
            <a:avLst/>
          </a:prstGeom>
          <a:ln>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1" name="CustomShape 1"/>
          <p:cNvSpPr/>
          <p:nvPr/>
        </p:nvSpPr>
        <p:spPr>
          <a:xfrm>
            <a:off x="288000" y="1318680"/>
            <a:ext cx="857232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В-третьих</a:t>
            </a:r>
            <a:r>
              <a:rPr lang="ru-RU" sz="1800" b="0" strike="noStrike" spc="-1">
                <a:solidFill>
                  <a:srgbClr val="000000"/>
                </a:solidFill>
                <a:uFill>
                  <a:solidFill>
                    <a:srgbClr val="FFFFFF"/>
                  </a:solidFill>
                </a:uFill>
                <a:latin typeface="Verdana"/>
              </a:rPr>
              <a:t>,  в случае ручного нанесения проб на ТСХ пластинку</a:t>
            </a:r>
            <a:endParaRPr lang="ru-RU" sz="1800" b="0" strike="noStrike" spc="-1">
              <a:solidFill>
                <a:srgbClr val="000000"/>
              </a:solidFill>
              <a:uFill>
                <a:solidFill>
                  <a:srgbClr val="FFFFFF"/>
                </a:solidFill>
              </a:uFill>
              <a:latin typeface="Arial"/>
            </a:endParaRPr>
          </a:p>
          <a:p>
            <a:pPr>
              <a:lnSpc>
                <a:spcPct val="100000"/>
              </a:lnSpc>
            </a:pPr>
            <a:r>
              <a:rPr lang="ru-RU" sz="1800" b="0" strike="noStrike" spc="-1">
                <a:solidFill>
                  <a:srgbClr val="000000"/>
                </a:solidFill>
                <a:uFill>
                  <a:solidFill>
                    <a:srgbClr val="FFFFFF"/>
                  </a:solidFill>
                </a:uFill>
                <a:latin typeface="Verdana"/>
              </a:rPr>
              <a:t>необходимо это делать весьма осторожно, чтобы не повредить слой сорбента в точке нанесения.</a:t>
            </a:r>
            <a:endParaRPr lang="ru-RU" sz="1800" b="0" strike="noStrike" spc="-1">
              <a:solidFill>
                <a:srgbClr val="000000"/>
              </a:solidFill>
              <a:uFill>
                <a:solidFill>
                  <a:srgbClr val="FFFFFF"/>
                </a:solidFill>
              </a:uFill>
              <a:latin typeface="Arial"/>
            </a:endParaRPr>
          </a:p>
        </p:txBody>
      </p:sp>
      <p:pic>
        <p:nvPicPr>
          <p:cNvPr id="892" name="Picture 2"/>
          <p:cNvPicPr/>
          <p:nvPr/>
        </p:nvPicPr>
        <p:blipFill>
          <a:blip r:embed="rId2"/>
          <a:stretch/>
        </p:blipFill>
        <p:spPr>
          <a:xfrm>
            <a:off x="458280" y="2376000"/>
            <a:ext cx="3285720" cy="3319200"/>
          </a:xfrm>
          <a:prstGeom prst="rect">
            <a:avLst/>
          </a:prstGeom>
          <a:ln>
            <a:noFill/>
          </a:ln>
          <a:effectLst>
            <a:outerShdw>
              <a:srgbClr val="000000">
                <a:alpha val="70000"/>
              </a:srgbClr>
            </a:outerShdw>
          </a:effectLst>
        </p:spPr>
      </p:pic>
      <p:sp>
        <p:nvSpPr>
          <p:cNvPr id="893" name="CustomShape 2"/>
          <p:cNvSpPr/>
          <p:nvPr/>
        </p:nvSpPr>
        <p:spPr>
          <a:xfrm>
            <a:off x="3997440" y="2206440"/>
            <a:ext cx="4714560" cy="283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a:solidFill>
                  <a:srgbClr val="000000"/>
                </a:solidFill>
                <a:uFill>
                  <a:solidFill>
                    <a:srgbClr val="FFFFFF"/>
                  </a:solidFill>
                </a:uFill>
                <a:latin typeface="Verdana"/>
              </a:rPr>
              <a:t>При использовании для нанесения микрошприца  для ТСХ необходимо позаботиться, чтобы у микрошприца была сменная игла, заточенная под углом 90° . Во избежание повреждений сорбента можно использовать и такой «домашний» прием, как то кусочек тефлонового капилляра, плотно одетого на конец иглы шприца.</a:t>
            </a:r>
            <a:endParaRPr lang="ru-RU" sz="1800" b="0" strike="noStrike" spc="-1">
              <a:solidFill>
                <a:srgbClr val="000000"/>
              </a:solidFill>
              <a:uFill>
                <a:solidFill>
                  <a:srgbClr val="FFFFFF"/>
                </a:solidFill>
              </a:uFill>
              <a:latin typeface="Arial"/>
            </a:endParaRPr>
          </a:p>
        </p:txBody>
      </p:sp>
      <p:sp>
        <p:nvSpPr>
          <p:cNvPr id="894" name="CustomShape 3"/>
          <p:cNvSpPr/>
          <p:nvPr/>
        </p:nvSpPr>
        <p:spPr>
          <a:xfrm rot="16200000">
            <a:off x="6077520" y="5348520"/>
            <a:ext cx="317160" cy="112248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895" name="CustomShape 4"/>
          <p:cNvSpPr/>
          <p:nvPr/>
        </p:nvSpPr>
        <p:spPr>
          <a:xfrm rot="16200000">
            <a:off x="7327080" y="5348520"/>
            <a:ext cx="63000" cy="112248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896" name="CustomShape 5"/>
          <p:cNvSpPr/>
          <p:nvPr/>
        </p:nvSpPr>
        <p:spPr>
          <a:xfrm rot="16200000">
            <a:off x="7731360" y="5778360"/>
            <a:ext cx="118440" cy="25884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897" name="Line 6"/>
          <p:cNvSpPr/>
          <p:nvPr/>
        </p:nvSpPr>
        <p:spPr>
          <a:xfrm flipV="1">
            <a:off x="6711120" y="586188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898" name="Line 7"/>
          <p:cNvSpPr/>
          <p:nvPr/>
        </p:nvSpPr>
        <p:spPr>
          <a:xfrm flipV="1">
            <a:off x="6653520" y="5859000"/>
            <a:ext cx="360" cy="12672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899" name="Line 8"/>
          <p:cNvSpPr/>
          <p:nvPr/>
        </p:nvSpPr>
        <p:spPr>
          <a:xfrm flipV="1">
            <a:off x="6584040" y="586512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0" name="Line 9"/>
          <p:cNvSpPr/>
          <p:nvPr/>
        </p:nvSpPr>
        <p:spPr>
          <a:xfrm flipV="1">
            <a:off x="6527160" y="585576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1" name="Line 10"/>
          <p:cNvSpPr/>
          <p:nvPr/>
        </p:nvSpPr>
        <p:spPr>
          <a:xfrm flipV="1">
            <a:off x="6469920" y="585576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2" name="Line 11"/>
          <p:cNvSpPr/>
          <p:nvPr/>
        </p:nvSpPr>
        <p:spPr>
          <a:xfrm flipV="1">
            <a:off x="6396840" y="585252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3" name="Line 12"/>
          <p:cNvSpPr/>
          <p:nvPr/>
        </p:nvSpPr>
        <p:spPr>
          <a:xfrm flipV="1">
            <a:off x="6338880" y="584928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4" name="Line 13"/>
          <p:cNvSpPr/>
          <p:nvPr/>
        </p:nvSpPr>
        <p:spPr>
          <a:xfrm flipV="1">
            <a:off x="6269760" y="585576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5" name="Line 14"/>
          <p:cNvSpPr/>
          <p:nvPr/>
        </p:nvSpPr>
        <p:spPr>
          <a:xfrm flipV="1">
            <a:off x="6212520" y="584604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6" name="Line 15"/>
          <p:cNvSpPr/>
          <p:nvPr/>
        </p:nvSpPr>
        <p:spPr>
          <a:xfrm flipV="1">
            <a:off x="6155640" y="584604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7" name="Line 16"/>
          <p:cNvSpPr/>
          <p:nvPr/>
        </p:nvSpPr>
        <p:spPr>
          <a:xfrm flipV="1">
            <a:off x="6091920" y="585252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8" name="Line 17"/>
          <p:cNvSpPr/>
          <p:nvPr/>
        </p:nvSpPr>
        <p:spPr>
          <a:xfrm flipV="1">
            <a:off x="6034320" y="584928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09" name="Line 18"/>
          <p:cNvSpPr/>
          <p:nvPr/>
        </p:nvSpPr>
        <p:spPr>
          <a:xfrm flipV="1">
            <a:off x="5965200" y="585576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0" name="Line 19"/>
          <p:cNvSpPr/>
          <p:nvPr/>
        </p:nvSpPr>
        <p:spPr>
          <a:xfrm flipV="1">
            <a:off x="5907960" y="584604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1" name="Line 20"/>
          <p:cNvSpPr/>
          <p:nvPr/>
        </p:nvSpPr>
        <p:spPr>
          <a:xfrm flipV="1">
            <a:off x="5850720" y="5846040"/>
            <a:ext cx="360" cy="1270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2" name="Line 21"/>
          <p:cNvSpPr/>
          <p:nvPr/>
        </p:nvSpPr>
        <p:spPr>
          <a:xfrm>
            <a:off x="5674680" y="5915880"/>
            <a:ext cx="1122840" cy="36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3" name="CustomShape 22"/>
          <p:cNvSpPr/>
          <p:nvPr/>
        </p:nvSpPr>
        <p:spPr>
          <a:xfrm rot="16200000">
            <a:off x="5045040" y="5564520"/>
            <a:ext cx="317160" cy="69048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914" name="Line 23"/>
          <p:cNvSpPr/>
          <p:nvPr/>
        </p:nvSpPr>
        <p:spPr>
          <a:xfrm flipH="1">
            <a:off x="4858200" y="5913000"/>
            <a:ext cx="690840" cy="36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5" name="CustomShape 24"/>
          <p:cNvSpPr/>
          <p:nvPr/>
        </p:nvSpPr>
        <p:spPr>
          <a:xfrm rot="16200000">
            <a:off x="4529520" y="5876280"/>
            <a:ext cx="571320" cy="8604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916" name="Line 25"/>
          <p:cNvSpPr/>
          <p:nvPr/>
        </p:nvSpPr>
        <p:spPr>
          <a:xfrm>
            <a:off x="4685400" y="5913000"/>
            <a:ext cx="86400" cy="36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7" name="CustomShape 26"/>
          <p:cNvSpPr/>
          <p:nvPr/>
        </p:nvSpPr>
        <p:spPr>
          <a:xfrm rot="16200000">
            <a:off x="4488480" y="5868360"/>
            <a:ext cx="307440" cy="86040"/>
          </a:xfrm>
          <a:prstGeom prst="rect">
            <a:avLst/>
          </a:prstGeom>
          <a:gradFill>
            <a:gsLst>
              <a:gs pos="0">
                <a:srgbClr val="BFD4FE"/>
              </a:gs>
              <a:gs pos="100000">
                <a:srgbClr val="E5EFFF"/>
              </a:gs>
            </a:gsLst>
            <a:lin ang="16200000"/>
          </a:gradFill>
          <a:ln w="9360">
            <a:solidFill>
              <a:srgbClr val="4A7EBB"/>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sp>
      <p:sp>
        <p:nvSpPr>
          <p:cNvPr id="918" name="Line 27"/>
          <p:cNvSpPr/>
          <p:nvPr/>
        </p:nvSpPr>
        <p:spPr>
          <a:xfrm flipV="1">
            <a:off x="5607000" y="5100120"/>
            <a:ext cx="360" cy="1523880"/>
          </a:xfrm>
          <a:prstGeom prst="line">
            <a:avLst/>
          </a:prstGeom>
          <a:ln w="9360">
            <a:solidFill>
              <a:srgbClr val="4A7EBB"/>
            </a:solidFill>
            <a:round/>
          </a:ln>
        </p:spPr>
        <p:style>
          <a:lnRef idx="0">
            <a:scrgbClr r="0" g="0" b="0"/>
          </a:lnRef>
          <a:fillRef idx="0">
            <a:scrgbClr r="0" g="0" b="0"/>
          </a:fillRef>
          <a:effectRef idx="0">
            <a:scrgbClr r="0" g="0" b="0"/>
          </a:effectRef>
          <a:fontRef idx="minor"/>
        </p:style>
      </p:sp>
      <p:sp>
        <p:nvSpPr>
          <p:cNvPr id="919" name="CustomShape 28"/>
          <p:cNvSpPr/>
          <p:nvPr/>
        </p:nvSpPr>
        <p:spPr>
          <a:xfrm rot="5400000">
            <a:off x="7420680" y="5468400"/>
            <a:ext cx="713880" cy="1080"/>
          </a:xfrm>
          <a:custGeom>
            <a:avLst/>
            <a:gdLst/>
            <a:ahLst/>
            <a:cxnLst/>
            <a:rect l="l" t="t" r="r" b="b"/>
            <a:pathLst>
              <a:path w="21600" h="21600">
                <a:moveTo>
                  <a:pt x="0" y="0"/>
                </a:moveTo>
                <a:lnTo>
                  <a:pt x="21600" y="21600"/>
                </a:lnTo>
              </a:path>
            </a:pathLst>
          </a:custGeom>
          <a:noFill/>
          <a:ln w="9360">
            <a:solidFill>
              <a:srgbClr val="4A7EBB"/>
            </a:solidFill>
            <a:round/>
            <a:tailEnd type="arrow" w="med" len="med"/>
          </a:ln>
        </p:spPr>
        <p:style>
          <a:lnRef idx="0">
            <a:scrgbClr r="0" g="0" b="0"/>
          </a:lnRef>
          <a:fillRef idx="0">
            <a:scrgbClr r="0" g="0" b="0"/>
          </a:fillRef>
          <a:effectRef idx="0">
            <a:scrgbClr r="0" g="0" b="0"/>
          </a:effectRef>
          <a:fontRef idx="minor"/>
        </p:style>
      </p:sp>
      <p:pic>
        <p:nvPicPr>
          <p:cNvPr id="920" name="Рисунок 919"/>
          <p:cNvPicPr/>
          <p:nvPr/>
        </p:nvPicPr>
        <p:blipFill>
          <a:blip r:embed="rId3"/>
          <a:stretch/>
        </p:blipFill>
        <p:spPr>
          <a:xfrm>
            <a:off x="147600" y="119880"/>
            <a:ext cx="971640" cy="963720"/>
          </a:xfrm>
          <a:prstGeom prst="rect">
            <a:avLst/>
          </a:prstGeom>
          <a:ln>
            <a:noFill/>
          </a:ln>
        </p:spPr>
      </p:pic>
      <p:pic>
        <p:nvPicPr>
          <p:cNvPr id="921" name="Рисунок 920"/>
          <p:cNvPicPr/>
          <p:nvPr/>
        </p:nvPicPr>
        <p:blipFill>
          <a:blip r:embed="rId4"/>
          <a:stretch/>
        </p:blipFill>
        <p:spPr>
          <a:xfrm>
            <a:off x="399960" y="264240"/>
            <a:ext cx="493560" cy="571680"/>
          </a:xfrm>
          <a:prstGeom prst="rect">
            <a:avLst/>
          </a:prstGeom>
          <a:ln>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 name="CustomShape 1"/>
          <p:cNvSpPr/>
          <p:nvPr/>
        </p:nvSpPr>
        <p:spPr>
          <a:xfrm>
            <a:off x="427680" y="1152000"/>
            <a:ext cx="8572320" cy="5302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В </a:t>
            </a:r>
            <a:r>
              <a:rPr lang="ru-RU" sz="1800" b="0" strike="noStrike" spc="-1">
                <a:solidFill>
                  <a:srgbClr val="000000"/>
                </a:solidFill>
                <a:uFill>
                  <a:solidFill>
                    <a:srgbClr val="FFFFFF"/>
                  </a:solidFill>
                </a:uFill>
                <a:latin typeface="Verdana"/>
              </a:rPr>
              <a:t>- четвертых, для  количественных расчетов необходимо учитывать  закон Кубелки-Мунка при нанесении определенных количеств анализируемых веществ. Т.е. линейность, в случае проявительной ТСХ, сохраняется в пределах 0,5-10 мкг  нанесенного компонента в пятне. Нанесение больших количеств будет приводить к нелинейности  и в конце концов  приведет к перегрузке пластинки.  Это не относится к определению примесей в субстанциях, где заранее осознанно пластинка перегружается субстанцией с целью обнаружить и рассчитать количество примеси или родственной субстанции.</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В-пятых</a:t>
            </a:r>
            <a:r>
              <a:rPr lang="ru-RU" sz="1800" b="0" strike="noStrike" spc="-1">
                <a:solidFill>
                  <a:srgbClr val="000000"/>
                </a:solidFill>
                <a:uFill>
                  <a:solidFill>
                    <a:srgbClr val="FFFFFF"/>
                  </a:solidFill>
                </a:uFill>
                <a:latin typeface="Verdana"/>
              </a:rPr>
              <a:t>, при большом количестве составляющих компонентов пробы желательно избирать  метод нанесения пробы в виде полосы, а не в виде точки. </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Зоны </a:t>
            </a:r>
            <a:r>
              <a:rPr lang="ru-RU" sz="1800" b="0" strike="noStrike" spc="-1">
                <a:solidFill>
                  <a:srgbClr val="000000"/>
                </a:solidFill>
                <a:uFill>
                  <a:solidFill>
                    <a:srgbClr val="FFFFFF"/>
                  </a:solidFill>
                </a:uFill>
                <a:latin typeface="Verdana"/>
              </a:rPr>
              <a:t>в виде полос дают самую лучшую из эффективностей разделения, которые возможны для данной ТСХ системы. Например, на рисунке показан эффект метода нанесения на результаты разделения. Можно ясно увидеть различия между нанесением в точку и в виде полосы.</a:t>
            </a:r>
            <a:endParaRPr lang="ru-RU" sz="1800" b="0" strike="noStrike" spc="-1">
              <a:solidFill>
                <a:srgbClr val="000000"/>
              </a:solidFill>
              <a:uFill>
                <a:solidFill>
                  <a:srgbClr val="FFFFFF"/>
                </a:solidFill>
              </a:uFill>
              <a:latin typeface="Arial"/>
            </a:endParaRPr>
          </a:p>
        </p:txBody>
      </p:sp>
      <p:pic>
        <p:nvPicPr>
          <p:cNvPr id="923" name="Рисунок 922"/>
          <p:cNvPicPr/>
          <p:nvPr/>
        </p:nvPicPr>
        <p:blipFill>
          <a:blip r:embed="rId2"/>
          <a:stretch/>
        </p:blipFill>
        <p:spPr>
          <a:xfrm>
            <a:off x="147960" y="120240"/>
            <a:ext cx="971640" cy="963720"/>
          </a:xfrm>
          <a:prstGeom prst="rect">
            <a:avLst/>
          </a:prstGeom>
          <a:ln>
            <a:noFill/>
          </a:ln>
        </p:spPr>
      </p:pic>
      <p:pic>
        <p:nvPicPr>
          <p:cNvPr id="924" name="Рисунок 923"/>
          <p:cNvPicPr/>
          <p:nvPr/>
        </p:nvPicPr>
        <p:blipFill>
          <a:blip r:embed="rId3"/>
          <a:stretch/>
        </p:blipFill>
        <p:spPr>
          <a:xfrm>
            <a:off x="400320" y="264600"/>
            <a:ext cx="493560" cy="571680"/>
          </a:xfrm>
          <a:prstGeom prst="rect">
            <a:avLst/>
          </a:prstGeom>
          <a:ln>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5" name="Picture 2"/>
          <p:cNvPicPr/>
          <p:nvPr/>
        </p:nvPicPr>
        <p:blipFill>
          <a:blip r:embed="rId2"/>
          <a:stretch/>
        </p:blipFill>
        <p:spPr>
          <a:xfrm>
            <a:off x="1143000" y="785880"/>
            <a:ext cx="3104640" cy="1928520"/>
          </a:xfrm>
          <a:prstGeom prst="rect">
            <a:avLst/>
          </a:prstGeom>
          <a:ln>
            <a:noFill/>
          </a:ln>
          <a:effectLst>
            <a:outerShdw dist="139498" dir="2700000">
              <a:srgbClr val="333333">
                <a:alpha val="65000"/>
              </a:srgbClr>
            </a:outerShdw>
          </a:effectLst>
        </p:spPr>
      </p:pic>
      <p:pic>
        <p:nvPicPr>
          <p:cNvPr id="926" name="Picture 3"/>
          <p:cNvPicPr/>
          <p:nvPr/>
        </p:nvPicPr>
        <p:blipFill>
          <a:blip r:embed="rId3"/>
          <a:stretch/>
        </p:blipFill>
        <p:spPr>
          <a:xfrm>
            <a:off x="4929120" y="857160"/>
            <a:ext cx="3590640" cy="1837800"/>
          </a:xfrm>
          <a:prstGeom prst="rect">
            <a:avLst/>
          </a:prstGeom>
          <a:ln>
            <a:noFill/>
          </a:ln>
          <a:effectLst>
            <a:outerShdw dist="139498" dir="2700000">
              <a:srgbClr val="333333">
                <a:alpha val="65000"/>
              </a:srgbClr>
            </a:outerShdw>
          </a:effectLst>
        </p:spPr>
      </p:pic>
      <p:sp>
        <p:nvSpPr>
          <p:cNvPr id="927" name="CustomShape 1"/>
          <p:cNvSpPr/>
          <p:nvPr/>
        </p:nvSpPr>
        <p:spPr>
          <a:xfrm>
            <a:off x="357120" y="3286080"/>
            <a:ext cx="8572320" cy="283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Ручному </a:t>
            </a:r>
            <a:r>
              <a:rPr lang="ru-RU" sz="1800" b="0" strike="noStrike" spc="-1">
                <a:solidFill>
                  <a:srgbClr val="000000"/>
                </a:solidFill>
                <a:uFill>
                  <a:solidFill>
                    <a:srgbClr val="FFFFFF"/>
                  </a:solidFill>
                </a:uFill>
                <a:latin typeface="Verdana"/>
              </a:rPr>
              <a:t>нанесению проб желательно предпочесть нанесение  с помощью всевозможных дозирующих специализированных устройств, именуемых автосамплерами.</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У </a:t>
            </a:r>
            <a:r>
              <a:rPr lang="ru-RU" sz="1800" b="0" strike="noStrike" spc="-1">
                <a:solidFill>
                  <a:srgbClr val="000000"/>
                </a:solidFill>
                <a:uFill>
                  <a:solidFill>
                    <a:srgbClr val="FFFFFF"/>
                  </a:solidFill>
                </a:uFill>
                <a:latin typeface="Verdana"/>
              </a:rPr>
              <a:t>нас на Украине наиболее доступны  самплеры производства НПО Имид «Сорбфил» (Россия). Очень хорошо себя зарекомендовали самплеры Linimat IV фирмы CAMAG (Швейцария). </a:t>
            </a:r>
            <a:r>
              <a:rPr lang="ru-RU" sz="1800" b="0" strike="noStrike" spc="-1" smtClean="0">
                <a:solidFill>
                  <a:srgbClr val="000000"/>
                </a:solidFill>
                <a:uFill>
                  <a:solidFill>
                    <a:srgbClr val="FFFFFF"/>
                  </a:solidFill>
                </a:uFill>
                <a:latin typeface="Verdana"/>
              </a:rPr>
              <a:t>      Подобные </a:t>
            </a:r>
            <a:r>
              <a:rPr lang="ru-RU" sz="1800" b="0" strike="noStrike" spc="-1">
                <a:solidFill>
                  <a:srgbClr val="000000"/>
                </a:solidFill>
                <a:uFill>
                  <a:solidFill>
                    <a:srgbClr val="FFFFFF"/>
                  </a:solidFill>
                </a:uFill>
                <a:latin typeface="Verdana"/>
              </a:rPr>
              <a:t>устройства просто незаменимы для получения воспроизводимых результатов в методе количественной ТСХ, поскольку способны наносить пробы и в точку и в виде полосы. Нанесение бесконтактное и осуществляется сжатым воздухом.</a:t>
            </a:r>
            <a:endParaRPr lang="ru-RU" sz="1800" b="0" strike="noStrike" spc="-1">
              <a:solidFill>
                <a:srgbClr val="000000"/>
              </a:solidFill>
              <a:uFill>
                <a:solidFill>
                  <a:srgbClr val="FFFFFF"/>
                </a:solidFill>
              </a:uFill>
              <a:latin typeface="Arial"/>
            </a:endParaRPr>
          </a:p>
        </p:txBody>
      </p:sp>
      <p:pic>
        <p:nvPicPr>
          <p:cNvPr id="928" name="Рисунок 927"/>
          <p:cNvPicPr/>
          <p:nvPr/>
        </p:nvPicPr>
        <p:blipFill>
          <a:blip r:embed="rId4"/>
          <a:stretch/>
        </p:blipFill>
        <p:spPr>
          <a:xfrm>
            <a:off x="147960" y="120240"/>
            <a:ext cx="971640" cy="963720"/>
          </a:xfrm>
          <a:prstGeom prst="rect">
            <a:avLst/>
          </a:prstGeom>
          <a:ln>
            <a:noFill/>
          </a:ln>
        </p:spPr>
      </p:pic>
      <p:pic>
        <p:nvPicPr>
          <p:cNvPr id="929" name="Рисунок 928"/>
          <p:cNvPicPr/>
          <p:nvPr/>
        </p:nvPicPr>
        <p:blipFill>
          <a:blip r:embed="rId5"/>
          <a:stretch/>
        </p:blipFill>
        <p:spPr>
          <a:xfrm>
            <a:off x="400320" y="264600"/>
            <a:ext cx="493560" cy="571680"/>
          </a:xfrm>
          <a:prstGeom prst="rect">
            <a:avLst/>
          </a:prstGeom>
          <a:ln>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30" name="Picture 2"/>
          <p:cNvPicPr/>
          <p:nvPr/>
        </p:nvPicPr>
        <p:blipFill>
          <a:blip r:embed="rId2"/>
          <a:stretch/>
        </p:blipFill>
        <p:spPr>
          <a:xfrm>
            <a:off x="1119600" y="973440"/>
            <a:ext cx="2590920" cy="2312280"/>
          </a:xfrm>
          <a:prstGeom prst="rect">
            <a:avLst/>
          </a:prstGeom>
          <a:ln w="88920">
            <a:solidFill>
              <a:srgbClr val="FFFFFF"/>
            </a:solidFill>
            <a:miter/>
          </a:ln>
          <a:effectLst>
            <a:outerShdw dist="18000" dir="5400000">
              <a:srgbClr val="000000">
                <a:alpha val="40000"/>
              </a:srgbClr>
            </a:outerShdw>
          </a:effectLst>
        </p:spPr>
      </p:pic>
      <p:pic>
        <p:nvPicPr>
          <p:cNvPr id="931" name="Picture 2"/>
          <p:cNvPicPr/>
          <p:nvPr/>
        </p:nvPicPr>
        <p:blipFill>
          <a:blip r:embed="rId3"/>
          <a:stretch/>
        </p:blipFill>
        <p:spPr>
          <a:xfrm>
            <a:off x="4330800" y="174240"/>
            <a:ext cx="4340520" cy="3214440"/>
          </a:xfrm>
          <a:prstGeom prst="rect">
            <a:avLst/>
          </a:prstGeom>
          <a:ln>
            <a:noFill/>
          </a:ln>
          <a:effectLst>
            <a:outerShdw>
              <a:srgbClr val="000000">
                <a:alpha val="70000"/>
              </a:srgbClr>
            </a:outerShdw>
          </a:effectLst>
        </p:spPr>
      </p:pic>
      <p:pic>
        <p:nvPicPr>
          <p:cNvPr id="932" name="Picture 6"/>
          <p:cNvPicPr/>
          <p:nvPr/>
        </p:nvPicPr>
        <p:blipFill>
          <a:blip r:embed="rId4"/>
          <a:stretch/>
        </p:blipFill>
        <p:spPr>
          <a:xfrm>
            <a:off x="428760" y="3643200"/>
            <a:ext cx="3285720" cy="2904120"/>
          </a:xfrm>
          <a:prstGeom prst="rect">
            <a:avLst/>
          </a:prstGeom>
          <a:ln w="88920">
            <a:solidFill>
              <a:srgbClr val="FFFFFF"/>
            </a:solidFill>
            <a:miter/>
          </a:ln>
          <a:effectLst>
            <a:outerShdw dist="18000" dir="5400000">
              <a:srgbClr val="000000">
                <a:alpha val="40000"/>
              </a:srgbClr>
            </a:outerShdw>
          </a:effectLst>
        </p:spPr>
      </p:pic>
      <p:pic>
        <p:nvPicPr>
          <p:cNvPr id="933" name="Picture 5"/>
          <p:cNvPicPr/>
          <p:nvPr/>
        </p:nvPicPr>
        <p:blipFill>
          <a:blip r:embed="rId5"/>
          <a:stretch/>
        </p:blipFill>
        <p:spPr>
          <a:xfrm>
            <a:off x="4714920" y="3643200"/>
            <a:ext cx="4019760" cy="2999880"/>
          </a:xfrm>
          <a:prstGeom prst="rect">
            <a:avLst/>
          </a:prstGeom>
          <a:ln w="9360">
            <a:noFill/>
          </a:ln>
        </p:spPr>
      </p:pic>
      <p:pic>
        <p:nvPicPr>
          <p:cNvPr id="934" name="Рисунок 933"/>
          <p:cNvPicPr/>
          <p:nvPr/>
        </p:nvPicPr>
        <p:blipFill>
          <a:blip r:embed="rId6"/>
          <a:stretch/>
        </p:blipFill>
        <p:spPr>
          <a:xfrm>
            <a:off x="147960" y="120240"/>
            <a:ext cx="971640" cy="963720"/>
          </a:xfrm>
          <a:prstGeom prst="rect">
            <a:avLst/>
          </a:prstGeom>
          <a:ln>
            <a:noFill/>
          </a:ln>
        </p:spPr>
      </p:pic>
      <p:pic>
        <p:nvPicPr>
          <p:cNvPr id="935" name="Рисунок 934"/>
          <p:cNvPicPr/>
          <p:nvPr/>
        </p:nvPicPr>
        <p:blipFill>
          <a:blip r:embed="rId7"/>
          <a:stretch/>
        </p:blipFill>
        <p:spPr>
          <a:xfrm>
            <a:off x="400320" y="264600"/>
            <a:ext cx="493560" cy="571680"/>
          </a:xfrm>
          <a:prstGeom prst="rect">
            <a:avLst/>
          </a:prstGeom>
          <a:ln>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36" name="Picture 1"/>
          <p:cNvPicPr/>
          <p:nvPr/>
        </p:nvPicPr>
        <p:blipFill>
          <a:blip r:embed="rId2"/>
          <a:stretch/>
        </p:blipFill>
        <p:spPr>
          <a:xfrm>
            <a:off x="1584000" y="3444840"/>
            <a:ext cx="6093360" cy="3035160"/>
          </a:xfrm>
          <a:prstGeom prst="rect">
            <a:avLst/>
          </a:prstGeom>
          <a:ln>
            <a:noFill/>
          </a:ln>
          <a:effectLst>
            <a:outerShdw dist="139498" dir="2700000">
              <a:srgbClr val="333333">
                <a:alpha val="65000"/>
              </a:srgbClr>
            </a:outerShdw>
          </a:effectLst>
        </p:spPr>
      </p:pic>
      <p:pic>
        <p:nvPicPr>
          <p:cNvPr id="937" name="Picture 4"/>
          <p:cNvPicPr/>
          <p:nvPr/>
        </p:nvPicPr>
        <p:blipFill>
          <a:blip r:embed="rId3"/>
          <a:stretch/>
        </p:blipFill>
        <p:spPr>
          <a:xfrm>
            <a:off x="3286080" y="500040"/>
            <a:ext cx="2857320" cy="2592720"/>
          </a:xfrm>
          <a:prstGeom prst="rect">
            <a:avLst/>
          </a:prstGeom>
          <a:ln w="88920">
            <a:solidFill>
              <a:srgbClr val="FFFFFF"/>
            </a:solidFill>
            <a:miter/>
          </a:ln>
          <a:effectLst>
            <a:outerShdw dist="18000" dir="5400000">
              <a:srgbClr val="000000">
                <a:alpha val="40000"/>
              </a:srgbClr>
            </a:outerShdw>
          </a:effectLst>
        </p:spPr>
      </p:pic>
      <p:pic>
        <p:nvPicPr>
          <p:cNvPr id="938" name="Рисунок 937"/>
          <p:cNvPicPr/>
          <p:nvPr/>
        </p:nvPicPr>
        <p:blipFill>
          <a:blip r:embed="rId4"/>
          <a:stretch/>
        </p:blipFill>
        <p:spPr>
          <a:xfrm>
            <a:off x="147960" y="120240"/>
            <a:ext cx="971640" cy="963720"/>
          </a:xfrm>
          <a:prstGeom prst="rect">
            <a:avLst/>
          </a:prstGeom>
          <a:ln>
            <a:noFill/>
          </a:ln>
        </p:spPr>
      </p:pic>
      <p:pic>
        <p:nvPicPr>
          <p:cNvPr id="939" name="Рисунок 938"/>
          <p:cNvPicPr/>
          <p:nvPr/>
        </p:nvPicPr>
        <p:blipFill>
          <a:blip r:embed="rId5"/>
          <a:stretch/>
        </p:blipFill>
        <p:spPr>
          <a:xfrm>
            <a:off x="400320" y="264600"/>
            <a:ext cx="493560" cy="571680"/>
          </a:xfrm>
          <a:prstGeom prst="rect">
            <a:avLst/>
          </a:prstGeom>
          <a:ln>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0" name="CustomShape 1"/>
          <p:cNvSpPr/>
          <p:nvPr/>
        </p:nvSpPr>
        <p:spPr>
          <a:xfrm>
            <a:off x="1296000" y="114120"/>
            <a:ext cx="7490520" cy="821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2400" b="1" strike="noStrike" spc="-1">
                <a:solidFill>
                  <a:srgbClr val="536142"/>
                </a:solidFill>
                <a:uFill>
                  <a:solidFill>
                    <a:srgbClr val="FFFFFF"/>
                  </a:solidFill>
                </a:uFill>
                <a:latin typeface="Verdana"/>
              </a:rPr>
              <a:t>Советы по разработке метода ТСХ и подбора смесей растворителей</a:t>
            </a:r>
            <a:endParaRPr lang="ru-RU" sz="1800" b="0" strike="noStrike" spc="-1">
              <a:solidFill>
                <a:srgbClr val="000000"/>
              </a:solidFill>
              <a:uFill>
                <a:solidFill>
                  <a:srgbClr val="FFFFFF"/>
                </a:solidFill>
              </a:uFill>
              <a:latin typeface="Arial"/>
            </a:endParaRPr>
          </a:p>
        </p:txBody>
      </p:sp>
      <p:sp>
        <p:nvSpPr>
          <p:cNvPr id="941" name="CustomShape 2"/>
          <p:cNvSpPr/>
          <p:nvPr/>
        </p:nvSpPr>
        <p:spPr>
          <a:xfrm>
            <a:off x="214200" y="1008000"/>
            <a:ext cx="8857800" cy="639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Вслед </a:t>
            </a:r>
            <a:r>
              <a:rPr lang="ru-RU" sz="1800" b="0" strike="noStrike" spc="-1">
                <a:solidFill>
                  <a:srgbClr val="000000"/>
                </a:solidFill>
                <a:uFill>
                  <a:solidFill>
                    <a:srgbClr val="FFFFFF"/>
                  </a:solidFill>
                </a:uFill>
                <a:latin typeface="Verdana"/>
              </a:rPr>
              <a:t>за выбором стационарной фазы (готовой пластинки) выбор системы растворителей является важным фактором влияющим на результаты ТСХ.</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Только </a:t>
            </a:r>
            <a:r>
              <a:rPr lang="ru-RU" sz="1800" b="0" strike="noStrike" spc="-1">
                <a:solidFill>
                  <a:srgbClr val="000000"/>
                </a:solidFill>
                <a:uFill>
                  <a:solidFill>
                    <a:srgbClr val="FFFFFF"/>
                  </a:solidFill>
                </a:uFill>
                <a:latin typeface="Verdana"/>
              </a:rPr>
              <a:t>в исключительных случаях подвижная фаза состоит всего из одного компонента. Обычно используются смеси до шести компонентов. </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Система </a:t>
            </a:r>
            <a:r>
              <a:rPr lang="ru-RU" sz="1800" b="0" strike="noStrike" spc="-1">
                <a:solidFill>
                  <a:srgbClr val="000000"/>
                </a:solidFill>
                <a:uFill>
                  <a:solidFill>
                    <a:srgbClr val="FFFFFF"/>
                  </a:solidFill>
                </a:uFill>
                <a:latin typeface="Verdana"/>
              </a:rPr>
              <a:t>растворителей или подвижная фаза считается хорошей  если она обладает следующими свойствами :</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растворять все компоненты анализируемых проб;</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получаемые значения Rf близкородственных соединений  должны различаться на величину не менее 0,05 ;</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должна обеспечивать хорошую  селективность для всех компонентов разделяемых смесей и чтобы Rf  находился в диапазоне  0,15 – 0,85;</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быть гомогенной и прозрачной без опалесценции;</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быть относительно стабильной и легко воспроизводимой;</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её токсичность должна быть как можно меньше (по возможности) и не содержать дефицитных составляющих;</a:t>
            </a:r>
            <a:endParaRPr lang="ru-RU" sz="1800" b="0" strike="noStrike" spc="-1">
              <a:solidFill>
                <a:srgbClr val="000000"/>
              </a:solidFill>
              <a:uFill>
                <a:solidFill>
                  <a:srgbClr val="FFFFFF"/>
                </a:solidFill>
              </a:uFill>
              <a:latin typeface="Arial"/>
            </a:endParaRPr>
          </a:p>
          <a:p>
            <a:pPr marL="390600" algn="just">
              <a:lnSpc>
                <a:spcPct val="100000"/>
              </a:lnSpc>
              <a:buClr>
                <a:srgbClr val="000000"/>
              </a:buClr>
              <a:buFont typeface="Wingdings" charset="2"/>
              <a:buChar char=""/>
            </a:pPr>
            <a:r>
              <a:rPr lang="ru-RU" sz="1800" b="0" strike="noStrike" spc="-1">
                <a:solidFill>
                  <a:srgbClr val="000000"/>
                </a:solidFill>
                <a:uFill>
                  <a:solidFill>
                    <a:srgbClr val="FFFFFF"/>
                  </a:solidFill>
                </a:uFill>
                <a:latin typeface="Verdana"/>
              </a:rPr>
              <a:t> Не должна вызывать химических изменений в разделяемых веществах.</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p:txBody>
      </p:sp>
      <p:pic>
        <p:nvPicPr>
          <p:cNvPr id="942" name="Рисунок 941"/>
          <p:cNvPicPr/>
          <p:nvPr/>
        </p:nvPicPr>
        <p:blipFill>
          <a:blip r:embed="rId2"/>
          <a:stretch/>
        </p:blipFill>
        <p:spPr>
          <a:xfrm>
            <a:off x="148320" y="120600"/>
            <a:ext cx="971640" cy="963720"/>
          </a:xfrm>
          <a:prstGeom prst="rect">
            <a:avLst/>
          </a:prstGeom>
          <a:ln>
            <a:noFill/>
          </a:ln>
        </p:spPr>
      </p:pic>
      <p:pic>
        <p:nvPicPr>
          <p:cNvPr id="943" name="Рисунок 942"/>
          <p:cNvPicPr/>
          <p:nvPr/>
        </p:nvPicPr>
        <p:blipFill>
          <a:blip r:embed="rId3"/>
          <a:stretch/>
        </p:blipFill>
        <p:spPr>
          <a:xfrm>
            <a:off x="400680" y="264960"/>
            <a:ext cx="493560" cy="571680"/>
          </a:xfrm>
          <a:prstGeom prst="rect">
            <a:avLst/>
          </a:prstGeom>
          <a:ln>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4" name="CustomShape 1"/>
          <p:cNvSpPr/>
          <p:nvPr/>
        </p:nvSpPr>
        <p:spPr>
          <a:xfrm>
            <a:off x="148320" y="1080000"/>
            <a:ext cx="8715240" cy="5576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800" b="0" strike="noStrike" spc="-1" smtClean="0">
                <a:solidFill>
                  <a:srgbClr val="000000"/>
                </a:solidFill>
                <a:uFill>
                  <a:solidFill>
                    <a:srgbClr val="FFFFFF"/>
                  </a:solidFill>
                </a:uFill>
                <a:latin typeface="Verdana"/>
              </a:rPr>
              <a:t>    Метод проб‐и‐ошибок </a:t>
            </a:r>
            <a:r>
              <a:rPr lang="ru-RU" sz="1800" b="0" strike="noStrike" spc="-1">
                <a:solidFill>
                  <a:srgbClr val="000000"/>
                </a:solidFill>
                <a:uFill>
                  <a:solidFill>
                    <a:srgbClr val="FFFFFF"/>
                  </a:solidFill>
                </a:uFill>
                <a:latin typeface="Verdana"/>
              </a:rPr>
              <a:t>является наиболее практическим методом получения в конечном итоге «хорошей хроматограммы». Не верьте никаким рецептам систем растворителей если сами не проверили его для своего объекта экспериментально.</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Конечно</a:t>
            </a:r>
            <a:r>
              <a:rPr lang="ru-RU" sz="1800" b="0" strike="noStrike" spc="-1">
                <a:solidFill>
                  <a:srgbClr val="000000"/>
                </a:solidFill>
                <a:uFill>
                  <a:solidFill>
                    <a:srgbClr val="FFFFFF"/>
                  </a:solidFill>
                </a:uFill>
                <a:latin typeface="Verdana"/>
              </a:rPr>
              <a:t>, иногда нет смысла «открывать велосипед», если есть преценденты использования тех или иных условий хроматографирования, которые описаны в литературе. НО!!! Все рецептуры составов подвижных фаз обязательно должны быть аппробированы в конкретных условиях. При поиске подвижных фаз рекомендуется воспользоваться базой реферативных данных фирмы CAMAG, указывая в поисковой строке объект для ТСХ.</a:t>
            </a:r>
            <a:endParaRPr lang="ru-RU" sz="1800" b="0" strike="noStrike" spc="-1">
              <a:solidFill>
                <a:srgbClr val="000000"/>
              </a:solidFill>
              <a:uFill>
                <a:solidFill>
                  <a:srgbClr val="FFFFFF"/>
                </a:solidFill>
              </a:uFill>
              <a:latin typeface="Arial"/>
            </a:endParaRPr>
          </a:p>
          <a:p>
            <a:pPr algn="just">
              <a:lnSpc>
                <a:spcPct val="100000"/>
              </a:lnSpc>
            </a:pPr>
            <a:r>
              <a:rPr lang="ru-RU" sz="1800" b="0" strike="noStrike" spc="-1" smtClean="0">
                <a:solidFill>
                  <a:srgbClr val="000000"/>
                </a:solidFill>
                <a:uFill>
                  <a:solidFill>
                    <a:srgbClr val="FFFFFF"/>
                  </a:solidFill>
                </a:uFill>
                <a:latin typeface="Verdana"/>
              </a:rPr>
              <a:t>    В </a:t>
            </a:r>
            <a:r>
              <a:rPr lang="ru-RU" sz="1800" b="0" strike="noStrike" spc="-1">
                <a:solidFill>
                  <a:srgbClr val="000000"/>
                </a:solidFill>
                <a:uFill>
                  <a:solidFill>
                    <a:srgbClr val="FFFFFF"/>
                  </a:solidFill>
                </a:uFill>
                <a:latin typeface="Verdana"/>
              </a:rPr>
              <a:t>любом случае, приступая к подбору состава подвижной фазы нужно по возможности иметь исчерпывающую информацию об составляющих компонентах хроматографируемой смеси (в чем предпочтительно растворяются, молекулярная форма имеет кислотный или основный характер, имеются ли сопряженные двойные связи, способность к комплексообразованию и.т.д.) и желательно правильно ставить задачу хроматографического разделения ( то ли важны все компоненты, то ли интересуют лишь один-два).</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945" name="Рисунок 944"/>
          <p:cNvPicPr/>
          <p:nvPr/>
        </p:nvPicPr>
        <p:blipFill>
          <a:blip r:embed="rId2"/>
          <a:stretch/>
        </p:blipFill>
        <p:spPr>
          <a:xfrm>
            <a:off x="148320" y="120600"/>
            <a:ext cx="971640" cy="963720"/>
          </a:xfrm>
          <a:prstGeom prst="rect">
            <a:avLst/>
          </a:prstGeom>
          <a:ln>
            <a:noFill/>
          </a:ln>
        </p:spPr>
      </p:pic>
      <p:pic>
        <p:nvPicPr>
          <p:cNvPr id="946" name="Рисунок 945"/>
          <p:cNvPicPr/>
          <p:nvPr/>
        </p:nvPicPr>
        <p:blipFill>
          <a:blip r:embed="rId3"/>
          <a:stretch/>
        </p:blipFill>
        <p:spPr>
          <a:xfrm>
            <a:off x="400680" y="264960"/>
            <a:ext cx="493560" cy="571680"/>
          </a:xfrm>
          <a:prstGeom prst="rect">
            <a:avLst/>
          </a:prstGeom>
          <a:ln>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7" name="CustomShape 1"/>
          <p:cNvSpPr/>
          <p:nvPr/>
        </p:nvSpPr>
        <p:spPr>
          <a:xfrm>
            <a:off x="357480" y="857232"/>
            <a:ext cx="8786520" cy="4957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smtClean="0">
                <a:solidFill>
                  <a:srgbClr val="000000"/>
                </a:solidFill>
                <a:uFill>
                  <a:solidFill>
                    <a:srgbClr val="FFFFFF"/>
                  </a:solidFill>
                </a:uFill>
                <a:latin typeface="Verdana"/>
              </a:rPr>
              <a:t>        Практические</a:t>
            </a:r>
            <a:r>
              <a:rPr lang="ru-RU" sz="1600" b="0" strike="noStrike" spc="-1">
                <a:solidFill>
                  <a:srgbClr val="000000"/>
                </a:solidFill>
                <a:uFill>
                  <a:solidFill>
                    <a:srgbClr val="FFFFFF"/>
                  </a:solidFill>
                </a:uFill>
                <a:latin typeface="Verdana"/>
              </a:rPr>
              <a:t> советы по выбору систем растворителей:</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600" b="0" strike="noStrike" spc="-1">
                <a:solidFill>
                  <a:srgbClr val="000000"/>
                </a:solidFill>
                <a:uFill>
                  <a:solidFill>
                    <a:srgbClr val="FFFFFF"/>
                  </a:solidFill>
                </a:uFill>
                <a:latin typeface="Verdana"/>
              </a:rPr>
              <a:t>• Поиск приемлемой системы растворителей следует всегда начинать с чистых растворителей со средней элюирующей силой. В данном случае первым испытывается «нормальный» силикагель перед тем как испытывать другие (т.е. модифицированные) силикагели;</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600" b="0" strike="noStrike" spc="-1">
                <a:solidFill>
                  <a:srgbClr val="000000"/>
                </a:solidFill>
                <a:uFill>
                  <a:solidFill>
                    <a:srgbClr val="FFFFFF"/>
                  </a:solidFill>
                </a:uFill>
                <a:latin typeface="Verdana"/>
              </a:rPr>
              <a:t>• Если первые результаты тестов при разработке показывают, что в одной системе растворителей аналит остается на старте а в другой мигрирует с фронтом(т.е.Rf 0 и 1), то следует исследовать смеси этих систем в различных соотношениях;</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600" b="0" strike="noStrike" spc="-1">
                <a:solidFill>
                  <a:srgbClr val="000000"/>
                </a:solidFill>
                <a:uFill>
                  <a:solidFill>
                    <a:srgbClr val="FFFFFF"/>
                  </a:solidFill>
                </a:uFill>
                <a:latin typeface="Verdana"/>
              </a:rPr>
              <a:t>• Часто при хроматографировании кислых или основных соединений имеет место тэйлинг (хвостатость). Этот эффект может быть устранен правильным выбором рН или посредством использования неорганических или органических кислот (оснований) и их солей  (т.н. редукторов тэйлинга).  Например, для ТСХ разделения сульфонилмочевинных гербицидов, обладающих кислотными свойствами без добавления уксусной кислоты в состав ПФ не обойтись, а в случае анализа </a:t>
            </a:r>
            <a:r>
              <a:rPr lang="ru-RU" sz="1600" b="0" strike="noStrike" spc="-1" smtClean="0">
                <a:solidFill>
                  <a:srgbClr val="000000"/>
                </a:solidFill>
                <a:uFill>
                  <a:solidFill>
                    <a:srgbClr val="FFFFFF"/>
                  </a:solidFill>
                </a:uFill>
                <a:latin typeface="Verdana"/>
              </a:rPr>
              <a:t>пестицидов основного характера с большим количеством азота </a:t>
            </a:r>
            <a:r>
              <a:rPr lang="ru-RU" sz="1600" b="0" strike="noStrike" spc="-1">
                <a:solidFill>
                  <a:srgbClr val="000000"/>
                </a:solidFill>
                <a:uFill>
                  <a:solidFill>
                    <a:srgbClr val="FFFFFF"/>
                  </a:solidFill>
                </a:uFill>
                <a:latin typeface="Verdana"/>
              </a:rPr>
              <a:t>аналогично необходим либо диэтиламин, либо 25% раствор аммиака.</a:t>
            </a:r>
            <a:endParaRPr lang="ru-RU" sz="1800" b="0" strike="noStrike" spc="-1">
              <a:solidFill>
                <a:srgbClr val="000000"/>
              </a:solidFill>
              <a:uFill>
                <a:solidFill>
                  <a:srgbClr val="FFFFFF"/>
                </a:solidFill>
              </a:uFill>
              <a:latin typeface="Arial"/>
            </a:endParaRPr>
          </a:p>
        </p:txBody>
      </p:sp>
      <p:pic>
        <p:nvPicPr>
          <p:cNvPr id="948" name="Рисунок 947"/>
          <p:cNvPicPr/>
          <p:nvPr/>
        </p:nvPicPr>
        <p:blipFill>
          <a:blip r:embed="rId3"/>
          <a:stretch/>
        </p:blipFill>
        <p:spPr>
          <a:xfrm>
            <a:off x="148320" y="120600"/>
            <a:ext cx="971640" cy="963720"/>
          </a:xfrm>
          <a:prstGeom prst="rect">
            <a:avLst/>
          </a:prstGeom>
          <a:ln>
            <a:noFill/>
          </a:ln>
        </p:spPr>
      </p:pic>
      <p:pic>
        <p:nvPicPr>
          <p:cNvPr id="949" name="Рисунок 948"/>
          <p:cNvPicPr/>
          <p:nvPr/>
        </p:nvPicPr>
        <p:blipFill>
          <a:blip r:embed="rId4"/>
          <a:stretch/>
        </p:blipFill>
        <p:spPr>
          <a:xfrm>
            <a:off x="400680" y="264960"/>
            <a:ext cx="493560" cy="571680"/>
          </a:xfrm>
          <a:prstGeom prst="rect">
            <a:avLst/>
          </a:prstGeom>
          <a:ln>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14282" y="1142984"/>
            <a:ext cx="8715436" cy="2585323"/>
          </a:xfrm>
          <a:prstGeom prst="rect">
            <a:avLst/>
          </a:prstGeom>
        </p:spPr>
        <p:txBody>
          <a:bodyPr wrap="square">
            <a:spAutoFit/>
          </a:bodyPr>
          <a:lstStyle/>
          <a:p>
            <a:pPr algn="just"/>
            <a:r>
              <a:rPr lang="ru-RU" smtClean="0"/>
              <a:t>• </a:t>
            </a:r>
            <a:r>
              <a:rPr lang="ru-RU" sz="1600" smtClean="0"/>
              <a:t>При выборе из нескольких систем растворителей с примерно одинаковыми</a:t>
            </a:r>
            <a:r>
              <a:rPr lang="en-US" sz="1600" smtClean="0"/>
              <a:t> </a:t>
            </a:r>
            <a:r>
              <a:rPr lang="ru-RU" sz="1600" smtClean="0"/>
              <a:t>элюирующими силами следует предпочесть ту, которая имеет наименьшую</a:t>
            </a:r>
            <a:r>
              <a:rPr lang="en-US" sz="1600" smtClean="0"/>
              <a:t> </a:t>
            </a:r>
            <a:r>
              <a:rPr lang="ru-RU" sz="1600" smtClean="0"/>
              <a:t>вязкость, так</a:t>
            </a:r>
            <a:r>
              <a:rPr lang="en-US" sz="1600" smtClean="0"/>
              <a:t> </a:t>
            </a:r>
            <a:r>
              <a:rPr lang="ru-RU" sz="1600" smtClean="0"/>
              <a:t>как</a:t>
            </a:r>
            <a:r>
              <a:rPr lang="en-US" sz="1600" smtClean="0"/>
              <a:t> </a:t>
            </a:r>
            <a:r>
              <a:rPr lang="ru-RU" sz="1600" smtClean="0"/>
              <a:t>она</a:t>
            </a:r>
            <a:r>
              <a:rPr lang="en-US" sz="1600" smtClean="0"/>
              <a:t> </a:t>
            </a:r>
            <a:r>
              <a:rPr lang="ru-RU" sz="1600" smtClean="0"/>
              <a:t>дает</a:t>
            </a:r>
            <a:r>
              <a:rPr lang="en-US" sz="1600" smtClean="0"/>
              <a:t> </a:t>
            </a:r>
            <a:r>
              <a:rPr lang="ru-RU" sz="1600" smtClean="0"/>
              <a:t>более</a:t>
            </a:r>
            <a:r>
              <a:rPr lang="en-US" sz="1600" smtClean="0"/>
              <a:t> </a:t>
            </a:r>
            <a:r>
              <a:rPr lang="ru-RU" sz="1600" smtClean="0"/>
              <a:t>короткое</a:t>
            </a:r>
            <a:r>
              <a:rPr lang="en-US" sz="1600" smtClean="0"/>
              <a:t> </a:t>
            </a:r>
            <a:r>
              <a:rPr lang="ru-RU" sz="1600" smtClean="0"/>
              <a:t>время</a:t>
            </a:r>
            <a:r>
              <a:rPr lang="en-US" sz="1600" smtClean="0"/>
              <a:t> </a:t>
            </a:r>
            <a:r>
              <a:rPr lang="ru-RU" sz="1600" smtClean="0"/>
              <a:t>хроматографирования.</a:t>
            </a:r>
          </a:p>
          <a:p>
            <a:pPr algn="just"/>
            <a:r>
              <a:rPr lang="ru-RU" sz="1600" smtClean="0"/>
              <a:t>• Если в литературе предписаны канцерогенные или токсичные растворители (например,</a:t>
            </a:r>
            <a:r>
              <a:rPr lang="en-US" sz="1600" smtClean="0"/>
              <a:t> </a:t>
            </a:r>
            <a:r>
              <a:rPr lang="ru-RU" sz="1600" smtClean="0"/>
              <a:t>бензол, пиридин</a:t>
            </a:r>
            <a:r>
              <a:rPr lang="en-US" sz="1600" smtClean="0"/>
              <a:t> </a:t>
            </a:r>
            <a:r>
              <a:rPr lang="ru-RU" sz="1600" smtClean="0"/>
              <a:t>и т.д.), следует предпринять</a:t>
            </a:r>
            <a:r>
              <a:rPr lang="en-US" sz="1600" smtClean="0"/>
              <a:t> </a:t>
            </a:r>
            <a:r>
              <a:rPr lang="ru-RU" sz="1600" smtClean="0"/>
              <a:t>попытку</a:t>
            </a:r>
            <a:r>
              <a:rPr lang="en-US" sz="1600" smtClean="0"/>
              <a:t> </a:t>
            </a:r>
            <a:r>
              <a:rPr lang="ru-RU" sz="1600" smtClean="0"/>
              <a:t>найти</a:t>
            </a:r>
            <a:r>
              <a:rPr lang="en-US" sz="1600" smtClean="0"/>
              <a:t> </a:t>
            </a:r>
            <a:r>
              <a:rPr lang="ru-RU" sz="1600" smtClean="0"/>
              <a:t>им замену.</a:t>
            </a:r>
          </a:p>
          <a:p>
            <a:pPr indent="355600" algn="just"/>
            <a:r>
              <a:rPr lang="ru-RU" sz="1600" smtClean="0"/>
              <a:t>При поиске замен составов подвижных фаз можно воспользоваться принципом изоэлюотропных рядов. Концепция параметров растворимости позволяет получить очень простое правило аппроксимации полярности смесей. Поскольку для бинарных подвижных фаз, сумма двух объемных долей компонентов должна быть равна 1, то для определения полярности таких смесей получаем следующее простое уравнение :</a:t>
            </a:r>
            <a:endParaRPr lang="ru-RU" sz="1600"/>
          </a:p>
        </p:txBody>
      </p:sp>
      <p:graphicFrame>
        <p:nvGraphicFramePr>
          <p:cNvPr id="339969" name="Object 1"/>
          <p:cNvGraphicFramePr>
            <a:graphicFrameLocks noChangeAspect="1"/>
          </p:cNvGraphicFramePr>
          <p:nvPr/>
        </p:nvGraphicFramePr>
        <p:xfrm>
          <a:off x="2571736" y="3786190"/>
          <a:ext cx="4252913" cy="606425"/>
        </p:xfrm>
        <a:graphic>
          <a:graphicData uri="http://schemas.openxmlformats.org/presentationml/2006/ole">
            <p:oleObj spid="_x0000_s339969" name="Формула" r:id="rId3" imgW="1600200" imgH="228600" progId="Equation.3">
              <p:embed/>
            </p:oleObj>
          </a:graphicData>
        </a:graphic>
      </p:graphicFrame>
      <p:sp>
        <p:nvSpPr>
          <p:cNvPr id="5" name="Прямоугольник 4"/>
          <p:cNvSpPr/>
          <p:nvPr/>
        </p:nvSpPr>
        <p:spPr>
          <a:xfrm>
            <a:off x="285720" y="4429132"/>
            <a:ext cx="8715436" cy="1077218"/>
          </a:xfrm>
          <a:prstGeom prst="rect">
            <a:avLst/>
          </a:prstGeom>
        </p:spPr>
        <p:txBody>
          <a:bodyPr wrap="square">
            <a:spAutoFit/>
          </a:bodyPr>
          <a:lstStyle/>
          <a:p>
            <a:pPr indent="355600" algn="just"/>
            <a:r>
              <a:rPr lang="ru-RU" sz="1600" smtClean="0"/>
              <a:t>На практике в качестве первого приближения в ЖТХ предполагается, что допустимо использовать смеси изоэлюотропных растворителей. Если элюирующая сила полученной смеси слишком высока или слишком низка, то ее можно скорректировать, изменив содержание н-гексана или любого другого неполярного компонента ПФ.</a:t>
            </a:r>
          </a:p>
        </p:txBody>
      </p:sp>
      <p:grpSp>
        <p:nvGrpSpPr>
          <p:cNvPr id="6" name="Группа 5"/>
          <p:cNvGrpSpPr/>
          <p:nvPr/>
        </p:nvGrpSpPr>
        <p:grpSpPr>
          <a:xfrm>
            <a:off x="149040" y="121320"/>
            <a:ext cx="971640" cy="963720"/>
            <a:chOff x="149040" y="121320"/>
            <a:chExt cx="971640" cy="963720"/>
          </a:xfrm>
        </p:grpSpPr>
        <p:pic>
          <p:nvPicPr>
            <p:cNvPr id="7" name="Рисунок 6"/>
            <p:cNvPicPr/>
            <p:nvPr/>
          </p:nvPicPr>
          <p:blipFill>
            <a:blip r:embed="rId4"/>
            <a:stretch/>
          </p:blipFill>
          <p:spPr>
            <a:xfrm>
              <a:off x="149040" y="121320"/>
              <a:ext cx="971640" cy="963720"/>
            </a:xfrm>
            <a:prstGeom prst="rect">
              <a:avLst/>
            </a:prstGeom>
            <a:ln>
              <a:noFill/>
            </a:ln>
          </p:spPr>
        </p:pic>
        <p:pic>
          <p:nvPicPr>
            <p:cNvPr id="8" name="Рисунок 7"/>
            <p:cNvPicPr/>
            <p:nvPr/>
          </p:nvPicPr>
          <p:blipFill>
            <a:blip r:embed="rId5"/>
            <a:stretch/>
          </p:blipFill>
          <p:spPr>
            <a:xfrm>
              <a:off x="401400" y="265680"/>
              <a:ext cx="493560" cy="571680"/>
            </a:xfrm>
            <a:prstGeom prst="rect">
              <a:avLst/>
            </a:prstGeom>
            <a:ln>
              <a:noFill/>
            </a:ln>
          </p:spPr>
        </p:pic>
      </p:gr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7" name="Группа 26"/>
          <p:cNvGrpSpPr/>
          <p:nvPr/>
        </p:nvGrpSpPr>
        <p:grpSpPr>
          <a:xfrm>
            <a:off x="149040" y="121320"/>
            <a:ext cx="8852115" cy="6572217"/>
            <a:chOff x="149040" y="121320"/>
            <a:chExt cx="8852115" cy="6572217"/>
          </a:xfrm>
        </p:grpSpPr>
        <p:grpSp>
          <p:nvGrpSpPr>
            <p:cNvPr id="25" name="Группа 24"/>
            <p:cNvGrpSpPr/>
            <p:nvPr/>
          </p:nvGrpSpPr>
          <p:grpSpPr>
            <a:xfrm>
              <a:off x="149040" y="121320"/>
              <a:ext cx="971640" cy="963720"/>
              <a:chOff x="149040" y="121320"/>
              <a:chExt cx="971640" cy="963720"/>
            </a:xfrm>
          </p:grpSpPr>
          <p:pic>
            <p:nvPicPr>
              <p:cNvPr id="956" name="Рисунок 955"/>
              <p:cNvPicPr/>
              <p:nvPr/>
            </p:nvPicPr>
            <p:blipFill>
              <a:blip r:embed="rId2"/>
              <a:stretch/>
            </p:blipFill>
            <p:spPr>
              <a:xfrm>
                <a:off x="149040" y="121320"/>
                <a:ext cx="971640" cy="963720"/>
              </a:xfrm>
              <a:prstGeom prst="rect">
                <a:avLst/>
              </a:prstGeom>
              <a:ln>
                <a:noFill/>
              </a:ln>
            </p:spPr>
          </p:pic>
          <p:pic>
            <p:nvPicPr>
              <p:cNvPr id="957" name="Рисунок 956"/>
              <p:cNvPicPr/>
              <p:nvPr/>
            </p:nvPicPr>
            <p:blipFill>
              <a:blip r:embed="rId3"/>
              <a:stretch/>
            </p:blipFill>
            <p:spPr>
              <a:xfrm>
                <a:off x="401400" y="265680"/>
                <a:ext cx="493560" cy="571680"/>
              </a:xfrm>
              <a:prstGeom prst="rect">
                <a:avLst/>
              </a:prstGeom>
              <a:ln>
                <a:noFill/>
              </a:ln>
            </p:spPr>
          </p:pic>
        </p:grpSp>
        <p:grpSp>
          <p:nvGrpSpPr>
            <p:cNvPr id="5" name="Группа 4"/>
            <p:cNvGrpSpPr/>
            <p:nvPr/>
          </p:nvGrpSpPr>
          <p:grpSpPr>
            <a:xfrm>
              <a:off x="285720" y="1214422"/>
              <a:ext cx="8715435" cy="5479115"/>
              <a:chOff x="214281" y="642919"/>
              <a:chExt cx="8715435" cy="5979181"/>
            </a:xfrm>
          </p:grpSpPr>
          <p:pic>
            <p:nvPicPr>
              <p:cNvPr id="6" name="Picture 4"/>
              <p:cNvPicPr>
                <a:picLocks noChangeAspect="1" noChangeArrowheads="1"/>
              </p:cNvPicPr>
              <p:nvPr/>
            </p:nvPicPr>
            <p:blipFill>
              <a:blip r:embed="rId4"/>
              <a:srcRect/>
              <a:stretch>
                <a:fillRect/>
              </a:stretch>
            </p:blipFill>
            <p:spPr bwMode="auto">
              <a:xfrm rot="5400000">
                <a:off x="1582408" y="-725208"/>
                <a:ext cx="5979181" cy="8715435"/>
              </a:xfrm>
              <a:prstGeom prst="rect">
                <a:avLst/>
              </a:prstGeom>
              <a:noFill/>
              <a:ln w="9525">
                <a:noFill/>
                <a:miter lim="800000"/>
                <a:headEnd/>
                <a:tailEnd/>
              </a:ln>
              <a:effectLst/>
            </p:spPr>
          </p:pic>
          <p:sp>
            <p:nvSpPr>
              <p:cNvPr id="7" name="TextBox 6"/>
              <p:cNvSpPr txBox="1"/>
              <p:nvPr/>
            </p:nvSpPr>
            <p:spPr>
              <a:xfrm>
                <a:off x="275672" y="3045588"/>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Дихлорэтан</a:t>
                </a:r>
                <a:endParaRPr lang="ru-RU" sz="1100">
                  <a:solidFill>
                    <a:schemeClr val="tx1">
                      <a:lumMod val="95000"/>
                      <a:lumOff val="5000"/>
                    </a:schemeClr>
                  </a:solidFill>
                </a:endParaRPr>
              </a:p>
            </p:txBody>
          </p:sp>
          <p:sp>
            <p:nvSpPr>
              <p:cNvPr id="8" name="TextBox 7"/>
              <p:cNvSpPr txBox="1"/>
              <p:nvPr/>
            </p:nvSpPr>
            <p:spPr>
              <a:xfrm>
                <a:off x="270648" y="3387706"/>
                <a:ext cx="1347274" cy="230832"/>
              </a:xfrm>
              <a:prstGeom prst="rect">
                <a:avLst/>
              </a:prstGeom>
              <a:solidFill>
                <a:schemeClr val="bg1"/>
              </a:solidFill>
            </p:spPr>
            <p:txBody>
              <a:bodyPr wrap="square" rtlCol="0">
                <a:spAutoFit/>
              </a:bodyPr>
              <a:lstStyle/>
              <a:p>
                <a:r>
                  <a:rPr lang="ru-RU" sz="900" smtClean="0">
                    <a:solidFill>
                      <a:schemeClr val="tx1">
                        <a:lumMod val="95000"/>
                        <a:lumOff val="5000"/>
                      </a:schemeClr>
                    </a:solidFill>
                  </a:rPr>
                  <a:t>Диэтиловый эфир</a:t>
                </a:r>
                <a:endParaRPr lang="ru-RU" sz="900">
                  <a:solidFill>
                    <a:schemeClr val="tx1">
                      <a:lumMod val="95000"/>
                      <a:lumOff val="5000"/>
                    </a:schemeClr>
                  </a:solidFill>
                </a:endParaRPr>
              </a:p>
            </p:txBody>
          </p:sp>
          <p:sp>
            <p:nvSpPr>
              <p:cNvPr id="9" name="TextBox 8"/>
              <p:cNvSpPr txBox="1"/>
              <p:nvPr/>
            </p:nvSpPr>
            <p:spPr>
              <a:xfrm>
                <a:off x="255576" y="3684608"/>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Метанол</a:t>
                </a:r>
                <a:endParaRPr lang="ru-RU" sz="1100">
                  <a:solidFill>
                    <a:schemeClr val="tx1">
                      <a:lumMod val="95000"/>
                      <a:lumOff val="5000"/>
                    </a:schemeClr>
                  </a:solidFill>
                </a:endParaRPr>
              </a:p>
            </p:txBody>
          </p:sp>
          <p:sp>
            <p:nvSpPr>
              <p:cNvPr id="10" name="TextBox 9"/>
              <p:cNvSpPr txBox="1"/>
              <p:nvPr/>
            </p:nvSpPr>
            <p:spPr>
              <a:xfrm>
                <a:off x="229354" y="4011277"/>
                <a:ext cx="1428760" cy="301926"/>
              </a:xfrm>
              <a:prstGeom prst="rect">
                <a:avLst/>
              </a:prstGeom>
              <a:solidFill>
                <a:schemeClr val="bg1"/>
              </a:solidFill>
            </p:spPr>
            <p:txBody>
              <a:bodyPr wrap="square" rtlCol="0" anchor="ctr" anchorCtr="0">
                <a:noAutofit/>
              </a:bodyPr>
              <a:lstStyle/>
              <a:p>
                <a:r>
                  <a:rPr lang="ru-RU" sz="900" smtClean="0">
                    <a:solidFill>
                      <a:schemeClr val="tx1">
                        <a:lumMod val="95000"/>
                        <a:lumOff val="5000"/>
                      </a:schemeClr>
                    </a:solidFill>
                  </a:rPr>
                  <a:t>Метилен хлористый</a:t>
                </a:r>
                <a:endParaRPr lang="ru-RU" sz="900">
                  <a:solidFill>
                    <a:schemeClr val="tx1">
                      <a:lumMod val="95000"/>
                      <a:lumOff val="5000"/>
                    </a:schemeClr>
                  </a:solidFill>
                </a:endParaRPr>
              </a:p>
            </p:txBody>
          </p:sp>
          <p:sp>
            <p:nvSpPr>
              <p:cNvPr id="11" name="TextBox 10"/>
              <p:cNvSpPr txBox="1"/>
              <p:nvPr/>
            </p:nvSpPr>
            <p:spPr>
              <a:xfrm>
                <a:off x="255576" y="4327550"/>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Пропанол-2</a:t>
                </a:r>
                <a:endParaRPr lang="ru-RU" sz="1100">
                  <a:solidFill>
                    <a:schemeClr val="tx1">
                      <a:lumMod val="95000"/>
                      <a:lumOff val="5000"/>
                    </a:schemeClr>
                  </a:solidFill>
                </a:endParaRPr>
              </a:p>
            </p:txBody>
          </p:sp>
          <p:sp>
            <p:nvSpPr>
              <p:cNvPr id="12" name="TextBox 11"/>
              <p:cNvSpPr txBox="1"/>
              <p:nvPr/>
            </p:nvSpPr>
            <p:spPr>
              <a:xfrm>
                <a:off x="259498" y="4668566"/>
                <a:ext cx="1357322" cy="246221"/>
              </a:xfrm>
              <a:prstGeom prst="rect">
                <a:avLst/>
              </a:prstGeom>
              <a:solidFill>
                <a:schemeClr val="bg1"/>
              </a:solidFill>
            </p:spPr>
            <p:txBody>
              <a:bodyPr wrap="square" rtlCol="0">
                <a:spAutoFit/>
              </a:bodyPr>
              <a:lstStyle/>
              <a:p>
                <a:r>
                  <a:rPr lang="ru-RU" sz="1000" smtClean="0">
                    <a:solidFill>
                      <a:schemeClr val="tx1">
                        <a:lumMod val="95000"/>
                        <a:lumOff val="5000"/>
                      </a:schemeClr>
                    </a:solidFill>
                  </a:rPr>
                  <a:t>Тетрагидрофуран</a:t>
                </a:r>
                <a:endParaRPr lang="ru-RU" sz="1000">
                  <a:solidFill>
                    <a:schemeClr val="tx1">
                      <a:lumMod val="95000"/>
                      <a:lumOff val="5000"/>
                    </a:schemeClr>
                  </a:solidFill>
                </a:endParaRPr>
              </a:p>
            </p:txBody>
          </p:sp>
          <p:sp>
            <p:nvSpPr>
              <p:cNvPr id="13" name="TextBox 12"/>
              <p:cNvSpPr txBox="1"/>
              <p:nvPr/>
            </p:nvSpPr>
            <p:spPr>
              <a:xfrm>
                <a:off x="265624" y="4980540"/>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Толуол</a:t>
                </a:r>
                <a:endParaRPr lang="ru-RU" sz="1100">
                  <a:solidFill>
                    <a:schemeClr val="tx1">
                      <a:lumMod val="95000"/>
                      <a:lumOff val="5000"/>
                    </a:schemeClr>
                  </a:solidFill>
                </a:endParaRPr>
              </a:p>
            </p:txBody>
          </p:sp>
          <p:sp>
            <p:nvSpPr>
              <p:cNvPr id="14" name="TextBox 13"/>
              <p:cNvSpPr txBox="1"/>
              <p:nvPr/>
            </p:nvSpPr>
            <p:spPr>
              <a:xfrm>
                <a:off x="265624" y="5301460"/>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Уксусная к-та</a:t>
                </a:r>
                <a:endParaRPr lang="ru-RU" sz="1100">
                  <a:solidFill>
                    <a:schemeClr val="tx1">
                      <a:lumMod val="95000"/>
                      <a:lumOff val="5000"/>
                    </a:schemeClr>
                  </a:solidFill>
                </a:endParaRPr>
              </a:p>
            </p:txBody>
          </p:sp>
          <p:sp>
            <p:nvSpPr>
              <p:cNvPr id="15" name="TextBox 14"/>
              <p:cNvSpPr txBox="1"/>
              <p:nvPr/>
            </p:nvSpPr>
            <p:spPr>
              <a:xfrm>
                <a:off x="265624" y="5618458"/>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Хлороформ</a:t>
                </a:r>
                <a:endParaRPr lang="ru-RU" sz="1100">
                  <a:solidFill>
                    <a:schemeClr val="tx1">
                      <a:lumMod val="95000"/>
                      <a:lumOff val="5000"/>
                    </a:schemeClr>
                  </a:solidFill>
                </a:endParaRPr>
              </a:p>
            </p:txBody>
          </p:sp>
          <p:sp>
            <p:nvSpPr>
              <p:cNvPr id="16" name="TextBox 15"/>
              <p:cNvSpPr txBox="1"/>
              <p:nvPr/>
            </p:nvSpPr>
            <p:spPr>
              <a:xfrm>
                <a:off x="249450" y="5944402"/>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Этанол</a:t>
                </a:r>
                <a:endParaRPr lang="ru-RU" sz="1100">
                  <a:solidFill>
                    <a:schemeClr val="tx1">
                      <a:lumMod val="95000"/>
                      <a:lumOff val="5000"/>
                    </a:schemeClr>
                  </a:solidFill>
                </a:endParaRPr>
              </a:p>
            </p:txBody>
          </p:sp>
          <p:sp>
            <p:nvSpPr>
              <p:cNvPr id="17" name="TextBox 16"/>
              <p:cNvSpPr txBox="1"/>
              <p:nvPr/>
            </p:nvSpPr>
            <p:spPr>
              <a:xfrm>
                <a:off x="250552" y="6266424"/>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Этилацетат</a:t>
                </a:r>
                <a:endParaRPr lang="ru-RU" sz="1100">
                  <a:solidFill>
                    <a:schemeClr val="tx1">
                      <a:lumMod val="95000"/>
                      <a:lumOff val="5000"/>
                    </a:schemeClr>
                  </a:solidFill>
                </a:endParaRPr>
              </a:p>
            </p:txBody>
          </p:sp>
          <p:sp>
            <p:nvSpPr>
              <p:cNvPr id="18" name="TextBox 17"/>
              <p:cNvSpPr txBox="1"/>
              <p:nvPr/>
            </p:nvSpPr>
            <p:spPr>
              <a:xfrm>
                <a:off x="285720" y="770722"/>
                <a:ext cx="1357322" cy="261610"/>
              </a:xfrm>
              <a:prstGeom prst="rect">
                <a:avLst/>
              </a:prstGeom>
              <a:solidFill>
                <a:schemeClr val="bg1"/>
              </a:solidFill>
            </p:spPr>
            <p:txBody>
              <a:bodyPr wrap="square" rtlCol="0">
                <a:spAutoFit/>
              </a:bodyPr>
              <a:lstStyle/>
              <a:p>
                <a:r>
                  <a:rPr lang="ru-RU" sz="1100" b="1" smtClean="0">
                    <a:solidFill>
                      <a:schemeClr val="tx1">
                        <a:lumMod val="95000"/>
                        <a:lumOff val="5000"/>
                      </a:schemeClr>
                    </a:solidFill>
                  </a:rPr>
                  <a:t>Растворитель</a:t>
                </a:r>
                <a:endParaRPr lang="ru-RU" sz="1100" b="1">
                  <a:solidFill>
                    <a:schemeClr val="tx1">
                      <a:lumMod val="95000"/>
                      <a:lumOff val="5000"/>
                    </a:schemeClr>
                  </a:solidFill>
                </a:endParaRPr>
              </a:p>
            </p:txBody>
          </p:sp>
          <p:sp>
            <p:nvSpPr>
              <p:cNvPr id="19" name="TextBox 18"/>
              <p:cNvSpPr txBox="1"/>
              <p:nvPr/>
            </p:nvSpPr>
            <p:spPr>
              <a:xfrm>
                <a:off x="285720" y="1127912"/>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Ацетон</a:t>
                </a:r>
                <a:endParaRPr lang="ru-RU" sz="1100">
                  <a:solidFill>
                    <a:schemeClr val="tx1">
                      <a:lumMod val="95000"/>
                      <a:lumOff val="5000"/>
                    </a:schemeClr>
                  </a:solidFill>
                </a:endParaRPr>
              </a:p>
            </p:txBody>
          </p:sp>
          <p:sp>
            <p:nvSpPr>
              <p:cNvPr id="20" name="TextBox 19"/>
              <p:cNvSpPr txBox="1"/>
              <p:nvPr/>
            </p:nvSpPr>
            <p:spPr>
              <a:xfrm>
                <a:off x="275672" y="1428736"/>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Ацетонитрил</a:t>
                </a:r>
                <a:endParaRPr lang="ru-RU" sz="1100">
                  <a:solidFill>
                    <a:schemeClr val="tx1">
                      <a:lumMod val="95000"/>
                      <a:lumOff val="5000"/>
                    </a:schemeClr>
                  </a:solidFill>
                </a:endParaRPr>
              </a:p>
            </p:txBody>
          </p:sp>
          <p:sp>
            <p:nvSpPr>
              <p:cNvPr id="21" name="TextBox 20"/>
              <p:cNvSpPr txBox="1"/>
              <p:nvPr/>
            </p:nvSpPr>
            <p:spPr>
              <a:xfrm>
                <a:off x="285720" y="1745734"/>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Бензол</a:t>
                </a:r>
                <a:endParaRPr lang="ru-RU" sz="1100">
                  <a:solidFill>
                    <a:schemeClr val="tx1">
                      <a:lumMod val="95000"/>
                      <a:lumOff val="5000"/>
                    </a:schemeClr>
                  </a:solidFill>
                </a:endParaRPr>
              </a:p>
            </p:txBody>
          </p:sp>
          <p:sp>
            <p:nvSpPr>
              <p:cNvPr id="22" name="TextBox 21"/>
              <p:cNvSpPr txBox="1"/>
              <p:nvPr/>
            </p:nvSpPr>
            <p:spPr>
              <a:xfrm>
                <a:off x="285720" y="2067756"/>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Вода</a:t>
                </a:r>
                <a:endParaRPr lang="ru-RU" sz="1100">
                  <a:solidFill>
                    <a:schemeClr val="tx1">
                      <a:lumMod val="95000"/>
                      <a:lumOff val="5000"/>
                    </a:schemeClr>
                  </a:solidFill>
                </a:endParaRPr>
              </a:p>
            </p:txBody>
          </p:sp>
          <p:sp>
            <p:nvSpPr>
              <p:cNvPr id="23" name="TextBox 22"/>
              <p:cNvSpPr txBox="1"/>
              <p:nvPr/>
            </p:nvSpPr>
            <p:spPr>
              <a:xfrm>
                <a:off x="285720" y="2388676"/>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Гексан</a:t>
                </a:r>
                <a:endParaRPr lang="ru-RU" sz="1100">
                  <a:solidFill>
                    <a:schemeClr val="tx1">
                      <a:lumMod val="95000"/>
                      <a:lumOff val="5000"/>
                    </a:schemeClr>
                  </a:solidFill>
                </a:endParaRPr>
              </a:p>
            </p:txBody>
          </p:sp>
          <p:sp>
            <p:nvSpPr>
              <p:cNvPr id="24" name="TextBox 23"/>
              <p:cNvSpPr txBox="1"/>
              <p:nvPr/>
            </p:nvSpPr>
            <p:spPr>
              <a:xfrm>
                <a:off x="285720" y="2714620"/>
                <a:ext cx="1357322" cy="261610"/>
              </a:xfrm>
              <a:prstGeom prst="rect">
                <a:avLst/>
              </a:prstGeom>
              <a:solidFill>
                <a:schemeClr val="bg1"/>
              </a:solidFill>
            </p:spPr>
            <p:txBody>
              <a:bodyPr wrap="square" rtlCol="0">
                <a:spAutoFit/>
              </a:bodyPr>
              <a:lstStyle/>
              <a:p>
                <a:r>
                  <a:rPr lang="ru-RU" sz="1100" smtClean="0">
                    <a:solidFill>
                      <a:schemeClr val="tx1">
                        <a:lumMod val="95000"/>
                        <a:lumOff val="5000"/>
                      </a:schemeClr>
                    </a:solidFill>
                  </a:rPr>
                  <a:t>Диоксан</a:t>
                </a:r>
                <a:endParaRPr lang="ru-RU" sz="1100">
                  <a:solidFill>
                    <a:schemeClr val="tx1">
                      <a:lumMod val="95000"/>
                      <a:lumOff val="5000"/>
                    </a:schemeClr>
                  </a:solidFill>
                </a:endParaRPr>
              </a:p>
            </p:txBody>
          </p:sp>
        </p:grpSp>
        <p:sp>
          <p:nvSpPr>
            <p:cNvPr id="26" name="CustomShape 1"/>
            <p:cNvSpPr/>
            <p:nvPr/>
          </p:nvSpPr>
          <p:spPr>
            <a:xfrm>
              <a:off x="1214414" y="432000"/>
              <a:ext cx="7643866"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smtClean="0">
                  <a:solidFill>
                    <a:srgbClr val="000000"/>
                  </a:solidFill>
                  <a:uFill>
                    <a:solidFill>
                      <a:srgbClr val="FFFFFF"/>
                    </a:solidFill>
                  </a:uFill>
                  <a:latin typeface="Arial"/>
                </a:rPr>
                <a:t>Параметры основных растворителей, применяющихся в хроматографии</a:t>
              </a:r>
              <a:endParaRPr lang="ru-RU" sz="1800" b="0" strike="noStrike" spc="-1">
                <a:solidFill>
                  <a:srgbClr val="000000"/>
                </a:solidFill>
                <a:uFill>
                  <a:solidFill>
                    <a:srgbClr val="FFFFFF"/>
                  </a:solidFill>
                </a:uFill>
                <a:latin typeface="Arial"/>
              </a:endParaRPr>
            </a:p>
          </p:txBody>
        </p:sp>
      </p:gr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9" name="CustomShape 1"/>
          <p:cNvSpPr/>
          <p:nvPr/>
        </p:nvSpPr>
        <p:spPr>
          <a:xfrm>
            <a:off x="644400" y="432000"/>
            <a:ext cx="864360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1" strike="noStrike" spc="-1">
                <a:solidFill>
                  <a:schemeClr val="tx2">
                    <a:lumMod val="75000"/>
                  </a:schemeClr>
                </a:solidFill>
                <a:uFill>
                  <a:solidFill>
                    <a:srgbClr val="FFFFFF"/>
                  </a:solidFill>
                </a:uFill>
                <a:latin typeface="Verdana"/>
              </a:rPr>
              <a:t>Определение количества действующего вещества в препаратах защиты </a:t>
            </a:r>
            <a:r>
              <a:rPr lang="ru-RU" sz="1800" b="1" strike="noStrike" spc="-1" smtClean="0">
                <a:solidFill>
                  <a:schemeClr val="tx2">
                    <a:lumMod val="75000"/>
                  </a:schemeClr>
                </a:solidFill>
                <a:uFill>
                  <a:solidFill>
                    <a:srgbClr val="FFFFFF"/>
                  </a:solidFill>
                </a:uFill>
                <a:latin typeface="Verdana"/>
              </a:rPr>
              <a:t>растений методом КТСХ</a:t>
            </a:r>
            <a:endParaRPr lang="ru-RU" sz="1800" b="0" strike="noStrike" spc="-1">
              <a:solidFill>
                <a:schemeClr val="tx2">
                  <a:lumMod val="75000"/>
                </a:schemeClr>
              </a:solidFill>
              <a:uFill>
                <a:solidFill>
                  <a:srgbClr val="FFFFFF"/>
                </a:solidFill>
              </a:uFill>
              <a:latin typeface="Arial"/>
            </a:endParaRPr>
          </a:p>
        </p:txBody>
      </p:sp>
      <p:sp>
        <p:nvSpPr>
          <p:cNvPr id="960" name="CustomShape 2"/>
          <p:cNvSpPr/>
          <p:nvPr/>
        </p:nvSpPr>
        <p:spPr>
          <a:xfrm>
            <a:off x="212760" y="1440000"/>
            <a:ext cx="8715240" cy="2499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700" b="0" strike="noStrike" spc="-1" smtClean="0">
                <a:solidFill>
                  <a:srgbClr val="000000"/>
                </a:solidFill>
                <a:uFill>
                  <a:solidFill>
                    <a:srgbClr val="FFFFFF"/>
                  </a:solidFill>
                </a:uFill>
                <a:latin typeface="Arial"/>
              </a:rPr>
              <a:t>     Одним </a:t>
            </a:r>
            <a:r>
              <a:rPr lang="ru-RU" sz="1700" b="0" strike="noStrike" spc="-1">
                <a:solidFill>
                  <a:srgbClr val="000000"/>
                </a:solidFill>
                <a:uFill>
                  <a:solidFill>
                    <a:srgbClr val="FFFFFF"/>
                  </a:solidFill>
                </a:uFill>
                <a:latin typeface="Arial"/>
              </a:rPr>
              <a:t>из примеров может служить применение количественной ТСХ при оперативном (в период активного применения гербицидов, фунгицидов и т.д.) определении количества действующего вещества в препаратах  защиты растений для принятия решений о фальсификации  или обмане нечестными  дилерами простых фермеров.</a:t>
            </a:r>
            <a:endParaRPr lang="ru-RU" sz="1800" b="0" strike="noStrike" spc="-1">
              <a:solidFill>
                <a:srgbClr val="000000"/>
              </a:solidFill>
              <a:uFill>
                <a:solidFill>
                  <a:srgbClr val="FFFFFF"/>
                </a:solidFill>
              </a:uFill>
              <a:latin typeface="Arial"/>
            </a:endParaRPr>
          </a:p>
          <a:p>
            <a:pPr algn="just">
              <a:lnSpc>
                <a:spcPct val="100000"/>
              </a:lnSpc>
            </a:pPr>
            <a:r>
              <a:rPr lang="ru-RU" sz="1700" b="0" strike="noStrike" spc="-1" smtClean="0">
                <a:solidFill>
                  <a:srgbClr val="000000"/>
                </a:solidFill>
                <a:uFill>
                  <a:solidFill>
                    <a:srgbClr val="FFFFFF"/>
                  </a:solidFill>
                </a:uFill>
                <a:latin typeface="Arial"/>
              </a:rPr>
              <a:t>     В </a:t>
            </a:r>
            <a:r>
              <a:rPr lang="ru-RU" sz="1700" b="0" strike="noStrike" spc="-1">
                <a:solidFill>
                  <a:srgbClr val="000000"/>
                </a:solidFill>
                <a:uFill>
                  <a:solidFill>
                    <a:srgbClr val="FFFFFF"/>
                  </a:solidFill>
                </a:uFill>
                <a:latin typeface="Arial"/>
              </a:rPr>
              <a:t>качестве примера можно рассмотреть определение количества действующего вещества ТМТД  в  фунгицидном препарате - протравителе  Витавакс 200 Ф.Ф</a:t>
            </a:r>
            <a:r>
              <a:rPr lang="ru-RU" sz="1800" b="0" strike="noStrike" spc="-1">
                <a:solidFill>
                  <a:srgbClr val="000000"/>
                </a:solidFill>
                <a:uFill>
                  <a:solidFill>
                    <a:srgbClr val="FFFFFF"/>
                  </a:solidFill>
                </a:uFill>
                <a:latin typeface="Arial"/>
              </a:rPr>
              <a:t>.</a:t>
            </a:r>
          </a:p>
          <a:p>
            <a:pPr algn="just">
              <a:lnSpc>
                <a:spcPct val="100000"/>
              </a:lnSpc>
            </a:pPr>
            <a:endParaRPr lang="ru-RU" sz="1700" b="0" i="1" u="sng" strike="noStrike" spc="-1" smtClean="0">
              <a:solidFill>
                <a:srgbClr val="000000"/>
              </a:solidFill>
              <a:uFill>
                <a:solidFill>
                  <a:srgbClr val="FFFFFF"/>
                </a:solidFill>
              </a:uFill>
              <a:latin typeface="Arial"/>
              <a:ea typeface="Times New Roman"/>
            </a:endParaRPr>
          </a:p>
          <a:p>
            <a:pPr algn="just">
              <a:lnSpc>
                <a:spcPct val="100000"/>
              </a:lnSpc>
            </a:pPr>
            <a:r>
              <a:rPr lang="ru-RU" sz="1700" b="0" i="1" u="sng" strike="noStrike" spc="-1" smtClean="0">
                <a:solidFill>
                  <a:srgbClr val="000000"/>
                </a:solidFill>
                <a:uFill>
                  <a:solidFill>
                    <a:srgbClr val="FFFFFF"/>
                  </a:solidFill>
                </a:uFill>
                <a:latin typeface="Arial"/>
                <a:ea typeface="Times New Roman"/>
              </a:rPr>
              <a:t>Приготовление </a:t>
            </a:r>
            <a:r>
              <a:rPr lang="ru-RU" sz="1700" b="0" i="1" u="sng" strike="noStrike" spc="-1">
                <a:solidFill>
                  <a:srgbClr val="000000"/>
                </a:solidFill>
                <a:uFill>
                  <a:solidFill>
                    <a:srgbClr val="FFFFFF"/>
                  </a:solidFill>
                </a:uFill>
                <a:latin typeface="Arial"/>
                <a:ea typeface="Times New Roman"/>
              </a:rPr>
              <a:t>испытуемого  раствора.</a:t>
            </a:r>
            <a:r>
              <a:rPr lang="ru-RU" sz="1700" b="0" i="1" strike="noStrike" spc="-1">
                <a:solidFill>
                  <a:srgbClr val="000000"/>
                </a:solidFill>
                <a:uFill>
                  <a:solidFill>
                    <a:srgbClr val="FFFFFF"/>
                  </a:solidFill>
                </a:uFill>
                <a:latin typeface="Arial"/>
                <a:ea typeface="Times New Roman"/>
              </a:rPr>
              <a:t> </a:t>
            </a:r>
            <a:r>
              <a:rPr lang="ru-RU" sz="1700" b="0" strike="noStrike" spc="-1">
                <a:solidFill>
                  <a:srgbClr val="000000"/>
                </a:solidFill>
                <a:uFill>
                  <a:solidFill>
                    <a:srgbClr val="FFFFFF"/>
                  </a:solidFill>
                </a:uFill>
                <a:latin typeface="Arial"/>
                <a:ea typeface="Times New Roman"/>
              </a:rPr>
              <a:t> Навеску хорошо размешанного и растертого препарата массой 0,010 г (10 мг) , взвешенной на алюминиевой подложке   помещают в пробирку вместимостью 10 мл и  приливают  </a:t>
            </a:r>
            <a:r>
              <a:rPr lang="ru-RU" sz="1700" b="0" i="1" strike="noStrike" spc="-1">
                <a:solidFill>
                  <a:srgbClr val="000000"/>
                </a:solidFill>
                <a:uFill>
                  <a:solidFill>
                    <a:srgbClr val="FFFFFF"/>
                  </a:solidFill>
                </a:uFill>
                <a:latin typeface="Arial"/>
                <a:ea typeface="Times New Roman"/>
              </a:rPr>
              <a:t>V</a:t>
            </a:r>
            <a:r>
              <a:rPr lang="ru-RU" sz="1700" b="0" i="1" strike="noStrike" spc="-1" baseline="-25000">
                <a:solidFill>
                  <a:srgbClr val="000000"/>
                </a:solidFill>
                <a:uFill>
                  <a:solidFill>
                    <a:srgbClr val="FFFFFF"/>
                  </a:solidFill>
                </a:uFill>
                <a:latin typeface="Arial"/>
                <a:ea typeface="Times New Roman"/>
              </a:rPr>
              <a:t>ац</a:t>
            </a:r>
            <a:r>
              <a:rPr lang="ru-RU" sz="1700" b="0" strike="noStrike" spc="-1" baseline="-25000">
                <a:solidFill>
                  <a:srgbClr val="000000"/>
                </a:solidFill>
                <a:uFill>
                  <a:solidFill>
                    <a:srgbClr val="FFFFFF"/>
                  </a:solidFill>
                </a:uFill>
                <a:latin typeface="Arial"/>
                <a:ea typeface="Times New Roman"/>
              </a:rPr>
              <a:t> </a:t>
            </a:r>
            <a:r>
              <a:rPr lang="ru-RU" sz="1700" b="0" strike="noStrike" spc="-1">
                <a:solidFill>
                  <a:srgbClr val="000000"/>
                </a:solidFill>
                <a:uFill>
                  <a:solidFill>
                    <a:srgbClr val="FFFFFF"/>
                  </a:solidFill>
                </a:uFill>
                <a:latin typeface="Arial"/>
                <a:ea typeface="Times New Roman"/>
              </a:rPr>
              <a:t>=0,1·</a:t>
            </a:r>
            <a:r>
              <a:rPr lang="ru-RU" sz="1700" b="0" i="1" strike="noStrike" spc="-1">
                <a:solidFill>
                  <a:srgbClr val="000000"/>
                </a:solidFill>
                <a:uFill>
                  <a:solidFill>
                    <a:srgbClr val="FFFFFF"/>
                  </a:solidFill>
                </a:uFill>
                <a:latin typeface="Arial"/>
                <a:ea typeface="Times New Roman"/>
              </a:rPr>
              <a:t>W</a:t>
            </a:r>
            <a:r>
              <a:rPr lang="ru-RU" sz="1700" b="0" strike="noStrike" spc="-1">
                <a:solidFill>
                  <a:srgbClr val="000000"/>
                </a:solidFill>
                <a:uFill>
                  <a:solidFill>
                    <a:srgbClr val="FFFFFF"/>
                  </a:solidFill>
                </a:uFill>
                <a:latin typeface="Arial"/>
                <a:ea typeface="Times New Roman"/>
              </a:rPr>
              <a:t>  см</a:t>
            </a:r>
            <a:r>
              <a:rPr lang="ru-RU" sz="1700" b="0" strike="noStrike" spc="-1" baseline="30000">
                <a:solidFill>
                  <a:srgbClr val="000000"/>
                </a:solidFill>
                <a:uFill>
                  <a:solidFill>
                    <a:srgbClr val="FFFFFF"/>
                  </a:solidFill>
                </a:uFill>
                <a:latin typeface="Arial"/>
                <a:ea typeface="Times New Roman"/>
              </a:rPr>
              <a:t>3   </a:t>
            </a:r>
            <a:r>
              <a:rPr lang="ru-RU" sz="1700" b="0" strike="noStrike" spc="-1">
                <a:solidFill>
                  <a:srgbClr val="000000"/>
                </a:solidFill>
                <a:uFill>
                  <a:solidFill>
                    <a:srgbClr val="FFFFFF"/>
                  </a:solidFill>
                </a:uFill>
                <a:latin typeface="Arial"/>
                <a:ea typeface="Times New Roman"/>
              </a:rPr>
              <a:t>ацетона ( где </a:t>
            </a:r>
            <a:r>
              <a:rPr lang="ru-RU" sz="1700" b="0" i="1" strike="noStrike" spc="-1">
                <a:solidFill>
                  <a:srgbClr val="000000"/>
                </a:solidFill>
                <a:uFill>
                  <a:solidFill>
                    <a:srgbClr val="FFFFFF"/>
                  </a:solidFill>
                </a:uFill>
                <a:latin typeface="Arial"/>
                <a:ea typeface="Times New Roman"/>
              </a:rPr>
              <a:t>W</a:t>
            </a:r>
            <a:r>
              <a:rPr lang="ru-RU" sz="1700" b="0" strike="noStrike" spc="-1">
                <a:solidFill>
                  <a:srgbClr val="000000"/>
                </a:solidFill>
                <a:uFill>
                  <a:solidFill>
                    <a:srgbClr val="FFFFFF"/>
                  </a:solidFill>
                </a:uFill>
                <a:latin typeface="Arial"/>
                <a:ea typeface="Times New Roman"/>
              </a:rPr>
              <a:t> - задекларованое фирмой изготовителем содержание в процентах ТМТД в техническом препарате, например , препарат Витавакс 200 Ф.Ф  декларируется содержанием  ТМТД на уровне 375 г/л (37,5 об.%) . Тогда добавляют </a:t>
            </a:r>
            <a:r>
              <a:rPr lang="ru-RU" sz="1700" b="0" i="1" strike="noStrike" spc="-1">
                <a:solidFill>
                  <a:srgbClr val="000000"/>
                </a:solidFill>
                <a:uFill>
                  <a:solidFill>
                    <a:srgbClr val="FFFFFF"/>
                  </a:solidFill>
                </a:uFill>
                <a:latin typeface="Arial"/>
                <a:ea typeface="Times New Roman"/>
              </a:rPr>
              <a:t>V</a:t>
            </a:r>
            <a:r>
              <a:rPr lang="ru-RU" sz="1700" b="0" i="1" strike="noStrike" spc="-1" baseline="-25000">
                <a:solidFill>
                  <a:srgbClr val="000000"/>
                </a:solidFill>
                <a:uFill>
                  <a:solidFill>
                    <a:srgbClr val="FFFFFF"/>
                  </a:solidFill>
                </a:uFill>
                <a:latin typeface="Arial"/>
                <a:ea typeface="Times New Roman"/>
              </a:rPr>
              <a:t>ац</a:t>
            </a:r>
            <a:r>
              <a:rPr lang="ru-RU" sz="1700" b="0" strike="noStrike" spc="-1">
                <a:solidFill>
                  <a:srgbClr val="000000"/>
                </a:solidFill>
                <a:uFill>
                  <a:solidFill>
                    <a:srgbClr val="FFFFFF"/>
                  </a:solidFill>
                </a:uFill>
                <a:latin typeface="Arial"/>
                <a:ea typeface="Times New Roman"/>
              </a:rPr>
              <a:t> =  3,75 см</a:t>
            </a:r>
            <a:r>
              <a:rPr lang="ru-RU" sz="1700" b="0" strike="noStrike" spc="-1" baseline="30000">
                <a:solidFill>
                  <a:srgbClr val="000000"/>
                </a:solidFill>
                <a:uFill>
                  <a:solidFill>
                    <a:srgbClr val="FFFFFF"/>
                  </a:solidFill>
                </a:uFill>
                <a:latin typeface="Arial"/>
                <a:ea typeface="Times New Roman"/>
              </a:rPr>
              <a:t>3</a:t>
            </a:r>
            <a:r>
              <a:rPr lang="ru-RU" sz="1700" b="0" strike="noStrike" spc="-1">
                <a:solidFill>
                  <a:srgbClr val="000000"/>
                </a:solidFill>
                <a:uFill>
                  <a:solidFill>
                    <a:srgbClr val="FFFFFF"/>
                  </a:solidFill>
                </a:uFill>
                <a:latin typeface="Arial"/>
                <a:ea typeface="Times New Roman"/>
              </a:rPr>
              <a:t> ацетона  с помощью пипетки объемом 5 см</a:t>
            </a:r>
            <a:r>
              <a:rPr lang="ru-RU" sz="1700" b="0" strike="noStrike" spc="-1" baseline="30000">
                <a:solidFill>
                  <a:srgbClr val="000000"/>
                </a:solidFill>
                <a:uFill>
                  <a:solidFill>
                    <a:srgbClr val="FFFFFF"/>
                  </a:solidFill>
                </a:uFill>
                <a:latin typeface="Arial"/>
                <a:ea typeface="Times New Roman"/>
              </a:rPr>
              <a:t>3</a:t>
            </a:r>
            <a:r>
              <a:rPr lang="ru-RU" sz="1700" b="0" strike="noStrike" spc="-1">
                <a:solidFill>
                  <a:srgbClr val="000000"/>
                </a:solidFill>
                <a:uFill>
                  <a:solidFill>
                    <a:srgbClr val="FFFFFF"/>
                  </a:solidFill>
                </a:uFill>
                <a:latin typeface="Arial"/>
                <a:ea typeface="Times New Roman"/>
              </a:rPr>
              <a:t> и  тщательно перемешивают. Полученный раствор препарата при условии подтверждения  нулевой гипотезы о нормальном содержании ТМТД в препарате  должен иметь концентрацию 0,001 г/см</a:t>
            </a:r>
            <a:r>
              <a:rPr lang="ru-RU" sz="1700" b="0" strike="noStrike" spc="-1" baseline="30000">
                <a:solidFill>
                  <a:srgbClr val="000000"/>
                </a:solidFill>
                <a:uFill>
                  <a:solidFill>
                    <a:srgbClr val="FFFFFF"/>
                  </a:solidFill>
                </a:uFill>
                <a:latin typeface="Arial"/>
                <a:ea typeface="Times New Roman"/>
              </a:rPr>
              <a:t>3</a:t>
            </a:r>
            <a:r>
              <a:rPr lang="ru-RU" sz="1700" b="0" strike="noStrike" spc="-1">
                <a:solidFill>
                  <a:srgbClr val="000000"/>
                </a:solidFill>
                <a:uFill>
                  <a:solidFill>
                    <a:srgbClr val="FFFFFF"/>
                  </a:solidFill>
                </a:uFill>
                <a:latin typeface="Arial"/>
                <a:ea typeface="Times New Roman"/>
              </a:rPr>
              <a:t>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961" name="Рисунок 960"/>
          <p:cNvPicPr/>
          <p:nvPr/>
        </p:nvPicPr>
        <p:blipFill>
          <a:blip r:embed="rId2"/>
          <a:stretch/>
        </p:blipFill>
        <p:spPr>
          <a:xfrm>
            <a:off x="149760" y="122040"/>
            <a:ext cx="971640" cy="963720"/>
          </a:xfrm>
          <a:prstGeom prst="rect">
            <a:avLst/>
          </a:prstGeom>
          <a:ln>
            <a:noFill/>
          </a:ln>
        </p:spPr>
      </p:pic>
      <p:pic>
        <p:nvPicPr>
          <p:cNvPr id="962" name="Рисунок 961"/>
          <p:cNvPicPr/>
          <p:nvPr/>
        </p:nvPicPr>
        <p:blipFill>
          <a:blip r:embed="rId3"/>
          <a:stretch/>
        </p:blipFill>
        <p:spPr>
          <a:xfrm>
            <a:off x="402120" y="266400"/>
            <a:ext cx="493560" cy="571680"/>
          </a:xfrm>
          <a:prstGeom prst="rect">
            <a:avLst/>
          </a:prstGeom>
          <a:ln>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3" name="CustomShape 1"/>
          <p:cNvSpPr/>
          <p:nvPr/>
        </p:nvSpPr>
        <p:spPr>
          <a:xfrm>
            <a:off x="214282" y="1142984"/>
            <a:ext cx="8715158" cy="5013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600" b="0" i="1" u="sng" strike="noStrike" spc="-1">
                <a:solidFill>
                  <a:srgbClr val="000000"/>
                </a:solidFill>
                <a:uFill>
                  <a:solidFill>
                    <a:srgbClr val="FFFFFF"/>
                  </a:solidFill>
                </a:uFill>
                <a:latin typeface="Arial"/>
                <a:ea typeface="Times New Roman"/>
              </a:rPr>
              <a:t>Приготовление эталонного раствора.</a:t>
            </a:r>
            <a:r>
              <a:rPr lang="ru-RU" sz="1600" b="0" i="1" strike="noStrike" spc="-1">
                <a:solidFill>
                  <a:srgbClr val="000000"/>
                </a:solidFill>
                <a:uFill>
                  <a:solidFill>
                    <a:srgbClr val="FFFFFF"/>
                  </a:solidFill>
                </a:uFill>
                <a:latin typeface="Arial"/>
                <a:ea typeface="Times New Roman"/>
              </a:rPr>
              <a:t> </a:t>
            </a:r>
            <a:r>
              <a:rPr lang="ru-RU" sz="1600" b="0" strike="noStrike" spc="-1">
                <a:solidFill>
                  <a:srgbClr val="000000"/>
                </a:solidFill>
                <a:uFill>
                  <a:solidFill>
                    <a:srgbClr val="FFFFFF"/>
                  </a:solidFill>
                </a:uFill>
                <a:latin typeface="Arial"/>
                <a:ea typeface="Times New Roman"/>
              </a:rPr>
              <a:t> Навеску хорошо размешанного и растертого фирменного препарата Витавакс 200 Ф.Ф с известным содержанием ТМТД </a:t>
            </a:r>
            <a:r>
              <a:rPr lang="ru-RU" sz="1600" b="0" strike="noStrike" spc="-1" smtClean="0">
                <a:solidFill>
                  <a:srgbClr val="000000"/>
                </a:solidFill>
                <a:uFill>
                  <a:solidFill>
                    <a:srgbClr val="FFFFFF"/>
                  </a:solidFill>
                </a:uFill>
                <a:latin typeface="Arial"/>
                <a:ea typeface="Times New Roman"/>
              </a:rPr>
              <a:t>массой    </a:t>
            </a:r>
            <a:r>
              <a:rPr lang="ru-RU" sz="1600" b="0" strike="noStrike" spc="-1">
                <a:solidFill>
                  <a:srgbClr val="000000"/>
                </a:solidFill>
                <a:uFill>
                  <a:solidFill>
                    <a:srgbClr val="FFFFFF"/>
                  </a:solidFill>
                </a:uFill>
                <a:latin typeface="Arial"/>
                <a:ea typeface="Times New Roman"/>
              </a:rPr>
              <a:t>0,010 г (10 мг) , взвешенной на алюминиевой подложке   помещают в пробирку вместимостью 10 мл и  приливают  3,75 см</a:t>
            </a:r>
            <a:r>
              <a:rPr lang="ru-RU" sz="1600" b="0" strike="noStrike" spc="-1" baseline="30000">
                <a:solidFill>
                  <a:srgbClr val="000000"/>
                </a:solidFill>
                <a:uFill>
                  <a:solidFill>
                    <a:srgbClr val="FFFFFF"/>
                  </a:solidFill>
                </a:uFill>
                <a:latin typeface="Arial"/>
                <a:ea typeface="Times New Roman"/>
              </a:rPr>
              <a:t>3</a:t>
            </a:r>
            <a:r>
              <a:rPr lang="ru-RU" sz="1600" b="0" strike="noStrike" spc="-1">
                <a:solidFill>
                  <a:srgbClr val="000000"/>
                </a:solidFill>
                <a:uFill>
                  <a:solidFill>
                    <a:srgbClr val="FFFFFF"/>
                  </a:solidFill>
                </a:uFill>
                <a:latin typeface="Arial"/>
                <a:ea typeface="Times New Roman"/>
              </a:rPr>
              <a:t> ацетона  с помощью пипетки объемом 5 см</a:t>
            </a:r>
            <a:r>
              <a:rPr lang="ru-RU" sz="1600" b="0" strike="noStrike" spc="-1" baseline="30000">
                <a:solidFill>
                  <a:srgbClr val="000000"/>
                </a:solidFill>
                <a:uFill>
                  <a:solidFill>
                    <a:srgbClr val="FFFFFF"/>
                  </a:solidFill>
                </a:uFill>
                <a:latin typeface="Arial"/>
                <a:ea typeface="Times New Roman"/>
              </a:rPr>
              <a:t>3</a:t>
            </a:r>
            <a:r>
              <a:rPr lang="ru-RU" sz="1600" b="0" strike="noStrike" spc="-1">
                <a:solidFill>
                  <a:srgbClr val="000000"/>
                </a:solidFill>
                <a:uFill>
                  <a:solidFill>
                    <a:srgbClr val="FFFFFF"/>
                  </a:solidFill>
                </a:uFill>
                <a:latin typeface="Arial"/>
                <a:ea typeface="Times New Roman"/>
              </a:rPr>
              <a:t> и  тщательно перемешивают. Полученный раствор препарата имеет концентрацию ТМТД 0,001 г/см</a:t>
            </a:r>
            <a:r>
              <a:rPr lang="ru-RU" sz="1600" b="0" strike="noStrike" spc="-1" baseline="30000">
                <a:solidFill>
                  <a:srgbClr val="000000"/>
                </a:solidFill>
                <a:uFill>
                  <a:solidFill>
                    <a:srgbClr val="FFFFFF"/>
                  </a:solidFill>
                </a:uFill>
                <a:latin typeface="Arial"/>
                <a:ea typeface="Times New Roman"/>
              </a:rPr>
              <a:t>3</a:t>
            </a:r>
            <a:r>
              <a:rPr lang="ru-RU" sz="1600" b="0" strike="noStrike" spc="-1">
                <a:solidFill>
                  <a:srgbClr val="000000"/>
                </a:solidFill>
                <a:uFill>
                  <a:solidFill>
                    <a:srgbClr val="FFFFFF"/>
                  </a:solidFill>
                </a:uFill>
                <a:latin typeface="Arial"/>
                <a:ea typeface="Times New Roman"/>
              </a:rPr>
              <a:t> . Можно приготовить раствор и из  референтной субстанции ТМТД.</a:t>
            </a:r>
            <a:endParaRPr lang="ru-RU" sz="1600" b="0" strike="noStrike" spc="-1">
              <a:solidFill>
                <a:srgbClr val="000000"/>
              </a:solidFill>
              <a:uFill>
                <a:solidFill>
                  <a:srgbClr val="FFFFFF"/>
                </a:solidFill>
              </a:uFill>
              <a:latin typeface="Arial"/>
            </a:endParaRPr>
          </a:p>
          <a:p>
            <a:pPr algn="just">
              <a:lnSpc>
                <a:spcPct val="100000"/>
              </a:lnSpc>
            </a:pPr>
            <a:r>
              <a:rPr lang="ru-RU" sz="1600" b="0" strike="noStrike" spc="-1">
                <a:solidFill>
                  <a:srgbClr val="000000"/>
                </a:solidFill>
                <a:uFill>
                  <a:solidFill>
                    <a:srgbClr val="FFFFFF"/>
                  </a:solidFill>
                </a:uFill>
                <a:latin typeface="Arial"/>
                <a:ea typeface="Times New Roman"/>
              </a:rPr>
              <a:t>Тест проводят методом тонкослойной хроматографии.</a:t>
            </a:r>
            <a:endParaRPr lang="ru-RU" sz="1600" b="0" strike="noStrike" spc="-1">
              <a:solidFill>
                <a:srgbClr val="000000"/>
              </a:solidFill>
              <a:uFill>
                <a:solidFill>
                  <a:srgbClr val="FFFFFF"/>
                </a:solidFill>
              </a:uFill>
              <a:latin typeface="Arial"/>
            </a:endParaRPr>
          </a:p>
          <a:p>
            <a:pPr algn="just">
              <a:lnSpc>
                <a:spcPct val="100000"/>
              </a:lnSpc>
            </a:pPr>
            <a:r>
              <a:rPr lang="ru-RU" sz="1600" b="0" strike="noStrike" spc="-1">
                <a:solidFill>
                  <a:srgbClr val="000000"/>
                </a:solidFill>
                <a:uFill>
                  <a:solidFill>
                    <a:srgbClr val="FFFFFF"/>
                  </a:solidFill>
                </a:uFill>
                <a:latin typeface="Arial"/>
                <a:ea typeface="Times New Roman"/>
              </a:rPr>
              <a:t>На линию старта хроматографической пластинки типа «Сорбфил» ПТСХ-АФ-А (подложка – алюминиевая фольга) или аналогичной для которой выполняются требования теста «Проверка пригодности хроматографической системы», </a:t>
            </a:r>
            <a:r>
              <a:rPr lang="ru-RU" sz="1600" b="0" strike="noStrike" spc="-1" smtClean="0">
                <a:solidFill>
                  <a:srgbClr val="000000"/>
                </a:solidFill>
                <a:uFill>
                  <a:solidFill>
                    <a:srgbClr val="FFFFFF"/>
                  </a:solidFill>
                </a:uFill>
                <a:latin typeface="Arial"/>
                <a:ea typeface="Times New Roman"/>
              </a:rPr>
              <a:t>размером </a:t>
            </a:r>
            <a:r>
              <a:rPr lang="ru-RU" sz="1600" b="0" strike="noStrike" spc="-1">
                <a:solidFill>
                  <a:srgbClr val="000000"/>
                </a:solidFill>
                <a:uFill>
                  <a:solidFill>
                    <a:srgbClr val="FFFFFF"/>
                  </a:solidFill>
                </a:uFill>
                <a:latin typeface="Arial"/>
                <a:ea typeface="Times New Roman"/>
              </a:rPr>
              <a:t>10 х 15 см, наносят по 7 мкл испытуемого раствора (около 7 мкг) и  раствора эталона  в виде пятен диаметром не более 2 мм. Пластинку сушат на воздухе в течение 5 мин, помещают в камеру со смесью  растворителей  (</a:t>
            </a:r>
            <a:r>
              <a:rPr lang="ru-RU" sz="1600" b="0" i="1" strike="noStrike" spc="-1" smtClean="0">
                <a:solidFill>
                  <a:srgbClr val="000000"/>
                </a:solidFill>
                <a:uFill>
                  <a:solidFill>
                    <a:srgbClr val="FFFFFF"/>
                  </a:solidFill>
                </a:uFill>
                <a:latin typeface="Arial"/>
                <a:ea typeface="Times New Roman"/>
              </a:rPr>
              <a:t>н-гексан:ацетон</a:t>
            </a:r>
            <a:r>
              <a:rPr lang="ru-RU" sz="1600" b="0" strike="noStrike" spc="-1">
                <a:solidFill>
                  <a:srgbClr val="000000"/>
                </a:solidFill>
                <a:uFill>
                  <a:solidFill>
                    <a:srgbClr val="FFFFFF"/>
                  </a:solidFill>
                </a:uFill>
                <a:latin typeface="Arial"/>
                <a:ea typeface="Times New Roman"/>
              </a:rPr>
              <a:t>) в соотношении 4:1, которая предварительно была насыщена парами подвижной фазы в течение 1 часа и хроматографируют восходящим способом. Когда фронт растворителей пройдет около 10 см от линии старта, пластинку вынимают из камеры и  выдерживают под тягой до исчезновения запаха растворителей. А затем пластинку окунают в 1 % </a:t>
            </a:r>
            <a:r>
              <a:rPr lang="ru-RU" sz="1600" b="0" i="1" strike="noStrike" spc="-1">
                <a:solidFill>
                  <a:srgbClr val="000000"/>
                </a:solidFill>
                <a:uFill>
                  <a:solidFill>
                    <a:srgbClr val="FFFFFF"/>
                  </a:solidFill>
                </a:uFill>
                <a:latin typeface="Arial"/>
                <a:ea typeface="Times New Roman"/>
              </a:rPr>
              <a:t>раствор</a:t>
            </a:r>
            <a:r>
              <a:rPr lang="ru-RU" sz="1600" b="0" strike="noStrike" spc="-1">
                <a:solidFill>
                  <a:srgbClr val="000000"/>
                </a:solidFill>
                <a:uFill>
                  <a:solidFill>
                    <a:srgbClr val="FFFFFF"/>
                  </a:solidFill>
                </a:uFill>
                <a:latin typeface="Arial"/>
                <a:ea typeface="Times New Roman"/>
              </a:rPr>
              <a:t> </a:t>
            </a:r>
            <a:r>
              <a:rPr lang="ru-RU" sz="1600" b="0" i="1" strike="noStrike" spc="-1">
                <a:solidFill>
                  <a:srgbClr val="000000"/>
                </a:solidFill>
                <a:uFill>
                  <a:solidFill>
                    <a:srgbClr val="FFFFFF"/>
                  </a:solidFill>
                </a:uFill>
                <a:latin typeface="Arial"/>
                <a:ea typeface="Times New Roman"/>
              </a:rPr>
              <a:t>сульфата меди</a:t>
            </a:r>
            <a:r>
              <a:rPr lang="ru-RU" sz="1600" b="0" strike="noStrike" spc="-1">
                <a:solidFill>
                  <a:srgbClr val="000000"/>
                </a:solidFill>
                <a:uFill>
                  <a:solidFill>
                    <a:srgbClr val="FFFFFF"/>
                  </a:solidFill>
                </a:uFill>
                <a:latin typeface="Arial"/>
                <a:ea typeface="Times New Roman"/>
              </a:rPr>
              <a:t>, удаляют избыток проявителя, поместив пластинку между слоями фильтровальной бумаги и выдерживают в течение 10-15 мин в сушильном шкафу при температуре 100°С. ТМТД проявляется в виде коричневых пятен на белом фоне. Окраска стабильна в течение длительного времени.</a:t>
            </a:r>
            <a:endParaRPr lang="ru-RU" sz="1600" b="0" strike="noStrike" spc="-1">
              <a:solidFill>
                <a:srgbClr val="000000"/>
              </a:solidFill>
              <a:uFill>
                <a:solidFill>
                  <a:srgbClr val="FFFFFF"/>
                </a:solidFill>
              </a:uFill>
              <a:latin typeface="Arial"/>
            </a:endParaRPr>
          </a:p>
        </p:txBody>
      </p:sp>
      <p:pic>
        <p:nvPicPr>
          <p:cNvPr id="964" name="Рисунок 963"/>
          <p:cNvPicPr/>
          <p:nvPr/>
        </p:nvPicPr>
        <p:blipFill>
          <a:blip r:embed="rId2"/>
          <a:stretch/>
        </p:blipFill>
        <p:spPr>
          <a:xfrm>
            <a:off x="36360" y="72000"/>
            <a:ext cx="971640" cy="963720"/>
          </a:xfrm>
          <a:prstGeom prst="rect">
            <a:avLst/>
          </a:prstGeom>
          <a:ln>
            <a:noFill/>
          </a:ln>
        </p:spPr>
      </p:pic>
      <p:pic>
        <p:nvPicPr>
          <p:cNvPr id="965" name="Рисунок 964"/>
          <p:cNvPicPr/>
          <p:nvPr/>
        </p:nvPicPr>
        <p:blipFill>
          <a:blip r:embed="rId3"/>
          <a:stretch/>
        </p:blipFill>
        <p:spPr>
          <a:xfrm>
            <a:off x="288720" y="216360"/>
            <a:ext cx="493560" cy="571680"/>
          </a:xfrm>
          <a:prstGeom prst="rect">
            <a:avLst/>
          </a:prstGeom>
          <a:ln>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66" name="Picture 4"/>
          <p:cNvPicPr/>
          <p:nvPr/>
        </p:nvPicPr>
        <p:blipFill>
          <a:blip r:embed="rId2"/>
          <a:stretch/>
        </p:blipFill>
        <p:spPr>
          <a:xfrm>
            <a:off x="1643040" y="642960"/>
            <a:ext cx="6276600" cy="4590720"/>
          </a:xfrm>
          <a:prstGeom prst="rect">
            <a:avLst/>
          </a:prstGeom>
          <a:ln w="9360">
            <a:noFill/>
          </a:ln>
        </p:spPr>
      </p:pic>
      <p:pic>
        <p:nvPicPr>
          <p:cNvPr id="967" name="Picture 5"/>
          <p:cNvPicPr/>
          <p:nvPr/>
        </p:nvPicPr>
        <p:blipFill>
          <a:blip r:embed="rId3"/>
          <a:stretch/>
        </p:blipFill>
        <p:spPr>
          <a:xfrm>
            <a:off x="1719000" y="5515200"/>
            <a:ext cx="6171840" cy="818640"/>
          </a:xfrm>
          <a:prstGeom prst="rect">
            <a:avLst/>
          </a:prstGeom>
          <a:ln w="9360">
            <a:noFill/>
          </a:ln>
        </p:spPr>
      </p:pic>
      <p:pic>
        <p:nvPicPr>
          <p:cNvPr id="968" name="Рисунок 967"/>
          <p:cNvPicPr/>
          <p:nvPr/>
        </p:nvPicPr>
        <p:blipFill>
          <a:blip r:embed="rId4"/>
          <a:stretch/>
        </p:blipFill>
        <p:spPr>
          <a:xfrm>
            <a:off x="150120" y="122400"/>
            <a:ext cx="971640" cy="963720"/>
          </a:xfrm>
          <a:prstGeom prst="rect">
            <a:avLst/>
          </a:prstGeom>
          <a:ln>
            <a:noFill/>
          </a:ln>
        </p:spPr>
      </p:pic>
      <p:pic>
        <p:nvPicPr>
          <p:cNvPr id="969" name="Рисунок 968"/>
          <p:cNvPicPr/>
          <p:nvPr/>
        </p:nvPicPr>
        <p:blipFill>
          <a:blip r:embed="rId5"/>
          <a:stretch/>
        </p:blipFill>
        <p:spPr>
          <a:xfrm>
            <a:off x="402480" y="266760"/>
            <a:ext cx="493560" cy="571680"/>
          </a:xfrm>
          <a:prstGeom prst="rect">
            <a:avLst/>
          </a:prstGeom>
          <a:ln>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70" name="Picture 3"/>
          <p:cNvPicPr/>
          <p:nvPr/>
        </p:nvPicPr>
        <p:blipFill>
          <a:blip r:embed="rId3"/>
          <a:stretch/>
        </p:blipFill>
        <p:spPr>
          <a:xfrm>
            <a:off x="1643040" y="714240"/>
            <a:ext cx="6200280" cy="2142720"/>
          </a:xfrm>
          <a:prstGeom prst="rect">
            <a:avLst/>
          </a:prstGeom>
          <a:ln w="9360">
            <a:noFill/>
          </a:ln>
        </p:spPr>
      </p:pic>
      <p:sp>
        <p:nvSpPr>
          <p:cNvPr id="971" name="CustomShape 1"/>
          <p:cNvSpPr/>
          <p:nvPr/>
        </p:nvSpPr>
        <p:spPr>
          <a:xfrm>
            <a:off x="284400" y="3166920"/>
            <a:ext cx="8643600" cy="57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600" b="0" strike="noStrike" spc="-1">
                <a:solidFill>
                  <a:srgbClr val="000000"/>
                </a:solidFill>
                <a:uFill>
                  <a:solidFill>
                    <a:srgbClr val="FFFFFF"/>
                  </a:solidFill>
                </a:uFill>
                <a:latin typeface="Arial"/>
              </a:rPr>
              <a:t>Массовую долю ТМТД (г/л) в препарате Витавакс 200 Ф.Ф. рассчитывают по формуле:</a:t>
            </a:r>
            <a:endParaRPr lang="ru-RU" sz="1800" b="0" strike="noStrike" spc="-1">
              <a:solidFill>
                <a:srgbClr val="000000"/>
              </a:solidFill>
              <a:uFill>
                <a:solidFill>
                  <a:srgbClr val="FFFFFF"/>
                </a:solidFill>
              </a:uFill>
              <a:latin typeface="Arial"/>
            </a:endParaRPr>
          </a:p>
        </p:txBody>
      </p:sp>
      <p:pic>
        <p:nvPicPr>
          <p:cNvPr id="972" name="Рисунок 971"/>
          <p:cNvPicPr/>
          <p:nvPr/>
        </p:nvPicPr>
        <p:blipFill>
          <a:blip r:embed="rId4"/>
          <a:stretch/>
        </p:blipFill>
        <p:spPr>
          <a:xfrm>
            <a:off x="150120" y="122400"/>
            <a:ext cx="971640" cy="963720"/>
          </a:xfrm>
          <a:prstGeom prst="rect">
            <a:avLst/>
          </a:prstGeom>
          <a:ln>
            <a:noFill/>
          </a:ln>
        </p:spPr>
      </p:pic>
      <p:pic>
        <p:nvPicPr>
          <p:cNvPr id="973" name="Рисунок 972"/>
          <p:cNvPicPr/>
          <p:nvPr/>
        </p:nvPicPr>
        <p:blipFill>
          <a:blip r:embed="rId5"/>
          <a:stretch/>
        </p:blipFill>
        <p:spPr>
          <a:xfrm>
            <a:off x="402480" y="266760"/>
            <a:ext cx="493560" cy="571680"/>
          </a:xfrm>
          <a:prstGeom prst="rect">
            <a:avLst/>
          </a:prstGeom>
          <a:ln>
            <a:noFill/>
          </a:ln>
        </p:spPr>
      </p:pic>
      <p:grpSp>
        <p:nvGrpSpPr>
          <p:cNvPr id="9" name="Группа 8"/>
          <p:cNvGrpSpPr/>
          <p:nvPr/>
        </p:nvGrpSpPr>
        <p:grpSpPr>
          <a:xfrm>
            <a:off x="3143240" y="3786190"/>
            <a:ext cx="2644775" cy="1741487"/>
            <a:chOff x="571475" y="3786190"/>
            <a:chExt cx="2644775" cy="1741487"/>
          </a:xfrm>
        </p:grpSpPr>
        <p:graphicFrame>
          <p:nvGraphicFramePr>
            <p:cNvPr id="334849" name="Object 1"/>
            <p:cNvGraphicFramePr>
              <a:graphicFrameLocks noChangeAspect="1"/>
            </p:cNvGraphicFramePr>
            <p:nvPr/>
          </p:nvGraphicFramePr>
          <p:xfrm>
            <a:off x="1071538" y="3786190"/>
            <a:ext cx="1643062" cy="720725"/>
          </p:xfrm>
          <a:graphic>
            <a:graphicData uri="http://schemas.openxmlformats.org/presentationml/2006/ole">
              <p:oleObj spid="_x0000_s334849" name="Формула" r:id="rId6" imgW="1041120" imgH="457200" progId="Equation.3">
                <p:embed/>
              </p:oleObj>
            </a:graphicData>
          </a:graphic>
        </p:graphicFrame>
        <p:graphicFrame>
          <p:nvGraphicFramePr>
            <p:cNvPr id="334850" name="Object 2"/>
            <p:cNvGraphicFramePr>
              <a:graphicFrameLocks noChangeAspect="1"/>
            </p:cNvGraphicFramePr>
            <p:nvPr/>
          </p:nvGraphicFramePr>
          <p:xfrm>
            <a:off x="571475" y="4908552"/>
            <a:ext cx="2644775" cy="619125"/>
          </p:xfrm>
          <a:graphic>
            <a:graphicData uri="http://schemas.openxmlformats.org/presentationml/2006/ole">
              <p:oleObj spid="_x0000_s334850" name="Формула" r:id="rId7" imgW="1676160" imgH="393480" progId="Equation.3">
                <p:embed/>
              </p:oleObj>
            </a:graphicData>
          </a:graphic>
        </p:graphicFrame>
      </p:gr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6" name="TextShape 1"/>
          <p:cNvSpPr txBox="1"/>
          <p:nvPr/>
        </p:nvSpPr>
        <p:spPr>
          <a:xfrm>
            <a:off x="457200" y="152280"/>
            <a:ext cx="8229240" cy="990360"/>
          </a:xfrm>
          <a:prstGeom prst="rect">
            <a:avLst/>
          </a:prstGeom>
          <a:noFill/>
          <a:ln>
            <a:noFill/>
          </a:ln>
        </p:spPr>
        <p:txBody>
          <a:bodyPr lIns="90000" tIns="45000" rIns="90000" bIns="45000" anchor="b"/>
          <a:lstStyle/>
          <a:p>
            <a:pPr algn="ctr">
              <a:lnSpc>
                <a:spcPct val="100000"/>
              </a:lnSpc>
            </a:pPr>
            <a:r>
              <a:rPr lang="ru-RU" sz="3200" b="0" strike="noStrike" spc="-1">
                <a:solidFill>
                  <a:srgbClr val="464653"/>
                </a:solidFill>
                <a:uFill>
                  <a:solidFill>
                    <a:srgbClr val="FFFFFF"/>
                  </a:solidFill>
                </a:uFill>
                <a:latin typeface="Bookman Old Style"/>
              </a:rPr>
              <a:t>ТСХ-Менеджер 4.01 2009
</a:t>
            </a:r>
            <a:r>
              <a:rPr lang="ru-RU" sz="2400" b="0" strike="noStrike" spc="-1">
                <a:solidFill>
                  <a:srgbClr val="464653"/>
                </a:solidFill>
                <a:uFill>
                  <a:solidFill>
                    <a:srgbClr val="FFFFFF"/>
                  </a:solidFill>
                </a:uFill>
                <a:latin typeface="Bookman Old Style"/>
              </a:rPr>
              <a:t>автор : Плахотний Игорь Николаевич</a:t>
            </a:r>
            <a:endParaRPr lang="ru-RU" sz="3200" b="0" strike="noStrike" spc="-1">
              <a:solidFill>
                <a:srgbClr val="000000"/>
              </a:solidFill>
              <a:uFill>
                <a:solidFill>
                  <a:srgbClr val="FFFFFF"/>
                </a:solidFill>
              </a:uFill>
              <a:latin typeface="Verdana"/>
            </a:endParaRPr>
          </a:p>
        </p:txBody>
      </p:sp>
      <p:pic>
        <p:nvPicPr>
          <p:cNvPr id="977" name="Picture 5"/>
          <p:cNvPicPr/>
          <p:nvPr/>
        </p:nvPicPr>
        <p:blipFill>
          <a:blip r:embed="rId2"/>
          <a:stretch/>
        </p:blipFill>
        <p:spPr>
          <a:xfrm>
            <a:off x="2090880" y="2068560"/>
            <a:ext cx="4962240" cy="3238200"/>
          </a:xfrm>
          <a:prstGeom prst="rect">
            <a:avLst/>
          </a:prstGeom>
          <a:ln>
            <a:noFill/>
          </a:ln>
        </p:spPr>
      </p:pic>
      <p:pic>
        <p:nvPicPr>
          <p:cNvPr id="978" name="Рисунок 977"/>
          <p:cNvPicPr/>
          <p:nvPr/>
        </p:nvPicPr>
        <p:blipFill>
          <a:blip r:embed="rId3"/>
          <a:stretch/>
        </p:blipFill>
        <p:spPr>
          <a:xfrm>
            <a:off x="150840" y="123120"/>
            <a:ext cx="971640" cy="963720"/>
          </a:xfrm>
          <a:prstGeom prst="rect">
            <a:avLst/>
          </a:prstGeom>
          <a:ln>
            <a:noFill/>
          </a:ln>
        </p:spPr>
      </p:pic>
      <p:pic>
        <p:nvPicPr>
          <p:cNvPr id="979" name="Рисунок 978"/>
          <p:cNvPicPr/>
          <p:nvPr/>
        </p:nvPicPr>
        <p:blipFill>
          <a:blip r:embed="rId4"/>
          <a:stretch/>
        </p:blipFill>
        <p:spPr>
          <a:xfrm>
            <a:off x="403200" y="267480"/>
            <a:ext cx="493560" cy="571680"/>
          </a:xfrm>
          <a:prstGeom prst="rect">
            <a:avLst/>
          </a:prstGeom>
          <a:ln>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0" name="TextShape 1"/>
          <p:cNvSpPr txBox="1"/>
          <p:nvPr/>
        </p:nvSpPr>
        <p:spPr>
          <a:xfrm>
            <a:off x="428760" y="214200"/>
            <a:ext cx="8229240" cy="887040"/>
          </a:xfrm>
          <a:prstGeom prst="rect">
            <a:avLst/>
          </a:prstGeom>
          <a:noFill/>
          <a:ln>
            <a:noFill/>
          </a:ln>
        </p:spPr>
        <p:txBody>
          <a:bodyPr lIns="90000" tIns="45000" rIns="90000" bIns="45000" anchor="b"/>
          <a:lstStyle/>
          <a:p>
            <a:pPr algn="ctr">
              <a:lnSpc>
                <a:spcPct val="100000"/>
              </a:lnSpc>
            </a:pPr>
            <a:r>
              <a:rPr lang="ru-RU" sz="3200" b="0" strike="noStrike" spc="-1">
                <a:solidFill>
                  <a:srgbClr val="464653"/>
                </a:solidFill>
                <a:uFill>
                  <a:solidFill>
                    <a:srgbClr val="FFFFFF"/>
                  </a:solidFill>
                </a:uFill>
                <a:latin typeface="Bookman Old Style"/>
              </a:rPr>
              <a:t>Назначение программы</a:t>
            </a:r>
            <a:endParaRPr lang="ru-RU" sz="3200" b="0" strike="noStrike" spc="-1">
              <a:solidFill>
                <a:srgbClr val="000000"/>
              </a:solidFill>
              <a:uFill>
                <a:solidFill>
                  <a:srgbClr val="FFFFFF"/>
                </a:solidFill>
              </a:uFill>
              <a:latin typeface="Verdana"/>
            </a:endParaRPr>
          </a:p>
        </p:txBody>
      </p:sp>
      <p:sp>
        <p:nvSpPr>
          <p:cNvPr id="981" name="TextShape 2"/>
          <p:cNvSpPr txBox="1"/>
          <p:nvPr/>
        </p:nvSpPr>
        <p:spPr>
          <a:xfrm>
            <a:off x="250920" y="1268280"/>
            <a:ext cx="8642160" cy="4474800"/>
          </a:xfrm>
          <a:prstGeom prst="rect">
            <a:avLst/>
          </a:prstGeom>
          <a:noFill/>
          <a:ln>
            <a:noFill/>
          </a:ln>
        </p:spPr>
        <p:txBody>
          <a:bodyPr lIns="90000" tIns="45000" rIns="90000" bIns="45000"/>
          <a:lstStyle/>
          <a:p>
            <a:pPr marL="274320" indent="-273960" algn="just">
              <a:lnSpc>
                <a:spcPct val="85000"/>
              </a:lnSpc>
              <a:buClr>
                <a:srgbClr val="727CA3"/>
              </a:buClr>
              <a:buSzPct val="76000"/>
              <a:buFont typeface="Wingdings 3" charset="2"/>
              <a:buChar char=""/>
            </a:pPr>
            <a:r>
              <a:rPr lang="ru-RU" sz="1800" b="0" strike="noStrike" spc="-1">
                <a:solidFill>
                  <a:srgbClr val="000000"/>
                </a:solidFill>
                <a:uFill>
                  <a:solidFill>
                    <a:srgbClr val="FFFFFF"/>
                  </a:solidFill>
                </a:uFill>
              </a:rPr>
              <a:t>Не каждая аналитическая или исследовательская лаборатория у нас может себе позволить дорогое оборудование. </a:t>
            </a:r>
            <a:endParaRPr lang="ru-RU" sz="2600" b="0" strike="noStrike" spc="-1">
              <a:solidFill>
                <a:srgbClr val="000000"/>
              </a:solidFill>
              <a:uFill>
                <a:solidFill>
                  <a:srgbClr val="FFFFFF"/>
                </a:solidFill>
              </a:uFill>
            </a:endParaRPr>
          </a:p>
          <a:p>
            <a:pPr marL="274320" indent="-273960" algn="just">
              <a:lnSpc>
                <a:spcPct val="85000"/>
              </a:lnSpc>
              <a:buClr>
                <a:srgbClr val="727CA3"/>
              </a:buClr>
              <a:buSzPct val="76000"/>
              <a:buFont typeface="Wingdings 3" charset="2"/>
              <a:buChar char=""/>
            </a:pPr>
            <a:r>
              <a:rPr lang="ru-RU" sz="1800" b="0" strike="noStrike" spc="-1">
                <a:solidFill>
                  <a:srgbClr val="000000"/>
                </a:solidFill>
                <a:uFill>
                  <a:solidFill>
                    <a:srgbClr val="FFFFFF"/>
                  </a:solidFill>
                </a:uFill>
              </a:rPr>
              <a:t>Аналитик, занимающийся ТСХ рано или поздно сталкивается с проблемой хранения результатов такой хроматографии: пластинки выцветают, осыпается слой, окраска устойчива в течении нескольких минут и.т.д. Учитывая все сказанное выше, </a:t>
            </a:r>
            <a:r>
              <a:rPr lang="ru-RU" sz="1800" b="1" strike="noStrike" spc="-1">
                <a:solidFill>
                  <a:srgbClr val="FF3300"/>
                </a:solidFill>
                <a:uFill>
                  <a:solidFill>
                    <a:srgbClr val="FFFFFF"/>
                  </a:solidFill>
                </a:uFill>
              </a:rPr>
              <a:t>"ТСХ - менеджер"</a:t>
            </a:r>
            <a:r>
              <a:rPr lang="ru-RU" sz="1800" b="1" strike="noStrike" spc="-1">
                <a:solidFill>
                  <a:srgbClr val="000000"/>
                </a:solidFill>
                <a:uFill>
                  <a:solidFill>
                    <a:srgbClr val="FFFFFF"/>
                  </a:solidFill>
                </a:uFill>
              </a:rPr>
              <a:t> </a:t>
            </a:r>
            <a:r>
              <a:rPr lang="ru-RU" sz="1800" b="0" strike="noStrike" spc="-1">
                <a:solidFill>
                  <a:srgbClr val="000000"/>
                </a:solidFill>
                <a:uFill>
                  <a:solidFill>
                    <a:srgbClr val="FFFFFF"/>
                  </a:solidFill>
                </a:uFill>
              </a:rPr>
              <a:t> реализует методы сканирования хроматограмм с использованием обычных планшетных сканеров или цифровых фотокамер, которые  гораздо доступнее и дешевле ТСХ-денситометра.</a:t>
            </a:r>
            <a:endParaRPr lang="ru-RU" sz="2600" b="0" strike="noStrike" spc="-1">
              <a:solidFill>
                <a:srgbClr val="000000"/>
              </a:solidFill>
              <a:uFill>
                <a:solidFill>
                  <a:srgbClr val="FFFFFF"/>
                </a:solidFill>
              </a:uFill>
            </a:endParaRPr>
          </a:p>
          <a:p>
            <a:pPr marL="274320" indent="-273960" algn="just">
              <a:lnSpc>
                <a:spcPct val="85000"/>
              </a:lnSpc>
              <a:buClr>
                <a:srgbClr val="727CA3"/>
              </a:buClr>
              <a:buSzPct val="76000"/>
              <a:buFont typeface="Wingdings 3" charset="2"/>
              <a:buChar char=""/>
            </a:pPr>
            <a:r>
              <a:rPr lang="ru-RU" sz="1800" b="0" strike="noStrike" spc="-1">
                <a:solidFill>
                  <a:srgbClr val="000000"/>
                </a:solidFill>
                <a:uFill>
                  <a:solidFill>
                    <a:srgbClr val="FFFFFF"/>
                  </a:solidFill>
                </a:uFill>
              </a:rPr>
              <a:t>Графические образы ТСХ - хроматограмм хранятся в базе данных. Их можно обрабатывать, получая результаты в виде обычных хроматограмм, какие привыкли видеть на самописцах или интеграторах газовых или жидкостных хроматографов. Соответственно пятна на ТСХ хроматограммах теперь выглядят как хроматографические пики, которые уже являются количественной оценкой разделяемых веществ.</a:t>
            </a:r>
            <a:endParaRPr lang="ru-RU" sz="2600" b="0" strike="noStrike" spc="-1">
              <a:solidFill>
                <a:srgbClr val="000000"/>
              </a:solidFill>
              <a:uFill>
                <a:solidFill>
                  <a:srgbClr val="FFFFFF"/>
                </a:solidFill>
              </a:uFill>
            </a:endParaRPr>
          </a:p>
          <a:p>
            <a:pPr marL="274320" indent="-273960" algn="just">
              <a:lnSpc>
                <a:spcPct val="85000"/>
              </a:lnSpc>
              <a:buClr>
                <a:srgbClr val="727CA3"/>
              </a:buClr>
              <a:buSzPct val="76000"/>
              <a:buFont typeface="Wingdings 3" charset="2"/>
              <a:buChar char=""/>
            </a:pPr>
            <a:r>
              <a:rPr lang="ru-RU" sz="1800" b="0" strike="noStrike" spc="-1">
                <a:solidFill>
                  <a:srgbClr val="000000"/>
                </a:solidFill>
                <a:uFill>
                  <a:solidFill>
                    <a:srgbClr val="FFFFFF"/>
                  </a:solidFill>
                </a:uFill>
              </a:rPr>
              <a:t>Программа выполняет многие операции автоматически, имеет индивидуальные настройки для каждого метода, производит градуировку по  ДСТУ ISO 8466-1-2001 и  ДСТУ ISO 8466-2-2001 реализуя тем самым линейную и полиномиальную градуировки.</a:t>
            </a:r>
            <a:endParaRPr lang="ru-RU" sz="2600" b="0" strike="noStrike" spc="-1">
              <a:solidFill>
                <a:srgbClr val="000000"/>
              </a:solidFill>
              <a:uFill>
                <a:solidFill>
                  <a:srgbClr val="FFFFFF"/>
                </a:solidFill>
              </a:uFill>
            </a:endParaRPr>
          </a:p>
        </p:txBody>
      </p:sp>
      <p:pic>
        <p:nvPicPr>
          <p:cNvPr id="982" name="Рисунок 981"/>
          <p:cNvPicPr/>
          <p:nvPr/>
        </p:nvPicPr>
        <p:blipFill>
          <a:blip r:embed="rId2"/>
          <a:stretch/>
        </p:blipFill>
        <p:spPr>
          <a:xfrm>
            <a:off x="150840" y="123120"/>
            <a:ext cx="971640" cy="963720"/>
          </a:xfrm>
          <a:prstGeom prst="rect">
            <a:avLst/>
          </a:prstGeom>
          <a:ln>
            <a:noFill/>
          </a:ln>
        </p:spPr>
      </p:pic>
      <p:pic>
        <p:nvPicPr>
          <p:cNvPr id="983" name="Рисунок 982"/>
          <p:cNvPicPr/>
          <p:nvPr/>
        </p:nvPicPr>
        <p:blipFill>
          <a:blip r:embed="rId3"/>
          <a:stretch/>
        </p:blipFill>
        <p:spPr>
          <a:xfrm>
            <a:off x="403200" y="267480"/>
            <a:ext cx="493560" cy="571680"/>
          </a:xfrm>
          <a:prstGeom prst="rect">
            <a:avLst/>
          </a:prstGeom>
          <a:ln>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4" name="TextShape 1"/>
          <p:cNvSpPr txBox="1"/>
          <p:nvPr/>
        </p:nvSpPr>
        <p:spPr>
          <a:xfrm>
            <a:off x="457200" y="152280"/>
            <a:ext cx="8229240" cy="990360"/>
          </a:xfrm>
          <a:prstGeom prst="rect">
            <a:avLst/>
          </a:prstGeom>
          <a:noFill/>
          <a:ln>
            <a:noFill/>
          </a:ln>
        </p:spPr>
        <p:txBody>
          <a:bodyPr lIns="90000" tIns="45000" rIns="90000" bIns="45000" anchor="b"/>
          <a:lstStyle/>
          <a:p>
            <a:pPr algn="ctr">
              <a:lnSpc>
                <a:spcPct val="100000"/>
              </a:lnSpc>
            </a:pPr>
            <a:r>
              <a:rPr lang="ru-RU" sz="3200" b="0" strike="noStrike" spc="-1">
                <a:solidFill>
                  <a:srgbClr val="464653"/>
                </a:solidFill>
                <a:uFill>
                  <a:solidFill>
                    <a:srgbClr val="FFFFFF"/>
                  </a:solidFill>
                </a:uFill>
                <a:latin typeface="Bookman Old Style"/>
              </a:rPr>
              <a:t>Краткий экскурс по программе</a:t>
            </a:r>
            <a:endParaRPr lang="ru-RU" sz="3200" b="0" strike="noStrike" spc="-1">
              <a:solidFill>
                <a:srgbClr val="000000"/>
              </a:solidFill>
              <a:uFill>
                <a:solidFill>
                  <a:srgbClr val="FFFFFF"/>
                </a:solidFill>
              </a:uFill>
              <a:latin typeface="Verdana"/>
            </a:endParaRPr>
          </a:p>
        </p:txBody>
      </p:sp>
      <p:pic>
        <p:nvPicPr>
          <p:cNvPr id="985" name="Picture 5"/>
          <p:cNvPicPr/>
          <p:nvPr/>
        </p:nvPicPr>
        <p:blipFill>
          <a:blip r:embed="rId2"/>
          <a:stretch/>
        </p:blipFill>
        <p:spPr>
          <a:xfrm>
            <a:off x="1158120" y="1219320"/>
            <a:ext cx="6827400" cy="4936680"/>
          </a:xfrm>
          <a:prstGeom prst="rect">
            <a:avLst/>
          </a:prstGeom>
          <a:ln>
            <a:noFill/>
          </a:ln>
        </p:spPr>
      </p:pic>
      <p:pic>
        <p:nvPicPr>
          <p:cNvPr id="986" name="Рисунок 985"/>
          <p:cNvPicPr/>
          <p:nvPr/>
        </p:nvPicPr>
        <p:blipFill>
          <a:blip r:embed="rId3"/>
          <a:stretch/>
        </p:blipFill>
        <p:spPr>
          <a:xfrm>
            <a:off x="150840" y="123120"/>
            <a:ext cx="971640" cy="963720"/>
          </a:xfrm>
          <a:prstGeom prst="rect">
            <a:avLst/>
          </a:prstGeom>
          <a:ln>
            <a:noFill/>
          </a:ln>
        </p:spPr>
      </p:pic>
      <p:pic>
        <p:nvPicPr>
          <p:cNvPr id="987" name="Рисунок 986"/>
          <p:cNvPicPr/>
          <p:nvPr/>
        </p:nvPicPr>
        <p:blipFill>
          <a:blip r:embed="rId4"/>
          <a:stretch/>
        </p:blipFill>
        <p:spPr>
          <a:xfrm>
            <a:off x="403200" y="267480"/>
            <a:ext cx="493560" cy="571680"/>
          </a:xfrm>
          <a:prstGeom prst="rect">
            <a:avLst/>
          </a:prstGeom>
          <a:ln>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8" name="TextShape 1"/>
          <p:cNvSpPr txBox="1"/>
          <p:nvPr/>
        </p:nvSpPr>
        <p:spPr>
          <a:xfrm>
            <a:off x="457200" y="457200"/>
            <a:ext cx="8229240" cy="667800"/>
          </a:xfrm>
          <a:prstGeom prst="rect">
            <a:avLst/>
          </a:prstGeom>
          <a:noFill/>
          <a:ln>
            <a:noFill/>
          </a:ln>
        </p:spPr>
        <p:txBody>
          <a:bodyPr lIns="90000" tIns="45000" rIns="90000" bIns="45000" anchor="b"/>
          <a:lstStyle/>
          <a:p>
            <a:pPr algn="ctr">
              <a:lnSpc>
                <a:spcPct val="100000"/>
              </a:lnSpc>
            </a:pPr>
            <a:r>
              <a:rPr lang="ru-RU" sz="4000" b="0" strike="noStrike" spc="-1">
                <a:solidFill>
                  <a:srgbClr val="464653"/>
                </a:solidFill>
                <a:uFill>
                  <a:solidFill>
                    <a:srgbClr val="FFFFFF"/>
                  </a:solidFill>
                </a:uFill>
                <a:latin typeface="Bookman Old Style"/>
              </a:rPr>
              <a:t>Анализатор ТСХ</a:t>
            </a:r>
            <a:endParaRPr lang="ru-RU" sz="3200" b="0" strike="noStrike" spc="-1">
              <a:solidFill>
                <a:srgbClr val="000000"/>
              </a:solidFill>
              <a:uFill>
                <a:solidFill>
                  <a:srgbClr val="FFFFFF"/>
                </a:solidFill>
              </a:uFill>
              <a:latin typeface="Verdana"/>
            </a:endParaRPr>
          </a:p>
        </p:txBody>
      </p:sp>
      <p:pic>
        <p:nvPicPr>
          <p:cNvPr id="989" name="Picture 8"/>
          <p:cNvPicPr/>
          <p:nvPr/>
        </p:nvPicPr>
        <p:blipFill>
          <a:blip r:embed="rId2"/>
          <a:stretch/>
        </p:blipFill>
        <p:spPr>
          <a:xfrm>
            <a:off x="731520" y="1033200"/>
            <a:ext cx="7859520" cy="5400360"/>
          </a:xfrm>
          <a:prstGeom prst="rect">
            <a:avLst/>
          </a:prstGeom>
          <a:ln>
            <a:noFill/>
          </a:ln>
        </p:spPr>
      </p:pic>
      <p:pic>
        <p:nvPicPr>
          <p:cNvPr id="990" name="Рисунок 989"/>
          <p:cNvPicPr/>
          <p:nvPr/>
        </p:nvPicPr>
        <p:blipFill>
          <a:blip r:embed="rId3"/>
          <a:stretch/>
        </p:blipFill>
        <p:spPr>
          <a:xfrm>
            <a:off x="151560" y="123840"/>
            <a:ext cx="971640" cy="963720"/>
          </a:xfrm>
          <a:prstGeom prst="rect">
            <a:avLst/>
          </a:prstGeom>
          <a:ln>
            <a:noFill/>
          </a:ln>
        </p:spPr>
      </p:pic>
      <p:pic>
        <p:nvPicPr>
          <p:cNvPr id="991" name="Рисунок 990"/>
          <p:cNvPicPr/>
          <p:nvPr/>
        </p:nvPicPr>
        <p:blipFill>
          <a:blip r:embed="rId4"/>
          <a:stretch/>
        </p:blipFill>
        <p:spPr>
          <a:xfrm>
            <a:off x="403920" y="268200"/>
            <a:ext cx="493560" cy="571680"/>
          </a:xfrm>
          <a:prstGeom prst="rect">
            <a:avLst/>
          </a:prstGeom>
          <a:ln>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2" name="TextShape 1"/>
          <p:cNvSpPr txBox="1"/>
          <p:nvPr/>
        </p:nvSpPr>
        <p:spPr>
          <a:xfrm>
            <a:off x="457200" y="152280"/>
            <a:ext cx="8229240" cy="990360"/>
          </a:xfrm>
          <a:prstGeom prst="rect">
            <a:avLst/>
          </a:prstGeom>
          <a:noFill/>
          <a:ln>
            <a:noFill/>
          </a:ln>
        </p:spPr>
        <p:txBody>
          <a:bodyPr lIns="90000" tIns="45000" rIns="90000" bIns="45000" anchor="b"/>
          <a:lstStyle/>
          <a:p>
            <a:pPr algn="ctr">
              <a:lnSpc>
                <a:spcPct val="100000"/>
              </a:lnSpc>
            </a:pPr>
            <a:r>
              <a:rPr lang="ru-RU" sz="3200" b="0" strike="noStrike" spc="-1">
                <a:solidFill>
                  <a:srgbClr val="464653"/>
                </a:solidFill>
                <a:uFill>
                  <a:solidFill>
                    <a:srgbClr val="FFFFFF"/>
                  </a:solidFill>
                </a:uFill>
                <a:latin typeface="Bookman Old Style"/>
              </a:rPr>
              <a:t>Результаты денситометрии</a:t>
            </a:r>
            <a:endParaRPr lang="ru-RU" sz="3200" b="0" strike="noStrike" spc="-1">
              <a:solidFill>
                <a:srgbClr val="000000"/>
              </a:solidFill>
              <a:uFill>
                <a:solidFill>
                  <a:srgbClr val="FFFFFF"/>
                </a:solidFill>
              </a:uFill>
              <a:latin typeface="Verdana"/>
            </a:endParaRPr>
          </a:p>
        </p:txBody>
      </p:sp>
      <p:pic>
        <p:nvPicPr>
          <p:cNvPr id="993" name="Picture 8"/>
          <p:cNvPicPr/>
          <p:nvPr/>
        </p:nvPicPr>
        <p:blipFill>
          <a:blip r:embed="rId2"/>
          <a:stretch/>
        </p:blipFill>
        <p:spPr>
          <a:xfrm>
            <a:off x="457200" y="1257480"/>
            <a:ext cx="8229240" cy="4860000"/>
          </a:xfrm>
          <a:prstGeom prst="rect">
            <a:avLst/>
          </a:prstGeom>
          <a:ln>
            <a:noFill/>
          </a:ln>
        </p:spPr>
      </p:pic>
      <p:pic>
        <p:nvPicPr>
          <p:cNvPr id="994" name="Рисунок 993"/>
          <p:cNvPicPr/>
          <p:nvPr/>
        </p:nvPicPr>
        <p:blipFill>
          <a:blip r:embed="rId3"/>
          <a:stretch/>
        </p:blipFill>
        <p:spPr>
          <a:xfrm>
            <a:off x="151560" y="123840"/>
            <a:ext cx="971640" cy="963720"/>
          </a:xfrm>
          <a:prstGeom prst="rect">
            <a:avLst/>
          </a:prstGeom>
          <a:ln>
            <a:noFill/>
          </a:ln>
        </p:spPr>
      </p:pic>
      <p:pic>
        <p:nvPicPr>
          <p:cNvPr id="995" name="Рисунок 994"/>
          <p:cNvPicPr/>
          <p:nvPr/>
        </p:nvPicPr>
        <p:blipFill>
          <a:blip r:embed="rId4"/>
          <a:stretch/>
        </p:blipFill>
        <p:spPr>
          <a:xfrm>
            <a:off x="403920" y="268200"/>
            <a:ext cx="493560" cy="571680"/>
          </a:xfrm>
          <a:prstGeom prst="rect">
            <a:avLst/>
          </a:prstGeom>
          <a:ln>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6" name="TextShape 1"/>
          <p:cNvSpPr txBox="1"/>
          <p:nvPr/>
        </p:nvSpPr>
        <p:spPr>
          <a:xfrm>
            <a:off x="457200" y="152280"/>
            <a:ext cx="8229240" cy="990360"/>
          </a:xfrm>
          <a:prstGeom prst="rect">
            <a:avLst/>
          </a:prstGeom>
          <a:noFill/>
          <a:ln>
            <a:noFill/>
          </a:ln>
        </p:spPr>
        <p:txBody>
          <a:bodyPr lIns="90000" tIns="45000" rIns="90000" bIns="45000" anchor="b"/>
          <a:lstStyle/>
          <a:p>
            <a:pPr algn="ctr">
              <a:lnSpc>
                <a:spcPct val="100000"/>
              </a:lnSpc>
            </a:pPr>
            <a:r>
              <a:rPr lang="ru-RU" sz="3200" b="0" strike="noStrike" spc="-1">
                <a:solidFill>
                  <a:srgbClr val="464653"/>
                </a:solidFill>
                <a:uFill>
                  <a:solidFill>
                    <a:srgbClr val="FFFFFF"/>
                  </a:solidFill>
                </a:uFill>
                <a:latin typeface="Bookman Old Style"/>
              </a:rPr>
              <a:t>Денситограмма</a:t>
            </a:r>
            <a:endParaRPr lang="ru-RU" sz="3200" b="0" strike="noStrike" spc="-1">
              <a:solidFill>
                <a:srgbClr val="000000"/>
              </a:solidFill>
              <a:uFill>
                <a:solidFill>
                  <a:srgbClr val="FFFFFF"/>
                </a:solidFill>
              </a:uFill>
              <a:latin typeface="Verdana"/>
            </a:endParaRPr>
          </a:p>
        </p:txBody>
      </p:sp>
      <p:pic>
        <p:nvPicPr>
          <p:cNvPr id="997" name="Picture 6"/>
          <p:cNvPicPr/>
          <p:nvPr/>
        </p:nvPicPr>
        <p:blipFill>
          <a:blip r:embed="rId2"/>
          <a:stretch/>
        </p:blipFill>
        <p:spPr>
          <a:xfrm>
            <a:off x="1962360" y="1673640"/>
            <a:ext cx="5218560" cy="4028040"/>
          </a:xfrm>
          <a:prstGeom prst="rect">
            <a:avLst/>
          </a:prstGeom>
          <a:ln>
            <a:noFill/>
          </a:ln>
        </p:spPr>
      </p:pic>
      <p:pic>
        <p:nvPicPr>
          <p:cNvPr id="998" name="Рисунок 997"/>
          <p:cNvPicPr/>
          <p:nvPr/>
        </p:nvPicPr>
        <p:blipFill>
          <a:blip r:embed="rId3"/>
          <a:stretch/>
        </p:blipFill>
        <p:spPr>
          <a:xfrm>
            <a:off x="151560" y="123840"/>
            <a:ext cx="971640" cy="963720"/>
          </a:xfrm>
          <a:prstGeom prst="rect">
            <a:avLst/>
          </a:prstGeom>
          <a:ln>
            <a:noFill/>
          </a:ln>
        </p:spPr>
      </p:pic>
      <p:pic>
        <p:nvPicPr>
          <p:cNvPr id="999" name="Рисунок 998"/>
          <p:cNvPicPr/>
          <p:nvPr/>
        </p:nvPicPr>
        <p:blipFill>
          <a:blip r:embed="rId4"/>
          <a:stretch/>
        </p:blipFill>
        <p:spPr>
          <a:xfrm>
            <a:off x="403920" y="268200"/>
            <a:ext cx="493560" cy="571680"/>
          </a:xfrm>
          <a:prstGeom prst="rect">
            <a:avLst/>
          </a:prstGeom>
          <a:ln>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0"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a:t>
            </a:r>
            <a:endParaRPr lang="ru-RU" sz="2000" b="1" strike="noStrike" spc="-1" smtClean="0">
              <a:solidFill>
                <a:srgbClr val="006633"/>
              </a:solidFill>
              <a:uFill>
                <a:solidFill>
                  <a:srgbClr val="FFFFFF"/>
                </a:solidFill>
              </a:uFill>
              <a:latin typeface="Garamond"/>
            </a:endParaRPr>
          </a:p>
          <a:p>
            <a:pPr algn="ctr"/>
            <a:r>
              <a:rPr lang="ru-RU" sz="2000" b="1" strike="noStrike" spc="-1" smtClean="0">
                <a:solidFill>
                  <a:srgbClr val="006633"/>
                </a:solidFill>
                <a:uFill>
                  <a:solidFill>
                    <a:srgbClr val="FFFFFF"/>
                  </a:solidFill>
                </a:uFill>
                <a:latin typeface="Garamond"/>
              </a:rPr>
              <a:t>Применение </a:t>
            </a:r>
            <a:r>
              <a:rPr lang="ru-RU" sz="2000" b="1" strike="noStrike" spc="-1">
                <a:solidFill>
                  <a:srgbClr val="006633"/>
                </a:solidFill>
                <a:uFill>
                  <a:solidFill>
                    <a:srgbClr val="FFFFFF"/>
                  </a:solidFill>
                </a:uFill>
                <a:latin typeface="Garamond"/>
              </a:rPr>
              <a:t>в анализе пестицидов.</a:t>
            </a:r>
            <a:endParaRPr lang="ru-RU" sz="4200" b="0" strike="noStrike" spc="-1">
              <a:solidFill>
                <a:srgbClr val="006633"/>
              </a:solidFill>
              <a:uFill>
                <a:solidFill>
                  <a:srgbClr val="FFFFFF"/>
                </a:solidFill>
              </a:uFill>
              <a:latin typeface="Garamond"/>
            </a:endParaRPr>
          </a:p>
        </p:txBody>
      </p:sp>
      <p:pic>
        <p:nvPicPr>
          <p:cNvPr id="1001" name="Рисунок 1000"/>
          <p:cNvPicPr/>
          <p:nvPr/>
        </p:nvPicPr>
        <p:blipFill>
          <a:blip r:embed="rId3"/>
          <a:stretch/>
        </p:blipFill>
        <p:spPr>
          <a:xfrm>
            <a:off x="468360" y="287280"/>
            <a:ext cx="971640" cy="963720"/>
          </a:xfrm>
          <a:prstGeom prst="rect">
            <a:avLst/>
          </a:prstGeom>
          <a:ln>
            <a:noFill/>
          </a:ln>
        </p:spPr>
      </p:pic>
      <p:pic>
        <p:nvPicPr>
          <p:cNvPr id="1002" name="Рисунок 1001"/>
          <p:cNvPicPr/>
          <p:nvPr/>
        </p:nvPicPr>
        <p:blipFill>
          <a:blip r:embed="rId4"/>
          <a:stretch/>
        </p:blipFill>
        <p:spPr>
          <a:xfrm>
            <a:off x="720720" y="431640"/>
            <a:ext cx="493560" cy="571680"/>
          </a:xfrm>
          <a:prstGeom prst="rect">
            <a:avLst/>
          </a:prstGeom>
          <a:ln>
            <a:noFill/>
          </a:ln>
        </p:spPr>
      </p:pic>
      <p:pic>
        <p:nvPicPr>
          <p:cNvPr id="1003" name="Рисунок 1002"/>
          <p:cNvPicPr/>
          <p:nvPr/>
        </p:nvPicPr>
        <p:blipFill>
          <a:blip r:embed="rId5"/>
          <a:stretch/>
        </p:blipFill>
        <p:spPr>
          <a:xfrm>
            <a:off x="1944000" y="1800000"/>
            <a:ext cx="6381360" cy="3714480"/>
          </a:xfrm>
          <a:prstGeom prst="rect">
            <a:avLst/>
          </a:prstGeom>
          <a:ln>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4"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a:t>
            </a:r>
            <a:endParaRPr lang="ru-RU" sz="2000" b="1" strike="noStrike" spc="-1" smtClean="0">
              <a:solidFill>
                <a:srgbClr val="006633"/>
              </a:solidFill>
              <a:uFill>
                <a:solidFill>
                  <a:srgbClr val="FFFFFF"/>
                </a:solidFill>
              </a:uFill>
              <a:latin typeface="Garamond"/>
            </a:endParaRPr>
          </a:p>
          <a:p>
            <a:pPr algn="ctr"/>
            <a:r>
              <a:rPr lang="ru-RU" sz="2000" b="1" strike="noStrike" spc="-1" smtClean="0">
                <a:solidFill>
                  <a:srgbClr val="006633"/>
                </a:solidFill>
                <a:uFill>
                  <a:solidFill>
                    <a:srgbClr val="FFFFFF"/>
                  </a:solidFill>
                </a:uFill>
                <a:latin typeface="Garamond"/>
              </a:rPr>
              <a:t>Применение </a:t>
            </a:r>
            <a:r>
              <a:rPr lang="ru-RU" sz="2000" b="1" strike="noStrike" spc="-1">
                <a:solidFill>
                  <a:srgbClr val="006633"/>
                </a:solidFill>
                <a:uFill>
                  <a:solidFill>
                    <a:srgbClr val="FFFFFF"/>
                  </a:solidFill>
                </a:uFill>
                <a:latin typeface="Garamond"/>
              </a:rPr>
              <a:t>в анализе пестицидов.</a:t>
            </a:r>
            <a:endParaRPr lang="ru-RU" sz="4200" b="0" strike="noStrike" spc="-1">
              <a:solidFill>
                <a:srgbClr val="006633"/>
              </a:solidFill>
              <a:uFill>
                <a:solidFill>
                  <a:srgbClr val="FFFFFF"/>
                </a:solidFill>
              </a:uFill>
              <a:latin typeface="Garamond"/>
            </a:endParaRPr>
          </a:p>
        </p:txBody>
      </p:sp>
      <p:pic>
        <p:nvPicPr>
          <p:cNvPr id="1005" name="Рисунок 1004"/>
          <p:cNvPicPr/>
          <p:nvPr/>
        </p:nvPicPr>
        <p:blipFill>
          <a:blip r:embed="rId3"/>
          <a:stretch/>
        </p:blipFill>
        <p:spPr>
          <a:xfrm>
            <a:off x="468360" y="287280"/>
            <a:ext cx="971640" cy="963720"/>
          </a:xfrm>
          <a:prstGeom prst="rect">
            <a:avLst/>
          </a:prstGeom>
          <a:ln>
            <a:noFill/>
          </a:ln>
        </p:spPr>
      </p:pic>
      <p:pic>
        <p:nvPicPr>
          <p:cNvPr id="1006" name="Рисунок 1005"/>
          <p:cNvPicPr/>
          <p:nvPr/>
        </p:nvPicPr>
        <p:blipFill>
          <a:blip r:embed="rId4"/>
          <a:stretch/>
        </p:blipFill>
        <p:spPr>
          <a:xfrm>
            <a:off x="720720" y="431640"/>
            <a:ext cx="493560" cy="571680"/>
          </a:xfrm>
          <a:prstGeom prst="rect">
            <a:avLst/>
          </a:prstGeom>
          <a:ln>
            <a:noFill/>
          </a:ln>
        </p:spPr>
      </p:pic>
      <p:sp>
        <p:nvSpPr>
          <p:cNvPr id="1007" name="TextShape 2"/>
          <p:cNvSpPr txBox="1"/>
          <p:nvPr/>
        </p:nvSpPr>
        <p:spPr>
          <a:xfrm>
            <a:off x="288000" y="1224000"/>
            <a:ext cx="8568000" cy="497700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Определяющими факторами выбора метода ГЖХ при анализе пестицидов является летучесть анализируемого компонента и желательно отсутствие полярных групп:</a:t>
            </a:r>
          </a:p>
          <a:p>
            <a:endParaRPr lang="ru-RU" sz="14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                                                   - OH   (гидроксильной)</a:t>
            </a:r>
          </a:p>
          <a:p>
            <a:endParaRPr lang="ru-RU" sz="14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                                                   - NH</a:t>
            </a:r>
            <a:r>
              <a:rPr lang="ru-RU" sz="1400" b="0" strike="noStrike" spc="-1" baseline="-33000">
                <a:solidFill>
                  <a:srgbClr val="000000"/>
                </a:solidFill>
                <a:uFill>
                  <a:solidFill>
                    <a:srgbClr val="FFFFFF"/>
                  </a:solidFill>
                </a:uFill>
                <a:latin typeface="Arial"/>
              </a:rPr>
              <a:t>2   </a:t>
            </a:r>
            <a:r>
              <a:rPr lang="ru-RU" sz="1400" b="0" strike="noStrike" spc="-1">
                <a:solidFill>
                  <a:srgbClr val="000000"/>
                </a:solidFill>
                <a:uFill>
                  <a:solidFill>
                    <a:srgbClr val="FFFFFF"/>
                  </a:solidFill>
                </a:uFill>
                <a:latin typeface="Arial"/>
              </a:rPr>
              <a:t>(аминной)</a:t>
            </a:r>
          </a:p>
          <a:p>
            <a:endParaRPr lang="ru-RU" sz="1400" b="0" strike="noStrike" spc="-1">
              <a:solidFill>
                <a:srgbClr val="000000"/>
              </a:solidFill>
              <a:uFill>
                <a:solidFill>
                  <a:srgbClr val="FFFFFF"/>
                </a:solidFill>
              </a:uFill>
              <a:latin typeface="Arial"/>
            </a:endParaRPr>
          </a:p>
          <a:p>
            <a:r>
              <a:rPr lang="ru-RU" sz="1400" b="0" strike="noStrike" spc="-1" baseline="-33000">
                <a:solidFill>
                  <a:srgbClr val="000000"/>
                </a:solidFill>
                <a:uFill>
                  <a:solidFill>
                    <a:srgbClr val="FFFFFF"/>
                  </a:solidFill>
                </a:uFill>
                <a:latin typeface="Arial"/>
              </a:rPr>
              <a:t>                                                                     </a:t>
            </a:r>
            <a:r>
              <a:rPr lang="ru-RU" sz="1400" b="0" strike="noStrike" spc="-1" baseline="-33000" smtClean="0">
                <a:solidFill>
                  <a:srgbClr val="000000"/>
                </a:solidFill>
                <a:uFill>
                  <a:solidFill>
                    <a:srgbClr val="FFFFFF"/>
                  </a:solidFill>
                </a:uFill>
                <a:latin typeface="Arial"/>
              </a:rPr>
              <a:t> </a:t>
            </a:r>
            <a:r>
              <a:rPr lang="ru-RU" sz="1400" b="0" strike="noStrike" spc="-1" smtClean="0">
                <a:solidFill>
                  <a:srgbClr val="000000"/>
                </a:solidFill>
                <a:uFill>
                  <a:solidFill>
                    <a:srgbClr val="FFFFFF"/>
                  </a:solidFill>
                </a:uFill>
                <a:latin typeface="Arial"/>
              </a:rPr>
              <a:t> </a:t>
            </a:r>
            <a:r>
              <a:rPr lang="ru-RU" sz="1400" b="0" strike="noStrike" spc="-1">
                <a:solidFill>
                  <a:srgbClr val="000000"/>
                </a:solidFill>
                <a:uFill>
                  <a:solidFill>
                    <a:srgbClr val="FFFFFF"/>
                  </a:solidFill>
                </a:uFill>
                <a:latin typeface="Arial"/>
              </a:rPr>
              <a:t>- COOH (карбоксильной)</a:t>
            </a:r>
          </a:p>
          <a:p>
            <a:endParaRPr lang="ru-RU" sz="14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                                                   = NH  (имидной)</a:t>
            </a:r>
          </a:p>
          <a:p>
            <a:endParaRPr lang="ru-RU" sz="14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                                                   - SH    (сульфгидрильной)</a:t>
            </a:r>
          </a:p>
          <a:p>
            <a:endParaRPr lang="ru-RU" sz="14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                                                   - SO</a:t>
            </a:r>
            <a:r>
              <a:rPr lang="ru-RU" sz="1400" b="0" strike="noStrike" spc="-1" baseline="-33000">
                <a:solidFill>
                  <a:srgbClr val="000000"/>
                </a:solidFill>
                <a:uFill>
                  <a:solidFill>
                    <a:srgbClr val="FFFFFF"/>
                  </a:solidFill>
                </a:uFill>
                <a:latin typeface="Arial"/>
              </a:rPr>
              <a:t>2    </a:t>
            </a:r>
            <a:r>
              <a:rPr lang="ru-RU" sz="1400" b="0" strike="noStrike" spc="-1">
                <a:solidFill>
                  <a:srgbClr val="000000"/>
                </a:solidFill>
                <a:uFill>
                  <a:solidFill>
                    <a:srgbClr val="FFFFFF"/>
                  </a:solidFill>
                </a:uFill>
                <a:latin typeface="Arial"/>
              </a:rPr>
              <a:t>(сульфогруппы)</a:t>
            </a:r>
          </a:p>
          <a:p>
            <a:pPr algn="just"/>
            <a:r>
              <a:rPr lang="ru-RU" sz="1400" b="0" strike="noStrike" spc="-1">
                <a:solidFill>
                  <a:srgbClr val="000000"/>
                </a:solidFill>
                <a:uFill>
                  <a:solidFill>
                    <a:srgbClr val="FFFFFF"/>
                  </a:solidFill>
                </a:uFill>
                <a:latin typeface="Arial"/>
              </a:rPr>
              <a:t>     </a:t>
            </a:r>
          </a:p>
          <a:p>
            <a:pPr algn="just"/>
            <a:r>
              <a:rPr lang="ru-RU" sz="1400" b="0" strike="noStrike" spc="-1">
                <a:solidFill>
                  <a:srgbClr val="000000"/>
                </a:solidFill>
                <a:uFill>
                  <a:solidFill>
                    <a:srgbClr val="FFFFFF"/>
                  </a:solidFill>
                </a:uFill>
                <a:latin typeface="Arial"/>
              </a:rPr>
              <a:t>Наличие этих групп в химической структуре приводит к увеличению к повышенному «тейлингу» (асимметрии пика &gt; 2,0), что в свою очередь отражается на эффективности разделения и соответственно на точности определения границ пика, поскольку форма пика не подчиняется Гауссовому закону. Как выход — подбор подходящей фазы для разделения методом ГЖХ, но чаще всего выполняют дериватизацию, т. е. своего рода «маскировку» мешающих групп. Дериватизация позволяет повысить летучесть полярных соединений.                                                   </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8"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a:t>
            </a:r>
            <a:endParaRPr lang="ru-RU" sz="2000" b="1" strike="noStrike" spc="-1" smtClean="0">
              <a:solidFill>
                <a:srgbClr val="006633"/>
              </a:solidFill>
              <a:uFill>
                <a:solidFill>
                  <a:srgbClr val="FFFFFF"/>
                </a:solidFill>
              </a:uFill>
              <a:latin typeface="Garamond"/>
            </a:endParaRPr>
          </a:p>
          <a:p>
            <a:pPr algn="ctr"/>
            <a:r>
              <a:rPr lang="ru-RU" sz="2000" b="1" strike="noStrike" spc="-1" smtClean="0">
                <a:solidFill>
                  <a:srgbClr val="006633"/>
                </a:solidFill>
                <a:uFill>
                  <a:solidFill>
                    <a:srgbClr val="FFFFFF"/>
                  </a:solidFill>
                </a:uFill>
                <a:latin typeface="Garamond"/>
              </a:rPr>
              <a:t>Применение </a:t>
            </a:r>
            <a:r>
              <a:rPr lang="ru-RU" sz="2000" b="1" strike="noStrike" spc="-1">
                <a:solidFill>
                  <a:srgbClr val="006633"/>
                </a:solidFill>
                <a:uFill>
                  <a:solidFill>
                    <a:srgbClr val="FFFFFF"/>
                  </a:solidFill>
                </a:uFill>
                <a:latin typeface="Garamond"/>
              </a:rPr>
              <a:t>в анализе пестицидов.</a:t>
            </a:r>
            <a:endParaRPr lang="ru-RU" sz="4200" b="0" strike="noStrike" spc="-1">
              <a:solidFill>
                <a:srgbClr val="006633"/>
              </a:solidFill>
              <a:uFill>
                <a:solidFill>
                  <a:srgbClr val="FFFFFF"/>
                </a:solidFill>
              </a:uFill>
              <a:latin typeface="Garamond"/>
            </a:endParaRPr>
          </a:p>
        </p:txBody>
      </p:sp>
      <p:pic>
        <p:nvPicPr>
          <p:cNvPr id="1009" name="Рисунок 1008"/>
          <p:cNvPicPr/>
          <p:nvPr/>
        </p:nvPicPr>
        <p:blipFill>
          <a:blip r:embed="rId3"/>
          <a:stretch/>
        </p:blipFill>
        <p:spPr>
          <a:xfrm>
            <a:off x="468360" y="287280"/>
            <a:ext cx="971640" cy="963720"/>
          </a:xfrm>
          <a:prstGeom prst="rect">
            <a:avLst/>
          </a:prstGeom>
          <a:ln>
            <a:noFill/>
          </a:ln>
        </p:spPr>
      </p:pic>
      <p:pic>
        <p:nvPicPr>
          <p:cNvPr id="1010" name="Рисунок 1009"/>
          <p:cNvPicPr/>
          <p:nvPr/>
        </p:nvPicPr>
        <p:blipFill>
          <a:blip r:embed="rId4"/>
          <a:stretch/>
        </p:blipFill>
        <p:spPr>
          <a:xfrm>
            <a:off x="720720" y="431640"/>
            <a:ext cx="493560" cy="571680"/>
          </a:xfrm>
          <a:prstGeom prst="rect">
            <a:avLst/>
          </a:prstGeom>
          <a:ln>
            <a:noFill/>
          </a:ln>
        </p:spPr>
      </p:pic>
      <p:sp>
        <p:nvSpPr>
          <p:cNvPr id="1011" name="TextShape 2"/>
          <p:cNvSpPr txBox="1"/>
          <p:nvPr/>
        </p:nvSpPr>
        <p:spPr>
          <a:xfrm>
            <a:off x="144000" y="1097640"/>
            <a:ext cx="8856000" cy="4819320"/>
          </a:xfrm>
          <a:prstGeom prst="rect">
            <a:avLst/>
          </a:prstGeom>
          <a:noFill/>
          <a:ln>
            <a:noFill/>
          </a:ln>
        </p:spPr>
        <p:txBody>
          <a:bodyPr lIns="90000" tIns="45000" rIns="90000" bIns="45000"/>
          <a:lstStyle/>
          <a:p>
            <a:pPr algn="just"/>
            <a:r>
              <a:rPr lang="ru-RU" sz="1800" b="0" strike="noStrike" spc="-1">
                <a:solidFill>
                  <a:srgbClr val="000000"/>
                </a:solidFill>
                <a:uFill>
                  <a:solidFill>
                    <a:srgbClr val="FFFFFF"/>
                  </a:solidFill>
                </a:uFill>
                <a:latin typeface="Arial"/>
              </a:rPr>
              <a:t> </a:t>
            </a:r>
            <a:r>
              <a:rPr lang="ru-RU" sz="1200" b="0" strike="noStrike" spc="-1">
                <a:solidFill>
                  <a:srgbClr val="000000"/>
                </a:solidFill>
                <a:uFill>
                  <a:solidFill>
                    <a:srgbClr val="FFFFFF"/>
                  </a:solidFill>
                </a:uFill>
                <a:latin typeface="Arial"/>
              </a:rPr>
              <a:t>Определяющим фактором исключительного  выбора метода ГЖХ при анализе пестицидов может быть и отсутствие другого оборудования, кроме газового хроматографа. Тогда необходимо приобретение (или синтез, например нитрозометилмочевины)  реактивов для получения летучих производных объектов анализа. </a:t>
            </a:r>
            <a:endParaRPr lang="ru-RU" sz="1800" b="0" strike="noStrike" spc="-1">
              <a:solidFill>
                <a:srgbClr val="000000"/>
              </a:solidFill>
              <a:uFill>
                <a:solidFill>
                  <a:srgbClr val="FFFFFF"/>
                </a:solidFill>
              </a:uFill>
              <a:latin typeface="Arial"/>
            </a:endParaRPr>
          </a:p>
          <a:p>
            <a:pPr algn="just"/>
            <a:endParaRPr lang="ru-RU" sz="16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Полезным в этом случае является привлечение уважаемого руководства K.Blau, J.M.Halket Handbook of Derivatives for Chromatography 1993 John Wiley &amp; Sons Ltd., 369 p., а также других литературных источников.</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Вот примеры получения некоторых дериватов по  </a:t>
            </a:r>
            <a:r>
              <a:rPr lang="ru-RU" sz="1200" b="0" i="1" strike="noStrike" spc="-1">
                <a:solidFill>
                  <a:srgbClr val="000000"/>
                </a:solidFill>
                <a:uFill>
                  <a:solidFill>
                    <a:srgbClr val="FFFFFF"/>
                  </a:solidFill>
                </a:uFill>
                <a:latin typeface="Arial"/>
              </a:rPr>
              <a:t>K. Blau  Handbook of Derivatives for Chromatography</a:t>
            </a:r>
            <a:endParaRPr lang="ru-RU" sz="1800" b="0" strike="noStrike" spc="-1">
              <a:solidFill>
                <a:srgbClr val="000000"/>
              </a:solidFill>
              <a:uFill>
                <a:solidFill>
                  <a:srgbClr val="FFFFFF"/>
                </a:solidFill>
              </a:uFill>
              <a:latin typeface="Arial"/>
            </a:endParaRPr>
          </a:p>
          <a:p>
            <a:pPr algn="just"/>
            <a:endParaRPr lang="ru-RU" sz="16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Метилирование (-СООН групп)</a:t>
            </a:r>
            <a:r>
              <a:rPr lang="ru-RU" sz="1200" b="0" strike="noStrike" spc="-1">
                <a:solidFill>
                  <a:srgbClr val="000000"/>
                </a:solidFill>
                <a:uFill>
                  <a:solidFill>
                    <a:srgbClr val="FFFFFF"/>
                  </a:solidFill>
                </a:uFill>
                <a:latin typeface="Arial"/>
              </a:rPr>
              <a:t>.</a:t>
            </a:r>
            <a:endParaRPr lang="ru-RU" sz="18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Вариант 1.</a:t>
            </a:r>
            <a:r>
              <a:rPr lang="ru-RU" sz="1200" b="0" strike="noStrike" spc="-1">
                <a:solidFill>
                  <a:srgbClr val="000000"/>
                </a:solidFill>
                <a:uFill>
                  <a:solidFill>
                    <a:srgbClr val="FFFFFF"/>
                  </a:solidFill>
                </a:uFill>
                <a:latin typeface="Arial"/>
              </a:rPr>
              <a:t> К сухому образцу прибавляют 2 мл ацетона, 2 мл метилиодида и 30-50 мг карбоната калия. Кипятят с обратным холодильником и хлоркальциевой трубкой при 60-70оС в течение 20-30 мин. Раствор доводят до 5 мл и 1 мкл вводят в колонку хроматографа.</a:t>
            </a:r>
            <a:endParaRPr lang="ru-RU" sz="18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Вариант 2</a:t>
            </a:r>
            <a:r>
              <a:rPr lang="ru-RU" sz="1200" b="0" strike="noStrike" spc="-1">
                <a:solidFill>
                  <a:srgbClr val="000000"/>
                </a:solidFill>
                <a:uFill>
                  <a:solidFill>
                    <a:srgbClr val="FFFFFF"/>
                  </a:solidFill>
                </a:uFill>
                <a:latin typeface="Arial"/>
              </a:rPr>
              <a:t>. Вещество растворяют в 0,2 М спиртовом растворе тетраметиламмония гидроксида (1:5 вес/объем) и через 2 минуты вводят в ГЖХ (реакция протекает в инжекторе хроматографа).</a:t>
            </a:r>
            <a:endParaRPr lang="ru-RU" sz="1800" b="0" strike="noStrike" spc="-1">
              <a:solidFill>
                <a:srgbClr val="000000"/>
              </a:solidFill>
              <a:uFill>
                <a:solidFill>
                  <a:srgbClr val="FFFFFF"/>
                </a:solidFill>
              </a:uFill>
              <a:latin typeface="Arial"/>
            </a:endParaRPr>
          </a:p>
          <a:p>
            <a:pPr algn="just"/>
            <a:endParaRPr lang="ru-RU" sz="16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Ацетилирование (— ОН, - NH</a:t>
            </a:r>
            <a:r>
              <a:rPr lang="ru-RU" sz="1200" b="1" strike="noStrike" spc="-1" baseline="-33000">
                <a:solidFill>
                  <a:srgbClr val="000000"/>
                </a:solidFill>
                <a:uFill>
                  <a:solidFill>
                    <a:srgbClr val="FFFFFF"/>
                  </a:solidFill>
                </a:uFill>
                <a:latin typeface="Arial"/>
              </a:rPr>
              <a:t>2</a:t>
            </a:r>
            <a:r>
              <a:rPr lang="ru-RU" sz="1200" b="1" strike="noStrike" spc="-1">
                <a:solidFill>
                  <a:srgbClr val="000000"/>
                </a:solidFill>
                <a:uFill>
                  <a:solidFill>
                    <a:srgbClr val="FFFFFF"/>
                  </a:solidFill>
                </a:uFill>
                <a:latin typeface="Arial"/>
              </a:rPr>
              <a:t> , =NH групп</a:t>
            </a:r>
            <a:r>
              <a:rPr lang="ru-RU" sz="1200" b="1" strike="noStrike" spc="-1" baseline="-33000">
                <a:solidFill>
                  <a:srgbClr val="000000"/>
                </a:solidFill>
                <a:uFill>
                  <a:solidFill>
                    <a:srgbClr val="FFFFFF"/>
                  </a:solidFill>
                </a:uFill>
                <a:latin typeface="Arial"/>
              </a:rPr>
              <a:t> </a:t>
            </a:r>
            <a:r>
              <a:rPr lang="ru-RU" sz="1200" b="1" strike="noStrike" spc="-1">
                <a:solidFill>
                  <a:srgbClr val="000000"/>
                </a:solidFill>
                <a:uFill>
                  <a:solidFill>
                    <a:srgbClr val="FFFFFF"/>
                  </a:solidFill>
                </a:uFill>
                <a:latin typeface="Arial"/>
              </a:rPr>
              <a:t>)</a:t>
            </a:r>
            <a:r>
              <a:rPr lang="ru-RU" sz="1200" b="0" strike="noStrike" spc="-1">
                <a:solidFill>
                  <a:srgbClr val="000000"/>
                </a:solidFill>
                <a:uFill>
                  <a:solidFill>
                    <a:srgbClr val="FFFFFF"/>
                  </a:solidFill>
                </a:uFill>
                <a:latin typeface="Arial"/>
              </a:rPr>
              <a:t>.</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20 мг вещества растворяют в 20 мл хлороформа и прибавляют 0,5-1 мл уксусного ангидрида в 1-5 мл уксусной кислоты. Реакция протекает при 50оС в течение 2-16 часов. Реагенты упаривают в вакууме, растворяют в 20 мл хлороформа и исследуют методом ГЖХ.</a:t>
            </a:r>
            <a:endParaRPr lang="ru-RU" sz="1800" b="0" strike="noStrike" spc="-1">
              <a:solidFill>
                <a:srgbClr val="000000"/>
              </a:solidFill>
              <a:uFill>
                <a:solidFill>
                  <a:srgbClr val="FFFFFF"/>
                </a:solidFill>
              </a:uFill>
              <a:latin typeface="Arial"/>
            </a:endParaRPr>
          </a:p>
          <a:p>
            <a:pPr algn="just"/>
            <a:endParaRPr lang="ru-RU" sz="16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Перфторацильные производные  (— ОН, - NH</a:t>
            </a:r>
            <a:r>
              <a:rPr lang="ru-RU" sz="1200" b="1" strike="noStrike" spc="-1" baseline="-33000">
                <a:solidFill>
                  <a:srgbClr val="000000"/>
                </a:solidFill>
                <a:uFill>
                  <a:solidFill>
                    <a:srgbClr val="FFFFFF"/>
                  </a:solidFill>
                </a:uFill>
                <a:latin typeface="Arial"/>
              </a:rPr>
              <a:t>2</a:t>
            </a:r>
            <a:r>
              <a:rPr lang="ru-RU" sz="1200" b="1" strike="noStrike" spc="-1">
                <a:solidFill>
                  <a:srgbClr val="000000"/>
                </a:solidFill>
                <a:uFill>
                  <a:solidFill>
                    <a:srgbClr val="FFFFFF"/>
                  </a:solidFill>
                </a:uFill>
                <a:latin typeface="Arial"/>
              </a:rPr>
              <a:t> , =NH групп</a:t>
            </a:r>
            <a:r>
              <a:rPr lang="ru-RU" sz="1200" b="1" strike="noStrike" spc="-1" baseline="-33000">
                <a:solidFill>
                  <a:srgbClr val="000000"/>
                </a:solidFill>
                <a:uFill>
                  <a:solidFill>
                    <a:srgbClr val="FFFFFF"/>
                  </a:solidFill>
                </a:uFill>
                <a:latin typeface="Arial"/>
              </a:rPr>
              <a:t> </a:t>
            </a:r>
            <a:r>
              <a:rPr lang="ru-RU" sz="1200" b="1" strike="noStrike" spc="-1">
                <a:solidFill>
                  <a:srgbClr val="000000"/>
                </a:solidFill>
                <a:uFill>
                  <a:solidFill>
                    <a:srgbClr val="FFFFFF"/>
                  </a:solidFill>
                </a:uFill>
                <a:latin typeface="Arial"/>
              </a:rPr>
              <a:t>)</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Амин растворяют в 0,5 мл бензола, прибавляют 0,1 мл 0,05 М раствора триэтиламина в бензоле и 10 мкл соответствующего ангидрида (трифторуксусного или другого), нагревают при 50оС в течение 15 мин. Раствор встряхивают с 1 мл воды, затем с 1 мл 3 М раствора гидроксида аммония и далее исследуют ГХ/ЭЗД.</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2" name="TextShape 1"/>
          <p:cNvSpPr txBox="1"/>
          <p:nvPr/>
        </p:nvSpPr>
        <p:spPr>
          <a:xfrm>
            <a:off x="123120" y="1312920"/>
            <a:ext cx="8732880" cy="4596480"/>
          </a:xfrm>
          <a:prstGeom prst="rect">
            <a:avLst/>
          </a:prstGeom>
          <a:noFill/>
          <a:ln>
            <a:noFill/>
          </a:ln>
        </p:spPr>
        <p:txBody>
          <a:bodyPr lIns="90000" tIns="45000" rIns="90000" bIns="45000"/>
          <a:lstStyle/>
          <a:p>
            <a:pPr>
              <a:lnSpc>
                <a:spcPct val="100000"/>
              </a:lnSpc>
            </a:pPr>
            <a:r>
              <a:rPr lang="ru-RU" sz="1200" b="0" strike="noStrike" spc="-1">
                <a:solidFill>
                  <a:srgbClr val="000000"/>
                </a:solidFill>
                <a:uFill>
                  <a:solidFill>
                    <a:srgbClr val="FFFFFF"/>
                  </a:solidFill>
                </a:uFill>
                <a:latin typeface="Arial"/>
                <a:ea typeface="Adobe Blank"/>
              </a:rPr>
              <a:t>По </a:t>
            </a:r>
            <a:r>
              <a:rPr lang="ru-RU" sz="1200" b="0" i="1" strike="noStrike" spc="-1">
                <a:solidFill>
                  <a:srgbClr val="000000"/>
                </a:solidFill>
                <a:uFill>
                  <a:solidFill>
                    <a:srgbClr val="FFFFFF"/>
                  </a:solidFill>
                </a:uFill>
                <a:latin typeface="Arial"/>
                <a:ea typeface="Adobe Blank"/>
              </a:rPr>
              <a:t>K. Pfleger, H.H. Maurer, A. Weber Mass Spectral and GC Data of Drugs, Poisons, Pesticides, Pollutants and Their Metabolites :</a:t>
            </a:r>
            <a:endParaRPr lang="ru-RU" sz="1800" b="0" strike="noStrike" spc="-1">
              <a:solidFill>
                <a:srgbClr val="000000"/>
              </a:solidFill>
              <a:uFill>
                <a:solidFill>
                  <a:srgbClr val="FFFFFF"/>
                </a:solidFill>
              </a:uFill>
              <a:latin typeface="Arial"/>
            </a:endParaRPr>
          </a:p>
          <a:p>
            <a:pPr>
              <a:lnSpc>
                <a:spcPct val="100000"/>
              </a:lnSpc>
            </a:pPr>
            <a:r>
              <a:rPr lang="ru-RU" sz="1200" b="1" strike="noStrike" spc="-1">
                <a:solidFill>
                  <a:srgbClr val="000000"/>
                </a:solidFill>
                <a:uFill>
                  <a:solidFill>
                    <a:srgbClr val="FFFFFF"/>
                  </a:solidFill>
                </a:uFill>
                <a:latin typeface="Arial"/>
                <a:ea typeface="Adobe Blank"/>
              </a:rPr>
              <a:t>Ацетилирование.</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40 мкл аликвоту экстракта упаривают до сухого остатка и затем ацетилируют 30 мин при 60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с 40 мкл смеси уксусный ангидрид-пиридин (3:2). После выпаривания смеси реагентов, остаток растворяют в 40 мкл метанола</a:t>
            </a:r>
            <a:r>
              <a:rPr lang="ru-RU" sz="1200" b="0" strike="noStrike" spc="-1" smtClean="0">
                <a:solidFill>
                  <a:srgbClr val="000000"/>
                </a:solidFill>
                <a:uFill>
                  <a:solidFill>
                    <a:srgbClr val="FFFFFF"/>
                  </a:solidFill>
                </a:uFill>
                <a:latin typeface="Arial"/>
                <a:ea typeface="Adobe Blank"/>
              </a:rPr>
              <a:t>.</a:t>
            </a:r>
          </a:p>
          <a:p>
            <a:pPr algn="just">
              <a:lnSpc>
                <a:spcPct val="100000"/>
              </a:lnSpc>
            </a:pPr>
            <a:endParaRPr lang="ru-RU" sz="1000" b="0" strike="noStrike" spc="-1">
              <a:solidFill>
                <a:srgbClr val="000000"/>
              </a:solidFill>
              <a:uFill>
                <a:solidFill>
                  <a:srgbClr val="FFFFFF"/>
                </a:solidFill>
              </a:uFill>
              <a:latin typeface="Arial"/>
            </a:endParaRPr>
          </a:p>
          <a:p>
            <a:pPr>
              <a:lnSpc>
                <a:spcPct val="100000"/>
              </a:lnSpc>
            </a:pPr>
            <a:r>
              <a:rPr lang="ru-RU" sz="1200" b="1" strike="noStrike" spc="-1">
                <a:solidFill>
                  <a:srgbClr val="000000"/>
                </a:solidFill>
                <a:uFill>
                  <a:solidFill>
                    <a:srgbClr val="FFFFFF"/>
                  </a:solidFill>
                </a:uFill>
                <a:latin typeface="Arial"/>
                <a:ea typeface="Adobe Blank"/>
              </a:rPr>
              <a:t>Метилирование.</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40 мкл аликвоту экстракта в метаноле метилируют 10 мин (для карбонильных кислот) и несколько часов (для фенольных соединений) при комнатной температуре свободным раствором диазометана в диэтиловом эфире. Этот раствор стабилен несколько месяцев, когда храниться в закрытом 10 мл флаконе при -20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После выпаривания раствора, остаток растворяют в 40 мкл метанола</a:t>
            </a:r>
            <a:r>
              <a:rPr lang="ru-RU" sz="1200" b="0" strike="noStrike" spc="-1" smtClean="0">
                <a:solidFill>
                  <a:srgbClr val="000000"/>
                </a:solidFill>
                <a:uFill>
                  <a:solidFill>
                    <a:srgbClr val="FFFFFF"/>
                  </a:solidFill>
                </a:uFill>
                <a:latin typeface="Arial"/>
                <a:ea typeface="Adobe Blank"/>
              </a:rPr>
              <a:t>.</a:t>
            </a:r>
          </a:p>
          <a:p>
            <a:pPr algn="just">
              <a:lnSpc>
                <a:spcPct val="100000"/>
              </a:lnSpc>
            </a:pPr>
            <a:endParaRPr lang="ru-RU" sz="1000" b="0" strike="noStrike" spc="-1">
              <a:solidFill>
                <a:srgbClr val="000000"/>
              </a:solidFill>
              <a:uFill>
                <a:solidFill>
                  <a:srgbClr val="FFFFFF"/>
                </a:solidFill>
              </a:uFill>
              <a:latin typeface="Arial"/>
            </a:endParaRPr>
          </a:p>
          <a:p>
            <a:pPr>
              <a:lnSpc>
                <a:spcPct val="100000"/>
              </a:lnSpc>
            </a:pPr>
            <a:r>
              <a:rPr lang="ru-RU" sz="1200" b="1" strike="noStrike" spc="-1">
                <a:solidFill>
                  <a:srgbClr val="000000"/>
                </a:solidFill>
                <a:uFill>
                  <a:solidFill>
                    <a:srgbClr val="FFFFFF"/>
                  </a:solidFill>
                </a:uFill>
                <a:latin typeface="Arial"/>
                <a:ea typeface="Adobe Blank"/>
              </a:rPr>
              <a:t>Триметилсилилирование.</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40 мкл аликвоту экстракта упаривают до сухого остатка и затем выдерживают 30 мин при 60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с 40 мкл MSTFA.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0,5-2 мкл смеси вводится в газовый хроматограф (при отсутствии в используемом шприце спиртов и воды</a:t>
            </a:r>
            <a:r>
              <a:rPr lang="ru-RU" sz="1200" b="0" strike="noStrike" spc="-1" smtClean="0">
                <a:solidFill>
                  <a:srgbClr val="000000"/>
                </a:solidFill>
                <a:uFill>
                  <a:solidFill>
                    <a:srgbClr val="FFFFFF"/>
                  </a:solidFill>
                </a:uFill>
                <a:latin typeface="Arial"/>
                <a:ea typeface="Adobe Blank"/>
              </a:rPr>
              <a:t>).</a:t>
            </a:r>
          </a:p>
          <a:p>
            <a:pPr algn="just">
              <a:lnSpc>
                <a:spcPct val="100000"/>
              </a:lnSpc>
            </a:pPr>
            <a:endParaRPr lang="ru-RU" sz="1000" b="0" strike="noStrike" spc="-1">
              <a:solidFill>
                <a:srgbClr val="000000"/>
              </a:solidFill>
              <a:uFill>
                <a:solidFill>
                  <a:srgbClr val="FFFFFF"/>
                </a:solidFill>
              </a:uFill>
              <a:latin typeface="Arial"/>
            </a:endParaRPr>
          </a:p>
          <a:p>
            <a:pPr>
              <a:lnSpc>
                <a:spcPct val="100000"/>
              </a:lnSpc>
            </a:pPr>
            <a:r>
              <a:rPr lang="ru-RU" sz="1200" b="1" strike="noStrike" spc="-1">
                <a:solidFill>
                  <a:srgbClr val="000000"/>
                </a:solidFill>
                <a:uFill>
                  <a:solidFill>
                    <a:srgbClr val="FFFFFF"/>
                  </a:solidFill>
                </a:uFill>
                <a:latin typeface="Arial"/>
                <a:ea typeface="Adobe Blank"/>
              </a:rPr>
              <a:t>Трифторацетилирование.</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40 мкл аликвоту экстракта упаривают до сухого остатка и затем дериватизируют с 40 мкл трифторуксусного ангидрида и 40 мкл этилацетата в течение 15 мин при 60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После выпаривания дериватизационной смеси, остаток растворяют в 40 мкл этилацетата, не содержащего воды и спирта</a:t>
            </a:r>
            <a:r>
              <a:rPr lang="ru-RU" sz="1200" b="0" strike="noStrike" spc="-1" smtClean="0">
                <a:solidFill>
                  <a:srgbClr val="000000"/>
                </a:solidFill>
                <a:uFill>
                  <a:solidFill>
                    <a:srgbClr val="FFFFFF"/>
                  </a:solidFill>
                </a:uFill>
                <a:latin typeface="Arial"/>
                <a:ea typeface="Adobe Blank"/>
              </a:rPr>
              <a:t>.</a:t>
            </a:r>
          </a:p>
          <a:p>
            <a:pPr algn="just">
              <a:lnSpc>
                <a:spcPct val="100000"/>
              </a:lnSpc>
            </a:pPr>
            <a:endParaRPr lang="ru-RU" sz="1000" b="0" strike="noStrike" spc="-1">
              <a:solidFill>
                <a:srgbClr val="000000"/>
              </a:solidFill>
              <a:uFill>
                <a:solidFill>
                  <a:srgbClr val="FFFFFF"/>
                </a:solidFill>
              </a:uFill>
              <a:latin typeface="Arial"/>
            </a:endParaRPr>
          </a:p>
          <a:p>
            <a:pPr>
              <a:lnSpc>
                <a:spcPct val="100000"/>
              </a:lnSpc>
            </a:pPr>
            <a:r>
              <a:rPr lang="ru-RU" sz="1200" b="1" strike="noStrike" spc="-1">
                <a:solidFill>
                  <a:srgbClr val="000000"/>
                </a:solidFill>
                <a:uFill>
                  <a:solidFill>
                    <a:srgbClr val="FFFFFF"/>
                  </a:solidFill>
                </a:uFill>
                <a:latin typeface="Arial"/>
                <a:ea typeface="Adobe Blank"/>
              </a:rPr>
              <a:t>Пентафторпропионильные производные.</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40 мкл аликвоту экстракта упаривают до сухого остатка и затем дериватизируют с 40 мкл ангидрида пентафторпропионовой кислоты в течение 30 мин при 60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После выпаривания дериватизационной смеси, остаток растворяют в 40 мкл этилацетата, не содержащего воды и спирта.</a:t>
            </a:r>
            <a:endParaRPr lang="ru-RU" sz="1800" b="0" strike="noStrike" spc="-1">
              <a:solidFill>
                <a:srgbClr val="000000"/>
              </a:solidFill>
              <a:uFill>
                <a:solidFill>
                  <a:srgbClr val="FFFFFF"/>
                </a:solidFill>
              </a:uFill>
              <a:latin typeface="Arial"/>
            </a:endParaRPr>
          </a:p>
        </p:txBody>
      </p:sp>
      <p:sp>
        <p:nvSpPr>
          <p:cNvPr id="1013" name="TextShape 2"/>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a:t>
            </a:r>
            <a:endParaRPr lang="ru-RU" sz="2000" b="1" strike="noStrike" spc="-1" smtClean="0">
              <a:solidFill>
                <a:srgbClr val="006633"/>
              </a:solidFill>
              <a:uFill>
                <a:solidFill>
                  <a:srgbClr val="FFFFFF"/>
                </a:solidFill>
              </a:uFill>
              <a:latin typeface="Garamond"/>
            </a:endParaRPr>
          </a:p>
          <a:p>
            <a:pPr algn="ctr"/>
            <a:r>
              <a:rPr lang="ru-RU" sz="2000" b="1" strike="noStrike" spc="-1" smtClean="0">
                <a:solidFill>
                  <a:srgbClr val="006633"/>
                </a:solidFill>
                <a:uFill>
                  <a:solidFill>
                    <a:srgbClr val="FFFFFF"/>
                  </a:solidFill>
                </a:uFill>
                <a:latin typeface="Garamond"/>
              </a:rPr>
              <a:t>Применение </a:t>
            </a:r>
            <a:r>
              <a:rPr lang="ru-RU" sz="2000" b="1" strike="noStrike" spc="-1">
                <a:solidFill>
                  <a:srgbClr val="006633"/>
                </a:solidFill>
                <a:uFill>
                  <a:solidFill>
                    <a:srgbClr val="FFFFFF"/>
                  </a:solidFill>
                </a:uFill>
                <a:latin typeface="Garamond"/>
              </a:rPr>
              <a:t>в анализе пестицидов.</a:t>
            </a:r>
            <a:endParaRPr lang="ru-RU" sz="4200" b="0" strike="noStrike" spc="-1">
              <a:solidFill>
                <a:srgbClr val="006633"/>
              </a:solidFill>
              <a:uFill>
                <a:solidFill>
                  <a:srgbClr val="FFFFFF"/>
                </a:solidFill>
              </a:uFill>
              <a:latin typeface="Garamond"/>
            </a:endParaRPr>
          </a:p>
        </p:txBody>
      </p:sp>
      <p:pic>
        <p:nvPicPr>
          <p:cNvPr id="1014" name="Рисунок 1013"/>
          <p:cNvPicPr/>
          <p:nvPr/>
        </p:nvPicPr>
        <p:blipFill>
          <a:blip r:embed="rId2"/>
          <a:stretch/>
        </p:blipFill>
        <p:spPr>
          <a:xfrm>
            <a:off x="468720" y="287640"/>
            <a:ext cx="971640" cy="963720"/>
          </a:xfrm>
          <a:prstGeom prst="rect">
            <a:avLst/>
          </a:prstGeom>
          <a:ln>
            <a:noFill/>
          </a:ln>
        </p:spPr>
      </p:pic>
      <p:pic>
        <p:nvPicPr>
          <p:cNvPr id="1015" name="Рисунок 1014"/>
          <p:cNvPicPr/>
          <p:nvPr/>
        </p:nvPicPr>
        <p:blipFill>
          <a:blip r:embed="rId3"/>
          <a:stretch/>
        </p:blipFill>
        <p:spPr>
          <a:xfrm>
            <a:off x="721080" y="432000"/>
            <a:ext cx="493560" cy="571680"/>
          </a:xfrm>
          <a:prstGeom prst="rect">
            <a:avLst/>
          </a:prstGeom>
          <a:ln>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6"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a:t>
            </a:r>
            <a:endParaRPr lang="ru-RU" sz="2000" b="1" strike="noStrike" spc="-1" smtClean="0">
              <a:solidFill>
                <a:srgbClr val="006633"/>
              </a:solidFill>
              <a:uFill>
                <a:solidFill>
                  <a:srgbClr val="FFFFFF"/>
                </a:solidFill>
              </a:uFill>
              <a:latin typeface="Garamond"/>
            </a:endParaRPr>
          </a:p>
          <a:p>
            <a:pPr algn="ctr"/>
            <a:r>
              <a:rPr lang="ru-RU" sz="2000" b="1" strike="noStrike" spc="-1" smtClean="0">
                <a:solidFill>
                  <a:srgbClr val="006633"/>
                </a:solidFill>
                <a:uFill>
                  <a:solidFill>
                    <a:srgbClr val="FFFFFF"/>
                  </a:solidFill>
                </a:uFill>
                <a:latin typeface="Garamond"/>
              </a:rPr>
              <a:t>Применение </a:t>
            </a:r>
            <a:r>
              <a:rPr lang="ru-RU" sz="2000" b="1" strike="noStrike" spc="-1">
                <a:solidFill>
                  <a:srgbClr val="006633"/>
                </a:solidFill>
                <a:uFill>
                  <a:solidFill>
                    <a:srgbClr val="FFFFFF"/>
                  </a:solidFill>
                </a:uFill>
                <a:latin typeface="Garamond"/>
              </a:rPr>
              <a:t>в анализе пестицидов.</a:t>
            </a:r>
            <a:endParaRPr lang="ru-RU" sz="4200" b="0" strike="noStrike" spc="-1">
              <a:solidFill>
                <a:srgbClr val="006633"/>
              </a:solidFill>
              <a:uFill>
                <a:solidFill>
                  <a:srgbClr val="FFFFFF"/>
                </a:solidFill>
              </a:uFill>
              <a:latin typeface="Garamond"/>
            </a:endParaRPr>
          </a:p>
        </p:txBody>
      </p:sp>
      <p:pic>
        <p:nvPicPr>
          <p:cNvPr id="1017" name="Рисунок 1016"/>
          <p:cNvPicPr/>
          <p:nvPr/>
        </p:nvPicPr>
        <p:blipFill>
          <a:blip r:embed="rId3"/>
          <a:stretch/>
        </p:blipFill>
        <p:spPr>
          <a:xfrm>
            <a:off x="468360" y="287280"/>
            <a:ext cx="971640" cy="963720"/>
          </a:xfrm>
          <a:prstGeom prst="rect">
            <a:avLst/>
          </a:prstGeom>
          <a:ln>
            <a:noFill/>
          </a:ln>
        </p:spPr>
      </p:pic>
      <p:pic>
        <p:nvPicPr>
          <p:cNvPr id="1018" name="Рисунок 1017"/>
          <p:cNvPicPr/>
          <p:nvPr/>
        </p:nvPicPr>
        <p:blipFill>
          <a:blip r:embed="rId4"/>
          <a:stretch/>
        </p:blipFill>
        <p:spPr>
          <a:xfrm>
            <a:off x="720720" y="431640"/>
            <a:ext cx="493560" cy="571680"/>
          </a:xfrm>
          <a:prstGeom prst="rect">
            <a:avLst/>
          </a:prstGeom>
          <a:ln>
            <a:noFill/>
          </a:ln>
        </p:spPr>
      </p:pic>
      <p:sp>
        <p:nvSpPr>
          <p:cNvPr id="1019" name="TextShape 2"/>
          <p:cNvSpPr txBox="1"/>
          <p:nvPr/>
        </p:nvSpPr>
        <p:spPr>
          <a:xfrm>
            <a:off x="288000" y="1368000"/>
            <a:ext cx="8712000" cy="3656520"/>
          </a:xfrm>
          <a:prstGeom prst="rect">
            <a:avLst/>
          </a:prstGeom>
          <a:noFill/>
          <a:ln>
            <a:noFill/>
          </a:ln>
        </p:spPr>
        <p:txBody>
          <a:bodyPr lIns="90000" tIns="45000" rIns="90000" bIns="45000"/>
          <a:lstStyle/>
          <a:p>
            <a:pPr algn="just"/>
            <a:r>
              <a:rPr lang="ru-RU" sz="1800" b="0" strike="noStrike" spc="-1">
                <a:solidFill>
                  <a:srgbClr val="000000"/>
                </a:solidFill>
                <a:uFill>
                  <a:solidFill>
                    <a:srgbClr val="FFFFFF"/>
                  </a:solidFill>
                </a:uFill>
                <a:latin typeface="Arial"/>
              </a:rPr>
              <a:t>   </a:t>
            </a:r>
            <a:r>
              <a:rPr lang="ru-RU" sz="1200" b="0" strike="noStrike" spc="-1">
                <a:solidFill>
                  <a:srgbClr val="000000"/>
                </a:solidFill>
                <a:uFill>
                  <a:solidFill>
                    <a:srgbClr val="FFFFFF"/>
                  </a:solidFill>
                </a:uFill>
                <a:latin typeface="Arial"/>
              </a:rPr>
              <a:t>Ввиду того, что пестициды представляют собой химические соединения, содержащие галоиды (F, Br, I, CL), азот и фосфор, то ГЖХ этих веществ предполагает использование высокочувствительных и специфичных детекторов. В ГЖХ пестицидов применяют в основном ДЭЗ ( электрон-захватный детектор) или его разновидности типа ИРД (ион-резонансного) и ДПР (детектора постоянной скорости рекомбинации). Для специфического детектирования фосфорорганических и азот-содержащих соединений в практике ГЖХ используют ДТИ (термоионный детектор) или же ДПФ (пламенно-фотометрический детектор) с интерференционными светофильтрами на фосфор или серу.</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a:p>
            <a:r>
              <a:rPr lang="ru-RU" sz="1800" b="0" strike="noStrike" spc="-1">
                <a:solidFill>
                  <a:srgbClr val="000000"/>
                </a:solidFill>
                <a:uFill>
                  <a:solidFill>
                    <a:srgbClr val="FFFFFF"/>
                  </a:solidFill>
                </a:uFill>
                <a:latin typeface="Arial"/>
              </a:rPr>
              <a:t>                                                   </a:t>
            </a:r>
          </a:p>
        </p:txBody>
      </p:sp>
      <p:pic>
        <p:nvPicPr>
          <p:cNvPr id="1020" name="Рисунок 1019"/>
          <p:cNvPicPr/>
          <p:nvPr/>
        </p:nvPicPr>
        <p:blipFill>
          <a:blip r:embed="rId5"/>
          <a:stretch/>
        </p:blipFill>
        <p:spPr>
          <a:xfrm>
            <a:off x="2662920" y="2736000"/>
            <a:ext cx="4320360" cy="3240000"/>
          </a:xfrm>
          <a:prstGeom prst="rect">
            <a:avLst/>
          </a:prstGeom>
          <a:ln>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1"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22" name="Рисунок 1021"/>
          <p:cNvPicPr/>
          <p:nvPr/>
        </p:nvPicPr>
        <p:blipFill>
          <a:blip r:embed="rId3"/>
          <a:stretch/>
        </p:blipFill>
        <p:spPr>
          <a:xfrm>
            <a:off x="468360" y="287280"/>
            <a:ext cx="971640" cy="963720"/>
          </a:xfrm>
          <a:prstGeom prst="rect">
            <a:avLst/>
          </a:prstGeom>
          <a:ln>
            <a:noFill/>
          </a:ln>
        </p:spPr>
      </p:pic>
      <p:pic>
        <p:nvPicPr>
          <p:cNvPr id="1023" name="Рисунок 1022"/>
          <p:cNvPicPr/>
          <p:nvPr/>
        </p:nvPicPr>
        <p:blipFill>
          <a:blip r:embed="rId4"/>
          <a:stretch/>
        </p:blipFill>
        <p:spPr>
          <a:xfrm>
            <a:off x="720720" y="431640"/>
            <a:ext cx="493560" cy="571680"/>
          </a:xfrm>
          <a:prstGeom prst="rect">
            <a:avLst/>
          </a:prstGeom>
          <a:ln>
            <a:noFill/>
          </a:ln>
        </p:spPr>
      </p:pic>
      <p:pic>
        <p:nvPicPr>
          <p:cNvPr id="1024" name="Рисунок 1023"/>
          <p:cNvPicPr/>
          <p:nvPr/>
        </p:nvPicPr>
        <p:blipFill>
          <a:blip r:embed="rId5"/>
          <a:stretch/>
        </p:blipFill>
        <p:spPr>
          <a:xfrm>
            <a:off x="2346120" y="1656000"/>
            <a:ext cx="1037880" cy="4047840"/>
          </a:xfrm>
          <a:prstGeom prst="rect">
            <a:avLst/>
          </a:prstGeom>
          <a:ln>
            <a:noFill/>
          </a:ln>
        </p:spPr>
      </p:pic>
      <p:pic>
        <p:nvPicPr>
          <p:cNvPr id="1025" name="Рисунок 1024"/>
          <p:cNvPicPr/>
          <p:nvPr/>
        </p:nvPicPr>
        <p:blipFill>
          <a:blip r:embed="rId6"/>
          <a:stretch/>
        </p:blipFill>
        <p:spPr>
          <a:xfrm>
            <a:off x="4905000" y="1636200"/>
            <a:ext cx="2943000" cy="4123800"/>
          </a:xfrm>
          <a:prstGeom prst="rect">
            <a:avLst/>
          </a:prstGeom>
          <a:ln>
            <a:noFill/>
          </a:ln>
        </p:spPr>
      </p:pic>
      <p:sp>
        <p:nvSpPr>
          <p:cNvPr id="1026" name="TextShape 2"/>
          <p:cNvSpPr txBox="1"/>
          <p:nvPr/>
        </p:nvSpPr>
        <p:spPr>
          <a:xfrm>
            <a:off x="4104000" y="1368000"/>
            <a:ext cx="2026440" cy="364680"/>
          </a:xfrm>
          <a:prstGeom prst="rect">
            <a:avLst/>
          </a:prstGeom>
          <a:noFill/>
          <a:ln>
            <a:noFill/>
          </a:ln>
        </p:spPr>
        <p:txBody>
          <a:bodyPr lIns="90000" tIns="45000" rIns="90000" bIns="45000"/>
          <a:lstStyle/>
          <a:p>
            <a:r>
              <a:rPr lang="ru-RU" sz="1800" b="1" strike="noStrike" spc="-1">
                <a:solidFill>
                  <a:srgbClr val="000000"/>
                </a:solidFill>
                <a:uFill>
                  <a:solidFill>
                    <a:srgbClr val="FFFFFF"/>
                  </a:solidFill>
                </a:uFill>
                <a:latin typeface="Arial"/>
              </a:rPr>
              <a:t>Устройство ДЭЗ</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7"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28" name="Рисунок 1027"/>
          <p:cNvPicPr/>
          <p:nvPr/>
        </p:nvPicPr>
        <p:blipFill>
          <a:blip r:embed="rId3"/>
          <a:stretch/>
        </p:blipFill>
        <p:spPr>
          <a:xfrm>
            <a:off x="468360" y="287280"/>
            <a:ext cx="971640" cy="963720"/>
          </a:xfrm>
          <a:prstGeom prst="rect">
            <a:avLst/>
          </a:prstGeom>
          <a:ln>
            <a:noFill/>
          </a:ln>
        </p:spPr>
      </p:pic>
      <p:pic>
        <p:nvPicPr>
          <p:cNvPr id="1029" name="Рисунок 1028"/>
          <p:cNvPicPr/>
          <p:nvPr/>
        </p:nvPicPr>
        <p:blipFill>
          <a:blip r:embed="rId4"/>
          <a:stretch/>
        </p:blipFill>
        <p:spPr>
          <a:xfrm>
            <a:off x="720720" y="431640"/>
            <a:ext cx="493560" cy="571680"/>
          </a:xfrm>
          <a:prstGeom prst="rect">
            <a:avLst/>
          </a:prstGeom>
          <a:ln>
            <a:noFill/>
          </a:ln>
        </p:spPr>
      </p:pic>
      <p:sp>
        <p:nvSpPr>
          <p:cNvPr id="1030" name="TextShape 2"/>
          <p:cNvSpPr txBox="1"/>
          <p:nvPr/>
        </p:nvSpPr>
        <p:spPr>
          <a:xfrm>
            <a:off x="261720" y="1239120"/>
            <a:ext cx="8666280" cy="524088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Детектор электронного захвата является наиболее часто используемым селективным газохроматографическим детектором. ДЭЗ применяется для определения соединений, обладающих большим сродством к электронам. Эти вещества захватывают свободные тепловые электроны в камере с радиоактивным источником с образованием стабильных ионов. Он успешно применяется для определения малых концентраций галоген-, азот- и кислородсодержащих веществ.</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Система детектирования по захвату электронов включает: ионизационную камеру (ячейку детектора) и источник поляризующего напряжения (блок питания). В ячейке детектора газ-носитель под воздействием β-излучения источника </a:t>
            </a:r>
            <a:r>
              <a:rPr lang="ru-RU" sz="1200" b="0" strike="noStrike" spc="-1" baseline="33000">
                <a:solidFill>
                  <a:srgbClr val="000000"/>
                </a:solidFill>
                <a:uFill>
                  <a:solidFill>
                    <a:srgbClr val="FFFFFF"/>
                  </a:solidFill>
                </a:uFill>
                <a:latin typeface="Arial"/>
                <a:ea typeface="Adobe Blank"/>
              </a:rPr>
              <a:t>63</a:t>
            </a:r>
            <a:r>
              <a:rPr lang="ru-RU" sz="1200" b="0" strike="noStrike" spc="-1">
                <a:solidFill>
                  <a:srgbClr val="000000"/>
                </a:solidFill>
                <a:uFill>
                  <a:solidFill>
                    <a:srgbClr val="FFFFFF"/>
                  </a:solidFill>
                </a:uFill>
                <a:latin typeface="Arial"/>
                <a:ea typeface="Adobe Blank"/>
              </a:rPr>
              <a:t>Ni ионизируется с образованием положительных ионов и свободных электронов. Условия электронного питания детектора таковы, что процесс ионизации частично обратим за счет протекания ион-электоронной рекомбинации.</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При появлении в детекторе молекул анализируемого вещества, обладающего сродством к электрону, происходит захват электронов веществом с образованием отрицательных ионов. Подвижность массивных отрицательных ионов на </a:t>
            </a:r>
            <a:r>
              <a:rPr lang="ru-RU" sz="1200" b="0" strike="noStrike" spc="-1" smtClean="0">
                <a:solidFill>
                  <a:srgbClr val="000000"/>
                </a:solidFill>
                <a:uFill>
                  <a:solidFill>
                    <a:srgbClr val="FFFFFF"/>
                  </a:solidFill>
                </a:uFill>
                <a:latin typeface="Arial"/>
                <a:ea typeface="Adobe Blank"/>
              </a:rPr>
              <a:t>4-5 </a:t>
            </a:r>
            <a:r>
              <a:rPr lang="ru-RU" sz="1200" b="0" strike="noStrike" spc="-1">
                <a:solidFill>
                  <a:srgbClr val="000000"/>
                </a:solidFill>
                <a:uFill>
                  <a:solidFill>
                    <a:srgbClr val="FFFFFF"/>
                  </a:solidFill>
                </a:uFill>
                <a:latin typeface="Arial"/>
                <a:ea typeface="Adobe Blank"/>
              </a:rPr>
              <a:t>порядков меньше подвижности электронов, что приводит в ДЭЗ к замене электорон-ионной рекомбинации на ион-ионную. Скорость образования заряженных частиц определяется величиной равной сумме скоростей процессов рекомбинации и сбора зарядов на электродах детектора. Последняя величина определяет ток, регистрируемый во внешней цепи детектора электрометром. При постоянном напряжении питания детектора ток, протекающий через него, в результате захвата электронов электроноакцепторными веществами снижается, так как скорость рекомбинации возрастает. Чувствительность ДЭЗ определяется эффективностью захвата электрона и зависит от большого числа различных факторов: природы анализируемого вещества и газа-носителя, условия электрического и газового питания, чистоты газа, температуры детектора.</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Использование в качестве газа-носителя азота и аргона более предпочтительно, однако можно применять и гелий, хотя чувствительность при этом, как правило, ниже. Именно в этих газах энергия электронов изменяется в широких пределах, что обеспечивает благоприятные условия для их захвата различными электроноакцепторными веществами. Природа газа-носителя влияет на чувствительность детектирования: во-первых, в разных газах при неизменных условиях хроматографирования различна энергия и подвижность электронов, а, следовательно, и вероятность захвата неодинакова.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1"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32" name="Рисунок 1031"/>
          <p:cNvPicPr/>
          <p:nvPr/>
        </p:nvPicPr>
        <p:blipFill>
          <a:blip r:embed="rId3"/>
          <a:stretch/>
        </p:blipFill>
        <p:spPr>
          <a:xfrm>
            <a:off x="468360" y="287280"/>
            <a:ext cx="971640" cy="963720"/>
          </a:xfrm>
          <a:prstGeom prst="rect">
            <a:avLst/>
          </a:prstGeom>
          <a:ln>
            <a:noFill/>
          </a:ln>
        </p:spPr>
      </p:pic>
      <p:pic>
        <p:nvPicPr>
          <p:cNvPr id="1033" name="Рисунок 1032"/>
          <p:cNvPicPr/>
          <p:nvPr/>
        </p:nvPicPr>
        <p:blipFill>
          <a:blip r:embed="rId4"/>
          <a:stretch/>
        </p:blipFill>
        <p:spPr>
          <a:xfrm>
            <a:off x="720720" y="431640"/>
            <a:ext cx="493560" cy="571680"/>
          </a:xfrm>
          <a:prstGeom prst="rect">
            <a:avLst/>
          </a:prstGeom>
          <a:ln>
            <a:noFill/>
          </a:ln>
        </p:spPr>
      </p:pic>
      <p:sp>
        <p:nvSpPr>
          <p:cNvPr id="1034" name="TextShape 2"/>
          <p:cNvSpPr txBox="1"/>
          <p:nvPr/>
        </p:nvSpPr>
        <p:spPr>
          <a:xfrm>
            <a:off x="216000" y="1368000"/>
            <a:ext cx="8784000" cy="447084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Во-вторых, в разных газах различна подвижность ионов, а, следовательно, и скорость процессов рекомбинации. </a:t>
            </a:r>
            <a:endParaRPr lang="ru-RU" sz="1200" b="0" strike="noStrike" spc="-1" smtClean="0">
              <a:solidFill>
                <a:srgbClr val="000000"/>
              </a:solidFill>
              <a:uFill>
                <a:solidFill>
                  <a:srgbClr val="FFFFFF"/>
                </a:solidFill>
              </a:uFill>
              <a:latin typeface="Arial"/>
              <a:ea typeface="Adobe Blank"/>
            </a:endParaRPr>
          </a:p>
          <a:p>
            <a:pPr algn="just">
              <a:lnSpc>
                <a:spcPct val="100000"/>
              </a:lnSpc>
            </a:pPr>
            <a:r>
              <a:rPr lang="ru-RU" sz="1200" spc="-1" smtClean="0">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В-третьих</a:t>
            </a:r>
            <a:r>
              <a:rPr lang="ru-RU" sz="1200" b="0" strike="noStrike" spc="-1">
                <a:solidFill>
                  <a:srgbClr val="000000"/>
                </a:solidFill>
                <a:uFill>
                  <a:solidFill>
                    <a:srgbClr val="FFFFFF"/>
                  </a:solidFill>
                </a:uFill>
                <a:latin typeface="Arial"/>
                <a:ea typeface="Adobe Blank"/>
              </a:rPr>
              <a:t>, радиоактивное излучение проникает в разных газах на различное расстояние, т.е. поглощение излучения и ионизация будут различны.</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Повышение температуры детектора приводит к уменьшению плотности газа, увеличению длины свободного пробега электронов и ионов, что облегчает сбор зарядов и увеличивает крутизну вольтамперной характеристики в области тока проводимости. В результате максимальная чувствительность, обеспечиваемая током детектора, равным 85% тока насыщения, при повышении температуры достигается при меньших напряжениях. Таким образом, при постоянном напряжении питания увеличение температуры ДЭЗ может приводить как к увеличению, так и к уменьшению чувствительности. </a:t>
            </a:r>
            <a:endParaRPr lang="ru-RU" sz="1200" b="0" strike="noStrike" spc="-1" smtClean="0">
              <a:solidFill>
                <a:srgbClr val="000000"/>
              </a:solidFill>
              <a:uFill>
                <a:solidFill>
                  <a:srgbClr val="FFFFFF"/>
                </a:solidFill>
              </a:uFill>
              <a:latin typeface="Arial"/>
              <a:ea typeface="Adobe Blank"/>
            </a:endParaRPr>
          </a:p>
          <a:p>
            <a:pPr algn="just">
              <a:lnSpc>
                <a:spcPct val="100000"/>
              </a:lnSpc>
            </a:pPr>
            <a:r>
              <a:rPr lang="ru-RU" sz="1200" spc="-1" smtClean="0">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Зависимость </a:t>
            </a:r>
            <a:r>
              <a:rPr lang="ru-RU" sz="1200" b="0" strike="noStrike" spc="-1">
                <a:solidFill>
                  <a:srgbClr val="000000"/>
                </a:solidFill>
                <a:uFill>
                  <a:solidFill>
                    <a:srgbClr val="FFFFFF"/>
                  </a:solidFill>
                </a:uFill>
                <a:latin typeface="Arial"/>
                <a:ea typeface="Adobe Blank"/>
              </a:rPr>
              <a:t>чувствительности ДЭЗ от температуры может иметь и экстремальный характер с </a:t>
            </a:r>
            <a:r>
              <a:rPr lang="ru-RU" sz="1200" b="0" strike="noStrike" spc="-1" smtClean="0">
                <a:solidFill>
                  <a:srgbClr val="000000"/>
                </a:solidFill>
                <a:uFill>
                  <a:solidFill>
                    <a:srgbClr val="FFFFFF"/>
                  </a:solidFill>
                </a:uFill>
                <a:latin typeface="Arial"/>
                <a:ea typeface="Adobe Blank"/>
              </a:rPr>
              <a:t>максимумом </a:t>
            </a:r>
            <a:r>
              <a:rPr lang="ru-RU" sz="1200" b="0" strike="noStrike" spc="-1">
                <a:solidFill>
                  <a:srgbClr val="000000"/>
                </a:solidFill>
                <a:uFill>
                  <a:solidFill>
                    <a:srgbClr val="FFFFFF"/>
                  </a:solidFill>
                </a:uFill>
                <a:latin typeface="Arial"/>
                <a:ea typeface="Adobe Blank"/>
              </a:rPr>
              <a:t>при температуре, для которой установленное напряжение питания является оптимальным. Аналогичные зависимости наблюдаются и при изменении расхода газа-носителя, хотя достаточно убедительные объяснения в литературе отсутствуют. Таким образом, при изменении любого из факторов, от которых зависит крутизна вольтамперной характеристики ДЭЗ на участке тока проводимости (температура, расход газа-носителя, его давление, состав), оптимальный режим работы ДЭЗ не сохраняется и его показания изменяются.</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Захват электронов электроноакцепторным веществом с образованием малоподвижных отрицательных ионов приводит к уменьшению электропроводности детектора (увеличению сопротивления) и поддержание тока детектора постоянным возможно лишь при соответствующем росте напряжения электрического поля, препятствующем увеличению скорости рекомбинации. В соответствии с принципом работы этот детектор получил название детектора постоянной скорости рекомбинации (ДПР).</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Оба варианта детектора (ДЭЗ и ДПР) имеют общий механизм образования сигнала, при этом в классическом ДЭЗ фиксируется уменьшение тока при постоянном напряжении питания, а в ДПР - при постоянной величине тока через детектор измеряется увеличение напряжения на нем. Несмотря на общий механизм образования сигнала ДПР имеет перед ДЭЗ ряд существенных преимуществ:</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5"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36" name="Рисунок 1035"/>
          <p:cNvPicPr/>
          <p:nvPr/>
        </p:nvPicPr>
        <p:blipFill>
          <a:blip r:embed="rId3"/>
          <a:stretch/>
        </p:blipFill>
        <p:spPr>
          <a:xfrm>
            <a:off x="468360" y="287280"/>
            <a:ext cx="971640" cy="963720"/>
          </a:xfrm>
          <a:prstGeom prst="rect">
            <a:avLst/>
          </a:prstGeom>
          <a:ln>
            <a:noFill/>
          </a:ln>
        </p:spPr>
      </p:pic>
      <p:pic>
        <p:nvPicPr>
          <p:cNvPr id="1037" name="Рисунок 1036"/>
          <p:cNvPicPr/>
          <p:nvPr/>
        </p:nvPicPr>
        <p:blipFill>
          <a:blip r:embed="rId4"/>
          <a:stretch/>
        </p:blipFill>
        <p:spPr>
          <a:xfrm>
            <a:off x="720720" y="431640"/>
            <a:ext cx="493560" cy="571680"/>
          </a:xfrm>
          <a:prstGeom prst="rect">
            <a:avLst/>
          </a:prstGeom>
          <a:ln>
            <a:noFill/>
          </a:ln>
        </p:spPr>
      </p:pic>
      <p:sp>
        <p:nvSpPr>
          <p:cNvPr id="1038" name="TextShape 2"/>
          <p:cNvSpPr txBox="1"/>
          <p:nvPr/>
        </p:nvSpPr>
        <p:spPr>
          <a:xfrm>
            <a:off x="216000" y="1406160"/>
            <a:ext cx="8712000" cy="46533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1) Когда детектор работает в режиме постоянной скорости рекомбинации, отсутствует одна из важнейших причин ограничения линейности: зависимость чувствительности ДЭЗ от тока. При детектировании в режиме постоянного напряжения питания (ДЭЗ) с увеличением концентрации анализируемого вещества уменьшается ток и уменьшается чувствительность.</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2) Гораздо меньшая восприимчивость показаний ДПР к изменению параметров его режима: температуры, давлению, скорости и состава газа-носителя. Это связано с тем, что независимо от условий опыта ДПР работает в режиме, близком к оптимальному, когда ток детектора составляет около 85% тока насыщения.</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Фоновый сигнал ДПР является характеристикой, позволяющей оценивать состояние как детектора, так и всего хроматографа в целом. Величина фона ДПР определяется чистотой исходного газа-носителя, газовых линий хроматографа и свойствами НЖФ. Кислород повышает фон ДПР, при этом чувствительность детектора к различным веществам изменяется по-разному.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В ДПР увеличение фона означает увеличение напряженности электрического поля, т.е. увеличение энергии электронов, что может привести к снижению чувствительности к полихлорированным углеводородам и к увеличению чувствительности к насыщенным углеводородам. В любом случае повышенное содержание кислорода приводит к увеличению уровня шума и снижению верхнего предела линейности детектора. Повышенное содержание воды практически не сказывается на величине фона ДПР, однако резко увеличивает уровень шума детектора и дрейф нулевой линии. Органические примеси, и в первую очередь масла, ухудшают стабильность нуля и величину фона и чувствительности детектора. Существенным недостатком ДЭЗ, а значит и ДПР является малый диапазон зависимости сигнала от концентрации вообще и очень узкий диапазон линейности в частности. Ограничение диапазона сверху связано прежде всего с самим механизмом детектирования. Очевидно, что сигнал вообще перестает изменяться, когда в детектор вводится столько вещества, что оно способно связывать больше электронов, чем образуется в ионизационной камере под воздействием радиоактивного источника. Причем, чем большую чувствительность имеет детектор к веществу, тем меньше диапазон линейности. Это объясняется относительно большим числом электронов, связываемых единицей массы вещества, обладающего большим сродством к электрону.</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9"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40" name="Рисунок 1039"/>
          <p:cNvPicPr/>
          <p:nvPr/>
        </p:nvPicPr>
        <p:blipFill>
          <a:blip r:embed="rId3"/>
          <a:stretch/>
        </p:blipFill>
        <p:spPr>
          <a:xfrm>
            <a:off x="468360" y="287280"/>
            <a:ext cx="971640" cy="963720"/>
          </a:xfrm>
          <a:prstGeom prst="rect">
            <a:avLst/>
          </a:prstGeom>
          <a:ln>
            <a:noFill/>
          </a:ln>
        </p:spPr>
      </p:pic>
      <p:pic>
        <p:nvPicPr>
          <p:cNvPr id="1041" name="Рисунок 1040"/>
          <p:cNvPicPr/>
          <p:nvPr/>
        </p:nvPicPr>
        <p:blipFill>
          <a:blip r:embed="rId4"/>
          <a:stretch/>
        </p:blipFill>
        <p:spPr>
          <a:xfrm>
            <a:off x="720720" y="431640"/>
            <a:ext cx="493560" cy="571680"/>
          </a:xfrm>
          <a:prstGeom prst="rect">
            <a:avLst/>
          </a:prstGeom>
          <a:ln>
            <a:noFill/>
          </a:ln>
        </p:spPr>
      </p:pic>
      <p:pic>
        <p:nvPicPr>
          <p:cNvPr id="1042" name="Рисунок 1041"/>
          <p:cNvPicPr/>
          <p:nvPr/>
        </p:nvPicPr>
        <p:blipFill>
          <a:blip r:embed="rId5" cstate="print"/>
          <a:stretch/>
        </p:blipFill>
        <p:spPr>
          <a:xfrm>
            <a:off x="1944000" y="2132280"/>
            <a:ext cx="2102040" cy="2835720"/>
          </a:xfrm>
          <a:prstGeom prst="rect">
            <a:avLst/>
          </a:prstGeom>
          <a:ln>
            <a:noFill/>
          </a:ln>
        </p:spPr>
      </p:pic>
      <p:pic>
        <p:nvPicPr>
          <p:cNvPr id="1043" name="Рисунок 1042"/>
          <p:cNvPicPr/>
          <p:nvPr/>
        </p:nvPicPr>
        <p:blipFill>
          <a:blip r:embed="rId6" cstate="print"/>
          <a:stretch/>
        </p:blipFill>
        <p:spPr>
          <a:xfrm>
            <a:off x="5760000" y="1872000"/>
            <a:ext cx="2379960" cy="3267720"/>
          </a:xfrm>
          <a:prstGeom prst="rect">
            <a:avLst/>
          </a:prstGeom>
          <a:ln>
            <a:noFill/>
          </a:ln>
        </p:spPr>
      </p:pic>
      <p:sp>
        <p:nvSpPr>
          <p:cNvPr id="1044" name="TextShape 2"/>
          <p:cNvSpPr txBox="1"/>
          <p:nvPr/>
        </p:nvSpPr>
        <p:spPr>
          <a:xfrm>
            <a:off x="3816000" y="1512000"/>
            <a:ext cx="191952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Устройство ДТИ</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5"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46" name="Рисунок 1045"/>
          <p:cNvPicPr/>
          <p:nvPr/>
        </p:nvPicPr>
        <p:blipFill>
          <a:blip r:embed="rId3"/>
          <a:stretch/>
        </p:blipFill>
        <p:spPr>
          <a:xfrm>
            <a:off x="468360" y="287280"/>
            <a:ext cx="971640" cy="963720"/>
          </a:xfrm>
          <a:prstGeom prst="rect">
            <a:avLst/>
          </a:prstGeom>
          <a:ln>
            <a:noFill/>
          </a:ln>
        </p:spPr>
      </p:pic>
      <p:pic>
        <p:nvPicPr>
          <p:cNvPr id="1047" name="Рисунок 1046"/>
          <p:cNvPicPr/>
          <p:nvPr/>
        </p:nvPicPr>
        <p:blipFill>
          <a:blip r:embed="rId4"/>
          <a:stretch/>
        </p:blipFill>
        <p:spPr>
          <a:xfrm>
            <a:off x="720720" y="431640"/>
            <a:ext cx="493560" cy="571680"/>
          </a:xfrm>
          <a:prstGeom prst="rect">
            <a:avLst/>
          </a:prstGeom>
          <a:ln>
            <a:noFill/>
          </a:ln>
        </p:spPr>
      </p:pic>
      <p:sp>
        <p:nvSpPr>
          <p:cNvPr id="1048" name="TextShape 2"/>
          <p:cNvSpPr txBox="1"/>
          <p:nvPr/>
        </p:nvSpPr>
        <p:spPr>
          <a:xfrm>
            <a:off x="126000" y="1168560"/>
            <a:ext cx="8874000" cy="5208120"/>
          </a:xfrm>
          <a:prstGeom prst="rect">
            <a:avLst/>
          </a:prstGeom>
          <a:noFill/>
          <a:ln>
            <a:noFill/>
          </a:ln>
        </p:spPr>
        <p:txBody>
          <a:bodyPr lIns="90000" tIns="45000" rIns="90000" bIns="45000"/>
          <a:lstStyle/>
          <a:p>
            <a:pPr algn="just">
              <a:lnSpc>
                <a:spcPct val="100000"/>
              </a:lnSpc>
            </a:pPr>
            <a:r>
              <a:rPr lang="ru-RU" sz="1000" b="0" strike="noStrike" spc="-1">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ea typeface="Adobe Blank"/>
              </a:rPr>
              <a:t> До настоящего времени ДТИ — это один из наиболее высокочувствительных и селективных детекторов к фосфорорганическим веществам. Кроме того, получили все большее распространение варианты термоионного детектора, проявляющие высокую чувствительность и селективность к азот- и галогенсодержащим веществам. </a:t>
            </a:r>
            <a:r>
              <a:rPr lang="ru-RU" sz="1200" b="0" strike="noStrike" spc="-1" smtClean="0">
                <a:solidFill>
                  <a:srgbClr val="000000"/>
                </a:solidFill>
                <a:uFill>
                  <a:solidFill>
                    <a:srgbClr val="FFFFFF"/>
                  </a:solidFill>
                </a:uFill>
                <a:latin typeface="Arial"/>
                <a:ea typeface="Adobe Blank"/>
              </a:rPr>
              <a:t>        Конструкции </a:t>
            </a:r>
            <a:r>
              <a:rPr lang="ru-RU" sz="1200" b="0" strike="noStrike" spc="-1">
                <a:solidFill>
                  <a:srgbClr val="000000"/>
                </a:solidFill>
                <a:uFill>
                  <a:solidFill>
                    <a:srgbClr val="FFFFFF"/>
                  </a:solidFill>
                </a:uFill>
                <a:latin typeface="Arial"/>
                <a:ea typeface="Adobe Blank"/>
              </a:rPr>
              <a:t>детекторов различаются главным образом способом размещения и нагревания соли щелочного металла, а также геометрией детектора, причем все эти различия оказывают весьма существенное влияние на его характеристики — стабильность, чувствительность, селективность. Щелочная соль в виде таблетки или нанесенная на какой-либо держатель, выполненный из пористого металла или керамики в виде спирали, сетки или петли, может нагреваться либо водородным пламенем, либо электрическим током. В качестве источника ионов щелочного металла пригодны почти все его соли и гидроксиды. Механизм образования сигнала в ДТИ изучен недостаточно не только для проведения каких-либо количественных сопоставлений, но и для качественного единообразного толкования отклика детектора на вещества различной природы. Вероятнее всего, что в рамках общего, весьма сложного механизма ионизации в пламени водорода в присутствии соединений щелочных и щелочноземельных металлов, регистрация веществ различной природы происходит по различным механизмам. Начальными стадиями процесса детектирования являются стадии испарения соли щелочного металла и ее термическая диссоциация с последующей ионизацией. Потенциалы ионизации щелочных и щелочноземельных металлов относительно невелики . Потенциалы ионизации органических веществ всегда выше, чем и объясняется низкая степень их ионизации в ДТИ с образованием положительных ионов. Поступающие в детектор органические вещества разрушаются и продукты их разрушения также могут ионизироваться. Степень ионизации продуктов разрушения большинства анализируемых веществ по этой реакции также невысока, как и по предыдущей.</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Молекулы анализируемых веществ, содержащие гетероатомы, в водородном пламени участвуют в специфических реакциях. Продукты этих реакций обладают весьма широким спектром потенциалов ионизации (0,5?13 эВ). Исключительно высокая чувствительность и селективность ДТИ к фосфорорганическим веществам объясняется образованием с высоким выходом радикала Р·, потенциал ионизации которого очень мал и равен 0,42 эВ. Продукты сгорания серосодержащих соединений обладают весьма высокими потенциалами ионизации (&gt;10 эВ), чем и объясняется малая степень ионизации этих соединений. Механизм селективного обнаружения серы с помощью ДТИ основан на образовании термостойких соединений, вследствие чего концентрация щелочного металла в пламени и ток ионизации снижаются. Заметную чувствительность ДТИ к галогенсодержащим соединения объясняют увеличением эмиссии положительных ионов щелочных металлов под действием галогенидов.</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9"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50" name="Рисунок 1049"/>
          <p:cNvPicPr/>
          <p:nvPr/>
        </p:nvPicPr>
        <p:blipFill>
          <a:blip r:embed="rId3"/>
          <a:stretch/>
        </p:blipFill>
        <p:spPr>
          <a:xfrm>
            <a:off x="468360" y="287280"/>
            <a:ext cx="971640" cy="963720"/>
          </a:xfrm>
          <a:prstGeom prst="rect">
            <a:avLst/>
          </a:prstGeom>
          <a:ln>
            <a:noFill/>
          </a:ln>
        </p:spPr>
      </p:pic>
      <p:pic>
        <p:nvPicPr>
          <p:cNvPr id="1051" name="Рисунок 1050"/>
          <p:cNvPicPr/>
          <p:nvPr/>
        </p:nvPicPr>
        <p:blipFill>
          <a:blip r:embed="rId4"/>
          <a:stretch/>
        </p:blipFill>
        <p:spPr>
          <a:xfrm>
            <a:off x="720720" y="431640"/>
            <a:ext cx="493560" cy="571680"/>
          </a:xfrm>
          <a:prstGeom prst="rect">
            <a:avLst/>
          </a:prstGeom>
          <a:ln>
            <a:noFill/>
          </a:ln>
        </p:spPr>
      </p:pic>
      <p:sp>
        <p:nvSpPr>
          <p:cNvPr id="1052" name="TextShape 2"/>
          <p:cNvSpPr txBox="1"/>
          <p:nvPr/>
        </p:nvSpPr>
        <p:spPr>
          <a:xfrm>
            <a:off x="216000" y="1368000"/>
            <a:ext cx="8712000" cy="4608000"/>
          </a:xfrm>
          <a:prstGeom prst="rect">
            <a:avLst/>
          </a:prstGeom>
          <a:noFill/>
          <a:ln>
            <a:noFill/>
          </a:ln>
        </p:spPr>
        <p:txBody>
          <a:bodyPr lIns="90000" tIns="45000" rIns="90000" bIns="45000"/>
          <a:lstStyle/>
          <a:p>
            <a:pPr>
              <a:lnSpc>
                <a:spcPct val="100000"/>
              </a:lnSpc>
            </a:pPr>
            <a:r>
              <a:rPr lang="ru-RU" sz="1200" b="0" strike="noStrike" spc="-1">
                <a:solidFill>
                  <a:srgbClr val="000000"/>
                </a:solidFill>
                <a:uFill>
                  <a:solidFill>
                    <a:srgbClr val="FFFFFF"/>
                  </a:solidFill>
                </a:uFill>
                <a:latin typeface="Arial"/>
                <a:ea typeface="Adobe Blank"/>
              </a:rPr>
              <a:t>   Чувствительность и селективность ДТИ к веществам различной природы зависит от большого числа факторов:</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режима газового питания детектора;</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способа размещения и нагрева солевого источника;</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природы соли или иного источника ионов металла;</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условий электрического питания;</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конструкции электродов;</a:t>
            </a: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расстояния между ними и т. д.</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Поэтому для ДТИ различных конструкций показания могут весьма сильно различаться. Более того, характеристики каждого конкретного детектора так сильно зависят от параметров хроматографического режима, что добиться высокой воспроизводимости сигнала практически невозможно. В процессе работы с ДТИ задают и контролируют следующие параметры его режима: температуру основания детектора (перехода) и расходы газа-носителя, водорода и воздуха. Чувствительность и предел обнаружения ДТИ зависят от количества паров соли в пламени детектора, а, следовательно, от температуры солевого источника. Испарение соли происходит под воздействием подогрева основания детектора и тепла водородного пламени. Зависимость чувствительности ДТИ от расхода воздуха носит монотонно возрастающий характер, причем увеличение расхода свыше 150 мл/мин практически не изменяет чувствительность, однако не следует задавать чрезмерно большой расход воздуха, а поддерживать его на уровне 160-180 мл/мин. Расход водорода чрезвычайно сильно влияет на показатели ДТИ: увеличение расхода водорода на 1 мл/мин увеличивает чувствительность до 10 раз. Поэтому для получения стабильных и воспроизводимых показаний необходимо тщательно стабилизировать расход водорода. Погрешность задания или нестабильность поддержания расхода водорода в 0,1-0,2 мл /мин изменяет чувствительность на 30-40%, в результате чего детектор требует довольно частой градуировки. Увеличение расхода газа-носителя при постоянном расходе водорода уменьшает температуру пламени, степень испарения соли и, как следствие: чувствительность ДТИ.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3"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54" name="Рисунок 1053"/>
          <p:cNvPicPr/>
          <p:nvPr/>
        </p:nvPicPr>
        <p:blipFill>
          <a:blip r:embed="rId3"/>
          <a:stretch/>
        </p:blipFill>
        <p:spPr>
          <a:xfrm>
            <a:off x="468360" y="287280"/>
            <a:ext cx="971640" cy="963720"/>
          </a:xfrm>
          <a:prstGeom prst="rect">
            <a:avLst/>
          </a:prstGeom>
          <a:ln>
            <a:noFill/>
          </a:ln>
        </p:spPr>
      </p:pic>
      <p:pic>
        <p:nvPicPr>
          <p:cNvPr id="1055" name="Рисунок 1054"/>
          <p:cNvPicPr/>
          <p:nvPr/>
        </p:nvPicPr>
        <p:blipFill>
          <a:blip r:embed="rId4"/>
          <a:stretch/>
        </p:blipFill>
        <p:spPr>
          <a:xfrm>
            <a:off x="720720" y="431640"/>
            <a:ext cx="493560" cy="571680"/>
          </a:xfrm>
          <a:prstGeom prst="rect">
            <a:avLst/>
          </a:prstGeom>
          <a:ln>
            <a:noFill/>
          </a:ln>
        </p:spPr>
      </p:pic>
      <p:sp>
        <p:nvSpPr>
          <p:cNvPr id="1056" name="TextShape 2"/>
          <p:cNvSpPr txBox="1"/>
          <p:nvPr/>
        </p:nvSpPr>
        <p:spPr>
          <a:xfrm>
            <a:off x="144000" y="1440000"/>
            <a:ext cx="8771400" cy="38019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Выбрав оптимальной с точки зрения хроматографического разделения и длительности анализа расход газа-носителя, необходимо изменением расхода водорода обеспечить достаточную чувствительность детектора. Оптимальный расход водорода находится в диапазоне 14-16 мл/мин в зависимости от температуры основания ДТИ.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Увеличение температуры ДТИ увеличивает количество паров соли в пламени и поэтому чувствительность детектора с повышением температуры расход водорода несколько уменьшают. В противном случае интенсивное испарение соли приведет к неоправданному сокращению службы солевого источника. Изменение режима газового питания и температурного режима ДТИ изменяет не только абсолютное значение чувствительности, но и относительную чувствительность, а также селективность к различным соединениям. Как правило, увеличение температуры и расхода водорода приводит к увеличению чувствительности к азотсодержащим веществам в большей степени, чем к фосфорорганическим, поэтому при анализе фосфорорганических соединений рекомендуют задавать температуру ДТИ 320°С и расход 15-16 мл/мин, а при анализе азотсодержащих соединений температуру ДТИ 390°С и расход водорода 14-15 мл/мин. Уровень шума ДТИ возрастает с увеличением расхода водорода непропорционально увеличению чувствительности, поэтому можно определить некий оптимальный расход водорода, обеспечивающий наименьший предел обнаружения. Особенно сильная зависимость шума от расхода водорода наблюдается для свежего солевого источника, однако в процессе эксплуатации эта зависимость уменьшается, что позволяет добиваться меньших пределов обнаружения. Для увеличения службы солевого источника рекомендуется работать при возможно меньших расходах водорода, обеспечивающих минимально достаточную для конкретной аналитической задачи чувствительность. При работе с ДТИ не следует использовать летучие НЖФ, а также НЖФ, содержащие азот, фосфор и галогены, т.к. они дают большое значение фона в сочетании с низкой чувствительностью, большим уровнем шума и малым верхним пределом линейности детектора.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7"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58" name="Рисунок 1057"/>
          <p:cNvPicPr/>
          <p:nvPr/>
        </p:nvPicPr>
        <p:blipFill>
          <a:blip r:embed="rId3"/>
          <a:stretch/>
        </p:blipFill>
        <p:spPr>
          <a:xfrm>
            <a:off x="468360" y="287280"/>
            <a:ext cx="971640" cy="963720"/>
          </a:xfrm>
          <a:prstGeom prst="rect">
            <a:avLst/>
          </a:prstGeom>
          <a:ln>
            <a:noFill/>
          </a:ln>
        </p:spPr>
      </p:pic>
      <p:pic>
        <p:nvPicPr>
          <p:cNvPr id="1059" name="Рисунок 1058"/>
          <p:cNvPicPr/>
          <p:nvPr/>
        </p:nvPicPr>
        <p:blipFill>
          <a:blip r:embed="rId4"/>
          <a:stretch/>
        </p:blipFill>
        <p:spPr>
          <a:xfrm>
            <a:off x="720720" y="431640"/>
            <a:ext cx="493560" cy="571680"/>
          </a:xfrm>
          <a:prstGeom prst="rect">
            <a:avLst/>
          </a:prstGeom>
          <a:ln>
            <a:noFill/>
          </a:ln>
        </p:spPr>
      </p:pic>
      <p:pic>
        <p:nvPicPr>
          <p:cNvPr id="1060" name="Рисунок 1059"/>
          <p:cNvPicPr/>
          <p:nvPr/>
        </p:nvPicPr>
        <p:blipFill>
          <a:blip r:embed="rId5"/>
          <a:stretch/>
        </p:blipFill>
        <p:spPr>
          <a:xfrm>
            <a:off x="288000" y="1700280"/>
            <a:ext cx="3555720" cy="3555720"/>
          </a:xfrm>
          <a:prstGeom prst="rect">
            <a:avLst/>
          </a:prstGeom>
          <a:ln>
            <a:noFill/>
          </a:ln>
        </p:spPr>
      </p:pic>
      <p:sp>
        <p:nvSpPr>
          <p:cNvPr id="1061" name="TextShape 2"/>
          <p:cNvSpPr txBox="1"/>
          <p:nvPr/>
        </p:nvSpPr>
        <p:spPr>
          <a:xfrm>
            <a:off x="3528000" y="1363320"/>
            <a:ext cx="195156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Устройство ДПФ</a:t>
            </a:r>
          </a:p>
        </p:txBody>
      </p:sp>
      <p:pic>
        <p:nvPicPr>
          <p:cNvPr id="1062" name="Рисунок 1061"/>
          <p:cNvPicPr/>
          <p:nvPr/>
        </p:nvPicPr>
        <p:blipFill>
          <a:blip r:embed="rId6"/>
          <a:stretch/>
        </p:blipFill>
        <p:spPr>
          <a:xfrm>
            <a:off x="4104000" y="2232000"/>
            <a:ext cx="3951720" cy="2923200"/>
          </a:xfrm>
          <a:prstGeom prst="rect">
            <a:avLst/>
          </a:prstGeom>
          <a:ln>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3"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64" name="Рисунок 1063"/>
          <p:cNvPicPr/>
          <p:nvPr/>
        </p:nvPicPr>
        <p:blipFill>
          <a:blip r:embed="rId3"/>
          <a:stretch/>
        </p:blipFill>
        <p:spPr>
          <a:xfrm>
            <a:off x="468360" y="287280"/>
            <a:ext cx="971640" cy="963720"/>
          </a:xfrm>
          <a:prstGeom prst="rect">
            <a:avLst/>
          </a:prstGeom>
          <a:ln>
            <a:noFill/>
          </a:ln>
        </p:spPr>
      </p:pic>
      <p:pic>
        <p:nvPicPr>
          <p:cNvPr id="1065" name="Рисунок 1064"/>
          <p:cNvPicPr/>
          <p:nvPr/>
        </p:nvPicPr>
        <p:blipFill>
          <a:blip r:embed="rId4"/>
          <a:stretch/>
        </p:blipFill>
        <p:spPr>
          <a:xfrm>
            <a:off x="720720" y="431640"/>
            <a:ext cx="493560" cy="571680"/>
          </a:xfrm>
          <a:prstGeom prst="rect">
            <a:avLst/>
          </a:prstGeom>
          <a:ln>
            <a:noFill/>
          </a:ln>
        </p:spPr>
      </p:pic>
      <p:sp>
        <p:nvSpPr>
          <p:cNvPr id="1066" name="TextShape 2"/>
          <p:cNvSpPr txBox="1"/>
          <p:nvPr/>
        </p:nvSpPr>
        <p:spPr>
          <a:xfrm>
            <a:off x="288000" y="1150920"/>
            <a:ext cx="8712000" cy="518508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ПФД является селективным по отношению к фосфор- и серосодержащим веществам. Принцип действия основан на измерении свечения водородного пламени при сгорании в нем фосфор- и серосодержащих соединений. Различие условий сжигания в ДПФ и ДИП состоит в том, что в ДПФ пламя обогащено водородом, в то время как в ДИП оно обогащено кислородом. Конструктивно ДПФ представляет собой сочетание ячейки ДИП с оптической схемой измерения светового потока. Световой поток сначала проходит интерференционный фильтр, который поглощает фоновое излучение пламени, после чего поступает на чувствительный элемент фотоумножителя. Полученный таким образом фототок направляется в электрометрический усилитель и далее поступает на самопишущий потенциометр. Выбор измеряемой длины волны определяется характером эмиссионного спектра пламени фосфор- и серосодержащих соединений, имеющих максимум соответственно при 526 и 394 нм. Спектральное выделение этих полос производится интерференционными светофильтрами. Защита оптических фильтров от высокой температуры обеспечивается специальной кварцевой или пирексовой насадкой, размещенной над горелкой в зоне водородного пламени или увеличением с помощью световодов расстояния между зоной пламени и фотоумножителем.</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В каждом конкретном случае механизм образования сигнала в ПФД является весьма сложным и не всегда отдельные стадии этого механизма имеют экспериментальное подтверждение. Наиболее общие стадии процессов, определяющих сигнал ДПФ, заключается в следующем. В пламени в результате воздействия излучения, или возбужденных атомов, или группы возбужденных атомов на молекулы анализируемых веществ, содержащих гетероатомы, образуются возбужденные атомы или группы. При высокой энергии возбуждения существенно увеличивается вероятность ионизации с образованием положительных ионов. Этот процесс в ДПФ нежелателен. При низкой энергии возбуждения увеличивается вероятность преобразования избыточной энергии возбуждения частицы в характерное излучение. Однако в присутствии органических компонентов возможна передача энергии возбуждения, не сопровождающаяся излучением, в результате чего выход излучения и, соответственно, чувствительности может существенно понизится, т.е. может наблюдаться так называемый эффект гашения (затухания) сигнала. Различные гетероатомы в пламени образуют группы, характеризующиеся излучением специальной длины волны. Суммарное излучение пламени проходит через светофильтр, который поглощает фоновое излучение и пропускает излучение характеристической длиной волны, после чего поступает на фотоэлектроумножитель, на выходе которого регистрируется электрический ток. Особенностью газового питания ДПФ является использование так называемого "восстановительного" пламени, обогащенного водородом.</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7"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68" name="Рисунок 1067"/>
          <p:cNvPicPr/>
          <p:nvPr/>
        </p:nvPicPr>
        <p:blipFill>
          <a:blip r:embed="rId3"/>
          <a:stretch/>
        </p:blipFill>
        <p:spPr>
          <a:xfrm>
            <a:off x="468360" y="287280"/>
            <a:ext cx="971640" cy="963720"/>
          </a:xfrm>
          <a:prstGeom prst="rect">
            <a:avLst/>
          </a:prstGeom>
          <a:ln>
            <a:noFill/>
          </a:ln>
        </p:spPr>
      </p:pic>
      <p:pic>
        <p:nvPicPr>
          <p:cNvPr id="1069" name="Рисунок 1068"/>
          <p:cNvPicPr/>
          <p:nvPr/>
        </p:nvPicPr>
        <p:blipFill>
          <a:blip r:embed="rId4"/>
          <a:stretch/>
        </p:blipFill>
        <p:spPr>
          <a:xfrm>
            <a:off x="720720" y="431640"/>
            <a:ext cx="493560" cy="571680"/>
          </a:xfrm>
          <a:prstGeom prst="rect">
            <a:avLst/>
          </a:prstGeom>
          <a:ln>
            <a:noFill/>
          </a:ln>
        </p:spPr>
      </p:pic>
      <p:pic>
        <p:nvPicPr>
          <p:cNvPr id="1070" name="Рисунок 1069"/>
          <p:cNvPicPr/>
          <p:nvPr/>
        </p:nvPicPr>
        <p:blipFill>
          <a:blip r:embed="rId5"/>
          <a:stretch/>
        </p:blipFill>
        <p:spPr>
          <a:xfrm>
            <a:off x="4678200" y="2304000"/>
            <a:ext cx="4249800" cy="3096000"/>
          </a:xfrm>
          <a:prstGeom prst="rect">
            <a:avLst/>
          </a:prstGeom>
          <a:ln>
            <a:noFill/>
          </a:ln>
        </p:spPr>
      </p:pic>
      <p:pic>
        <p:nvPicPr>
          <p:cNvPr id="1071" name="Рисунок 1070"/>
          <p:cNvPicPr/>
          <p:nvPr/>
        </p:nvPicPr>
        <p:blipFill>
          <a:blip r:embed="rId6"/>
          <a:stretch/>
        </p:blipFill>
        <p:spPr>
          <a:xfrm>
            <a:off x="1368000" y="1914840"/>
            <a:ext cx="3456000" cy="3456000"/>
          </a:xfrm>
          <a:prstGeom prst="rect">
            <a:avLst/>
          </a:prstGeom>
          <a:ln>
            <a:noFill/>
          </a:ln>
        </p:spPr>
      </p:pic>
      <p:sp>
        <p:nvSpPr>
          <p:cNvPr id="1072" name="TextShape 2"/>
          <p:cNvSpPr txBox="1"/>
          <p:nvPr/>
        </p:nvSpPr>
        <p:spPr>
          <a:xfrm>
            <a:off x="1264680" y="1656000"/>
            <a:ext cx="2407320" cy="63900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Насадочные колонки</a:t>
            </a:r>
          </a:p>
        </p:txBody>
      </p:sp>
      <p:sp>
        <p:nvSpPr>
          <p:cNvPr id="1073" name="TextShape 3"/>
          <p:cNvSpPr txBox="1"/>
          <p:nvPr/>
        </p:nvSpPr>
        <p:spPr>
          <a:xfrm>
            <a:off x="4968000" y="1656000"/>
            <a:ext cx="2592000" cy="63900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Капиллярные колонки</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4"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75" name="Рисунок 1074"/>
          <p:cNvPicPr/>
          <p:nvPr/>
        </p:nvPicPr>
        <p:blipFill>
          <a:blip r:embed="rId3"/>
          <a:stretch/>
        </p:blipFill>
        <p:spPr>
          <a:xfrm>
            <a:off x="468360" y="287280"/>
            <a:ext cx="971640" cy="963720"/>
          </a:xfrm>
          <a:prstGeom prst="rect">
            <a:avLst/>
          </a:prstGeom>
          <a:ln>
            <a:noFill/>
          </a:ln>
        </p:spPr>
      </p:pic>
      <p:pic>
        <p:nvPicPr>
          <p:cNvPr id="1076" name="Рисунок 1075"/>
          <p:cNvPicPr/>
          <p:nvPr/>
        </p:nvPicPr>
        <p:blipFill>
          <a:blip r:embed="rId4"/>
          <a:stretch/>
        </p:blipFill>
        <p:spPr>
          <a:xfrm>
            <a:off x="720720" y="431640"/>
            <a:ext cx="493560" cy="571680"/>
          </a:xfrm>
          <a:prstGeom prst="rect">
            <a:avLst/>
          </a:prstGeom>
          <a:ln>
            <a:noFill/>
          </a:ln>
        </p:spPr>
      </p:pic>
      <p:pic>
        <p:nvPicPr>
          <p:cNvPr id="1077" name="Рисунок 1076"/>
          <p:cNvPicPr/>
          <p:nvPr/>
        </p:nvPicPr>
        <p:blipFill>
          <a:blip r:embed="rId5"/>
          <a:stretch/>
        </p:blipFill>
        <p:spPr>
          <a:xfrm>
            <a:off x="432000" y="3168000"/>
            <a:ext cx="5400360" cy="3009600"/>
          </a:xfrm>
          <a:prstGeom prst="rect">
            <a:avLst/>
          </a:prstGeom>
          <a:ln>
            <a:noFill/>
          </a:ln>
        </p:spPr>
      </p:pic>
      <p:pic>
        <p:nvPicPr>
          <p:cNvPr id="1078" name="Рисунок 1077"/>
          <p:cNvPicPr/>
          <p:nvPr/>
        </p:nvPicPr>
        <p:blipFill>
          <a:blip r:embed="rId6"/>
          <a:stretch/>
        </p:blipFill>
        <p:spPr>
          <a:xfrm>
            <a:off x="2808000" y="1193760"/>
            <a:ext cx="3736440" cy="1974240"/>
          </a:xfrm>
          <a:prstGeom prst="rect">
            <a:avLst/>
          </a:prstGeom>
          <a:ln>
            <a:noFill/>
          </a:ln>
        </p:spPr>
      </p:pic>
      <p:pic>
        <p:nvPicPr>
          <p:cNvPr id="1079" name="Рисунок 1078"/>
          <p:cNvPicPr/>
          <p:nvPr/>
        </p:nvPicPr>
        <p:blipFill>
          <a:blip r:embed="rId7" cstate="print"/>
          <a:stretch/>
        </p:blipFill>
        <p:spPr>
          <a:xfrm>
            <a:off x="6408000" y="3168000"/>
            <a:ext cx="1656000" cy="1710720"/>
          </a:xfrm>
          <a:prstGeom prst="rect">
            <a:avLst/>
          </a:prstGeom>
          <a:ln>
            <a:noFill/>
          </a:ln>
        </p:spPr>
      </p:pic>
      <p:sp>
        <p:nvSpPr>
          <p:cNvPr id="1080" name="TextShape 2"/>
          <p:cNvSpPr txBox="1"/>
          <p:nvPr/>
        </p:nvSpPr>
        <p:spPr>
          <a:xfrm>
            <a:off x="5800680" y="2803320"/>
            <a:ext cx="312732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Поликапиллярные колонки</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1" name="TextShape 1"/>
          <p:cNvSpPr txBox="1"/>
          <p:nvPr/>
        </p:nvSpPr>
        <p:spPr>
          <a:xfrm>
            <a:off x="2016000" y="432000"/>
            <a:ext cx="6094440" cy="635040"/>
          </a:xfrm>
          <a:prstGeom prst="rect">
            <a:avLst/>
          </a:prstGeom>
          <a:noFill/>
          <a:ln>
            <a:noFill/>
          </a:ln>
        </p:spPr>
        <p:txBody>
          <a:bodyPr lIns="90000" tIns="46800" rIns="90000" bIns="46800"/>
          <a:lstStyle/>
          <a:p>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82" name="Рисунок 1081"/>
          <p:cNvPicPr/>
          <p:nvPr/>
        </p:nvPicPr>
        <p:blipFill>
          <a:blip r:embed="rId3"/>
          <a:stretch/>
        </p:blipFill>
        <p:spPr>
          <a:xfrm>
            <a:off x="468360" y="287280"/>
            <a:ext cx="971640" cy="963720"/>
          </a:xfrm>
          <a:prstGeom prst="rect">
            <a:avLst/>
          </a:prstGeom>
          <a:ln>
            <a:noFill/>
          </a:ln>
        </p:spPr>
      </p:pic>
      <p:pic>
        <p:nvPicPr>
          <p:cNvPr id="1083" name="Рисунок 1082"/>
          <p:cNvPicPr/>
          <p:nvPr/>
        </p:nvPicPr>
        <p:blipFill>
          <a:blip r:embed="rId4"/>
          <a:stretch/>
        </p:blipFill>
        <p:spPr>
          <a:xfrm>
            <a:off x="720720" y="431640"/>
            <a:ext cx="493560" cy="571680"/>
          </a:xfrm>
          <a:prstGeom prst="rect">
            <a:avLst/>
          </a:prstGeom>
          <a:ln>
            <a:noFill/>
          </a:ln>
        </p:spPr>
      </p:pic>
      <p:pic>
        <p:nvPicPr>
          <p:cNvPr id="1084" name="Рисунок 1083"/>
          <p:cNvPicPr/>
          <p:nvPr/>
        </p:nvPicPr>
        <p:blipFill>
          <a:blip r:embed="rId5"/>
          <a:stretch/>
        </p:blipFill>
        <p:spPr>
          <a:xfrm>
            <a:off x="676080" y="1296000"/>
            <a:ext cx="7914960" cy="4752720"/>
          </a:xfrm>
          <a:prstGeom prst="rect">
            <a:avLst/>
          </a:prstGeom>
          <a:ln>
            <a:noFill/>
          </a:ln>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5"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86" name="Рисунок 1085"/>
          <p:cNvPicPr/>
          <p:nvPr/>
        </p:nvPicPr>
        <p:blipFill>
          <a:blip r:embed="rId3"/>
          <a:stretch/>
        </p:blipFill>
        <p:spPr>
          <a:xfrm>
            <a:off x="468360" y="287280"/>
            <a:ext cx="971640" cy="963720"/>
          </a:xfrm>
          <a:prstGeom prst="rect">
            <a:avLst/>
          </a:prstGeom>
          <a:ln>
            <a:noFill/>
          </a:ln>
        </p:spPr>
      </p:pic>
      <p:pic>
        <p:nvPicPr>
          <p:cNvPr id="1087" name="Рисунок 1086"/>
          <p:cNvPicPr/>
          <p:nvPr/>
        </p:nvPicPr>
        <p:blipFill>
          <a:blip r:embed="rId4"/>
          <a:stretch/>
        </p:blipFill>
        <p:spPr>
          <a:xfrm>
            <a:off x="720720" y="431640"/>
            <a:ext cx="493560" cy="571680"/>
          </a:xfrm>
          <a:prstGeom prst="rect">
            <a:avLst/>
          </a:prstGeom>
          <a:ln>
            <a:noFill/>
          </a:ln>
        </p:spPr>
      </p:pic>
      <p:pic>
        <p:nvPicPr>
          <p:cNvPr id="1088" name="Рисунок 1087"/>
          <p:cNvPicPr/>
          <p:nvPr/>
        </p:nvPicPr>
        <p:blipFill>
          <a:blip r:embed="rId5"/>
          <a:stretch/>
        </p:blipFill>
        <p:spPr>
          <a:xfrm>
            <a:off x="647640" y="1890000"/>
            <a:ext cx="7848360" cy="4086000"/>
          </a:xfrm>
          <a:prstGeom prst="rect">
            <a:avLst/>
          </a:prstGeom>
          <a:ln>
            <a:noFill/>
          </a:ln>
        </p:spPr>
      </p:pic>
      <p:pic>
        <p:nvPicPr>
          <p:cNvPr id="1089" name="Рисунок 1088"/>
          <p:cNvPicPr/>
          <p:nvPr/>
        </p:nvPicPr>
        <p:blipFill>
          <a:blip r:embed="rId6"/>
          <a:stretch/>
        </p:blipFill>
        <p:spPr>
          <a:xfrm>
            <a:off x="612000" y="1252080"/>
            <a:ext cx="7905240" cy="637920"/>
          </a:xfrm>
          <a:prstGeom prst="rect">
            <a:avLst/>
          </a:prstGeom>
          <a:ln>
            <a:noFill/>
          </a:ln>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0"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091" name="Рисунок 1090"/>
          <p:cNvPicPr/>
          <p:nvPr/>
        </p:nvPicPr>
        <p:blipFill>
          <a:blip r:embed="rId3"/>
          <a:stretch/>
        </p:blipFill>
        <p:spPr>
          <a:xfrm>
            <a:off x="468360" y="287280"/>
            <a:ext cx="971640" cy="963720"/>
          </a:xfrm>
          <a:prstGeom prst="rect">
            <a:avLst/>
          </a:prstGeom>
          <a:ln>
            <a:noFill/>
          </a:ln>
        </p:spPr>
      </p:pic>
      <p:pic>
        <p:nvPicPr>
          <p:cNvPr id="1092" name="Рисунок 1091"/>
          <p:cNvPicPr/>
          <p:nvPr/>
        </p:nvPicPr>
        <p:blipFill>
          <a:blip r:embed="rId4"/>
          <a:stretch/>
        </p:blipFill>
        <p:spPr>
          <a:xfrm>
            <a:off x="720720" y="431640"/>
            <a:ext cx="493560" cy="571680"/>
          </a:xfrm>
          <a:prstGeom prst="rect">
            <a:avLst/>
          </a:prstGeom>
          <a:ln>
            <a:noFill/>
          </a:ln>
        </p:spPr>
      </p:pic>
      <p:pic>
        <p:nvPicPr>
          <p:cNvPr id="1094" name="Рисунок 1093"/>
          <p:cNvPicPr/>
          <p:nvPr/>
        </p:nvPicPr>
        <p:blipFill>
          <a:blip r:embed="rId5"/>
          <a:stretch/>
        </p:blipFill>
        <p:spPr>
          <a:xfrm>
            <a:off x="6684480" y="1407960"/>
            <a:ext cx="1523520" cy="752040"/>
          </a:xfrm>
          <a:prstGeom prst="rect">
            <a:avLst/>
          </a:prstGeom>
          <a:ln>
            <a:noFill/>
          </a:ln>
        </p:spPr>
      </p:pic>
      <p:sp>
        <p:nvSpPr>
          <p:cNvPr id="1095" name="TextShape 2"/>
          <p:cNvSpPr txBox="1"/>
          <p:nvPr/>
        </p:nvSpPr>
        <p:spPr>
          <a:xfrm>
            <a:off x="7200000" y="1008000"/>
            <a:ext cx="511560" cy="272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ZB-5</a:t>
            </a:r>
            <a:endParaRPr lang="ru-RU" sz="1800" b="0" strike="noStrike" spc="-1">
              <a:solidFill>
                <a:srgbClr val="000000"/>
              </a:solidFill>
              <a:uFill>
                <a:solidFill>
                  <a:srgbClr val="FFFFFF"/>
                </a:solidFill>
              </a:uFill>
              <a:latin typeface="Arial"/>
            </a:endParaRPr>
          </a:p>
        </p:txBody>
      </p:sp>
      <p:pic>
        <p:nvPicPr>
          <p:cNvPr id="1096" name="Рисунок 1095"/>
          <p:cNvPicPr/>
          <p:nvPr/>
        </p:nvPicPr>
        <p:blipFill>
          <a:blip r:embed="rId6"/>
          <a:stretch/>
        </p:blipFill>
        <p:spPr>
          <a:xfrm>
            <a:off x="5839560" y="1359720"/>
            <a:ext cx="761760" cy="856800"/>
          </a:xfrm>
          <a:prstGeom prst="rect">
            <a:avLst/>
          </a:prstGeom>
          <a:ln>
            <a:noFill/>
          </a:ln>
        </p:spPr>
      </p:pic>
      <p:sp>
        <p:nvSpPr>
          <p:cNvPr id="1097" name="TextShape 3"/>
          <p:cNvSpPr txBox="1"/>
          <p:nvPr/>
        </p:nvSpPr>
        <p:spPr>
          <a:xfrm>
            <a:off x="5925240" y="1067040"/>
            <a:ext cx="511560" cy="272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ZB-1</a:t>
            </a:r>
            <a:endParaRPr lang="ru-RU" sz="1800" b="0" strike="noStrike" spc="-1">
              <a:solidFill>
                <a:srgbClr val="000000"/>
              </a:solidFill>
              <a:uFill>
                <a:solidFill>
                  <a:srgbClr val="FFFFFF"/>
                </a:solidFill>
              </a:uFill>
              <a:latin typeface="Arial"/>
            </a:endParaRPr>
          </a:p>
        </p:txBody>
      </p:sp>
      <p:pic>
        <p:nvPicPr>
          <p:cNvPr id="1098" name="Рисунок 1097"/>
          <p:cNvPicPr/>
          <p:nvPr/>
        </p:nvPicPr>
        <p:blipFill>
          <a:blip r:embed="rId7"/>
          <a:stretch/>
        </p:blipFill>
        <p:spPr>
          <a:xfrm>
            <a:off x="6264000" y="2493000"/>
            <a:ext cx="2571480" cy="1037880"/>
          </a:xfrm>
          <a:prstGeom prst="rect">
            <a:avLst/>
          </a:prstGeom>
          <a:ln>
            <a:noFill/>
          </a:ln>
        </p:spPr>
      </p:pic>
      <p:sp>
        <p:nvSpPr>
          <p:cNvPr id="1099" name="TextShape 4"/>
          <p:cNvSpPr txBox="1"/>
          <p:nvPr/>
        </p:nvSpPr>
        <p:spPr>
          <a:xfrm>
            <a:off x="7315920" y="2178000"/>
            <a:ext cx="596880" cy="272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ZB-35</a:t>
            </a:r>
            <a:endParaRPr lang="ru-RU" sz="1800" b="0" strike="noStrike" spc="-1">
              <a:solidFill>
                <a:srgbClr val="000000"/>
              </a:solidFill>
              <a:uFill>
                <a:solidFill>
                  <a:srgbClr val="FFFFFF"/>
                </a:solidFill>
              </a:uFill>
              <a:latin typeface="Arial"/>
            </a:endParaRPr>
          </a:p>
        </p:txBody>
      </p:sp>
      <p:pic>
        <p:nvPicPr>
          <p:cNvPr id="1100" name="Рисунок 1099"/>
          <p:cNvPicPr/>
          <p:nvPr/>
        </p:nvPicPr>
        <p:blipFill>
          <a:blip r:embed="rId8"/>
          <a:stretch/>
        </p:blipFill>
        <p:spPr>
          <a:xfrm>
            <a:off x="6684480" y="5291640"/>
            <a:ext cx="1523520" cy="799920"/>
          </a:xfrm>
          <a:prstGeom prst="rect">
            <a:avLst/>
          </a:prstGeom>
          <a:ln>
            <a:noFill/>
          </a:ln>
        </p:spPr>
      </p:pic>
      <p:sp>
        <p:nvSpPr>
          <p:cNvPr id="1101" name="TextShape 5"/>
          <p:cNvSpPr txBox="1"/>
          <p:nvPr/>
        </p:nvSpPr>
        <p:spPr>
          <a:xfrm>
            <a:off x="7180920" y="4931640"/>
            <a:ext cx="596880" cy="45540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ZB-17</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pic>
        <p:nvPicPr>
          <p:cNvPr id="1102" name="Рисунок 1101"/>
          <p:cNvPicPr/>
          <p:nvPr/>
        </p:nvPicPr>
        <p:blipFill>
          <a:blip r:embed="rId9"/>
          <a:stretch/>
        </p:blipFill>
        <p:spPr>
          <a:xfrm>
            <a:off x="8280000" y="1306080"/>
            <a:ext cx="761760" cy="828360"/>
          </a:xfrm>
          <a:prstGeom prst="rect">
            <a:avLst/>
          </a:prstGeom>
          <a:ln>
            <a:noFill/>
          </a:ln>
        </p:spPr>
      </p:pic>
      <p:sp>
        <p:nvSpPr>
          <p:cNvPr id="1103" name="TextShape 6"/>
          <p:cNvSpPr txBox="1"/>
          <p:nvPr/>
        </p:nvSpPr>
        <p:spPr>
          <a:xfrm>
            <a:off x="8416440" y="982440"/>
            <a:ext cx="596880" cy="272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ZB-50</a:t>
            </a:r>
            <a:endParaRPr lang="ru-RU" sz="1800" b="0" strike="noStrike" spc="-1">
              <a:solidFill>
                <a:srgbClr val="000000"/>
              </a:solidFill>
              <a:uFill>
                <a:solidFill>
                  <a:srgbClr val="FFFFFF"/>
                </a:solidFill>
              </a:uFill>
              <a:latin typeface="Arial"/>
            </a:endParaRPr>
          </a:p>
        </p:txBody>
      </p:sp>
      <p:pic>
        <p:nvPicPr>
          <p:cNvPr id="1104" name="Рисунок 1103"/>
          <p:cNvPicPr/>
          <p:nvPr/>
        </p:nvPicPr>
        <p:blipFill>
          <a:blip r:embed="rId10"/>
          <a:stretch/>
        </p:blipFill>
        <p:spPr>
          <a:xfrm>
            <a:off x="6192000" y="3577320"/>
            <a:ext cx="2571480" cy="1418760"/>
          </a:xfrm>
          <a:prstGeom prst="rect">
            <a:avLst/>
          </a:prstGeom>
          <a:ln>
            <a:noFill/>
          </a:ln>
        </p:spPr>
      </p:pic>
      <p:sp>
        <p:nvSpPr>
          <p:cNvPr id="1105" name="TextShape 7"/>
          <p:cNvSpPr txBox="1"/>
          <p:nvPr/>
        </p:nvSpPr>
        <p:spPr>
          <a:xfrm>
            <a:off x="7171920" y="3448440"/>
            <a:ext cx="767520" cy="272880"/>
          </a:xfrm>
          <a:prstGeom prst="rect">
            <a:avLst/>
          </a:prstGeom>
          <a:noFill/>
          <a:ln>
            <a:noFill/>
          </a:ln>
        </p:spPr>
        <p:txBody>
          <a:bodyPr lIns="90000" tIns="45000" rIns="90000" bIns="45000"/>
          <a:lstStyle/>
          <a:p>
            <a:r>
              <a:rPr lang="ru-RU" sz="1200" b="0" strike="noStrike" spc="-1">
                <a:solidFill>
                  <a:srgbClr val="000000"/>
                </a:solidFill>
                <a:uFill>
                  <a:solidFill>
                    <a:srgbClr val="FFFFFF"/>
                  </a:solidFill>
                </a:uFill>
                <a:latin typeface="Arial"/>
              </a:rPr>
              <a:t>ZB-1701</a:t>
            </a:r>
            <a:endParaRPr lang="ru-RU" sz="1800" b="0" strike="noStrike" spc="-1">
              <a:solidFill>
                <a:srgbClr val="000000"/>
              </a:solidFill>
              <a:uFill>
                <a:solidFill>
                  <a:srgbClr val="FFFFFF"/>
                </a:solidFill>
              </a:uFill>
              <a:latin typeface="Arial"/>
            </a:endParaRPr>
          </a:p>
        </p:txBody>
      </p:sp>
      <p:pic>
        <p:nvPicPr>
          <p:cNvPr id="289793" name="Picture 1"/>
          <p:cNvPicPr>
            <a:picLocks noChangeAspect="1" noChangeArrowheads="1"/>
          </p:cNvPicPr>
          <p:nvPr/>
        </p:nvPicPr>
        <p:blipFill>
          <a:blip r:embed="rId11"/>
          <a:srcRect/>
          <a:stretch>
            <a:fillRect/>
          </a:stretch>
        </p:blipFill>
        <p:spPr bwMode="auto">
          <a:xfrm>
            <a:off x="214282" y="1500174"/>
            <a:ext cx="5438775" cy="4276725"/>
          </a:xfrm>
          <a:prstGeom prst="rect">
            <a:avLst/>
          </a:prstGeom>
          <a:noFill/>
          <a:ln w="9525">
            <a:noFill/>
            <a:miter lim="800000"/>
            <a:headEnd/>
            <a:tailEnd/>
          </a:ln>
          <a:effec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6" name="TextShape 1"/>
          <p:cNvSpPr txBox="1"/>
          <p:nvPr/>
        </p:nvSpPr>
        <p:spPr>
          <a:xfrm>
            <a:off x="2016000" y="43200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07" name="Рисунок 1106"/>
          <p:cNvPicPr/>
          <p:nvPr/>
        </p:nvPicPr>
        <p:blipFill>
          <a:blip r:embed="rId3"/>
          <a:stretch/>
        </p:blipFill>
        <p:spPr>
          <a:xfrm>
            <a:off x="468360" y="287280"/>
            <a:ext cx="971640" cy="963720"/>
          </a:xfrm>
          <a:prstGeom prst="rect">
            <a:avLst/>
          </a:prstGeom>
          <a:ln>
            <a:noFill/>
          </a:ln>
        </p:spPr>
      </p:pic>
      <p:pic>
        <p:nvPicPr>
          <p:cNvPr id="1108" name="Рисунок 1107"/>
          <p:cNvPicPr/>
          <p:nvPr/>
        </p:nvPicPr>
        <p:blipFill>
          <a:blip r:embed="rId4"/>
          <a:stretch/>
        </p:blipFill>
        <p:spPr>
          <a:xfrm>
            <a:off x="720720" y="431640"/>
            <a:ext cx="493560" cy="571680"/>
          </a:xfrm>
          <a:prstGeom prst="rect">
            <a:avLst/>
          </a:prstGeom>
          <a:ln>
            <a:noFill/>
          </a:ln>
        </p:spPr>
      </p:pic>
      <p:pic>
        <p:nvPicPr>
          <p:cNvPr id="1109" name="Рисунок 1108"/>
          <p:cNvPicPr/>
          <p:nvPr/>
        </p:nvPicPr>
        <p:blipFill>
          <a:blip r:embed="rId5"/>
          <a:stretch/>
        </p:blipFill>
        <p:spPr>
          <a:xfrm>
            <a:off x="113040" y="1254960"/>
            <a:ext cx="8938440" cy="5166000"/>
          </a:xfrm>
          <a:prstGeom prst="rect">
            <a:avLst/>
          </a:prstGeom>
          <a:ln>
            <a:noFill/>
          </a:ln>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0" name="TextShape 1"/>
          <p:cNvSpPr txBox="1"/>
          <p:nvPr/>
        </p:nvSpPr>
        <p:spPr>
          <a:xfrm>
            <a:off x="576000" y="1363680"/>
            <a:ext cx="8280000" cy="6412320"/>
          </a:xfrm>
          <a:prstGeom prst="rect">
            <a:avLst/>
          </a:prstGeom>
          <a:noFill/>
          <a:ln>
            <a:noFill/>
          </a:ln>
        </p:spPr>
        <p:txBody>
          <a:bodyPr lIns="90000" tIns="45000" rIns="90000" bIns="45000"/>
          <a:lstStyle/>
          <a:p>
            <a:pPr algn="ctr">
              <a:lnSpc>
                <a:spcPct val="100000"/>
              </a:lnSpc>
            </a:pPr>
            <a:r>
              <a:rPr lang="ru-RU" sz="1200" b="0" strike="noStrike" spc="-1">
                <a:solidFill>
                  <a:srgbClr val="000000"/>
                </a:solidFill>
                <a:uFill>
                  <a:solidFill>
                    <a:srgbClr val="FFFFFF"/>
                  </a:solidFill>
                </a:uFill>
                <a:latin typeface="Arial"/>
                <a:ea typeface="Adobe Blank"/>
              </a:rPr>
              <a:t>ВЛИЯНИЕ ТОЛЩИНЫ ПЛЕНКИ НЕПОДВИЖНОЙ ЖИДКОЙ ФАЗЫ НА ЭФФЕКТИВНОСТЬ КАПИЛЛЯРНОЙ КОЛОНКИ</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При исследовании этого вопроса для капиллярной газовой хроматографии необходимо принимать во внимание следующие два обстоятельства:</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толщина пленки неподвижной жидкой фазы входит в уравнение Голея в качестве самостоятельной величины;</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с изменением толщины пленки изменяется и величина фазового отношения </a:t>
            </a:r>
            <a:r>
              <a:rPr lang="el-GR" sz="1200" b="0" strike="noStrike" spc="-1" smtClean="0">
                <a:solidFill>
                  <a:srgbClr val="000000"/>
                </a:solidFill>
                <a:uFill>
                  <a:solidFill>
                    <a:srgbClr val="FFFFFF"/>
                  </a:solidFill>
                </a:uFill>
                <a:latin typeface="Arial"/>
                <a:ea typeface="Adobe Blank"/>
              </a:rPr>
              <a:t>β</a:t>
            </a:r>
            <a:r>
              <a:rPr lang="ru-RU" sz="1200" b="0" strike="noStrike" spc="-1" smtClean="0">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ea typeface="Adobe Blank"/>
              </a:rPr>
              <a:t>определяемая отношением объемов </a:t>
            </a:r>
            <a:r>
              <a:rPr lang="ru-RU" sz="1200" b="0" strike="noStrike" spc="-1" smtClean="0">
                <a:solidFill>
                  <a:srgbClr val="000000"/>
                </a:solidFill>
                <a:uFill>
                  <a:solidFill>
                    <a:srgbClr val="FFFFFF"/>
                  </a:solidFill>
                </a:uFill>
                <a:latin typeface="Arial"/>
                <a:ea typeface="Adobe Blank"/>
              </a:rPr>
              <a:t> газовой </a:t>
            </a:r>
            <a:r>
              <a:rPr lang="ru-RU" sz="1200" b="0" strike="noStrike" spc="-1">
                <a:solidFill>
                  <a:srgbClr val="000000"/>
                </a:solidFill>
                <a:uFill>
                  <a:solidFill>
                    <a:srgbClr val="FFFFFF"/>
                  </a:solidFill>
                </a:uFill>
                <a:latin typeface="Arial"/>
                <a:ea typeface="Adobe Blank"/>
              </a:rPr>
              <a:t>и жидкой фаз в соответствии с </a:t>
            </a:r>
            <a:r>
              <a:rPr lang="ru-RU" sz="1200" b="0" strike="noStrike" spc="-1" smtClean="0">
                <a:solidFill>
                  <a:srgbClr val="000000"/>
                </a:solidFill>
                <a:uFill>
                  <a:solidFill>
                    <a:srgbClr val="FFFFFF"/>
                  </a:solidFill>
                </a:uFill>
                <a:latin typeface="Arial"/>
                <a:ea typeface="Adobe Blank"/>
              </a:rPr>
              <a:t>уравнением</a:t>
            </a:r>
          </a:p>
          <a:p>
            <a:pPr marL="216000" indent="-216000" algn="just">
              <a:lnSpc>
                <a:spcPct val="100000"/>
              </a:lnSpc>
              <a:buClr>
                <a:srgbClr val="000000"/>
              </a:buClr>
              <a:buSzPct val="45000"/>
              <a:buFont typeface="Wingdings" charset="2"/>
              <a:buChar char=""/>
            </a:pPr>
            <a:endParaRPr lang="ru-RU" sz="1200" spc="-1">
              <a:solidFill>
                <a:srgbClr val="000000"/>
              </a:solidFill>
              <a:uFill>
                <a:solidFill>
                  <a:srgbClr val="FFFFFF"/>
                </a:solidFill>
              </a:uFill>
              <a:latin typeface="Arial"/>
            </a:endParaRPr>
          </a:p>
          <a:p>
            <a:pPr marL="216000" indent="-216000" algn="just">
              <a:lnSpc>
                <a:spcPct val="100000"/>
              </a:lnSpc>
              <a:buClr>
                <a:srgbClr val="000000"/>
              </a:buClr>
              <a:buSzPct val="45000"/>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а, следовательно, изменяется и величина коэффициента емкости колонки , определяемая соотношением</a:t>
            </a:r>
            <a:endParaRPr lang="ru-RU" sz="1800" b="0" strike="noStrike" spc="-1">
              <a:solidFill>
                <a:srgbClr val="000000"/>
              </a:solidFill>
              <a:uFill>
                <a:solidFill>
                  <a:srgbClr val="FFFFFF"/>
                </a:solidFill>
              </a:uFill>
              <a:latin typeface="Arial"/>
            </a:endParaRPr>
          </a:p>
          <a:p>
            <a:pPr>
              <a:lnSpc>
                <a:spcPct val="100000"/>
              </a:lnSpc>
            </a:pPr>
            <a:endParaRPr lang="ru-RU" sz="1800" b="0" strike="noStrike" spc="-1">
              <a:solidFill>
                <a:srgbClr val="000000"/>
              </a:solidFill>
              <a:uFill>
                <a:solidFill>
                  <a:srgbClr val="FFFFFF"/>
                </a:solidFill>
              </a:uFill>
              <a:latin typeface="Arial"/>
            </a:endParaRPr>
          </a:p>
          <a:p>
            <a:pPr>
              <a:lnSpc>
                <a:spcPct val="100000"/>
              </a:lnSpc>
            </a:pPr>
            <a:r>
              <a:rPr lang="ru-RU" sz="1200" b="0" strike="noStrike" spc="-1">
                <a:solidFill>
                  <a:srgbClr val="000000"/>
                </a:solidFill>
                <a:uFill>
                  <a:solidFill>
                    <a:srgbClr val="FFFFFF"/>
                  </a:solidFill>
                </a:uFill>
                <a:latin typeface="Arial"/>
                <a:ea typeface="Adobe Blank"/>
              </a:rPr>
              <a:t>  </a:t>
            </a:r>
            <a:endParaRPr lang="ru-RU" sz="1200" b="0" strike="noStrike" spc="-1" smtClean="0">
              <a:solidFill>
                <a:srgbClr val="000000"/>
              </a:solidFill>
              <a:uFill>
                <a:solidFill>
                  <a:srgbClr val="FFFFFF"/>
                </a:solidFill>
              </a:uFill>
              <a:latin typeface="Arial"/>
              <a:ea typeface="Adobe Blank"/>
            </a:endParaRPr>
          </a:p>
          <a:p>
            <a:pPr>
              <a:lnSpc>
                <a:spcPct val="100000"/>
              </a:lnSpc>
            </a:pPr>
            <a:endParaRPr lang="ru-RU" sz="1200" spc="-1">
              <a:solidFill>
                <a:srgbClr val="000000"/>
              </a:solidFill>
              <a:uFill>
                <a:solidFill>
                  <a:srgbClr val="FFFFFF"/>
                </a:solidFill>
              </a:uFill>
              <a:latin typeface="Arial"/>
              <a:ea typeface="Adobe Blank"/>
            </a:endParaRPr>
          </a:p>
          <a:p>
            <a:pPr>
              <a:lnSpc>
                <a:spcPct val="100000"/>
              </a:lnSpc>
            </a:pPr>
            <a:r>
              <a:rPr lang="ru-RU" sz="1200" b="0" strike="noStrike" spc="-1" smtClean="0">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ea typeface="Adobe Blank"/>
              </a:rPr>
              <a:t>Поэтому, при выборе конкретной капиллярной колонки всегда следует учитывать, какая практическая цель при этом преследуется с учетом следующих положений:</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тонкая пленка приводит к малым значениям и, следовательно, к необходимости увеличения числа теоретических тарелок. Однако в этом случае допустимы высокие скорости потока газа-носителя, что позволяет сократить время анализа;</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разделение на тонкой пленке можно производить при более низких температурах; </a:t>
            </a:r>
            <a:endParaRPr lang="ru-RU" sz="1800" b="0" strike="noStrike" spc="-1">
              <a:solidFill>
                <a:srgbClr val="000000"/>
              </a:solidFill>
              <a:uFill>
                <a:solidFill>
                  <a:srgbClr val="FFFFFF"/>
                </a:solidFill>
              </a:uFill>
              <a:latin typeface="Arial"/>
            </a:endParaRPr>
          </a:p>
          <a:p>
            <a:pPr marL="216000" indent="-216000" algn="just">
              <a:lnSpc>
                <a:spcPct val="100000"/>
              </a:lnSpc>
              <a:buClr>
                <a:srgbClr val="000000"/>
              </a:buClr>
              <a:buSzPct val="45000"/>
              <a:buFont typeface="Wingdings" charset="2"/>
              <a:buChar char=""/>
            </a:pPr>
            <a:r>
              <a:rPr lang="ru-RU" sz="1200" b="0" strike="noStrike" spc="-1">
                <a:solidFill>
                  <a:srgbClr val="000000"/>
                </a:solidFill>
                <a:uFill>
                  <a:solidFill>
                    <a:srgbClr val="FFFFFF"/>
                  </a:solidFill>
                </a:uFill>
                <a:latin typeface="Arial"/>
                <a:ea typeface="Adobe Blank"/>
              </a:rPr>
              <a:t>колонки с тонкой пленкой имеют малую емкость, что предопределяет малый объем вводимого образца и, следовательно, использование высокочувствительных детекторов.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В этой связи толщина пленки неподвижной жидкой фазы должна соответствовать некоторой оптимальной величине, удовлетворяющей отмеченным требованиям. Обычно это десятые доли микрометра.</a:t>
            </a:r>
            <a:endParaRPr lang="ru-RU" sz="1800" b="0" strike="noStrike" spc="-1">
              <a:solidFill>
                <a:srgbClr val="000000"/>
              </a:solidFill>
              <a:uFill>
                <a:solidFill>
                  <a:srgbClr val="FFFFFF"/>
                </a:solidFill>
              </a:uFill>
              <a:latin typeface="Arial"/>
            </a:endParaRPr>
          </a:p>
        </p:txBody>
      </p:sp>
      <p:pic>
        <p:nvPicPr>
          <p:cNvPr id="1111" name="Рисунок 1110"/>
          <p:cNvPicPr/>
          <p:nvPr/>
        </p:nvPicPr>
        <p:blipFill>
          <a:blip r:embed="rId3"/>
          <a:stretch/>
        </p:blipFill>
        <p:spPr>
          <a:xfrm>
            <a:off x="4643438" y="3500438"/>
            <a:ext cx="428628" cy="357190"/>
          </a:xfrm>
          <a:prstGeom prst="rect">
            <a:avLst/>
          </a:prstGeom>
          <a:ln>
            <a:noFill/>
          </a:ln>
        </p:spPr>
      </p:pic>
      <p:pic>
        <p:nvPicPr>
          <p:cNvPr id="1112" name="Рисунок 1111"/>
          <p:cNvPicPr/>
          <p:nvPr/>
        </p:nvPicPr>
        <p:blipFill>
          <a:blip r:embed="rId4"/>
          <a:stretch/>
        </p:blipFill>
        <p:spPr>
          <a:xfrm>
            <a:off x="4500562" y="2643182"/>
            <a:ext cx="785818" cy="500066"/>
          </a:xfrm>
          <a:prstGeom prst="rect">
            <a:avLst/>
          </a:prstGeom>
          <a:ln>
            <a:noFill/>
          </a:ln>
        </p:spPr>
      </p:pic>
      <p:sp>
        <p:nvSpPr>
          <p:cNvPr id="1113" name="TextShape 2"/>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14" name="Рисунок 1113"/>
          <p:cNvPicPr/>
          <p:nvPr/>
        </p:nvPicPr>
        <p:blipFill>
          <a:blip r:embed="rId5"/>
          <a:stretch/>
        </p:blipFill>
        <p:spPr>
          <a:xfrm>
            <a:off x="469080" y="288000"/>
            <a:ext cx="971640" cy="963720"/>
          </a:xfrm>
          <a:prstGeom prst="rect">
            <a:avLst/>
          </a:prstGeom>
          <a:ln>
            <a:noFill/>
          </a:ln>
        </p:spPr>
      </p:pic>
      <p:pic>
        <p:nvPicPr>
          <p:cNvPr id="1115" name="Рисунок 1114"/>
          <p:cNvPicPr/>
          <p:nvPr/>
        </p:nvPicPr>
        <p:blipFill>
          <a:blip r:embed="rId6"/>
          <a:stretch/>
        </p:blipFill>
        <p:spPr>
          <a:xfrm>
            <a:off x="721440" y="432360"/>
            <a:ext cx="493560" cy="571680"/>
          </a:xfrm>
          <a:prstGeom prst="rect">
            <a:avLst/>
          </a:prstGeom>
          <a:ln>
            <a:noFill/>
          </a:ln>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17" name="Рисунок 1116"/>
          <p:cNvPicPr/>
          <p:nvPr/>
        </p:nvPicPr>
        <p:blipFill>
          <a:blip r:embed="rId3"/>
          <a:stretch/>
        </p:blipFill>
        <p:spPr>
          <a:xfrm>
            <a:off x="469080" y="288000"/>
            <a:ext cx="971640" cy="963720"/>
          </a:xfrm>
          <a:prstGeom prst="rect">
            <a:avLst/>
          </a:prstGeom>
          <a:ln>
            <a:noFill/>
          </a:ln>
        </p:spPr>
      </p:pic>
      <p:pic>
        <p:nvPicPr>
          <p:cNvPr id="1118" name="Рисунок 1117"/>
          <p:cNvPicPr/>
          <p:nvPr/>
        </p:nvPicPr>
        <p:blipFill>
          <a:blip r:embed="rId4"/>
          <a:stretch/>
        </p:blipFill>
        <p:spPr>
          <a:xfrm>
            <a:off x="721440" y="432360"/>
            <a:ext cx="493560" cy="571680"/>
          </a:xfrm>
          <a:prstGeom prst="rect">
            <a:avLst/>
          </a:prstGeom>
          <a:ln>
            <a:noFill/>
          </a:ln>
        </p:spPr>
      </p:pic>
      <p:pic>
        <p:nvPicPr>
          <p:cNvPr id="1119" name="Рисунок 1118"/>
          <p:cNvPicPr/>
          <p:nvPr/>
        </p:nvPicPr>
        <p:blipFill>
          <a:blip r:embed="rId5"/>
          <a:stretch/>
        </p:blipFill>
        <p:spPr>
          <a:xfrm>
            <a:off x="2592000" y="1368000"/>
            <a:ext cx="4907160" cy="3168000"/>
          </a:xfrm>
          <a:prstGeom prst="rect">
            <a:avLst/>
          </a:prstGeom>
          <a:ln>
            <a:noFill/>
          </a:ln>
        </p:spPr>
      </p:pic>
      <p:pic>
        <p:nvPicPr>
          <p:cNvPr id="1120" name="Рисунок 1119"/>
          <p:cNvPicPr/>
          <p:nvPr/>
        </p:nvPicPr>
        <p:blipFill>
          <a:blip r:embed="rId6"/>
          <a:stretch/>
        </p:blipFill>
        <p:spPr>
          <a:xfrm>
            <a:off x="3672000" y="4536000"/>
            <a:ext cx="2428200" cy="1056600"/>
          </a:xfrm>
          <a:prstGeom prst="rect">
            <a:avLst/>
          </a:prstGeom>
          <a:ln>
            <a:noFill/>
          </a:ln>
        </p:spPr>
      </p:pic>
      <p:pic>
        <p:nvPicPr>
          <p:cNvPr id="1121" name="Рисунок 1120"/>
          <p:cNvPicPr/>
          <p:nvPr/>
        </p:nvPicPr>
        <p:blipFill>
          <a:blip r:embed="rId7"/>
          <a:stretch/>
        </p:blipFill>
        <p:spPr>
          <a:xfrm>
            <a:off x="6013440" y="4602960"/>
            <a:ext cx="1618560" cy="1085040"/>
          </a:xfrm>
          <a:prstGeom prst="rect">
            <a:avLst/>
          </a:prstGeom>
          <a:ln>
            <a:noFill/>
          </a:ln>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1125" name="Рисунок 1124"/>
          <p:cNvPicPr/>
          <p:nvPr/>
        </p:nvPicPr>
        <p:blipFill>
          <a:blip r:embed="rId5"/>
          <a:stretch/>
        </p:blipFill>
        <p:spPr>
          <a:xfrm>
            <a:off x="2160000" y="1066680"/>
            <a:ext cx="5123160" cy="4970880"/>
          </a:xfrm>
          <a:prstGeom prst="rect">
            <a:avLst/>
          </a:prstGeom>
          <a:ln>
            <a:noFill/>
          </a:ln>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740354" name="Picture 2"/>
          <p:cNvPicPr>
            <a:picLocks noChangeAspect="1" noChangeArrowheads="1"/>
          </p:cNvPicPr>
          <p:nvPr/>
        </p:nvPicPr>
        <p:blipFill>
          <a:blip r:embed="rId5"/>
          <a:srcRect/>
          <a:stretch>
            <a:fillRect/>
          </a:stretch>
        </p:blipFill>
        <p:spPr bwMode="auto">
          <a:xfrm>
            <a:off x="714348" y="1285860"/>
            <a:ext cx="3524250" cy="5286375"/>
          </a:xfrm>
          <a:prstGeom prst="rect">
            <a:avLst/>
          </a:prstGeom>
          <a:noFill/>
          <a:ln w="9525">
            <a:noFill/>
            <a:miter lim="800000"/>
            <a:headEnd/>
            <a:tailEnd/>
          </a:ln>
          <a:effectLst/>
        </p:spPr>
      </p:pic>
      <p:pic>
        <p:nvPicPr>
          <p:cNvPr id="740355" name="Picture 3"/>
          <p:cNvPicPr>
            <a:picLocks noChangeAspect="1" noChangeArrowheads="1"/>
          </p:cNvPicPr>
          <p:nvPr/>
        </p:nvPicPr>
        <p:blipFill>
          <a:blip r:embed="rId6"/>
          <a:srcRect/>
          <a:stretch>
            <a:fillRect/>
          </a:stretch>
        </p:blipFill>
        <p:spPr bwMode="auto">
          <a:xfrm>
            <a:off x="4071934" y="1357298"/>
            <a:ext cx="3571875" cy="5219700"/>
          </a:xfrm>
          <a:prstGeom prst="rect">
            <a:avLst/>
          </a:prstGeom>
          <a:noFill/>
          <a:ln w="9525">
            <a:noFill/>
            <a:miter lim="800000"/>
            <a:headEnd/>
            <a:tailEnd/>
          </a:ln>
          <a:effectLst/>
        </p:spPr>
      </p:pic>
      <p:pic>
        <p:nvPicPr>
          <p:cNvPr id="740356" name="Picture 4"/>
          <p:cNvPicPr>
            <a:picLocks noChangeAspect="1" noChangeArrowheads="1"/>
          </p:cNvPicPr>
          <p:nvPr/>
        </p:nvPicPr>
        <p:blipFill>
          <a:blip r:embed="rId7"/>
          <a:srcRect/>
          <a:stretch>
            <a:fillRect/>
          </a:stretch>
        </p:blipFill>
        <p:spPr bwMode="auto">
          <a:xfrm>
            <a:off x="7572396" y="2285992"/>
            <a:ext cx="990600" cy="2524125"/>
          </a:xfrm>
          <a:prstGeom prst="rect">
            <a:avLst/>
          </a:prstGeom>
          <a:noFill/>
          <a:ln w="9525">
            <a:noFill/>
            <a:miter lim="800000"/>
            <a:headEnd/>
            <a:tailEnd/>
          </a:ln>
          <a:effectLst/>
        </p:spPr>
      </p:pic>
      <p:sp>
        <p:nvSpPr>
          <p:cNvPr id="9" name="TextBox 8"/>
          <p:cNvSpPr txBox="1"/>
          <p:nvPr/>
        </p:nvSpPr>
        <p:spPr>
          <a:xfrm>
            <a:off x="1785918" y="1071546"/>
            <a:ext cx="5896999" cy="369332"/>
          </a:xfrm>
          <a:prstGeom prst="rect">
            <a:avLst/>
          </a:prstGeom>
          <a:noFill/>
        </p:spPr>
        <p:txBody>
          <a:bodyPr wrap="none" rtlCol="0">
            <a:spAutoFit/>
          </a:bodyPr>
          <a:lstStyle/>
          <a:p>
            <a:r>
              <a:rPr lang="ru-RU" dirty="0" smtClean="0"/>
              <a:t>Влияние растворителей на стабильность стандартов</a:t>
            </a:r>
            <a:endParaRPr lang="ru-RU" dirty="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741378" name="Picture 2"/>
          <p:cNvPicPr>
            <a:picLocks noChangeAspect="1" noChangeArrowheads="1"/>
          </p:cNvPicPr>
          <p:nvPr/>
        </p:nvPicPr>
        <p:blipFill>
          <a:blip r:embed="rId5"/>
          <a:srcRect/>
          <a:stretch>
            <a:fillRect/>
          </a:stretch>
        </p:blipFill>
        <p:spPr bwMode="auto">
          <a:xfrm>
            <a:off x="285720" y="1571612"/>
            <a:ext cx="3409950" cy="2990850"/>
          </a:xfrm>
          <a:prstGeom prst="rect">
            <a:avLst/>
          </a:prstGeom>
          <a:noFill/>
          <a:ln w="9525">
            <a:noFill/>
            <a:miter lim="800000"/>
            <a:headEnd/>
            <a:tailEnd/>
          </a:ln>
          <a:effectLst/>
        </p:spPr>
      </p:pic>
      <p:pic>
        <p:nvPicPr>
          <p:cNvPr id="741379" name="Picture 3"/>
          <p:cNvPicPr>
            <a:picLocks noChangeAspect="1" noChangeArrowheads="1"/>
          </p:cNvPicPr>
          <p:nvPr/>
        </p:nvPicPr>
        <p:blipFill>
          <a:blip r:embed="rId6"/>
          <a:srcRect/>
          <a:stretch>
            <a:fillRect/>
          </a:stretch>
        </p:blipFill>
        <p:spPr bwMode="auto">
          <a:xfrm>
            <a:off x="5715008" y="1285860"/>
            <a:ext cx="2676525" cy="5200650"/>
          </a:xfrm>
          <a:prstGeom prst="rect">
            <a:avLst/>
          </a:prstGeom>
          <a:noFill/>
          <a:ln w="9525">
            <a:noFill/>
            <a:miter lim="800000"/>
            <a:headEnd/>
            <a:tailEnd/>
          </a:ln>
          <a:effectLst/>
        </p:spPr>
      </p:pic>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742402" name="Picture 2"/>
          <p:cNvPicPr>
            <a:picLocks noChangeAspect="1" noChangeArrowheads="1"/>
          </p:cNvPicPr>
          <p:nvPr/>
        </p:nvPicPr>
        <p:blipFill>
          <a:blip r:embed="rId5"/>
          <a:srcRect/>
          <a:stretch>
            <a:fillRect/>
          </a:stretch>
        </p:blipFill>
        <p:spPr bwMode="auto">
          <a:xfrm>
            <a:off x="285720" y="1285860"/>
            <a:ext cx="8572560" cy="5336338"/>
          </a:xfrm>
          <a:prstGeom prst="rect">
            <a:avLst/>
          </a:prstGeom>
          <a:noFill/>
          <a:ln w="9525">
            <a:noFill/>
            <a:miter lim="800000"/>
            <a:headEnd/>
            <a:tailEnd/>
          </a:ln>
          <a:effectLst/>
        </p:spPr>
      </p:pic>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743426" name="Picture 2"/>
          <p:cNvPicPr>
            <a:picLocks noChangeAspect="1" noChangeArrowheads="1"/>
          </p:cNvPicPr>
          <p:nvPr/>
        </p:nvPicPr>
        <p:blipFill>
          <a:blip r:embed="rId5"/>
          <a:srcRect/>
          <a:stretch>
            <a:fillRect/>
          </a:stretch>
        </p:blipFill>
        <p:spPr bwMode="auto">
          <a:xfrm>
            <a:off x="357158" y="1357298"/>
            <a:ext cx="8480252" cy="2744518"/>
          </a:xfrm>
          <a:prstGeom prst="rect">
            <a:avLst/>
          </a:prstGeom>
          <a:noFill/>
          <a:ln w="9525">
            <a:noFill/>
            <a:miter lim="800000"/>
            <a:headEnd/>
            <a:tailEnd/>
          </a:ln>
          <a:effectLst/>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sp>
        <p:nvSpPr>
          <p:cNvPr id="6" name="Прямоугольник 5"/>
          <p:cNvSpPr/>
          <p:nvPr/>
        </p:nvSpPr>
        <p:spPr>
          <a:xfrm>
            <a:off x="214282" y="1285860"/>
            <a:ext cx="8643998" cy="4431983"/>
          </a:xfrm>
          <a:prstGeom prst="rect">
            <a:avLst/>
          </a:prstGeom>
        </p:spPr>
        <p:txBody>
          <a:bodyPr wrap="square">
            <a:spAutoFit/>
          </a:bodyPr>
          <a:lstStyle/>
          <a:p>
            <a:pPr algn="just"/>
            <a:r>
              <a:rPr lang="ru-RU" sz="1600" dirty="0" smtClean="0"/>
              <a:t>    </a:t>
            </a:r>
            <a:r>
              <a:rPr lang="ru-RU" sz="1400" dirty="0" smtClean="0"/>
              <a:t>Идеальный растворитель в качестве среды для инъекций в ГХ должен позволить оптимальное введение образца и не оказывать отрицательного влияния на разделение и обнаружение </a:t>
            </a:r>
            <a:r>
              <a:rPr lang="ru-RU" sz="1400" dirty="0" err="1" smtClean="0"/>
              <a:t>аналитов</a:t>
            </a:r>
            <a:r>
              <a:rPr lang="ru-RU" sz="1400" dirty="0" smtClean="0"/>
              <a:t>. </a:t>
            </a:r>
          </a:p>
          <a:p>
            <a:pPr algn="just"/>
            <a:r>
              <a:rPr lang="ru-RU" sz="1400" dirty="0" smtClean="0"/>
              <a:t>    Принимая во внимание, что остатки пестицидов, как правило, менее летучи, чем обсуждаемые растворители, то прямые помехи от них  в разделении и/или обнаружении, менее вероятны (хотя введение образца в </a:t>
            </a:r>
            <a:r>
              <a:rPr lang="ru-RU" sz="1400" dirty="0" err="1" smtClean="0"/>
              <a:t>MeCN</a:t>
            </a:r>
            <a:r>
              <a:rPr lang="ru-RU" sz="1400" dirty="0" smtClean="0"/>
              <a:t> </a:t>
            </a:r>
            <a:r>
              <a:rPr lang="ru-RU" sz="1400" dirty="0" err="1" smtClean="0"/>
              <a:t>в</a:t>
            </a:r>
            <a:r>
              <a:rPr lang="ru-RU" sz="1400" dirty="0" smtClean="0"/>
              <a:t> сочетании с азотно-фосфорным детектором может быть проблематичным).</a:t>
            </a:r>
          </a:p>
          <a:p>
            <a:pPr algn="just"/>
            <a:r>
              <a:rPr lang="ru-RU" sz="1400" dirty="0" smtClean="0"/>
              <a:t>    Кроме того, использование привитых стационарных фаз не ограничивает выбор растворителя, что позволяет выполнять инъекции в более полярных растворителях (даже в воде) без риска повреждения фазы. </a:t>
            </a:r>
          </a:p>
          <a:p>
            <a:pPr algn="just"/>
            <a:r>
              <a:rPr lang="ru-RU" sz="1400" dirty="0" smtClean="0"/>
              <a:t>     В инъекции без деления потока, растворитель расширяется при испарении и образовавшийся пар занимает некий объем, который диктует в свою очередь и размер максимальной инжекции при данных условиях (температуры, давления и объема лайнера). Таким образом, вводимый объем растворителя должен вызывать как можно меньшее  расширение, чтобы позволить с высокой интенсивностью впрыска без риска переполнения лайнера обеспечить высокую чувствительность без  дискриминации образца и / или уменьшения </a:t>
            </a:r>
            <a:r>
              <a:rPr lang="ru-RU" sz="1400" dirty="0" err="1" smtClean="0"/>
              <a:t>воспроизводимости</a:t>
            </a:r>
            <a:r>
              <a:rPr lang="ru-RU" sz="1400" dirty="0" smtClean="0"/>
              <a:t>. </a:t>
            </a:r>
          </a:p>
          <a:p>
            <a:pPr algn="just"/>
            <a:r>
              <a:rPr lang="ru-RU" sz="1400" dirty="0" smtClean="0"/>
              <a:t>     В таблице 1 приведено сравнение объемов паров растворителей, порожденных        1 мкл инжекцией рассмотренных растворителей при оптимизированных условиях, используемых для анализа. При заданных условиях, эта таблица также обеспечивает максимальные объемы растворителей, которые могут быть безопасно инжектированы в следующем порядке: изооктан&gt; </a:t>
            </a:r>
            <a:r>
              <a:rPr lang="ru-RU" sz="1400" dirty="0" err="1" smtClean="0"/>
              <a:t>гексан</a:t>
            </a:r>
            <a:r>
              <a:rPr lang="ru-RU" sz="1400" dirty="0" smtClean="0"/>
              <a:t>&gt; толуол&gt; </a:t>
            </a:r>
            <a:r>
              <a:rPr lang="ru-RU" sz="1400" dirty="0" err="1" smtClean="0"/>
              <a:t>EtAc</a:t>
            </a:r>
            <a:r>
              <a:rPr lang="ru-RU" sz="1400" dirty="0" smtClean="0"/>
              <a:t>&gt; ацетон&gt; </a:t>
            </a:r>
            <a:r>
              <a:rPr lang="ru-RU" sz="1400" dirty="0" err="1" smtClean="0"/>
              <a:t>MeCN</a:t>
            </a:r>
            <a:r>
              <a:rPr lang="ru-RU" sz="1400" dirty="0" smtClean="0"/>
              <a:t>. </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sp>
        <p:nvSpPr>
          <p:cNvPr id="7" name="Прямоугольник 6"/>
          <p:cNvSpPr/>
          <p:nvPr/>
        </p:nvSpPr>
        <p:spPr>
          <a:xfrm>
            <a:off x="285720" y="1500174"/>
            <a:ext cx="8643998" cy="5262979"/>
          </a:xfrm>
          <a:prstGeom prst="rect">
            <a:avLst/>
          </a:prstGeom>
        </p:spPr>
        <p:txBody>
          <a:bodyPr wrap="square">
            <a:spAutoFit/>
          </a:bodyPr>
          <a:lstStyle/>
          <a:p>
            <a:pPr algn="just"/>
            <a:r>
              <a:rPr lang="ru-RU" sz="1600" dirty="0" smtClean="0"/>
              <a:t>    Очень желательно чтобы температура кипения растворителя была достаточно низкой.</a:t>
            </a:r>
          </a:p>
          <a:p>
            <a:pPr algn="just"/>
            <a:r>
              <a:rPr lang="ru-RU" sz="1600" dirty="0" smtClean="0"/>
              <a:t>     Пригодность обсуждаемых растворителей для такого рода инъекций уменьшается в следующем порядке: ацетон&gt; </a:t>
            </a:r>
            <a:r>
              <a:rPr lang="ru-RU" sz="1600" dirty="0" err="1" smtClean="0"/>
              <a:t>гексан</a:t>
            </a:r>
            <a:r>
              <a:rPr lang="ru-RU" sz="1600" dirty="0" smtClean="0"/>
              <a:t>&gt; </a:t>
            </a:r>
            <a:r>
              <a:rPr lang="ru-RU" sz="1600" dirty="0" err="1" smtClean="0"/>
              <a:t>EtAc</a:t>
            </a:r>
            <a:r>
              <a:rPr lang="ru-RU" sz="1600" dirty="0" smtClean="0"/>
              <a:t>&gt; </a:t>
            </a:r>
            <a:r>
              <a:rPr lang="ru-RU" sz="1600" dirty="0" err="1" smtClean="0"/>
              <a:t>MeCN</a:t>
            </a:r>
            <a:r>
              <a:rPr lang="ru-RU" sz="1600" dirty="0" smtClean="0"/>
              <a:t>&gt; изооктан&gt; толуол (таблица 1).</a:t>
            </a:r>
          </a:p>
          <a:p>
            <a:pPr algn="just"/>
            <a:r>
              <a:rPr lang="ru-RU" sz="1600" dirty="0" smtClean="0"/>
              <a:t>     В методике инъекций без деления потока, имеет важное значение эффективная фокусировка испаряемого </a:t>
            </a:r>
            <a:r>
              <a:rPr lang="ru-RU" sz="1600" dirty="0" err="1" smtClean="0"/>
              <a:t>аналита</a:t>
            </a:r>
            <a:r>
              <a:rPr lang="ru-RU" sz="1600" dirty="0" smtClean="0"/>
              <a:t>  для минимизации уширения полосы и искажением пика.</a:t>
            </a:r>
          </a:p>
          <a:p>
            <a:pPr algn="just"/>
            <a:r>
              <a:rPr lang="ru-RU" sz="1600" dirty="0" smtClean="0"/>
              <a:t>     В таблице 1 приведены определенные оптимальные значения </a:t>
            </a:r>
            <a:r>
              <a:rPr lang="ru-RU" sz="1600" dirty="0" err="1" smtClean="0"/>
              <a:t>T</a:t>
            </a:r>
            <a:r>
              <a:rPr lang="ru-RU" sz="1100" dirty="0" err="1" smtClean="0"/>
              <a:t>i</a:t>
            </a:r>
            <a:r>
              <a:rPr lang="ru-RU" sz="1600" dirty="0" smtClean="0"/>
              <a:t>, которые уменьшаются в следующем порядке: толуол&gt; изооктан ≈ </a:t>
            </a:r>
            <a:r>
              <a:rPr lang="ru-RU" sz="1600" dirty="0" err="1" smtClean="0"/>
              <a:t>MeCN</a:t>
            </a:r>
            <a:r>
              <a:rPr lang="ru-RU" sz="1600" dirty="0" smtClean="0"/>
              <a:t>&gt; </a:t>
            </a:r>
            <a:r>
              <a:rPr lang="ru-RU" sz="1600" dirty="0" err="1" smtClean="0"/>
              <a:t>EtAc</a:t>
            </a:r>
            <a:r>
              <a:rPr lang="ru-RU" sz="1600" dirty="0" smtClean="0"/>
              <a:t>&gt; ацетон&gt; </a:t>
            </a:r>
            <a:r>
              <a:rPr lang="ru-RU" sz="1600" dirty="0" err="1" smtClean="0"/>
              <a:t>гексан</a:t>
            </a:r>
            <a:r>
              <a:rPr lang="ru-RU" sz="1600" dirty="0" smtClean="0"/>
              <a:t>. Таким образом, использование толуола может значительно увеличить пропускную способность образца в данном случае. Вышесказанное указывает на то, что выбор оптимального растворителя для введения ГХ зависит от нескольких факторов, одним из которых является использованная техника инъекции ГХ.</a:t>
            </a:r>
          </a:p>
          <a:p>
            <a:pPr algn="just"/>
            <a:r>
              <a:rPr lang="ru-RU" sz="1600" dirty="0" smtClean="0"/>
              <a:t>     Например, изооктан превосходит другие обсуждаемые растворители в терминах его небольшого объема расширения.</a:t>
            </a:r>
          </a:p>
          <a:p>
            <a:pPr algn="just"/>
            <a:r>
              <a:rPr lang="ru-RU" sz="1600" dirty="0" smtClean="0"/>
              <a:t>     Другим важным фактором является фактический ответ анализируемого вещества, полученный в различных растворителях. В таблице 2 приведены нормированные отклики стабильных пестицидов в тестируемых растворителях, которые выражены относительно по сравнению с нормированным откликом в толуоле.</a:t>
            </a:r>
          </a:p>
          <a:p>
            <a:pPr algn="just"/>
            <a:endParaRPr lang="ru-RU" sz="1600" dirty="0" smtClean="0"/>
          </a:p>
          <a:p>
            <a:pPr algn="just"/>
            <a:endParaRPr lang="ru-RU" sz="1600" dirty="0" smtClean="0"/>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sp>
        <p:nvSpPr>
          <p:cNvPr id="8" name="Прямоугольник 7"/>
          <p:cNvSpPr/>
          <p:nvPr/>
        </p:nvSpPr>
        <p:spPr>
          <a:xfrm>
            <a:off x="285720" y="1357298"/>
            <a:ext cx="8501122" cy="5016758"/>
          </a:xfrm>
          <a:prstGeom prst="rect">
            <a:avLst/>
          </a:prstGeom>
        </p:spPr>
        <p:txBody>
          <a:bodyPr wrap="square">
            <a:spAutoFit/>
          </a:bodyPr>
          <a:lstStyle/>
          <a:p>
            <a:pPr algn="just"/>
            <a:r>
              <a:rPr lang="ru-RU" sz="1600" dirty="0" smtClean="0"/>
              <a:t>    Значительно ниже нормированные отклики у </a:t>
            </a:r>
            <a:r>
              <a:rPr lang="ru-RU" sz="1600" dirty="0" err="1" smtClean="0"/>
              <a:t>ацефата</a:t>
            </a:r>
            <a:r>
              <a:rPr lang="ru-RU" sz="1600" dirty="0" smtClean="0"/>
              <a:t>, </a:t>
            </a:r>
            <a:r>
              <a:rPr lang="ru-RU" sz="1600" dirty="0" err="1" smtClean="0"/>
              <a:t>метамидофоса</a:t>
            </a:r>
            <a:r>
              <a:rPr lang="ru-RU" sz="1600" dirty="0" smtClean="0"/>
              <a:t>, </a:t>
            </a:r>
            <a:r>
              <a:rPr lang="ru-RU" sz="1600" dirty="0" err="1" smtClean="0"/>
              <a:t>ометоата</a:t>
            </a:r>
            <a:r>
              <a:rPr lang="ru-RU" sz="1600" dirty="0" smtClean="0"/>
              <a:t>, </a:t>
            </a:r>
            <a:r>
              <a:rPr lang="ru-RU" sz="1600" dirty="0" err="1" smtClean="0"/>
              <a:t>тиабендазола</a:t>
            </a:r>
            <a:r>
              <a:rPr lang="ru-RU" sz="1600" dirty="0" smtClean="0"/>
              <a:t> и </a:t>
            </a:r>
            <a:r>
              <a:rPr lang="ru-RU" sz="1600" dirty="0" err="1" smtClean="0"/>
              <a:t>имазалила</a:t>
            </a:r>
            <a:r>
              <a:rPr lang="ru-RU" sz="1600" dirty="0" smtClean="0"/>
              <a:t> были получены в </a:t>
            </a:r>
            <a:r>
              <a:rPr lang="ru-RU" sz="1600" dirty="0" err="1" smtClean="0"/>
              <a:t>гексане</a:t>
            </a:r>
            <a:r>
              <a:rPr lang="ru-RU" sz="1600" dirty="0" smtClean="0"/>
              <a:t> и изооктане по сравнению с</a:t>
            </a:r>
          </a:p>
          <a:p>
            <a:pPr algn="just"/>
            <a:r>
              <a:rPr lang="ru-RU" sz="1600" dirty="0" smtClean="0"/>
              <a:t>другие растворителями. Эти относительно полярные пестициды печально известны тем, что взаимодействуют с активными центрами в системе ГХ, что  приводит к их потерям и асимметрии пика; следовательно, они, как правило, представляют собой слабые звенья в </a:t>
            </a:r>
            <a:r>
              <a:rPr lang="ru-RU" sz="1600" dirty="0" err="1" smtClean="0"/>
              <a:t>мультиостаточном</a:t>
            </a:r>
            <a:r>
              <a:rPr lang="ru-RU" sz="1600" dirty="0" smtClean="0"/>
              <a:t> ГХ анализе. </a:t>
            </a:r>
          </a:p>
          <a:p>
            <a:pPr algn="just"/>
            <a:r>
              <a:rPr lang="ru-RU" sz="1600" dirty="0" smtClean="0"/>
              <a:t>    Слегка улучшает отклики </a:t>
            </a:r>
            <a:r>
              <a:rPr lang="ru-RU" sz="1600" dirty="0" err="1" smtClean="0"/>
              <a:t>карбарила</a:t>
            </a:r>
            <a:r>
              <a:rPr lang="ru-RU" sz="1600" dirty="0" smtClean="0"/>
              <a:t> и </a:t>
            </a:r>
            <a:r>
              <a:rPr lang="ru-RU" sz="1600" dirty="0" err="1" smtClean="0"/>
              <a:t>метиокарба</a:t>
            </a:r>
            <a:r>
              <a:rPr lang="ru-RU" sz="1600" dirty="0" smtClean="0"/>
              <a:t> (</a:t>
            </a:r>
            <a:r>
              <a:rPr lang="ru-RU" sz="1600" dirty="0" err="1" smtClean="0"/>
              <a:t>карбаматных</a:t>
            </a:r>
            <a:r>
              <a:rPr lang="ru-RU" sz="1600" dirty="0" smtClean="0"/>
              <a:t> пестицидов, восприимчивых к температурной деградации в инжекторе), а также некоторых других проблемных пестицидов в присутствии </a:t>
            </a:r>
            <a:r>
              <a:rPr lang="ru-RU" sz="1600" dirty="0" err="1" smtClean="0"/>
              <a:t>НАс</a:t>
            </a:r>
            <a:r>
              <a:rPr lang="ru-RU" sz="1600" dirty="0" smtClean="0"/>
              <a:t> (сравнение нормализованных ответов в ацетоне и </a:t>
            </a:r>
            <a:r>
              <a:rPr lang="ru-RU" sz="1600" dirty="0" err="1" smtClean="0"/>
              <a:t>MeCN</a:t>
            </a:r>
            <a:r>
              <a:rPr lang="ru-RU" sz="1600" dirty="0" smtClean="0"/>
              <a:t> растворах с и без </a:t>
            </a:r>
            <a:r>
              <a:rPr lang="ru-RU" sz="1600" dirty="0" err="1" smtClean="0"/>
              <a:t>НАс</a:t>
            </a:r>
            <a:r>
              <a:rPr lang="ru-RU" sz="1600" dirty="0" smtClean="0"/>
              <a:t> в таблице 2) также может быть объяснено защищающим эффектом </a:t>
            </a:r>
            <a:r>
              <a:rPr lang="ru-RU" sz="1600" dirty="0" err="1" smtClean="0"/>
              <a:t>НАс</a:t>
            </a:r>
            <a:r>
              <a:rPr lang="ru-RU" sz="1600" dirty="0" smtClean="0"/>
              <a:t>, которая может взаимодействовать с активными центрами инжектора и передней части колонки через водородные связи.</a:t>
            </a:r>
          </a:p>
          <a:p>
            <a:pPr algn="just"/>
            <a:r>
              <a:rPr lang="ru-RU" sz="1600" dirty="0" smtClean="0"/>
              <a:t>    Таким образом предпочтительны </a:t>
            </a:r>
            <a:r>
              <a:rPr lang="ru-RU" sz="1600" dirty="0" err="1" smtClean="0"/>
              <a:t>MeCN</a:t>
            </a:r>
            <a:r>
              <a:rPr lang="ru-RU" sz="1600" dirty="0" smtClean="0"/>
              <a:t>, ацетон и </a:t>
            </a:r>
            <a:r>
              <a:rPr lang="ru-RU" sz="1600" dirty="0" err="1" smtClean="0"/>
              <a:t>EtAc</a:t>
            </a:r>
            <a:r>
              <a:rPr lang="ru-RU" sz="1600" dirty="0" smtClean="0"/>
              <a:t>. Среди трех растворителей применяемых в экстракции, ацетон является наименее подходящим для извлечения </a:t>
            </a:r>
            <a:r>
              <a:rPr lang="ru-RU" sz="1600" dirty="0" err="1" smtClean="0"/>
              <a:t>мультиклассовых</a:t>
            </a:r>
            <a:r>
              <a:rPr lang="ru-RU" sz="1600" dirty="0" smtClean="0"/>
              <a:t> остатков пестицидов из проб плодоовощной продукции. </a:t>
            </a:r>
            <a:r>
              <a:rPr lang="ru-RU" sz="1600" dirty="0" err="1" smtClean="0"/>
              <a:t>MeCN</a:t>
            </a:r>
            <a:r>
              <a:rPr lang="ru-RU" sz="1600" dirty="0" smtClean="0"/>
              <a:t> имеет преимущество в экстракционной селективности и совместимости с более разнообразными аналитическими методами по сравнению с </a:t>
            </a:r>
            <a:r>
              <a:rPr lang="ru-RU" sz="1600" dirty="0" err="1" smtClean="0"/>
              <a:t>EtAc</a:t>
            </a:r>
            <a:r>
              <a:rPr lang="ru-RU" sz="1600" dirty="0" smtClean="0"/>
              <a:t>. </a:t>
            </a:r>
          </a:p>
          <a:p>
            <a:pPr algn="just"/>
            <a:r>
              <a:rPr lang="ru-RU" sz="1600" dirty="0" smtClean="0"/>
              <a:t>Если чувствительность является проблемой в инъекции без деления потока, то толуол оценивается как лучший обменный растворитель благодаря его смешиваемости с </a:t>
            </a:r>
            <a:r>
              <a:rPr lang="ru-RU" sz="1600" dirty="0" err="1" smtClean="0"/>
              <a:t>MeCN</a:t>
            </a:r>
            <a:r>
              <a:rPr lang="ru-RU" sz="1600" dirty="0" smtClean="0"/>
              <a:t> и хорошими откликами неустойчивых пестицидов. </a:t>
            </a:r>
            <a:endParaRPr lang="ru-RU" sz="1600" dirty="0"/>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dirty="0">
                <a:solidFill>
                  <a:srgbClr val="006633"/>
                </a:solidFill>
                <a:uFill>
                  <a:solidFill>
                    <a:srgbClr val="FFFFFF"/>
                  </a:solidFill>
                </a:uFill>
                <a:latin typeface="Garamond"/>
              </a:rPr>
              <a:t>Газо-жидкостная хроматография. Применение в анализе пестицидов.</a:t>
            </a:r>
            <a:endParaRPr lang="ru-RU" sz="4200" b="0" strike="noStrike" spc="-1" dirty="0">
              <a:solidFill>
                <a:srgbClr val="006633"/>
              </a:solidFill>
              <a:uFill>
                <a:solidFill>
                  <a:srgbClr val="FFFFFF"/>
                </a:solidFill>
              </a:uFill>
              <a:latin typeface="Garamond"/>
            </a:endParaRPr>
          </a:p>
        </p:txBody>
      </p:sp>
      <p:pic>
        <p:nvPicPr>
          <p:cNvPr id="1123" name="Рисунок 1122"/>
          <p:cNvPicPr/>
          <p:nvPr/>
        </p:nvPicPr>
        <p:blipFill>
          <a:blip r:embed="rId3"/>
          <a:stretch/>
        </p:blipFill>
        <p:spPr>
          <a:xfrm>
            <a:off x="469080" y="288000"/>
            <a:ext cx="971640" cy="963720"/>
          </a:xfrm>
          <a:prstGeom prst="rect">
            <a:avLst/>
          </a:prstGeom>
          <a:ln>
            <a:noFill/>
          </a:ln>
        </p:spPr>
      </p:pic>
      <p:pic>
        <p:nvPicPr>
          <p:cNvPr id="1124" name="Рисунок 1123"/>
          <p:cNvPicPr/>
          <p:nvPr/>
        </p:nvPicPr>
        <p:blipFill>
          <a:blip r:embed="rId4"/>
          <a:stretch/>
        </p:blipFill>
        <p:spPr>
          <a:xfrm>
            <a:off x="721440" y="432360"/>
            <a:ext cx="493560" cy="571680"/>
          </a:xfrm>
          <a:prstGeom prst="rect">
            <a:avLst/>
          </a:prstGeom>
          <a:ln>
            <a:noFill/>
          </a:ln>
        </p:spPr>
      </p:pic>
      <p:pic>
        <p:nvPicPr>
          <p:cNvPr id="744450" name="Picture 2"/>
          <p:cNvPicPr>
            <a:picLocks noChangeAspect="1" noChangeArrowheads="1"/>
          </p:cNvPicPr>
          <p:nvPr/>
        </p:nvPicPr>
        <p:blipFill>
          <a:blip r:embed="rId5"/>
          <a:srcRect/>
          <a:stretch>
            <a:fillRect/>
          </a:stretch>
        </p:blipFill>
        <p:spPr bwMode="auto">
          <a:xfrm>
            <a:off x="214282" y="1571612"/>
            <a:ext cx="8715436" cy="2143140"/>
          </a:xfrm>
          <a:prstGeom prst="rect">
            <a:avLst/>
          </a:prstGeom>
          <a:noFill/>
          <a:ln w="9525">
            <a:noFill/>
            <a:miter lim="800000"/>
            <a:headEnd/>
            <a:tailEnd/>
          </a:ln>
          <a:effectLst/>
        </p:spPr>
      </p:pic>
      <p:sp>
        <p:nvSpPr>
          <p:cNvPr id="7" name="Прямоугольник 6"/>
          <p:cNvSpPr/>
          <p:nvPr/>
        </p:nvSpPr>
        <p:spPr>
          <a:xfrm>
            <a:off x="285720" y="4214818"/>
            <a:ext cx="8429684" cy="1323439"/>
          </a:xfrm>
          <a:prstGeom prst="rect">
            <a:avLst/>
          </a:prstGeom>
        </p:spPr>
        <p:txBody>
          <a:bodyPr wrap="square">
            <a:spAutoFit/>
          </a:bodyPr>
          <a:lstStyle/>
          <a:p>
            <a:pPr algn="just"/>
            <a:r>
              <a:rPr lang="ru-RU" sz="1600" dirty="0" smtClean="0"/>
              <a:t>   В дополнение к этим факторам, превосходная стабильность растворенных пестицидов, средней полярности (хорошая растворимость широкого спектра пестицидов) и очень низкая летучесть толуола делают этот растворитель также подходящим для подготовки и долгосрочного хранения стандартных растворов пестицидов.</a:t>
            </a:r>
            <a:endParaRPr lang="ru-RU" sz="1600" dirty="0"/>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6"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37" name="Рисунок 1136"/>
          <p:cNvPicPr/>
          <p:nvPr/>
        </p:nvPicPr>
        <p:blipFill>
          <a:blip r:embed="rId3"/>
          <a:stretch/>
        </p:blipFill>
        <p:spPr>
          <a:xfrm>
            <a:off x="469080" y="288000"/>
            <a:ext cx="971640" cy="963720"/>
          </a:xfrm>
          <a:prstGeom prst="rect">
            <a:avLst/>
          </a:prstGeom>
          <a:ln>
            <a:noFill/>
          </a:ln>
        </p:spPr>
      </p:pic>
      <p:pic>
        <p:nvPicPr>
          <p:cNvPr id="1138" name="Рисунок 1137"/>
          <p:cNvPicPr/>
          <p:nvPr/>
        </p:nvPicPr>
        <p:blipFill>
          <a:blip r:embed="rId4"/>
          <a:stretch/>
        </p:blipFill>
        <p:spPr>
          <a:xfrm>
            <a:off x="721440" y="432360"/>
            <a:ext cx="493560" cy="571680"/>
          </a:xfrm>
          <a:prstGeom prst="rect">
            <a:avLst/>
          </a:prstGeom>
          <a:ln>
            <a:noFill/>
          </a:ln>
        </p:spPr>
      </p:pic>
      <p:pic>
        <p:nvPicPr>
          <p:cNvPr id="1139" name="Рисунок 1138"/>
          <p:cNvPicPr/>
          <p:nvPr/>
        </p:nvPicPr>
        <p:blipFill>
          <a:blip r:embed="rId5"/>
          <a:stretch/>
        </p:blipFill>
        <p:spPr>
          <a:xfrm>
            <a:off x="216000" y="1728720"/>
            <a:ext cx="4608000" cy="3642480"/>
          </a:xfrm>
          <a:prstGeom prst="rect">
            <a:avLst/>
          </a:prstGeom>
          <a:ln>
            <a:noFill/>
          </a:ln>
        </p:spPr>
      </p:pic>
      <p:pic>
        <p:nvPicPr>
          <p:cNvPr id="1140" name="Рисунок 1139"/>
          <p:cNvPicPr/>
          <p:nvPr/>
        </p:nvPicPr>
        <p:blipFill>
          <a:blip r:embed="rId6"/>
          <a:stretch/>
        </p:blipFill>
        <p:spPr>
          <a:xfrm>
            <a:off x="5400000" y="1584000"/>
            <a:ext cx="3405600" cy="4032000"/>
          </a:xfrm>
          <a:prstGeom prst="rect">
            <a:avLst/>
          </a:prstGeom>
          <a:ln>
            <a:noFill/>
          </a:ln>
        </p:spPr>
      </p:pic>
      <p:sp>
        <p:nvSpPr>
          <p:cNvPr id="1141" name="TextShape 2"/>
          <p:cNvSpPr txBox="1"/>
          <p:nvPr/>
        </p:nvSpPr>
        <p:spPr>
          <a:xfrm>
            <a:off x="432000" y="5688000"/>
            <a:ext cx="3670560" cy="36468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SHIMADZU LC-20 PROMINENCE</a:t>
            </a:r>
          </a:p>
        </p:txBody>
      </p:sp>
      <p:sp>
        <p:nvSpPr>
          <p:cNvPr id="1142" name="TextShape 3"/>
          <p:cNvSpPr txBox="1"/>
          <p:nvPr/>
        </p:nvSpPr>
        <p:spPr>
          <a:xfrm>
            <a:off x="5688000" y="5688000"/>
            <a:ext cx="2806560" cy="639000"/>
          </a:xfrm>
          <a:prstGeom prst="rect">
            <a:avLst/>
          </a:prstGeom>
          <a:noFill/>
          <a:ln>
            <a:noFill/>
          </a:ln>
        </p:spPr>
        <p:txBody>
          <a:bodyPr lIns="90000" tIns="45000" rIns="90000" bIns="45000"/>
          <a:lstStyle/>
          <a:p>
            <a:r>
              <a:rPr lang="ru-RU" sz="1800" b="0" strike="noStrike" spc="-1">
                <a:solidFill>
                  <a:srgbClr val="000000"/>
                </a:solidFill>
                <a:uFill>
                  <a:solidFill>
                    <a:srgbClr val="FFFFFF"/>
                  </a:solidFill>
                </a:uFill>
                <a:latin typeface="Arial"/>
              </a:rPr>
              <a:t>AGILENT  1290 INFINITY</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27" name="Рисунок 1126"/>
          <p:cNvPicPr/>
          <p:nvPr/>
        </p:nvPicPr>
        <p:blipFill>
          <a:blip r:embed="rId3"/>
          <a:stretch/>
        </p:blipFill>
        <p:spPr>
          <a:xfrm>
            <a:off x="469080" y="288000"/>
            <a:ext cx="971640" cy="963720"/>
          </a:xfrm>
          <a:prstGeom prst="rect">
            <a:avLst/>
          </a:prstGeom>
          <a:ln>
            <a:noFill/>
          </a:ln>
        </p:spPr>
      </p:pic>
      <p:pic>
        <p:nvPicPr>
          <p:cNvPr id="1128" name="Рисунок 1127"/>
          <p:cNvPicPr/>
          <p:nvPr/>
        </p:nvPicPr>
        <p:blipFill>
          <a:blip r:embed="rId4"/>
          <a:stretch/>
        </p:blipFill>
        <p:spPr>
          <a:xfrm>
            <a:off x="721440" y="432360"/>
            <a:ext cx="493560" cy="571680"/>
          </a:xfrm>
          <a:prstGeom prst="rect">
            <a:avLst/>
          </a:prstGeom>
          <a:ln>
            <a:noFill/>
          </a:ln>
        </p:spPr>
      </p:pic>
      <p:sp>
        <p:nvSpPr>
          <p:cNvPr id="1129" name="TextShape 2"/>
          <p:cNvSpPr txBox="1"/>
          <p:nvPr/>
        </p:nvSpPr>
        <p:spPr>
          <a:xfrm>
            <a:off x="216000" y="1359720"/>
            <a:ext cx="8712000" cy="3558240"/>
          </a:xfrm>
          <a:prstGeom prst="rect">
            <a:avLst/>
          </a:prstGeom>
          <a:noFill/>
          <a:ln>
            <a:noFill/>
          </a:ln>
        </p:spPr>
        <p:txBody>
          <a:bodyPr lIns="90000" tIns="45000" rIns="90000" bIns="45000"/>
          <a:lstStyle/>
          <a:p>
            <a:pPr algn="just"/>
            <a:r>
              <a:rPr lang="ru-RU" sz="1200" b="0" strike="noStrike" spc="-1" smtClean="0">
                <a:solidFill>
                  <a:srgbClr val="000000"/>
                </a:solidFill>
                <a:uFill>
                  <a:solidFill>
                    <a:srgbClr val="FFFFFF"/>
                  </a:solidFill>
                </a:uFill>
                <a:latin typeface="Arial"/>
              </a:rPr>
              <a:t>     </a:t>
            </a:r>
            <a:r>
              <a:rPr lang="ru-RU" sz="1200" b="0" strike="noStrike" spc="-1">
                <a:solidFill>
                  <a:srgbClr val="000000"/>
                </a:solidFill>
                <a:uFill>
                  <a:solidFill>
                    <a:srgbClr val="FFFFFF"/>
                  </a:solidFill>
                </a:uFill>
                <a:latin typeface="Arial"/>
              </a:rPr>
              <a:t>Достоинство ВЭЖХ лежит в области её эксплуатационной гибкости! ВЭЖХ позволяет работать с соединеними молекулярного веса от нескольких десятков до миллионов Дальтонов. Количество материала, которое нужно отдетектировать варьируется от пикограммов и нанограммов (аналитическая шкала) до микрограммов и миллиграммов (полупрепаративная шкала) до мультиграммов (препаративная шкала). Здесь уже нет требований к летучести или получению производных (хотя есть исключения из правил, например для фосфонометилглицина, то бишь глифосата. Он не поглощает УФ-свет). Водные образцы могут быть введены непосредственно после простой фильтрации для работы в обращенно‐фазовом режиме. Соединения в широком диапазоне полярностей могут быть проанализированы в пределах одной хроматограммы.</a:t>
            </a:r>
            <a:endParaRPr lang="ru-RU" sz="1800" b="0" strike="noStrike" spc="-1">
              <a:solidFill>
                <a:srgbClr val="000000"/>
              </a:solidFill>
              <a:uFill>
                <a:solidFill>
                  <a:srgbClr val="FFFFFF"/>
                </a:solidFill>
              </a:uFill>
              <a:latin typeface="Arial"/>
            </a:endParaRPr>
          </a:p>
          <a:p>
            <a:pPr algn="just"/>
            <a:r>
              <a:rPr lang="ru-RU" sz="1200" b="0" strike="noStrike" spc="-1" smtClean="0">
                <a:solidFill>
                  <a:srgbClr val="000000"/>
                </a:solidFill>
                <a:uFill>
                  <a:solidFill>
                    <a:srgbClr val="FFFFFF"/>
                  </a:solidFill>
                </a:uFill>
                <a:latin typeface="Arial"/>
              </a:rPr>
              <a:t>      ВЭЖХ</a:t>
            </a:r>
            <a:r>
              <a:rPr lang="ru-RU" sz="1200" b="0" strike="noStrike" spc="-1">
                <a:solidFill>
                  <a:srgbClr val="000000"/>
                </a:solidFill>
                <a:uFill>
                  <a:solidFill>
                    <a:srgbClr val="FFFFFF"/>
                  </a:solidFill>
                </a:uFill>
                <a:latin typeface="Arial"/>
              </a:rPr>
              <a:t>, как конечная аналитическая операция, предлагает комбинацию скорости, воспроизводимости и чувствительности. Типичные хроматограммы занимают от 10 до 30 минут, но длительные градиенты могут занять до 2 часов. Скоростная хроматография занимает от 15 до 30 секунд (чистое хроматографирование без учета времени отбора и ввода пробы) на 3‐мм колонках. Времена удерживания на одной и той же колонке, от хроматографирования до хроматографирования должно воспроизводиться с точностью не хуже  1%. Две  колонки одного  типа от одного и того же производителя должны давать воспроизводимость времен удерживания для стандартного набора веществ не хуже 5%. Относительные времена удерживания должны воспроизводиться в два‐три раза лучше.</a:t>
            </a:r>
            <a:endParaRPr lang="ru-RU" sz="1800" b="0" strike="noStrike" spc="-1">
              <a:solidFill>
                <a:srgbClr val="000000"/>
              </a:solidFill>
              <a:uFill>
                <a:solidFill>
                  <a:srgbClr val="FFFFFF"/>
                </a:solidFill>
              </a:uFill>
              <a:latin typeface="Arial"/>
            </a:endParaRPr>
          </a:p>
          <a:p>
            <a:pPr algn="just"/>
            <a:r>
              <a:rPr lang="ru-RU" sz="1200" b="0" strike="noStrike" spc="-1" smtClean="0">
                <a:solidFill>
                  <a:srgbClr val="000000"/>
                </a:solidFill>
                <a:uFill>
                  <a:solidFill>
                    <a:srgbClr val="FFFFFF"/>
                  </a:solidFill>
                </a:uFill>
                <a:latin typeface="Arial"/>
              </a:rPr>
              <a:t>        В </a:t>
            </a:r>
            <a:r>
              <a:rPr lang="ru-RU" sz="1200" b="0" strike="noStrike" spc="-1">
                <a:solidFill>
                  <a:srgbClr val="000000"/>
                </a:solidFill>
                <a:uFill>
                  <a:solidFill>
                    <a:srgbClr val="FFFFFF"/>
                  </a:solidFill>
                </a:uFill>
                <a:latin typeface="Arial"/>
              </a:rPr>
              <a:t>то время как ВЭЖХ может быть использована  для множества исследований и производственных операций, имеется несколько позиций, в которых она действительно сияет. Так как она позволяет  хроматографировать недериватизированные смеси (так как вся любая органика поглощает при 190 нм или видна в МС), то она является прекрасным орудием для анализа сложных смесей с минимальной пробоподготовкой.</a:t>
            </a:r>
            <a:endParaRPr lang="ru-RU" sz="1800" b="0" strike="noStrike" spc="-1">
              <a:solidFill>
                <a:srgbClr val="000000"/>
              </a:solidFill>
              <a:uFill>
                <a:solidFill>
                  <a:srgbClr val="FFFFFF"/>
                </a:solidFill>
              </a:uFill>
              <a:latin typeface="Arial"/>
            </a:endParaRPr>
          </a:p>
        </p:txBody>
      </p:sp>
      <p:sp>
        <p:nvSpPr>
          <p:cNvPr id="1130" name="TextShape 3"/>
          <p:cNvSpPr txBox="1"/>
          <p:nvPr/>
        </p:nvSpPr>
        <p:spPr>
          <a:xfrm>
            <a:off x="3046320" y="5006520"/>
            <a:ext cx="4225680" cy="1041480"/>
          </a:xfrm>
          <a:prstGeom prst="rect">
            <a:avLst/>
          </a:prstGeom>
          <a:noFill/>
          <a:ln>
            <a:solidFill>
              <a:srgbClr val="FF3333"/>
            </a:solidFill>
          </a:ln>
        </p:spPr>
        <p:txBody>
          <a:bodyPr lIns="90000" tIns="45000" rIns="90000" bIns="45000"/>
          <a:lstStyle/>
          <a:p>
            <a:pPr algn="just"/>
            <a:r>
              <a:rPr lang="ru-RU" sz="1200" b="0" strike="noStrike" spc="-1">
                <a:solidFill>
                  <a:srgbClr val="000000"/>
                </a:solidFill>
                <a:uFill>
                  <a:solidFill>
                    <a:srgbClr val="FFFFFF"/>
                  </a:solidFill>
                </a:uFill>
                <a:latin typeface="Arial"/>
              </a:rPr>
              <a:t>* В случае ВЭЖХ главной задачей пробоподготовки является не столько переведение аналитов в состояние в котором они могут быть отдетектированы, сколько в очистке пробы от тех компонентов матрицы, которые могут повредить колонку</a:t>
            </a:r>
            <a:endParaRPr lang="ru-RU" sz="1800" b="0" strike="noStrike" spc="-1">
              <a:solidFill>
                <a:srgbClr val="000000"/>
              </a:solidFill>
              <a:uFill>
                <a:solidFill>
                  <a:srgbClr val="FFFFFF"/>
                </a:solidFill>
              </a:uFill>
              <a:latin typeface="Arial"/>
            </a:endParaRPr>
          </a:p>
        </p:txBody>
      </p:sp>
      <p:pic>
        <p:nvPicPr>
          <p:cNvPr id="1131" name="Рисунок 1130"/>
          <p:cNvPicPr/>
          <p:nvPr/>
        </p:nvPicPr>
        <p:blipFill>
          <a:blip r:embed="rId5" cstate="print"/>
          <a:stretch/>
        </p:blipFill>
        <p:spPr>
          <a:xfrm>
            <a:off x="2376000" y="5182560"/>
            <a:ext cx="507600" cy="319680"/>
          </a:xfrm>
          <a:prstGeom prst="rect">
            <a:avLst/>
          </a:prstGeom>
          <a:ln>
            <a:noFill/>
          </a:ln>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3"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44" name="Рисунок 1143"/>
          <p:cNvPicPr/>
          <p:nvPr/>
        </p:nvPicPr>
        <p:blipFill>
          <a:blip r:embed="rId3"/>
          <a:stretch/>
        </p:blipFill>
        <p:spPr>
          <a:xfrm>
            <a:off x="469080" y="288000"/>
            <a:ext cx="971640" cy="963720"/>
          </a:xfrm>
          <a:prstGeom prst="rect">
            <a:avLst/>
          </a:prstGeom>
          <a:ln>
            <a:noFill/>
          </a:ln>
        </p:spPr>
      </p:pic>
      <p:pic>
        <p:nvPicPr>
          <p:cNvPr id="1145" name="Рисунок 1144"/>
          <p:cNvPicPr/>
          <p:nvPr/>
        </p:nvPicPr>
        <p:blipFill>
          <a:blip r:embed="rId4"/>
          <a:stretch/>
        </p:blipFill>
        <p:spPr>
          <a:xfrm>
            <a:off x="721440" y="432360"/>
            <a:ext cx="493560" cy="571680"/>
          </a:xfrm>
          <a:prstGeom prst="rect">
            <a:avLst/>
          </a:prstGeom>
          <a:ln>
            <a:noFill/>
          </a:ln>
        </p:spPr>
      </p:pic>
      <p:pic>
        <p:nvPicPr>
          <p:cNvPr id="1146" name="Рисунок 1145"/>
          <p:cNvPicPr/>
          <p:nvPr/>
        </p:nvPicPr>
        <p:blipFill>
          <a:blip r:embed="rId5"/>
          <a:stretch/>
        </p:blipFill>
        <p:spPr>
          <a:xfrm>
            <a:off x="288000" y="2051640"/>
            <a:ext cx="5800320" cy="3276360"/>
          </a:xfrm>
          <a:prstGeom prst="rect">
            <a:avLst/>
          </a:prstGeom>
          <a:ln>
            <a:noFill/>
          </a:ln>
        </p:spPr>
      </p:pic>
      <p:pic>
        <p:nvPicPr>
          <p:cNvPr id="1147" name="Рисунок 1146"/>
          <p:cNvPicPr/>
          <p:nvPr/>
        </p:nvPicPr>
        <p:blipFill>
          <a:blip r:embed="rId6"/>
          <a:stretch/>
        </p:blipFill>
        <p:spPr>
          <a:xfrm>
            <a:off x="5808240" y="2280240"/>
            <a:ext cx="3047760" cy="3047760"/>
          </a:xfrm>
          <a:prstGeom prst="rect">
            <a:avLst/>
          </a:prstGeom>
          <a:ln>
            <a:noFill/>
          </a:ln>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8"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49" name="Рисунок 1148"/>
          <p:cNvPicPr/>
          <p:nvPr/>
        </p:nvPicPr>
        <p:blipFill>
          <a:blip r:embed="rId3"/>
          <a:stretch/>
        </p:blipFill>
        <p:spPr>
          <a:xfrm>
            <a:off x="469080" y="288000"/>
            <a:ext cx="971640" cy="963720"/>
          </a:xfrm>
          <a:prstGeom prst="rect">
            <a:avLst/>
          </a:prstGeom>
          <a:ln>
            <a:noFill/>
          </a:ln>
        </p:spPr>
      </p:pic>
      <p:pic>
        <p:nvPicPr>
          <p:cNvPr id="1150" name="Рисунок 1149"/>
          <p:cNvPicPr/>
          <p:nvPr/>
        </p:nvPicPr>
        <p:blipFill>
          <a:blip r:embed="rId4"/>
          <a:stretch/>
        </p:blipFill>
        <p:spPr>
          <a:xfrm>
            <a:off x="721440" y="432360"/>
            <a:ext cx="493560" cy="571680"/>
          </a:xfrm>
          <a:prstGeom prst="rect">
            <a:avLst/>
          </a:prstGeom>
          <a:ln>
            <a:noFill/>
          </a:ln>
        </p:spPr>
      </p:pic>
      <p:pic>
        <p:nvPicPr>
          <p:cNvPr id="1151" name="Рисунок 1150"/>
          <p:cNvPicPr/>
          <p:nvPr/>
        </p:nvPicPr>
        <p:blipFill>
          <a:blip r:embed="rId5"/>
          <a:stretch/>
        </p:blipFill>
        <p:spPr>
          <a:xfrm>
            <a:off x="5808240" y="2280240"/>
            <a:ext cx="3047760" cy="3047760"/>
          </a:xfrm>
          <a:prstGeom prst="rect">
            <a:avLst/>
          </a:prstGeom>
          <a:ln>
            <a:noFill/>
          </a:ln>
        </p:spPr>
      </p:pic>
      <p:pic>
        <p:nvPicPr>
          <p:cNvPr id="1152" name="Рисунок 1151"/>
          <p:cNvPicPr/>
          <p:nvPr/>
        </p:nvPicPr>
        <p:blipFill>
          <a:blip r:embed="rId6"/>
          <a:stretch/>
        </p:blipFill>
        <p:spPr>
          <a:xfrm>
            <a:off x="504000" y="1800000"/>
            <a:ext cx="5390640" cy="3603240"/>
          </a:xfrm>
          <a:prstGeom prst="rect">
            <a:avLst/>
          </a:prstGeom>
          <a:ln>
            <a:noFill/>
          </a:ln>
        </p:spPr>
      </p:pic>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3"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54" name="Рисунок 1153"/>
          <p:cNvPicPr/>
          <p:nvPr/>
        </p:nvPicPr>
        <p:blipFill>
          <a:blip r:embed="rId3"/>
          <a:stretch/>
        </p:blipFill>
        <p:spPr>
          <a:xfrm>
            <a:off x="469080" y="288000"/>
            <a:ext cx="971640" cy="963720"/>
          </a:xfrm>
          <a:prstGeom prst="rect">
            <a:avLst/>
          </a:prstGeom>
          <a:ln>
            <a:noFill/>
          </a:ln>
        </p:spPr>
      </p:pic>
      <p:pic>
        <p:nvPicPr>
          <p:cNvPr id="1155" name="Рисунок 1154"/>
          <p:cNvPicPr/>
          <p:nvPr/>
        </p:nvPicPr>
        <p:blipFill>
          <a:blip r:embed="rId4"/>
          <a:stretch/>
        </p:blipFill>
        <p:spPr>
          <a:xfrm>
            <a:off x="721440" y="432360"/>
            <a:ext cx="493560" cy="571680"/>
          </a:xfrm>
          <a:prstGeom prst="rect">
            <a:avLst/>
          </a:prstGeom>
          <a:ln>
            <a:noFill/>
          </a:ln>
        </p:spPr>
      </p:pic>
      <p:pic>
        <p:nvPicPr>
          <p:cNvPr id="1156" name="Рисунок 1155"/>
          <p:cNvPicPr/>
          <p:nvPr/>
        </p:nvPicPr>
        <p:blipFill>
          <a:blip r:embed="rId5"/>
          <a:stretch/>
        </p:blipFill>
        <p:spPr>
          <a:xfrm>
            <a:off x="5832000" y="2016000"/>
            <a:ext cx="3047760" cy="3047760"/>
          </a:xfrm>
          <a:prstGeom prst="rect">
            <a:avLst/>
          </a:prstGeom>
          <a:ln>
            <a:noFill/>
          </a:ln>
        </p:spPr>
      </p:pic>
      <p:pic>
        <p:nvPicPr>
          <p:cNvPr id="1157" name="Рисунок 1156"/>
          <p:cNvPicPr/>
          <p:nvPr/>
        </p:nvPicPr>
        <p:blipFill>
          <a:blip r:embed="rId6"/>
          <a:stretch/>
        </p:blipFill>
        <p:spPr>
          <a:xfrm>
            <a:off x="416160" y="1548720"/>
            <a:ext cx="5271840" cy="4499280"/>
          </a:xfrm>
          <a:prstGeom prst="rect">
            <a:avLst/>
          </a:prstGeom>
          <a:ln>
            <a:noFill/>
          </a:ln>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58" name="Рисунок 1157"/>
          <p:cNvPicPr/>
          <p:nvPr/>
        </p:nvPicPr>
        <p:blipFill>
          <a:blip r:embed="rId3"/>
          <a:stretch/>
        </p:blipFill>
        <p:spPr>
          <a:xfrm>
            <a:off x="6984000" y="1485720"/>
            <a:ext cx="1999800" cy="4562280"/>
          </a:xfrm>
          <a:prstGeom prst="rect">
            <a:avLst/>
          </a:prstGeom>
          <a:ln>
            <a:noFill/>
          </a:ln>
        </p:spPr>
      </p:pic>
      <p:sp>
        <p:nvSpPr>
          <p:cNvPr id="1159"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60" name="Рисунок 1159"/>
          <p:cNvPicPr/>
          <p:nvPr/>
        </p:nvPicPr>
        <p:blipFill>
          <a:blip r:embed="rId4"/>
          <a:stretch/>
        </p:blipFill>
        <p:spPr>
          <a:xfrm>
            <a:off x="469080" y="288000"/>
            <a:ext cx="971640" cy="963720"/>
          </a:xfrm>
          <a:prstGeom prst="rect">
            <a:avLst/>
          </a:prstGeom>
          <a:ln>
            <a:noFill/>
          </a:ln>
        </p:spPr>
      </p:pic>
      <p:pic>
        <p:nvPicPr>
          <p:cNvPr id="1161" name="Рисунок 1160"/>
          <p:cNvPicPr/>
          <p:nvPr/>
        </p:nvPicPr>
        <p:blipFill>
          <a:blip r:embed="rId5"/>
          <a:stretch/>
        </p:blipFill>
        <p:spPr>
          <a:xfrm>
            <a:off x="721440" y="432360"/>
            <a:ext cx="493560" cy="571680"/>
          </a:xfrm>
          <a:prstGeom prst="rect">
            <a:avLst/>
          </a:prstGeom>
          <a:ln>
            <a:noFill/>
          </a:ln>
        </p:spPr>
      </p:pic>
      <p:pic>
        <p:nvPicPr>
          <p:cNvPr id="1162" name="Рисунок 1161"/>
          <p:cNvPicPr/>
          <p:nvPr/>
        </p:nvPicPr>
        <p:blipFill>
          <a:blip r:embed="rId6"/>
          <a:srcRect l="31487" t="28334" r="30707" b="791"/>
          <a:stretch/>
        </p:blipFill>
        <p:spPr>
          <a:xfrm>
            <a:off x="5976360" y="1800360"/>
            <a:ext cx="1151640" cy="2159640"/>
          </a:xfrm>
          <a:prstGeom prst="rect">
            <a:avLst/>
          </a:prstGeom>
          <a:ln>
            <a:noFill/>
          </a:ln>
        </p:spPr>
      </p:pic>
      <p:sp>
        <p:nvSpPr>
          <p:cNvPr id="1163" name="TextShape 2"/>
          <p:cNvSpPr txBox="1"/>
          <p:nvPr/>
        </p:nvSpPr>
        <p:spPr>
          <a:xfrm>
            <a:off x="353520" y="1445040"/>
            <a:ext cx="5187960" cy="277704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Детектор по измерению светового рассеяния ELSD, основан на различии в давлении паров обычно используемых в ЖХ растворителей и анализируемых веществ.</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Показания  ELSD пропорциональны массовой скорости потока вещества, что особенно важно при его использовании с колонками малого диаметра. Фоновый ток  ELSD при включенном лазере и установленном потоке предварительно нагретого несущего газа (CO</a:t>
            </a:r>
            <a:r>
              <a:rPr lang="ru-RU" sz="1200" b="0" strike="noStrike" spc="-1" baseline="-33000">
                <a:solidFill>
                  <a:srgbClr val="000000"/>
                </a:solidFill>
                <a:uFill>
                  <a:solidFill>
                    <a:srgbClr val="FFFFFF"/>
                  </a:solidFill>
                </a:uFill>
                <a:latin typeface="Arial"/>
                <a:ea typeface="Adobe Blank"/>
              </a:rPr>
              <a:t>2</a:t>
            </a:r>
            <a:r>
              <a:rPr lang="ru-RU" sz="1200" b="0" strike="noStrike" spc="-1">
                <a:solidFill>
                  <a:srgbClr val="000000"/>
                </a:solidFill>
                <a:uFill>
                  <a:solidFill>
                    <a:srgbClr val="FFFFFF"/>
                  </a:solidFill>
                </a:uFill>
                <a:latin typeface="Arial"/>
                <a:ea typeface="Adobe Blank"/>
              </a:rPr>
              <a:t> или N</a:t>
            </a:r>
            <a:r>
              <a:rPr lang="ru-RU" sz="1200" b="0" strike="noStrike" spc="-1" baseline="-33000">
                <a:solidFill>
                  <a:srgbClr val="000000"/>
                </a:solidFill>
                <a:uFill>
                  <a:solidFill>
                    <a:srgbClr val="FFFFFF"/>
                  </a:solidFill>
                </a:uFill>
                <a:latin typeface="Arial"/>
                <a:ea typeface="Adobe Blank"/>
              </a:rPr>
              <a:t>2</a:t>
            </a:r>
            <a:r>
              <a:rPr lang="ru-RU" sz="1200" b="0" strike="noStrike" spc="-1">
                <a:solidFill>
                  <a:srgbClr val="000000"/>
                </a:solidFill>
                <a:uFill>
                  <a:solidFill>
                    <a:srgbClr val="FFFFFF"/>
                  </a:solidFill>
                </a:uFill>
                <a:latin typeface="Arial"/>
                <a:ea typeface="Adobe Blank"/>
              </a:rPr>
              <a:t>) около 2*10</a:t>
            </a:r>
            <a:r>
              <a:rPr lang="ru-RU" sz="1200" b="0" strike="noStrike" spc="-1" baseline="33000">
                <a:solidFill>
                  <a:srgbClr val="000000"/>
                </a:solidFill>
                <a:uFill>
                  <a:solidFill>
                    <a:srgbClr val="FFFFFF"/>
                  </a:solidFill>
                </a:uFill>
                <a:latin typeface="Arial"/>
                <a:ea typeface="Adobe Blank"/>
              </a:rPr>
              <a:t>-10</a:t>
            </a:r>
            <a:r>
              <a:rPr lang="ru-RU" sz="1200" b="0" strike="noStrike" spc="-1">
                <a:solidFill>
                  <a:srgbClr val="000000"/>
                </a:solidFill>
                <a:uFill>
                  <a:solidFill>
                    <a:srgbClr val="FFFFFF"/>
                  </a:solidFill>
                </a:uFill>
                <a:latin typeface="Arial"/>
                <a:ea typeface="Adobe Blank"/>
              </a:rPr>
              <a:t> А; шум 1*10</a:t>
            </a:r>
            <a:r>
              <a:rPr lang="ru-RU" sz="1200" b="0" strike="noStrike" spc="-1" baseline="33000">
                <a:solidFill>
                  <a:srgbClr val="000000"/>
                </a:solidFill>
                <a:uFill>
                  <a:solidFill>
                    <a:srgbClr val="FFFFFF"/>
                  </a:solidFill>
                </a:uFill>
                <a:latin typeface="Arial"/>
                <a:ea typeface="Adobe Blank"/>
              </a:rPr>
              <a:t>-11</a:t>
            </a:r>
            <a:r>
              <a:rPr lang="ru-RU" sz="1200" b="0" strike="noStrike" spc="-1">
                <a:solidFill>
                  <a:srgbClr val="000000"/>
                </a:solidFill>
                <a:uFill>
                  <a:solidFill>
                    <a:srgbClr val="FFFFFF"/>
                  </a:solidFill>
                </a:uFill>
                <a:latin typeface="Arial"/>
                <a:ea typeface="Adobe Blank"/>
              </a:rPr>
              <a:t>А. Вклад  ELSD в расширение полосы пробы 0,1...0,2 мкл. Нулевая линия стабильна даже привысоком градиенте концентраций, однако показания пропорциональны массовому потоку анализируемого вещества в степени 1,8. Основным требованием является условие, чтобы анализируемые вещества были жидкими или твердыми при температуре детектора.</a:t>
            </a:r>
            <a:endParaRPr lang="ru-RU" sz="1800" b="0" strike="noStrike" spc="-1">
              <a:solidFill>
                <a:srgbClr val="000000"/>
              </a:solidFill>
              <a:uFill>
                <a:solidFill>
                  <a:srgbClr val="FFFFFF"/>
                </a:solidFill>
              </a:uFill>
              <a:latin typeface="Arial"/>
            </a:endParaRPr>
          </a:p>
        </p:txBody>
      </p:sp>
      <p:sp>
        <p:nvSpPr>
          <p:cNvPr id="1164" name="TextShape 3"/>
          <p:cNvSpPr txBox="1"/>
          <p:nvPr/>
        </p:nvSpPr>
        <p:spPr>
          <a:xfrm>
            <a:off x="356040" y="4213080"/>
            <a:ext cx="6555960" cy="2194920"/>
          </a:xfrm>
          <a:prstGeom prst="rect">
            <a:avLst/>
          </a:prstGeom>
          <a:noFill/>
          <a:ln>
            <a:noFill/>
          </a:ln>
        </p:spPr>
        <p:txBody>
          <a:bodyPr lIns="90000" tIns="45000" rIns="90000" bIns="45000"/>
          <a:lstStyle/>
          <a:p>
            <a:pPr algn="just">
              <a:lnSpc>
                <a:spcPct val="100000"/>
              </a:lnSpc>
            </a:pPr>
            <a:r>
              <a:rPr lang="ru-RU" sz="1000" b="0" strike="noStrike" spc="-1">
                <a:solidFill>
                  <a:srgbClr val="000000"/>
                </a:solidFill>
                <a:uFill>
                  <a:solidFill>
                    <a:srgbClr val="FFFFFF"/>
                  </a:solidFill>
                </a:uFill>
                <a:latin typeface="Arial"/>
                <a:ea typeface="Adobe Blank"/>
              </a:rPr>
              <a:t> Детектор   светового  рассеяния: 1 — вход элюента; 2 — подводящая трубка; 3 - уплотнение; 4 — сопло; </a:t>
            </a:r>
            <a:endParaRPr lang="ru-RU" sz="1800" b="0" strike="noStrike" spc="-1">
              <a:solidFill>
                <a:srgbClr val="000000"/>
              </a:solidFill>
              <a:uFill>
                <a:solidFill>
                  <a:srgbClr val="FFFFFF"/>
                </a:solidFill>
              </a:uFill>
              <a:latin typeface="Arial"/>
            </a:endParaRPr>
          </a:p>
          <a:p>
            <a:pPr algn="just">
              <a:lnSpc>
                <a:spcPct val="100000"/>
              </a:lnSpc>
            </a:pPr>
            <a:r>
              <a:rPr lang="ru-RU" sz="1000" b="0" strike="noStrike" spc="-1">
                <a:solidFill>
                  <a:srgbClr val="000000"/>
                </a:solidFill>
                <a:uFill>
                  <a:solidFill>
                    <a:srgbClr val="FFFFFF"/>
                  </a:solidFill>
                </a:uFill>
                <a:latin typeface="Arial"/>
                <a:ea typeface="Adobe Blank"/>
              </a:rPr>
              <a:t>5 — камера распыления; 6 — нагреватель; 7 — корпус детектора; 8 — камера испарения; 9 — трубка для выхода луча; 10 — камера светорассеяния; 11 — трубка для выхода потока; 12 — стеклянное окно; </a:t>
            </a:r>
            <a:endParaRPr lang="ru-RU" sz="1800" b="0" strike="noStrike" spc="-1">
              <a:solidFill>
                <a:srgbClr val="000000"/>
              </a:solidFill>
              <a:uFill>
                <a:solidFill>
                  <a:srgbClr val="FFFFFF"/>
                </a:solidFill>
              </a:uFill>
              <a:latin typeface="Arial"/>
            </a:endParaRPr>
          </a:p>
          <a:p>
            <a:pPr algn="just">
              <a:lnSpc>
                <a:spcPct val="100000"/>
              </a:lnSpc>
            </a:pPr>
            <a:r>
              <a:rPr lang="ru-RU" sz="1000" b="0" strike="noStrike" spc="-1">
                <a:solidFill>
                  <a:srgbClr val="000000"/>
                </a:solidFill>
                <a:uFill>
                  <a:solidFill>
                    <a:srgbClr val="FFFFFF"/>
                  </a:solidFill>
                </a:uFill>
                <a:latin typeface="Arial"/>
                <a:ea typeface="Adobe Blank"/>
              </a:rPr>
              <a:t>13 — двойная диафрагма;  14 — стеклянный стержень.</a:t>
            </a:r>
            <a:endParaRPr lang="ru-RU" sz="1800" b="0" strike="noStrike" spc="-1">
              <a:solidFill>
                <a:srgbClr val="000000"/>
              </a:solidFill>
              <a:uFill>
                <a:solidFill>
                  <a:srgbClr val="FFFFFF"/>
                </a:solidFill>
              </a:uFill>
              <a:latin typeface="Arial"/>
            </a:endParaRPr>
          </a:p>
          <a:p>
            <a:pPr algn="just">
              <a:lnSpc>
                <a:spcPct val="100000"/>
              </a:lnSpc>
            </a:pPr>
            <a:r>
              <a:rPr lang="ru-RU" sz="1000" b="0" strike="noStrike" spc="-1">
                <a:solidFill>
                  <a:srgbClr val="000000"/>
                </a:solidFill>
                <a:uFill>
                  <a:solidFill>
                    <a:srgbClr val="FFFFFF"/>
                  </a:solidFill>
                </a:uFill>
                <a:latin typeface="Arial"/>
                <a:ea typeface="Adobe Blank"/>
              </a:rPr>
              <a:t>Элюент на выходе из колонки 1 распыляется в камере 5 при повышенной температуре. В камере испарения 8 растворитель испаряется, а поток частиц нелетучих анализируемых веществ рассеивает свет лазерного луча в камере светорассеяния, в которой имеется стеклянный стержень 14, расположенный перпендикулярно лучу лазера на расстоянии 2...5 мм от него. Стержень служит в качестве коллектора рассеянного света. Через стержень часть рассеянного света попадает на фотоумножитель.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65"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66" name="Рисунок 1165"/>
          <p:cNvPicPr/>
          <p:nvPr/>
        </p:nvPicPr>
        <p:blipFill>
          <a:blip r:embed="rId3"/>
          <a:stretch/>
        </p:blipFill>
        <p:spPr>
          <a:xfrm>
            <a:off x="469080" y="288000"/>
            <a:ext cx="971640" cy="963720"/>
          </a:xfrm>
          <a:prstGeom prst="rect">
            <a:avLst/>
          </a:prstGeom>
          <a:ln>
            <a:noFill/>
          </a:ln>
        </p:spPr>
      </p:pic>
      <p:pic>
        <p:nvPicPr>
          <p:cNvPr id="1167" name="Рисунок 1166"/>
          <p:cNvPicPr/>
          <p:nvPr/>
        </p:nvPicPr>
        <p:blipFill>
          <a:blip r:embed="rId4"/>
          <a:stretch/>
        </p:blipFill>
        <p:spPr>
          <a:xfrm>
            <a:off x="721440" y="432360"/>
            <a:ext cx="493560" cy="571680"/>
          </a:xfrm>
          <a:prstGeom prst="rect">
            <a:avLst/>
          </a:prstGeom>
          <a:ln>
            <a:noFill/>
          </a:ln>
        </p:spPr>
      </p:pic>
      <p:pic>
        <p:nvPicPr>
          <p:cNvPr id="1168" name="Рисунок 1167"/>
          <p:cNvPicPr/>
          <p:nvPr/>
        </p:nvPicPr>
        <p:blipFill>
          <a:blip r:embed="rId5"/>
          <a:stretch/>
        </p:blipFill>
        <p:spPr>
          <a:xfrm>
            <a:off x="5832000" y="1800000"/>
            <a:ext cx="3047760" cy="3047760"/>
          </a:xfrm>
          <a:prstGeom prst="rect">
            <a:avLst/>
          </a:prstGeom>
          <a:ln>
            <a:noFill/>
          </a:ln>
        </p:spPr>
      </p:pic>
      <p:pic>
        <p:nvPicPr>
          <p:cNvPr id="1169" name="Рисунок 1168"/>
          <p:cNvPicPr/>
          <p:nvPr/>
        </p:nvPicPr>
        <p:blipFill>
          <a:blip r:embed="rId6"/>
          <a:stretch/>
        </p:blipFill>
        <p:spPr>
          <a:xfrm>
            <a:off x="288000" y="1584000"/>
            <a:ext cx="5962320" cy="4333680"/>
          </a:xfrm>
          <a:prstGeom prst="rect">
            <a:avLst/>
          </a:prstGeom>
          <a:ln>
            <a:noFill/>
          </a:ln>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5"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66" name="Рисунок 1165"/>
          <p:cNvPicPr/>
          <p:nvPr/>
        </p:nvPicPr>
        <p:blipFill>
          <a:blip r:embed="rId3"/>
          <a:stretch/>
        </p:blipFill>
        <p:spPr>
          <a:xfrm>
            <a:off x="469080" y="288000"/>
            <a:ext cx="971640" cy="963720"/>
          </a:xfrm>
          <a:prstGeom prst="rect">
            <a:avLst/>
          </a:prstGeom>
          <a:ln>
            <a:noFill/>
          </a:ln>
        </p:spPr>
      </p:pic>
      <p:pic>
        <p:nvPicPr>
          <p:cNvPr id="1167" name="Рисунок 1166"/>
          <p:cNvPicPr/>
          <p:nvPr/>
        </p:nvPicPr>
        <p:blipFill>
          <a:blip r:embed="rId4"/>
          <a:stretch/>
        </p:blipFill>
        <p:spPr>
          <a:xfrm>
            <a:off x="721440" y="432360"/>
            <a:ext cx="493560" cy="571680"/>
          </a:xfrm>
          <a:prstGeom prst="rect">
            <a:avLst/>
          </a:prstGeom>
          <a:ln>
            <a:noFill/>
          </a:ln>
        </p:spPr>
      </p:pic>
      <p:pic>
        <p:nvPicPr>
          <p:cNvPr id="7" name="Рисунок 6" descr="Pickering PCX5100_PostColumReaktor.jpg"/>
          <p:cNvPicPr>
            <a:picLocks noChangeAspect="1"/>
          </p:cNvPicPr>
          <p:nvPr/>
        </p:nvPicPr>
        <p:blipFill>
          <a:blip r:embed="rId5" cstate="print"/>
          <a:stretch>
            <a:fillRect/>
          </a:stretch>
        </p:blipFill>
        <p:spPr>
          <a:xfrm>
            <a:off x="285720" y="1928802"/>
            <a:ext cx="2786082" cy="3286124"/>
          </a:xfrm>
          <a:prstGeom prst="rect">
            <a:avLst/>
          </a:prstGeom>
        </p:spPr>
      </p:pic>
      <p:pic>
        <p:nvPicPr>
          <p:cNvPr id="8" name="Рисунок 7" descr="Pickering PCX5200_PostColumReaktor.jpg"/>
          <p:cNvPicPr>
            <a:picLocks noChangeAspect="1"/>
          </p:cNvPicPr>
          <p:nvPr/>
        </p:nvPicPr>
        <p:blipFill>
          <a:blip r:embed="rId6"/>
          <a:srcRect r="78446" b="60424"/>
          <a:stretch>
            <a:fillRect/>
          </a:stretch>
        </p:blipFill>
        <p:spPr>
          <a:xfrm>
            <a:off x="3286116" y="1857364"/>
            <a:ext cx="2814122" cy="3429024"/>
          </a:xfrm>
          <a:prstGeom prst="rect">
            <a:avLst/>
          </a:prstGeom>
        </p:spPr>
      </p:pic>
      <p:pic>
        <p:nvPicPr>
          <p:cNvPr id="9" name="Рисунок 8" descr="Pinnacle PCX Delta_PostColumReaktor.jpg"/>
          <p:cNvPicPr>
            <a:picLocks noChangeAspect="1"/>
          </p:cNvPicPr>
          <p:nvPr/>
        </p:nvPicPr>
        <p:blipFill>
          <a:blip r:embed="rId7"/>
          <a:srcRect l="3125" t="1250" r="75313" b="51250"/>
          <a:stretch>
            <a:fillRect/>
          </a:stretch>
        </p:blipFill>
        <p:spPr>
          <a:xfrm>
            <a:off x="6215074" y="1428736"/>
            <a:ext cx="2428892" cy="4012952"/>
          </a:xfrm>
          <a:prstGeom prst="rect">
            <a:avLst/>
          </a:prstGeom>
        </p:spPr>
      </p:pic>
      <p:sp>
        <p:nvSpPr>
          <p:cNvPr id="10" name="TextBox 9"/>
          <p:cNvSpPr txBox="1"/>
          <p:nvPr/>
        </p:nvSpPr>
        <p:spPr>
          <a:xfrm>
            <a:off x="2357422" y="1285860"/>
            <a:ext cx="4406784" cy="369332"/>
          </a:xfrm>
          <a:prstGeom prst="rect">
            <a:avLst/>
          </a:prstGeom>
          <a:noFill/>
        </p:spPr>
        <p:txBody>
          <a:bodyPr wrap="none" rtlCol="0">
            <a:spAutoFit/>
          </a:bodyPr>
          <a:lstStyle/>
          <a:p>
            <a:r>
              <a:rPr lang="ru-RU" b="1" dirty="0" err="1" smtClean="0"/>
              <a:t>Постколоночные</a:t>
            </a:r>
            <a:r>
              <a:rPr lang="ru-RU" b="1" dirty="0" smtClean="0"/>
              <a:t> реакторы </a:t>
            </a:r>
            <a:r>
              <a:rPr lang="ru-RU" b="1" dirty="0" err="1" smtClean="0"/>
              <a:t>Pickering</a:t>
            </a:r>
            <a:endParaRPr lang="ru-RU" b="1" dirty="0"/>
          </a:p>
        </p:txBody>
      </p:sp>
      <p:sp>
        <p:nvSpPr>
          <p:cNvPr id="11" name="TextBox 10"/>
          <p:cNvSpPr txBox="1"/>
          <p:nvPr/>
        </p:nvSpPr>
        <p:spPr>
          <a:xfrm>
            <a:off x="785786" y="5357826"/>
            <a:ext cx="1236236" cy="369332"/>
          </a:xfrm>
          <a:prstGeom prst="rect">
            <a:avLst/>
          </a:prstGeom>
          <a:noFill/>
        </p:spPr>
        <p:txBody>
          <a:bodyPr wrap="none" rtlCol="0">
            <a:spAutoFit/>
          </a:bodyPr>
          <a:lstStyle/>
          <a:p>
            <a:r>
              <a:rPr lang="ru-RU" b="1" dirty="0" smtClean="0"/>
              <a:t>PCX 5100</a:t>
            </a:r>
            <a:endParaRPr lang="ru-RU" b="1" dirty="0"/>
          </a:p>
        </p:txBody>
      </p:sp>
      <p:sp>
        <p:nvSpPr>
          <p:cNvPr id="12" name="TextBox 11"/>
          <p:cNvSpPr txBox="1"/>
          <p:nvPr/>
        </p:nvSpPr>
        <p:spPr>
          <a:xfrm>
            <a:off x="3929058" y="5429264"/>
            <a:ext cx="1236236" cy="369332"/>
          </a:xfrm>
          <a:prstGeom prst="rect">
            <a:avLst/>
          </a:prstGeom>
          <a:noFill/>
        </p:spPr>
        <p:txBody>
          <a:bodyPr wrap="none" rtlCol="0">
            <a:spAutoFit/>
          </a:bodyPr>
          <a:lstStyle/>
          <a:p>
            <a:r>
              <a:rPr lang="ru-RU" b="1" dirty="0" smtClean="0"/>
              <a:t>PCX 5200</a:t>
            </a:r>
            <a:endParaRPr lang="ru-RU" b="1" dirty="0"/>
          </a:p>
        </p:txBody>
      </p:sp>
      <p:sp>
        <p:nvSpPr>
          <p:cNvPr id="13" name="TextBox 12"/>
          <p:cNvSpPr txBox="1"/>
          <p:nvPr/>
        </p:nvSpPr>
        <p:spPr>
          <a:xfrm>
            <a:off x="6715140" y="5429264"/>
            <a:ext cx="1287532" cy="369332"/>
          </a:xfrm>
          <a:prstGeom prst="rect">
            <a:avLst/>
          </a:prstGeom>
          <a:noFill/>
        </p:spPr>
        <p:txBody>
          <a:bodyPr wrap="none" rtlCol="0">
            <a:spAutoFit/>
          </a:bodyPr>
          <a:lstStyle/>
          <a:p>
            <a:r>
              <a:rPr lang="ru-RU" b="1" dirty="0" smtClean="0"/>
              <a:t>PCX </a:t>
            </a:r>
            <a:r>
              <a:rPr lang="ru-RU" b="1" dirty="0" err="1" smtClean="0"/>
              <a:t>Delta</a:t>
            </a:r>
            <a:endParaRPr lang="ru-RU" b="1" dirty="0"/>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5"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66" name="Рисунок 1165"/>
          <p:cNvPicPr/>
          <p:nvPr/>
        </p:nvPicPr>
        <p:blipFill>
          <a:blip r:embed="rId3"/>
          <a:stretch/>
        </p:blipFill>
        <p:spPr>
          <a:xfrm>
            <a:off x="469080" y="288000"/>
            <a:ext cx="971640" cy="963720"/>
          </a:xfrm>
          <a:prstGeom prst="rect">
            <a:avLst/>
          </a:prstGeom>
          <a:ln>
            <a:noFill/>
          </a:ln>
        </p:spPr>
      </p:pic>
      <p:pic>
        <p:nvPicPr>
          <p:cNvPr id="1167" name="Рисунок 1166"/>
          <p:cNvPicPr/>
          <p:nvPr/>
        </p:nvPicPr>
        <p:blipFill>
          <a:blip r:embed="rId4"/>
          <a:stretch/>
        </p:blipFill>
        <p:spPr>
          <a:xfrm>
            <a:off x="721440" y="432360"/>
            <a:ext cx="493560" cy="571680"/>
          </a:xfrm>
          <a:prstGeom prst="rect">
            <a:avLst/>
          </a:prstGeom>
          <a:ln>
            <a:noFill/>
          </a:ln>
        </p:spPr>
      </p:pic>
      <p:sp>
        <p:nvSpPr>
          <p:cNvPr id="10" name="TextBox 9"/>
          <p:cNvSpPr txBox="1"/>
          <p:nvPr/>
        </p:nvSpPr>
        <p:spPr>
          <a:xfrm>
            <a:off x="1571604" y="1285860"/>
            <a:ext cx="5787738" cy="369332"/>
          </a:xfrm>
          <a:prstGeom prst="rect">
            <a:avLst/>
          </a:prstGeom>
          <a:noFill/>
        </p:spPr>
        <p:txBody>
          <a:bodyPr wrap="none" rtlCol="0">
            <a:spAutoFit/>
          </a:bodyPr>
          <a:lstStyle/>
          <a:p>
            <a:r>
              <a:rPr lang="ru-RU" b="1" dirty="0" err="1" smtClean="0"/>
              <a:t>Постколоночные</a:t>
            </a:r>
            <a:r>
              <a:rPr lang="ru-RU" b="1" dirty="0" smtClean="0"/>
              <a:t> реакторы без насосного блока </a:t>
            </a:r>
            <a:endParaRPr lang="ru-RU" b="1" dirty="0"/>
          </a:p>
        </p:txBody>
      </p:sp>
      <p:sp>
        <p:nvSpPr>
          <p:cNvPr id="11" name="TextBox 10"/>
          <p:cNvSpPr txBox="1"/>
          <p:nvPr/>
        </p:nvSpPr>
        <p:spPr>
          <a:xfrm>
            <a:off x="928662" y="5357826"/>
            <a:ext cx="2082621" cy="369332"/>
          </a:xfrm>
          <a:prstGeom prst="rect">
            <a:avLst/>
          </a:prstGeom>
          <a:noFill/>
        </p:spPr>
        <p:txBody>
          <a:bodyPr wrap="none" rtlCol="0">
            <a:spAutoFit/>
          </a:bodyPr>
          <a:lstStyle/>
          <a:p>
            <a:r>
              <a:rPr lang="ru-RU" b="1" dirty="0" err="1" smtClean="0"/>
              <a:t>Beckman</a:t>
            </a:r>
            <a:r>
              <a:rPr lang="ru-RU" b="1" dirty="0" smtClean="0"/>
              <a:t> </a:t>
            </a:r>
            <a:r>
              <a:rPr lang="ru-RU" b="1" dirty="0" err="1" smtClean="0"/>
              <a:t>Coulter</a:t>
            </a:r>
            <a:endParaRPr lang="ru-RU" b="1" dirty="0"/>
          </a:p>
        </p:txBody>
      </p:sp>
      <p:sp>
        <p:nvSpPr>
          <p:cNvPr id="12" name="TextBox 11"/>
          <p:cNvSpPr txBox="1"/>
          <p:nvPr/>
        </p:nvSpPr>
        <p:spPr>
          <a:xfrm>
            <a:off x="6143636" y="5500702"/>
            <a:ext cx="954107" cy="369332"/>
          </a:xfrm>
          <a:prstGeom prst="rect">
            <a:avLst/>
          </a:prstGeom>
          <a:noFill/>
        </p:spPr>
        <p:txBody>
          <a:bodyPr wrap="none" rtlCol="0">
            <a:spAutoFit/>
          </a:bodyPr>
          <a:lstStyle/>
          <a:p>
            <a:r>
              <a:rPr lang="ru-RU" b="1" dirty="0" err="1" smtClean="0"/>
              <a:t>Dionex</a:t>
            </a:r>
            <a:endParaRPr lang="ru-RU" b="1" dirty="0"/>
          </a:p>
        </p:txBody>
      </p:sp>
      <p:pic>
        <p:nvPicPr>
          <p:cNvPr id="14" name="Рисунок 13" descr="Becman_PostColumReaktor.jpg"/>
          <p:cNvPicPr>
            <a:picLocks noChangeAspect="1"/>
          </p:cNvPicPr>
          <p:nvPr/>
        </p:nvPicPr>
        <p:blipFill>
          <a:blip r:embed="rId5" cstate="print"/>
          <a:stretch>
            <a:fillRect/>
          </a:stretch>
        </p:blipFill>
        <p:spPr>
          <a:xfrm>
            <a:off x="857224" y="1928802"/>
            <a:ext cx="2275282" cy="3046403"/>
          </a:xfrm>
          <a:prstGeom prst="rect">
            <a:avLst/>
          </a:prstGeom>
        </p:spPr>
      </p:pic>
      <p:pic>
        <p:nvPicPr>
          <p:cNvPr id="15" name="Рисунок 14" descr="Dionex_PostColumReaktor.jpg"/>
          <p:cNvPicPr>
            <a:picLocks noChangeAspect="1"/>
          </p:cNvPicPr>
          <p:nvPr/>
        </p:nvPicPr>
        <p:blipFill>
          <a:blip r:embed="rId6"/>
          <a:srcRect r="53750" b="17500"/>
          <a:stretch>
            <a:fillRect/>
          </a:stretch>
        </p:blipFill>
        <p:spPr>
          <a:xfrm>
            <a:off x="5572132" y="1857364"/>
            <a:ext cx="2563085" cy="3429004"/>
          </a:xfrm>
          <a:prstGeom prst="rect">
            <a:avLst/>
          </a:prstGeom>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33" name="Рисунок 1132"/>
          <p:cNvPicPr/>
          <p:nvPr/>
        </p:nvPicPr>
        <p:blipFill>
          <a:blip r:embed="rId3"/>
          <a:stretch/>
        </p:blipFill>
        <p:spPr>
          <a:xfrm>
            <a:off x="469080" y="288000"/>
            <a:ext cx="971640" cy="963720"/>
          </a:xfrm>
          <a:prstGeom prst="rect">
            <a:avLst/>
          </a:prstGeom>
          <a:ln>
            <a:noFill/>
          </a:ln>
        </p:spPr>
      </p:pic>
      <p:pic>
        <p:nvPicPr>
          <p:cNvPr id="1134" name="Рисунок 1133"/>
          <p:cNvPicPr/>
          <p:nvPr/>
        </p:nvPicPr>
        <p:blipFill>
          <a:blip r:embed="rId4"/>
          <a:stretch/>
        </p:blipFill>
        <p:spPr>
          <a:xfrm>
            <a:off x="721440" y="432360"/>
            <a:ext cx="493560" cy="571680"/>
          </a:xfrm>
          <a:prstGeom prst="rect">
            <a:avLst/>
          </a:prstGeom>
          <a:ln>
            <a:noFill/>
          </a:ln>
        </p:spPr>
      </p:pic>
      <p:sp>
        <p:nvSpPr>
          <p:cNvPr id="1135" name="TextShape 2"/>
          <p:cNvSpPr txBox="1"/>
          <p:nvPr/>
        </p:nvSpPr>
        <p:spPr>
          <a:xfrm>
            <a:off x="142844" y="1357298"/>
            <a:ext cx="8856000" cy="4105800"/>
          </a:xfrm>
          <a:prstGeom prst="rect">
            <a:avLst/>
          </a:prstGeom>
          <a:noFill/>
          <a:ln>
            <a:noFill/>
          </a:ln>
        </p:spPr>
        <p:txBody>
          <a:bodyPr lIns="90000" tIns="45000" rIns="90000" bIns="45000"/>
          <a:lstStyle/>
          <a:p>
            <a:pPr algn="just"/>
            <a:r>
              <a:rPr lang="ru-RU" sz="1200" b="0" strike="noStrike" spc="-1">
                <a:solidFill>
                  <a:srgbClr val="000000"/>
                </a:solidFill>
                <a:uFill>
                  <a:solidFill>
                    <a:srgbClr val="FFFFFF"/>
                  </a:solidFill>
                </a:uFill>
                <a:latin typeface="Arial"/>
              </a:rPr>
              <a:t> </a:t>
            </a:r>
            <a:r>
              <a:rPr lang="ru-RU" sz="1200" b="0" strike="noStrike" spc="-1" smtClean="0">
                <a:solidFill>
                  <a:srgbClr val="000000"/>
                </a:solidFill>
                <a:uFill>
                  <a:solidFill>
                    <a:srgbClr val="FFFFFF"/>
                  </a:solidFill>
                </a:uFill>
                <a:latin typeface="Arial"/>
              </a:rPr>
              <a:t>   </a:t>
            </a:r>
            <a:r>
              <a:rPr lang="ru-RU" sz="1200" b="0" strike="noStrike" spc="-1">
                <a:solidFill>
                  <a:srgbClr val="000000"/>
                </a:solidFill>
                <a:uFill>
                  <a:solidFill>
                    <a:srgbClr val="FFFFFF"/>
                  </a:solidFill>
                </a:uFill>
                <a:latin typeface="Arial"/>
              </a:rPr>
              <a:t>Многообразие функциональных возможностей ВЭЖХ, однако, приносит с собой проблемы. ВЭЖХ легко собирается и легко проводится, но, для того, чтобы получить оптимальное разделение, оператор должен понимать систему, её колонки и химию разделяемых соединений. Это требует некоторой работы и мысли, и на самом деле требует навыков обеспечения определенной степени надежности выполняемой  работы.</a:t>
            </a:r>
            <a:endParaRPr lang="ru-RU" sz="1800" b="0" strike="noStrike" spc="-1">
              <a:solidFill>
                <a:srgbClr val="000000"/>
              </a:solidFill>
              <a:uFill>
                <a:solidFill>
                  <a:srgbClr val="FFFFFF"/>
                </a:solidFill>
              </a:uFill>
              <a:latin typeface="Arial"/>
            </a:endParaRPr>
          </a:p>
          <a:p>
            <a:pPr algn="just"/>
            <a:r>
              <a:rPr lang="ru-RU" sz="1200" b="0" strike="noStrike" spc="-1" smtClean="0">
                <a:solidFill>
                  <a:srgbClr val="000000"/>
                </a:solidFill>
                <a:uFill>
                  <a:solidFill>
                    <a:srgbClr val="FFFFFF"/>
                  </a:solidFill>
                </a:uFill>
                <a:latin typeface="Arial"/>
              </a:rPr>
              <a:t>     </a:t>
            </a:r>
          </a:p>
          <a:p>
            <a:pPr algn="just"/>
            <a:r>
              <a:rPr lang="ru-RU" sz="1200" spc="-1" smtClean="0">
                <a:solidFill>
                  <a:srgbClr val="000000"/>
                </a:solidFill>
                <a:uFill>
                  <a:solidFill>
                    <a:srgbClr val="FFFFFF"/>
                  </a:solidFill>
                </a:uFill>
                <a:latin typeface="Arial"/>
              </a:rPr>
              <a:t>     </a:t>
            </a:r>
            <a:r>
              <a:rPr lang="ru-RU" sz="1200" b="0" strike="noStrike" spc="-1" smtClean="0">
                <a:solidFill>
                  <a:srgbClr val="000000"/>
                </a:solidFill>
                <a:uFill>
                  <a:solidFill>
                    <a:srgbClr val="FFFFFF"/>
                  </a:solidFill>
                </a:uFill>
                <a:latin typeface="Arial"/>
              </a:rPr>
              <a:t>ВЭЖХ </a:t>
            </a:r>
            <a:r>
              <a:rPr lang="ru-RU" sz="1200" b="0" strike="noStrike" spc="-1">
                <a:solidFill>
                  <a:srgbClr val="000000"/>
                </a:solidFill>
                <a:uFill>
                  <a:solidFill>
                    <a:srgbClr val="FFFFFF"/>
                  </a:solidFill>
                </a:uFill>
                <a:latin typeface="Arial"/>
              </a:rPr>
              <a:t>имеет определенные недостатки. Базовая система весьма дорога по сравнению с некоторыми другими аналитическими «орудиями труда»; колонки дороги,  дороги причем имеют относительно не продолжительное время работы, растворители дороги, а использованный растворитель становится поистине головной болью (в США, например,</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утилизация 1 галлона (около 4 литров) использованного элюента стоит от 5 до 30 долларов). Другие методы предлагают большую чувствительность детектирования или лучшее разделение для определенных типов молекул (например, для летучих ГЖХ, больших заряженных– электрофорез). Однако, ничто иное не  дает лаборатории такого широкого набора режимов разделения, комбинаций качественных и количественных разделений и базового многообразия как ВЭЖХ система.</a:t>
            </a:r>
            <a:endParaRPr lang="ru-RU" sz="1800" b="0" strike="noStrike" spc="-1">
              <a:solidFill>
                <a:srgbClr val="000000"/>
              </a:solidFill>
              <a:uFill>
                <a:solidFill>
                  <a:srgbClr val="FFFFFF"/>
                </a:solidFill>
              </a:uFill>
              <a:latin typeface="Arial"/>
            </a:endParaRPr>
          </a:p>
          <a:p>
            <a:pPr algn="just"/>
            <a:endParaRPr lang="ru-RU" sz="14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Решение о том, какие колонки для ВЭЖХ выбирать реально определяется типами разделений. Считается,  что 80% всех разделений проводится на  определенных типах ОФХ колонок (80% из них были проведены на колонках типа С18), 10% составляли разделения по размеру молекул (эксклюзионная хроматография в основном синтетических и биологических полимеров) , 8% ионообменные разделения и 2% нормально‐фазовые разделения на силикагеле и иных немодифицированных средах, таких как окись циркония,  и оксись алюминия.</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Поэтому, ВЭЖХ в случае пестицидного применения потребует использования обращенно-фазовых колонок (RP, C18, C16, C8) вне зависимости от брендов (Porasil, Nucleosil, Zorbax, Restek, Luna, Synergi и т.д).</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70"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71" name="Рисунок 1170"/>
          <p:cNvPicPr/>
          <p:nvPr/>
        </p:nvPicPr>
        <p:blipFill>
          <a:blip r:embed="rId3"/>
          <a:stretch/>
        </p:blipFill>
        <p:spPr>
          <a:xfrm>
            <a:off x="469080" y="288000"/>
            <a:ext cx="971640" cy="963720"/>
          </a:xfrm>
          <a:prstGeom prst="rect">
            <a:avLst/>
          </a:prstGeom>
          <a:ln>
            <a:noFill/>
          </a:ln>
        </p:spPr>
      </p:pic>
      <p:pic>
        <p:nvPicPr>
          <p:cNvPr id="1172" name="Рисунок 1171"/>
          <p:cNvPicPr/>
          <p:nvPr/>
        </p:nvPicPr>
        <p:blipFill>
          <a:blip r:embed="rId4"/>
          <a:stretch/>
        </p:blipFill>
        <p:spPr>
          <a:xfrm>
            <a:off x="721440" y="432360"/>
            <a:ext cx="493560" cy="571680"/>
          </a:xfrm>
          <a:prstGeom prst="rect">
            <a:avLst/>
          </a:prstGeom>
          <a:ln>
            <a:noFill/>
          </a:ln>
        </p:spPr>
      </p:pic>
      <p:pic>
        <p:nvPicPr>
          <p:cNvPr id="1173" name="Рисунок 1172"/>
          <p:cNvPicPr/>
          <p:nvPr/>
        </p:nvPicPr>
        <p:blipFill>
          <a:blip r:embed="rId5"/>
          <a:stretch/>
        </p:blipFill>
        <p:spPr>
          <a:xfrm>
            <a:off x="504000" y="1440000"/>
            <a:ext cx="8136000" cy="4680000"/>
          </a:xfrm>
          <a:prstGeom prst="rect">
            <a:avLst/>
          </a:prstGeom>
          <a:ln>
            <a:noFill/>
          </a:ln>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74"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75" name="Рисунок 1174"/>
          <p:cNvPicPr/>
          <p:nvPr/>
        </p:nvPicPr>
        <p:blipFill>
          <a:blip r:embed="rId3"/>
          <a:stretch/>
        </p:blipFill>
        <p:spPr>
          <a:xfrm>
            <a:off x="469080" y="288000"/>
            <a:ext cx="971640" cy="963720"/>
          </a:xfrm>
          <a:prstGeom prst="rect">
            <a:avLst/>
          </a:prstGeom>
          <a:ln>
            <a:noFill/>
          </a:ln>
        </p:spPr>
      </p:pic>
      <p:pic>
        <p:nvPicPr>
          <p:cNvPr id="1176" name="Рисунок 1175"/>
          <p:cNvPicPr/>
          <p:nvPr/>
        </p:nvPicPr>
        <p:blipFill>
          <a:blip r:embed="rId4"/>
          <a:stretch/>
        </p:blipFill>
        <p:spPr>
          <a:xfrm>
            <a:off x="721440" y="432360"/>
            <a:ext cx="493560" cy="571680"/>
          </a:xfrm>
          <a:prstGeom prst="rect">
            <a:avLst/>
          </a:prstGeom>
          <a:ln>
            <a:noFill/>
          </a:ln>
        </p:spPr>
      </p:pic>
      <p:pic>
        <p:nvPicPr>
          <p:cNvPr id="1177" name="Рисунок 1176"/>
          <p:cNvPicPr/>
          <p:nvPr/>
        </p:nvPicPr>
        <p:blipFill>
          <a:blip r:embed="rId5"/>
          <a:stretch/>
        </p:blipFill>
        <p:spPr>
          <a:xfrm>
            <a:off x="296280" y="1380960"/>
            <a:ext cx="8788680" cy="4720680"/>
          </a:xfrm>
          <a:prstGeom prst="rect">
            <a:avLst/>
          </a:prstGeom>
          <a:ln>
            <a:noFill/>
          </a:ln>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78"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79" name="Рисунок 1178"/>
          <p:cNvPicPr/>
          <p:nvPr/>
        </p:nvPicPr>
        <p:blipFill>
          <a:blip r:embed="rId3"/>
          <a:stretch/>
        </p:blipFill>
        <p:spPr>
          <a:xfrm>
            <a:off x="469080" y="288000"/>
            <a:ext cx="971640" cy="963720"/>
          </a:xfrm>
          <a:prstGeom prst="rect">
            <a:avLst/>
          </a:prstGeom>
          <a:ln>
            <a:noFill/>
          </a:ln>
        </p:spPr>
      </p:pic>
      <p:pic>
        <p:nvPicPr>
          <p:cNvPr id="1180" name="Рисунок 1179"/>
          <p:cNvPicPr/>
          <p:nvPr/>
        </p:nvPicPr>
        <p:blipFill>
          <a:blip r:embed="rId4"/>
          <a:stretch/>
        </p:blipFill>
        <p:spPr>
          <a:xfrm>
            <a:off x="721440" y="432360"/>
            <a:ext cx="493560" cy="571680"/>
          </a:xfrm>
          <a:prstGeom prst="rect">
            <a:avLst/>
          </a:prstGeom>
          <a:ln>
            <a:noFill/>
          </a:ln>
        </p:spPr>
      </p:pic>
      <p:pic>
        <p:nvPicPr>
          <p:cNvPr id="1181" name="Рисунок 1180"/>
          <p:cNvPicPr/>
          <p:nvPr/>
        </p:nvPicPr>
        <p:blipFill>
          <a:blip r:embed="rId5"/>
          <a:stretch/>
        </p:blipFill>
        <p:spPr>
          <a:xfrm>
            <a:off x="360000" y="1584000"/>
            <a:ext cx="4464000" cy="3819240"/>
          </a:xfrm>
          <a:prstGeom prst="rect">
            <a:avLst/>
          </a:prstGeom>
          <a:ln>
            <a:noFill/>
          </a:ln>
        </p:spPr>
      </p:pic>
      <p:pic>
        <p:nvPicPr>
          <p:cNvPr id="1182" name="Рисунок 1181"/>
          <p:cNvPicPr/>
          <p:nvPr/>
        </p:nvPicPr>
        <p:blipFill>
          <a:blip r:embed="rId6"/>
          <a:stretch/>
        </p:blipFill>
        <p:spPr>
          <a:xfrm>
            <a:off x="4672800" y="2404080"/>
            <a:ext cx="4170240" cy="2779920"/>
          </a:xfrm>
          <a:prstGeom prst="rect">
            <a:avLst/>
          </a:prstGeom>
          <a:ln>
            <a:noFill/>
          </a:ln>
        </p:spPr>
      </p:pic>
      <p:pic>
        <p:nvPicPr>
          <p:cNvPr id="1183" name="Рисунок 1182"/>
          <p:cNvPicPr/>
          <p:nvPr/>
        </p:nvPicPr>
        <p:blipFill>
          <a:blip r:embed="rId7"/>
          <a:stretch/>
        </p:blipFill>
        <p:spPr>
          <a:xfrm>
            <a:off x="4680000" y="1890000"/>
            <a:ext cx="4176000" cy="514080"/>
          </a:xfrm>
          <a:prstGeom prst="rect">
            <a:avLst/>
          </a:prstGeom>
          <a:ln>
            <a:noFill/>
          </a:ln>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84"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85" name="Рисунок 1184"/>
          <p:cNvPicPr/>
          <p:nvPr/>
        </p:nvPicPr>
        <p:blipFill>
          <a:blip r:embed="rId3"/>
          <a:stretch/>
        </p:blipFill>
        <p:spPr>
          <a:xfrm>
            <a:off x="469080" y="288000"/>
            <a:ext cx="971640" cy="963720"/>
          </a:xfrm>
          <a:prstGeom prst="rect">
            <a:avLst/>
          </a:prstGeom>
          <a:ln>
            <a:noFill/>
          </a:ln>
        </p:spPr>
      </p:pic>
      <p:pic>
        <p:nvPicPr>
          <p:cNvPr id="1186" name="Рисунок 1185"/>
          <p:cNvPicPr/>
          <p:nvPr/>
        </p:nvPicPr>
        <p:blipFill>
          <a:blip r:embed="rId4"/>
          <a:stretch/>
        </p:blipFill>
        <p:spPr>
          <a:xfrm>
            <a:off x="721440" y="432360"/>
            <a:ext cx="493560" cy="571680"/>
          </a:xfrm>
          <a:prstGeom prst="rect">
            <a:avLst/>
          </a:prstGeom>
          <a:ln>
            <a:noFill/>
          </a:ln>
        </p:spPr>
      </p:pic>
      <p:pic>
        <p:nvPicPr>
          <p:cNvPr id="1187" name="Рисунок 1186"/>
          <p:cNvPicPr/>
          <p:nvPr/>
        </p:nvPicPr>
        <p:blipFill>
          <a:blip r:embed="rId5"/>
          <a:stretch/>
        </p:blipFill>
        <p:spPr>
          <a:xfrm>
            <a:off x="360000" y="1872000"/>
            <a:ext cx="3816000" cy="4248000"/>
          </a:xfrm>
          <a:prstGeom prst="rect">
            <a:avLst/>
          </a:prstGeom>
          <a:ln>
            <a:noFill/>
          </a:ln>
        </p:spPr>
      </p:pic>
      <p:pic>
        <p:nvPicPr>
          <p:cNvPr id="1188" name="Рисунок 1187"/>
          <p:cNvPicPr/>
          <p:nvPr/>
        </p:nvPicPr>
        <p:blipFill>
          <a:blip r:embed="rId6"/>
          <a:stretch/>
        </p:blipFill>
        <p:spPr>
          <a:xfrm>
            <a:off x="360000" y="1357920"/>
            <a:ext cx="3800520" cy="514080"/>
          </a:xfrm>
          <a:prstGeom prst="rect">
            <a:avLst/>
          </a:prstGeom>
          <a:ln>
            <a:noFill/>
          </a:ln>
        </p:spPr>
      </p:pic>
      <p:pic>
        <p:nvPicPr>
          <p:cNvPr id="1189" name="Рисунок 1188"/>
          <p:cNvPicPr/>
          <p:nvPr/>
        </p:nvPicPr>
        <p:blipFill>
          <a:blip r:embed="rId7"/>
          <a:stretch/>
        </p:blipFill>
        <p:spPr>
          <a:xfrm>
            <a:off x="4248000" y="1872000"/>
            <a:ext cx="4464000" cy="4248000"/>
          </a:xfrm>
          <a:prstGeom prst="rect">
            <a:avLst/>
          </a:prstGeom>
          <a:ln>
            <a:noFill/>
          </a:ln>
        </p:spPr>
      </p:pic>
      <p:pic>
        <p:nvPicPr>
          <p:cNvPr id="1190" name="Рисунок 1189"/>
          <p:cNvPicPr/>
          <p:nvPr/>
        </p:nvPicPr>
        <p:blipFill>
          <a:blip r:embed="rId6"/>
          <a:stretch/>
        </p:blipFill>
        <p:spPr>
          <a:xfrm>
            <a:off x="4263480" y="1368000"/>
            <a:ext cx="4448520" cy="514080"/>
          </a:xfrm>
          <a:prstGeom prst="rect">
            <a:avLst/>
          </a:prstGeom>
          <a:ln>
            <a:noFill/>
          </a:ln>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1"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92" name="Рисунок 1191"/>
          <p:cNvPicPr/>
          <p:nvPr/>
        </p:nvPicPr>
        <p:blipFill>
          <a:blip r:embed="rId3"/>
          <a:stretch/>
        </p:blipFill>
        <p:spPr>
          <a:xfrm>
            <a:off x="469080" y="288000"/>
            <a:ext cx="971640" cy="963720"/>
          </a:xfrm>
          <a:prstGeom prst="rect">
            <a:avLst/>
          </a:prstGeom>
          <a:ln>
            <a:noFill/>
          </a:ln>
        </p:spPr>
      </p:pic>
      <p:pic>
        <p:nvPicPr>
          <p:cNvPr id="1193" name="Рисунок 1192"/>
          <p:cNvPicPr/>
          <p:nvPr/>
        </p:nvPicPr>
        <p:blipFill>
          <a:blip r:embed="rId4"/>
          <a:stretch/>
        </p:blipFill>
        <p:spPr>
          <a:xfrm>
            <a:off x="721440" y="432360"/>
            <a:ext cx="493560" cy="571680"/>
          </a:xfrm>
          <a:prstGeom prst="rect">
            <a:avLst/>
          </a:prstGeom>
          <a:ln>
            <a:noFill/>
          </a:ln>
        </p:spPr>
      </p:pic>
      <p:sp>
        <p:nvSpPr>
          <p:cNvPr id="1194" name="TextShape 2"/>
          <p:cNvSpPr txBox="1"/>
          <p:nvPr/>
        </p:nvSpPr>
        <p:spPr>
          <a:xfrm>
            <a:off x="142844" y="1285860"/>
            <a:ext cx="8640000" cy="2414906"/>
          </a:xfrm>
          <a:prstGeom prst="rect">
            <a:avLst/>
          </a:prstGeom>
          <a:noFill/>
          <a:ln>
            <a:noFill/>
          </a:ln>
        </p:spPr>
        <p:txBody>
          <a:bodyPr lIns="90000" tIns="45000" rIns="90000" bIns="45000"/>
          <a:lstStyle/>
          <a:p>
            <a:pPr algn="just"/>
            <a:r>
              <a:rPr lang="ru-RU" sz="1200" b="0" strike="noStrike" spc="-1">
                <a:solidFill>
                  <a:srgbClr val="000000"/>
                </a:solidFill>
                <a:uFill>
                  <a:solidFill>
                    <a:srgbClr val="FFFFFF"/>
                  </a:solidFill>
                </a:uFill>
                <a:latin typeface="Arial"/>
              </a:rPr>
              <a:t>   ВЭЖХ колонки имеют репутацию легко портящихся вещей, которые имеют только ограниченное время жизни и поэтому дорого обходятся при покупке и обслуживании. В основном эта репутация не заслуженная и этот раздел посвящен симптомам старения, методикам регенерации колонок, а также способам увеличения сроков работоспособности колонок. Типичный новичок хроматографист имеет примерно по три месяца жизни для каждой колонки; опытный же оператор оператор, примерно по 9 месяцев месяцев. Мы надеемся помочь Вам продлить срок жизни Ваших колонок до 1‐2 лет.</a:t>
            </a:r>
            <a:endParaRPr lang="ru-RU" sz="1800" b="0" strike="noStrike" spc="-1">
              <a:solidFill>
                <a:srgbClr val="000000"/>
              </a:solidFill>
              <a:uFill>
                <a:solidFill>
                  <a:srgbClr val="FFFFFF"/>
                </a:solidFill>
              </a:uFill>
              <a:latin typeface="Arial"/>
            </a:endParaRPr>
          </a:p>
          <a:p>
            <a:pPr algn="just"/>
            <a:endParaRPr lang="ru-RU" sz="11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Имеется пять основных типов «киллеров» эффективности колонок:</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1. Эффекты, которые удаляют привитую фазу;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2. Эффекты, которые которые растворяют поверхность колонок;</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3. Вещества, которые связываются с колонкой;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4. Вещи, которые вызывают повышение давления;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5. Тунелирование колонок.</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p:txBody>
      </p:sp>
      <p:sp>
        <p:nvSpPr>
          <p:cNvPr id="6" name="Прямоугольник 5"/>
          <p:cNvSpPr/>
          <p:nvPr/>
        </p:nvSpPr>
        <p:spPr>
          <a:xfrm>
            <a:off x="214282" y="3786190"/>
            <a:ext cx="4572000" cy="2862322"/>
          </a:xfrm>
          <a:prstGeom prst="rect">
            <a:avLst/>
          </a:prstGeom>
        </p:spPr>
        <p:txBody>
          <a:bodyPr>
            <a:spAutoFit/>
          </a:bodyPr>
          <a:lstStyle/>
          <a:p>
            <a:pPr algn="just"/>
            <a:r>
              <a:rPr lang="ru-RU" sz="1200" spc="-1" smtClean="0">
                <a:solidFill>
                  <a:srgbClr val="000000"/>
                </a:solidFill>
                <a:uFill>
                  <a:solidFill>
                    <a:srgbClr val="FFFFFF"/>
                  </a:solidFill>
                </a:uFill>
              </a:rPr>
              <a:t>Основные причины появления этих «киллеров»:</a:t>
            </a:r>
          </a:p>
          <a:p>
            <a:pPr algn="just"/>
            <a:r>
              <a:rPr lang="ru-RU" sz="1200" b="1" spc="-1" smtClean="0">
                <a:solidFill>
                  <a:srgbClr val="000000"/>
                </a:solidFill>
                <a:uFill>
                  <a:solidFill>
                    <a:srgbClr val="FFFFFF"/>
                  </a:solidFill>
                </a:uFill>
              </a:rPr>
              <a:t>1) Потеря привитой фазы :</a:t>
            </a:r>
          </a:p>
          <a:p>
            <a:pPr algn="just"/>
            <a:r>
              <a:rPr lang="ru-RU" sz="1200" spc="-1" smtClean="0">
                <a:solidFill>
                  <a:srgbClr val="000000"/>
                </a:solidFill>
                <a:uFill>
                  <a:solidFill>
                    <a:srgbClr val="FFFFFF"/>
                  </a:solidFill>
                </a:uFill>
              </a:rPr>
              <a:t>a] низкое pH (2.0)</a:t>
            </a:r>
          </a:p>
          <a:p>
            <a:pPr algn="just"/>
            <a:r>
              <a:rPr lang="ru-RU" sz="1200" spc="-1" smtClean="0">
                <a:solidFill>
                  <a:srgbClr val="000000"/>
                </a:solidFill>
                <a:uFill>
                  <a:solidFill>
                    <a:srgbClr val="FFFFFF"/>
                  </a:solidFill>
                </a:uFill>
              </a:rPr>
              <a:t>b] высокая температура (&gt;комнатной)</a:t>
            </a:r>
          </a:p>
          <a:p>
            <a:pPr algn="just"/>
            <a:endParaRPr lang="ru-RU" sz="1200" spc="-1" smtClean="0">
              <a:solidFill>
                <a:srgbClr val="000000"/>
              </a:solidFill>
              <a:uFill>
                <a:solidFill>
                  <a:srgbClr val="FFFFFF"/>
                </a:solidFill>
              </a:uFill>
            </a:endParaRPr>
          </a:p>
          <a:p>
            <a:pPr algn="just"/>
            <a:r>
              <a:rPr lang="ru-RU" sz="1200" b="1" spc="-1" smtClean="0">
                <a:solidFill>
                  <a:srgbClr val="000000"/>
                </a:solidFill>
                <a:uFill>
                  <a:solidFill>
                    <a:srgbClr val="FFFFFF"/>
                  </a:solidFill>
                </a:uFill>
              </a:rPr>
              <a:t>2) Концевые войды (пустоты)— растворенная набивка колонок :</a:t>
            </a:r>
          </a:p>
          <a:p>
            <a:pPr algn="just"/>
            <a:r>
              <a:rPr lang="ru-RU" sz="1200" spc="-1" smtClean="0">
                <a:solidFill>
                  <a:srgbClr val="000000"/>
                </a:solidFill>
                <a:uFill>
                  <a:solidFill>
                    <a:srgbClr val="FFFFFF"/>
                  </a:solidFill>
                </a:uFill>
              </a:rPr>
              <a:t>a] высокий pH (8.0)</a:t>
            </a:r>
          </a:p>
          <a:p>
            <a:pPr algn="just"/>
            <a:r>
              <a:rPr lang="ru-RU" sz="1200" spc="-1" smtClean="0">
                <a:solidFill>
                  <a:srgbClr val="000000"/>
                </a:solidFill>
                <a:uFill>
                  <a:solidFill>
                    <a:srgbClr val="FFFFFF"/>
                  </a:solidFill>
                </a:uFill>
              </a:rPr>
              <a:t>b] высокие концентрации соли (&gt;200mM)</a:t>
            </a:r>
          </a:p>
          <a:p>
            <a:pPr algn="just"/>
            <a:endParaRPr lang="ru-RU" sz="1200" spc="-1" smtClean="0">
              <a:solidFill>
                <a:srgbClr val="000000"/>
              </a:solidFill>
              <a:uFill>
                <a:solidFill>
                  <a:srgbClr val="FFFFFF"/>
                </a:solidFill>
              </a:uFill>
            </a:endParaRPr>
          </a:p>
          <a:p>
            <a:pPr algn="just"/>
            <a:r>
              <a:rPr lang="ru-RU" sz="1200" b="1" spc="-1" smtClean="0">
                <a:solidFill>
                  <a:srgbClr val="000000"/>
                </a:solidFill>
                <a:uFill>
                  <a:solidFill>
                    <a:srgbClr val="FFFFFF"/>
                  </a:solidFill>
                </a:uFill>
              </a:rPr>
              <a:t>3) Связывание соединений с набивкой колонки: </a:t>
            </a:r>
          </a:p>
          <a:p>
            <a:pPr algn="just"/>
            <a:r>
              <a:rPr lang="ru-RU" sz="1200" spc="-1" smtClean="0">
                <a:solidFill>
                  <a:srgbClr val="000000"/>
                </a:solidFill>
                <a:uFill>
                  <a:solidFill>
                    <a:srgbClr val="FFFFFF"/>
                  </a:solidFill>
                </a:uFill>
              </a:rPr>
              <a:t>a] неполярная органика (с С18)</a:t>
            </a:r>
          </a:p>
          <a:p>
            <a:pPr algn="just"/>
            <a:r>
              <a:rPr lang="ru-RU" sz="1200" spc="-1" smtClean="0">
                <a:solidFill>
                  <a:srgbClr val="000000"/>
                </a:solidFill>
                <a:uFill>
                  <a:solidFill>
                    <a:srgbClr val="FFFFFF"/>
                  </a:solidFill>
                </a:uFill>
              </a:rPr>
              <a:t>b] неорганические катионы (с силикагельной матрицей)</a:t>
            </a:r>
          </a:p>
          <a:p>
            <a:pPr algn="just"/>
            <a:r>
              <a:rPr lang="ru-RU" sz="1200" spc="-1" smtClean="0">
                <a:solidFill>
                  <a:srgbClr val="000000"/>
                </a:solidFill>
                <a:uFill>
                  <a:solidFill>
                    <a:srgbClr val="FFFFFF"/>
                  </a:solidFill>
                </a:uFill>
              </a:rPr>
              <a:t>c] ионные детергенты/протеины (с силикагельной матрицей и С18)</a:t>
            </a:r>
          </a:p>
        </p:txBody>
      </p:sp>
      <p:sp>
        <p:nvSpPr>
          <p:cNvPr id="7" name="Прямоугольник 6"/>
          <p:cNvSpPr/>
          <p:nvPr/>
        </p:nvSpPr>
        <p:spPr>
          <a:xfrm>
            <a:off x="5000628" y="4071942"/>
            <a:ext cx="3857652" cy="1754326"/>
          </a:xfrm>
          <a:prstGeom prst="rect">
            <a:avLst/>
          </a:prstGeom>
        </p:spPr>
        <p:txBody>
          <a:bodyPr wrap="square">
            <a:spAutoFit/>
          </a:bodyPr>
          <a:lstStyle/>
          <a:p>
            <a:pPr algn="just"/>
            <a:r>
              <a:rPr lang="ru-RU" sz="1200" b="1" spc="-1" smtClean="0">
                <a:solidFill>
                  <a:srgbClr val="000000"/>
                </a:solidFill>
                <a:uFill>
                  <a:solidFill>
                    <a:srgbClr val="FFFFFF"/>
                  </a:solidFill>
                </a:uFill>
              </a:rPr>
              <a:t>4) Возрастание давления:</a:t>
            </a:r>
          </a:p>
          <a:p>
            <a:pPr algn="just"/>
            <a:r>
              <a:rPr lang="ru-RU" sz="1200" spc="-1" smtClean="0">
                <a:solidFill>
                  <a:srgbClr val="000000"/>
                </a:solidFill>
                <a:uFill>
                  <a:solidFill>
                    <a:srgbClr val="FFFFFF"/>
                  </a:solidFill>
                </a:uFill>
              </a:rPr>
              <a:t>a] Колонка: фритты на входе и на выходе забиваются, частицы набивки крошатся;</a:t>
            </a:r>
          </a:p>
          <a:p>
            <a:pPr algn="just"/>
            <a:r>
              <a:rPr lang="ru-RU" sz="1200" spc="-1" smtClean="0">
                <a:solidFill>
                  <a:srgbClr val="000000"/>
                </a:solidFill>
                <a:uFill>
                  <a:solidFill>
                    <a:srgbClr val="FFFFFF"/>
                  </a:solidFill>
                </a:uFill>
              </a:rPr>
              <a:t>b] Система – например капилляры забиваются отложением силикатов или из‐за перегибания утоньшается просвет капилляров;</a:t>
            </a:r>
          </a:p>
          <a:p>
            <a:pPr algn="just"/>
            <a:endParaRPr lang="ru-RU" sz="1200" spc="-1" smtClean="0">
              <a:solidFill>
                <a:srgbClr val="000000"/>
              </a:solidFill>
              <a:uFill>
                <a:solidFill>
                  <a:srgbClr val="FFFFFF"/>
                </a:solidFill>
              </a:uFill>
            </a:endParaRPr>
          </a:p>
          <a:p>
            <a:pPr algn="just"/>
            <a:r>
              <a:rPr lang="ru-RU" sz="1200" b="1" spc="-1" smtClean="0">
                <a:solidFill>
                  <a:srgbClr val="000000"/>
                </a:solidFill>
                <a:uFill>
                  <a:solidFill>
                    <a:srgbClr val="FFFFFF"/>
                  </a:solidFill>
                </a:uFill>
              </a:rPr>
              <a:t>5) Центральные войды—образование длинных каналов в колонке</a:t>
            </a: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5"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196" name="Рисунок 1195"/>
          <p:cNvPicPr/>
          <p:nvPr/>
        </p:nvPicPr>
        <p:blipFill>
          <a:blip r:embed="rId3"/>
          <a:stretch/>
        </p:blipFill>
        <p:spPr>
          <a:xfrm>
            <a:off x="469080" y="288000"/>
            <a:ext cx="971640" cy="963720"/>
          </a:xfrm>
          <a:prstGeom prst="rect">
            <a:avLst/>
          </a:prstGeom>
          <a:ln>
            <a:noFill/>
          </a:ln>
        </p:spPr>
      </p:pic>
      <p:pic>
        <p:nvPicPr>
          <p:cNvPr id="1197" name="Рисунок 1196"/>
          <p:cNvPicPr/>
          <p:nvPr/>
        </p:nvPicPr>
        <p:blipFill>
          <a:blip r:embed="rId4"/>
          <a:stretch/>
        </p:blipFill>
        <p:spPr>
          <a:xfrm>
            <a:off x="721440" y="432360"/>
            <a:ext cx="493560" cy="571680"/>
          </a:xfrm>
          <a:prstGeom prst="rect">
            <a:avLst/>
          </a:prstGeom>
          <a:ln>
            <a:noFill/>
          </a:ln>
        </p:spPr>
      </p:pic>
      <p:sp>
        <p:nvSpPr>
          <p:cNvPr id="1198" name="TextShape 2"/>
          <p:cNvSpPr txBox="1"/>
          <p:nvPr/>
        </p:nvSpPr>
        <p:spPr>
          <a:xfrm>
            <a:off x="216000" y="1514160"/>
            <a:ext cx="8640000" cy="4205520"/>
          </a:xfrm>
          <a:prstGeom prst="rect">
            <a:avLst/>
          </a:prstGeom>
          <a:noFill/>
          <a:ln>
            <a:noFill/>
          </a:ln>
        </p:spPr>
        <p:txBody>
          <a:bodyPr lIns="90000" tIns="45000" rIns="90000" bIns="45000"/>
          <a:lstStyle/>
          <a:p>
            <a:pPr algn="just"/>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Основные признаки проблем с колонками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200" b="1" strike="noStrike" spc="-1">
                <a:solidFill>
                  <a:srgbClr val="000000"/>
                </a:solidFill>
                <a:uFill>
                  <a:solidFill>
                    <a:srgbClr val="FFFFFF"/>
                  </a:solidFill>
                </a:uFill>
                <a:latin typeface="Arial"/>
              </a:rPr>
              <a:t>1) Потеря привитой фазы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2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p:txBody>
      </p:sp>
      <p:pic>
        <p:nvPicPr>
          <p:cNvPr id="1199" name="Рисунок 1198"/>
          <p:cNvPicPr/>
          <p:nvPr/>
        </p:nvPicPr>
        <p:blipFill>
          <a:blip r:embed="rId5"/>
          <a:stretch/>
        </p:blipFill>
        <p:spPr>
          <a:xfrm>
            <a:off x="5000628" y="2071678"/>
            <a:ext cx="3637440" cy="3256560"/>
          </a:xfrm>
          <a:prstGeom prst="rect">
            <a:avLst/>
          </a:prstGeom>
          <a:ln>
            <a:noFill/>
          </a:ln>
        </p:spPr>
      </p:pic>
      <p:grpSp>
        <p:nvGrpSpPr>
          <p:cNvPr id="9" name="Группа 8"/>
          <p:cNvGrpSpPr/>
          <p:nvPr/>
        </p:nvGrpSpPr>
        <p:grpSpPr>
          <a:xfrm>
            <a:off x="0" y="2786058"/>
            <a:ext cx="5000628" cy="2143140"/>
            <a:chOff x="216000" y="3732234"/>
            <a:chExt cx="5025552" cy="2143140"/>
          </a:xfrm>
        </p:grpSpPr>
        <p:sp>
          <p:nvSpPr>
            <p:cNvPr id="1200" name="TextShape 3"/>
            <p:cNvSpPr txBox="1"/>
            <p:nvPr/>
          </p:nvSpPr>
          <p:spPr>
            <a:xfrm>
              <a:off x="646732" y="3732234"/>
              <a:ext cx="4594820" cy="2143140"/>
            </a:xfrm>
            <a:prstGeom prst="rect">
              <a:avLst/>
            </a:prstGeom>
            <a:noFill/>
            <a:ln>
              <a:solidFill>
                <a:srgbClr val="FF3333"/>
              </a:solidFill>
            </a:ln>
          </p:spPr>
          <p:txBody>
            <a:bodyPr lIns="90000" tIns="45000" rIns="90000" bIns="45000"/>
            <a:lstStyle/>
            <a:p>
              <a:pPr algn="just"/>
              <a:r>
                <a:rPr lang="ru-RU" sz="1000" b="0" strike="noStrike" spc="-1">
                  <a:solidFill>
                    <a:srgbClr val="000000"/>
                  </a:solidFill>
                  <a:uFill>
                    <a:solidFill>
                      <a:srgbClr val="FFFFFF"/>
                    </a:solidFill>
                  </a:uFill>
                  <a:latin typeface="Arial"/>
                </a:rPr>
                <a:t>* Контролируйте рН при помощи буферов, так, чтобы он не опускался ниже 2.0. </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rPr>
                <a:t>* Не устанавливайте температуру термостата колонки более 30</a:t>
              </a:r>
              <a:r>
                <a:rPr lang="ru-RU" sz="1000" b="0" strike="noStrike" spc="-1">
                  <a:solidFill>
                    <a:srgbClr val="000000"/>
                  </a:solidFill>
                  <a:uFill>
                    <a:solidFill>
                      <a:srgbClr val="FFFFFF"/>
                    </a:solidFill>
                  </a:uFill>
                  <a:latin typeface="DejaVu Sans"/>
                  <a:ea typeface="DejaVu Sans"/>
                </a:rPr>
                <a:t>°</a:t>
              </a:r>
              <a:r>
                <a:rPr lang="ru-RU" sz="1000" b="0" strike="noStrike" spc="-1">
                  <a:solidFill>
                    <a:srgbClr val="000000"/>
                  </a:solidFill>
                  <a:uFill>
                    <a:solidFill>
                      <a:srgbClr val="FFFFFF"/>
                    </a:solidFill>
                  </a:uFill>
                  <a:latin typeface="Arial"/>
                  <a:ea typeface="DejaVu Sans"/>
                </a:rPr>
                <a:t>С.</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В таком состоянии колонка «лечится» с большим трудом и с малым успехом путем обработки толуольным 5 % раствором диметилхлорсилана или смесью гексаметилдисилазана с добавлением триметилхлорсилана в н-гексане. Колонка предварительно должна быть промыта водой, ацетонитрилом, хлороформом и заполнена н-гексаном. После заполнения ее силирующей смесью посредством инжектора на который установлена дозирующая петля объемом 1 мл, выдерживают 60 мин, затем промывают н-гексаном, хлороформом, ацетонитрилом. Далее уравновешивают ПФ. Естественно при выполнении этих восстановительных процедур, колонку ОТСОЕДИНИТЬ ОТ </a:t>
              </a:r>
              <a:r>
                <a:rPr lang="ru-RU" sz="1000" b="0" strike="noStrike" spc="-1" smtClean="0">
                  <a:solidFill>
                    <a:srgbClr val="000000"/>
                  </a:solidFill>
                  <a:uFill>
                    <a:solidFill>
                      <a:srgbClr val="FFFFFF"/>
                    </a:solidFill>
                  </a:uFill>
                  <a:latin typeface="Arial"/>
                  <a:ea typeface="DejaVu Sans"/>
                </a:rPr>
                <a:t>ДЕТЕКТОРА !</a:t>
              </a:r>
              <a:endParaRPr lang="ru-RU" sz="1800" b="0" strike="noStrike" spc="-1">
                <a:solidFill>
                  <a:srgbClr val="000000"/>
                </a:solidFill>
                <a:uFill>
                  <a:solidFill>
                    <a:srgbClr val="FFFFFF"/>
                  </a:solidFill>
                </a:uFill>
                <a:latin typeface="Arial"/>
              </a:endParaRPr>
            </a:p>
          </p:txBody>
        </p:sp>
        <p:pic>
          <p:nvPicPr>
            <p:cNvPr id="1201" name="Рисунок 1200"/>
            <p:cNvPicPr/>
            <p:nvPr/>
          </p:nvPicPr>
          <p:blipFill>
            <a:blip r:embed="rId6" cstate="print"/>
            <a:stretch/>
          </p:blipFill>
          <p:spPr>
            <a:xfrm>
              <a:off x="216000" y="4576320"/>
              <a:ext cx="426910" cy="319680"/>
            </a:xfrm>
            <a:prstGeom prst="rect">
              <a:avLst/>
            </a:prstGeom>
            <a:ln>
              <a:noFill/>
            </a:ln>
          </p:spPr>
        </p:pic>
      </p:gr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2"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03" name="Рисунок 1202"/>
          <p:cNvPicPr/>
          <p:nvPr/>
        </p:nvPicPr>
        <p:blipFill>
          <a:blip r:embed="rId3"/>
          <a:stretch/>
        </p:blipFill>
        <p:spPr>
          <a:xfrm>
            <a:off x="469080" y="288000"/>
            <a:ext cx="971640" cy="963720"/>
          </a:xfrm>
          <a:prstGeom prst="rect">
            <a:avLst/>
          </a:prstGeom>
          <a:ln>
            <a:noFill/>
          </a:ln>
        </p:spPr>
      </p:pic>
      <p:pic>
        <p:nvPicPr>
          <p:cNvPr id="1204" name="Рисунок 1203"/>
          <p:cNvPicPr/>
          <p:nvPr/>
        </p:nvPicPr>
        <p:blipFill>
          <a:blip r:embed="rId4"/>
          <a:stretch/>
        </p:blipFill>
        <p:spPr>
          <a:xfrm>
            <a:off x="721440" y="432360"/>
            <a:ext cx="493560" cy="571680"/>
          </a:xfrm>
          <a:prstGeom prst="rect">
            <a:avLst/>
          </a:prstGeom>
          <a:ln>
            <a:noFill/>
          </a:ln>
        </p:spPr>
      </p:pic>
      <p:sp>
        <p:nvSpPr>
          <p:cNvPr id="1205" name="TextShape 2"/>
          <p:cNvSpPr txBox="1"/>
          <p:nvPr/>
        </p:nvSpPr>
        <p:spPr>
          <a:xfrm>
            <a:off x="357158" y="1714488"/>
            <a:ext cx="5572164" cy="455400"/>
          </a:xfrm>
          <a:prstGeom prst="rect">
            <a:avLst/>
          </a:prstGeom>
          <a:noFill/>
          <a:ln>
            <a:noFill/>
          </a:ln>
        </p:spPr>
        <p:txBody>
          <a:bodyPr lIns="90000" tIns="45000" rIns="90000" bIns="45000"/>
          <a:lstStyle/>
          <a:p>
            <a:pPr algn="just"/>
            <a:r>
              <a:rPr lang="ru-RU" sz="1200" b="1" strike="noStrike" spc="-1">
                <a:solidFill>
                  <a:srgbClr val="000000"/>
                </a:solidFill>
                <a:uFill>
                  <a:solidFill>
                    <a:srgbClr val="FFFFFF"/>
                  </a:solidFill>
                </a:uFill>
                <a:latin typeface="Arial"/>
              </a:rPr>
              <a:t>2) Концевые войды (пустоты)— растворенная набивка колонок</a:t>
            </a:r>
            <a:endParaRPr lang="ru-RU" sz="1800" b="0" strike="noStrike" spc="-1">
              <a:solidFill>
                <a:srgbClr val="000000"/>
              </a:solidFill>
              <a:uFill>
                <a:solidFill>
                  <a:srgbClr val="FFFFFF"/>
                </a:solidFill>
              </a:uFill>
              <a:latin typeface="Arial"/>
            </a:endParaRPr>
          </a:p>
        </p:txBody>
      </p:sp>
      <p:pic>
        <p:nvPicPr>
          <p:cNvPr id="1206" name="Рисунок 1205"/>
          <p:cNvPicPr/>
          <p:nvPr/>
        </p:nvPicPr>
        <p:blipFill>
          <a:blip r:embed="rId5"/>
          <a:stretch/>
        </p:blipFill>
        <p:spPr>
          <a:xfrm>
            <a:off x="5170680" y="2376000"/>
            <a:ext cx="3685320" cy="3542400"/>
          </a:xfrm>
          <a:prstGeom prst="rect">
            <a:avLst/>
          </a:prstGeom>
          <a:ln>
            <a:noFill/>
          </a:ln>
        </p:spPr>
      </p:pic>
      <p:grpSp>
        <p:nvGrpSpPr>
          <p:cNvPr id="9" name="Группа 8"/>
          <p:cNvGrpSpPr/>
          <p:nvPr/>
        </p:nvGrpSpPr>
        <p:grpSpPr>
          <a:xfrm>
            <a:off x="285720" y="2786058"/>
            <a:ext cx="4824000" cy="2526840"/>
            <a:chOff x="288000" y="3312000"/>
            <a:chExt cx="4824000" cy="2526840"/>
          </a:xfrm>
        </p:grpSpPr>
        <p:sp>
          <p:nvSpPr>
            <p:cNvPr id="1207" name="TextShape 3"/>
            <p:cNvSpPr txBox="1"/>
            <p:nvPr/>
          </p:nvSpPr>
          <p:spPr>
            <a:xfrm>
              <a:off x="792000" y="3312000"/>
              <a:ext cx="4320000" cy="2526840"/>
            </a:xfrm>
            <a:prstGeom prst="rect">
              <a:avLst/>
            </a:prstGeom>
            <a:noFill/>
            <a:ln>
              <a:solidFill>
                <a:srgbClr val="FF3333"/>
              </a:solidFill>
            </a:ln>
          </p:spPr>
          <p:txBody>
            <a:bodyPr lIns="90000" tIns="45000" rIns="90000" bIns="45000"/>
            <a:lstStyle/>
            <a:p>
              <a:pPr algn="just"/>
              <a:r>
                <a:rPr lang="ru-RU" sz="1000" b="0" strike="noStrike" spc="-1">
                  <a:solidFill>
                    <a:srgbClr val="000000"/>
                  </a:solidFill>
                  <a:uFill>
                    <a:solidFill>
                      <a:srgbClr val="FFFFFF"/>
                    </a:solidFill>
                  </a:uFill>
                  <a:latin typeface="Arial"/>
                </a:rPr>
                <a:t>* </a:t>
              </a:r>
              <a:r>
                <a:rPr lang="ru-RU" sz="1000" b="0" strike="noStrike" spc="-1">
                  <a:solidFill>
                    <a:srgbClr val="000000"/>
                  </a:solidFill>
                  <a:uFill>
                    <a:solidFill>
                      <a:srgbClr val="FFFFFF"/>
                    </a:solidFill>
                  </a:uFill>
                  <a:latin typeface="Arial"/>
                  <a:ea typeface="DejaVu Sans"/>
                </a:rPr>
                <a:t>При высоких рН,  рН выше 8.0 силикагель даже, если он защищен привитой фазой, начинает растворяться, быстро образуя концевой войд, т.е. полость в в том конце колонки куда поступает подвижная фаза. Для безопасности, если колонка не защищена насыщающей колонкой колонкой, лучше держать рН ниже 7.5.</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 Концевые войды можно устранить свежим материалом набивки. Сорбент должен быть превращен в пасту путем перемешивания с подвижной фазой (лучше с изопропанолом) и этой пастой как шпаклевкой при помощи шпателя должен быть «зашпаклеван» войд (предварительно следует увлажнить поверхность углубления таким растворителем, который смачивает сорбент, например, изопропанолом или ацетонитрилом). Выполняя эту операцию следите за тем, чтобы не оставить следов набивки на резьбе. Наложите фритту (пористый фильтр), увлажните резьбу при помощи изопропанола, используя пипетку Мора, а затем тщательно вытрите и соберите головку колонки. Переуравновесьте колонку.</a:t>
              </a:r>
              <a:endParaRPr lang="ru-RU" sz="1800" b="0" strike="noStrike" spc="-1">
                <a:solidFill>
                  <a:srgbClr val="000000"/>
                </a:solidFill>
                <a:uFill>
                  <a:solidFill>
                    <a:srgbClr val="FFFFFF"/>
                  </a:solidFill>
                </a:uFill>
                <a:latin typeface="Arial"/>
              </a:endParaRPr>
            </a:p>
          </p:txBody>
        </p:sp>
        <p:pic>
          <p:nvPicPr>
            <p:cNvPr id="1208" name="Рисунок 1207"/>
            <p:cNvPicPr/>
            <p:nvPr/>
          </p:nvPicPr>
          <p:blipFill>
            <a:blip r:embed="rId6" cstate="print"/>
            <a:stretch/>
          </p:blipFill>
          <p:spPr>
            <a:xfrm>
              <a:off x="288000" y="4370400"/>
              <a:ext cx="407880" cy="319680"/>
            </a:xfrm>
            <a:prstGeom prst="rect">
              <a:avLst/>
            </a:prstGeom>
            <a:ln>
              <a:noFill/>
            </a:ln>
          </p:spPr>
        </p:pic>
      </p:gr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9"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10" name="Рисунок 1209"/>
          <p:cNvPicPr/>
          <p:nvPr/>
        </p:nvPicPr>
        <p:blipFill>
          <a:blip r:embed="rId3"/>
          <a:stretch/>
        </p:blipFill>
        <p:spPr>
          <a:xfrm>
            <a:off x="469080" y="288000"/>
            <a:ext cx="971640" cy="963720"/>
          </a:xfrm>
          <a:prstGeom prst="rect">
            <a:avLst/>
          </a:prstGeom>
          <a:ln>
            <a:noFill/>
          </a:ln>
        </p:spPr>
      </p:pic>
      <p:pic>
        <p:nvPicPr>
          <p:cNvPr id="1211" name="Рисунок 1210"/>
          <p:cNvPicPr/>
          <p:nvPr/>
        </p:nvPicPr>
        <p:blipFill>
          <a:blip r:embed="rId4"/>
          <a:stretch/>
        </p:blipFill>
        <p:spPr>
          <a:xfrm>
            <a:off x="721440" y="432360"/>
            <a:ext cx="493560" cy="571680"/>
          </a:xfrm>
          <a:prstGeom prst="rect">
            <a:avLst/>
          </a:prstGeom>
          <a:ln>
            <a:noFill/>
          </a:ln>
        </p:spPr>
      </p:pic>
      <p:sp>
        <p:nvSpPr>
          <p:cNvPr id="1212" name="TextShape 2"/>
          <p:cNvSpPr txBox="1"/>
          <p:nvPr/>
        </p:nvSpPr>
        <p:spPr>
          <a:xfrm>
            <a:off x="5184000" y="1512000"/>
            <a:ext cx="3888000" cy="455400"/>
          </a:xfrm>
          <a:prstGeom prst="rect">
            <a:avLst/>
          </a:prstGeom>
          <a:noFill/>
          <a:ln>
            <a:noFill/>
          </a:ln>
        </p:spPr>
        <p:txBody>
          <a:bodyPr lIns="90000" tIns="45000" rIns="90000" bIns="45000"/>
          <a:lstStyle/>
          <a:p>
            <a:pPr algn="just"/>
            <a:r>
              <a:rPr lang="ru-RU" sz="1200" b="1" strike="noStrike" spc="-1">
                <a:solidFill>
                  <a:srgbClr val="000000"/>
                </a:solidFill>
                <a:uFill>
                  <a:solidFill>
                    <a:srgbClr val="FFFFFF"/>
                  </a:solidFill>
                </a:uFill>
                <a:latin typeface="Arial"/>
              </a:rPr>
              <a:t>3) Связывание соединений с набивкой колонки: </a:t>
            </a:r>
            <a:endParaRPr lang="ru-RU" sz="1800" b="0" strike="noStrike" spc="-1">
              <a:solidFill>
                <a:srgbClr val="000000"/>
              </a:solidFill>
              <a:uFill>
                <a:solidFill>
                  <a:srgbClr val="FFFFFF"/>
                </a:solidFill>
              </a:uFill>
              <a:latin typeface="Arial"/>
            </a:endParaRPr>
          </a:p>
        </p:txBody>
      </p:sp>
      <p:pic>
        <p:nvPicPr>
          <p:cNvPr id="1213" name="Рисунок 1212"/>
          <p:cNvPicPr/>
          <p:nvPr/>
        </p:nvPicPr>
        <p:blipFill>
          <a:blip r:embed="rId5"/>
          <a:stretch/>
        </p:blipFill>
        <p:spPr>
          <a:xfrm>
            <a:off x="5357818" y="2143116"/>
            <a:ext cx="3567600" cy="3923280"/>
          </a:xfrm>
          <a:prstGeom prst="rect">
            <a:avLst/>
          </a:prstGeom>
          <a:ln>
            <a:noFill/>
          </a:ln>
        </p:spPr>
      </p:pic>
      <p:sp>
        <p:nvSpPr>
          <p:cNvPr id="1214" name="TextShape 3"/>
          <p:cNvSpPr txBox="1"/>
          <p:nvPr/>
        </p:nvSpPr>
        <p:spPr>
          <a:xfrm>
            <a:off x="720000" y="1380960"/>
            <a:ext cx="4352066" cy="4762684"/>
          </a:xfrm>
          <a:prstGeom prst="rect">
            <a:avLst/>
          </a:prstGeom>
          <a:noFill/>
          <a:ln>
            <a:solidFill>
              <a:srgbClr val="FF3333"/>
            </a:solidFill>
          </a:ln>
        </p:spPr>
        <p:txBody>
          <a:bodyPr lIns="90000" tIns="45000" rIns="90000" bIns="45000"/>
          <a:lstStyle/>
          <a:p>
            <a:pPr algn="just"/>
            <a:r>
              <a:rPr lang="ru-RU" sz="1000" b="0" strike="noStrike" spc="-1">
                <a:solidFill>
                  <a:srgbClr val="000000"/>
                </a:solidFill>
                <a:uFill>
                  <a:solidFill>
                    <a:srgbClr val="FFFFFF"/>
                  </a:solidFill>
                </a:uFill>
                <a:latin typeface="Arial"/>
              </a:rPr>
              <a:t>* </a:t>
            </a:r>
            <a:r>
              <a:rPr lang="ru-RU" sz="1000" b="0" strike="noStrike" spc="-1">
                <a:solidFill>
                  <a:srgbClr val="000000"/>
                </a:solidFill>
                <a:uFill>
                  <a:solidFill>
                    <a:srgbClr val="FFFFFF"/>
                  </a:solidFill>
                </a:uFill>
                <a:latin typeface="Arial"/>
                <a:ea typeface="DejaVu Sans"/>
              </a:rPr>
              <a:t>Такие связывающиеся соединения попадают в три широких класса:</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органические, неорганические, катионы и заряженная органика. Незаряженная неполярная органика необратимо сорбируясь на колонке имеет тенденцию специфически влиять на те пики, которые сильно удерживаются при обычных разделениях.</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Загрязнения в воде являются известным источником этой проблемы и представляют обычную стартовую точку для поиска виновника. </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Непроэкстрагированные инжектируемые пробы представляют второй источник загрязнения органикой.</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Промойте 20% диметилсульфоксидом (ДМСО) в метаноле. Возможно, из за высокой вязкости такого растворителя растворителя,</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Вам потребуется в этом случае понизить скорость подвижной фазы для удержания давления на уровне не более 4 000 psi (≈280 атм.). При выполнении этой процедуры УФ мониторинг Вам не потребуется.</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Последним средством является промывка серией растворителей до гексана, и затем возвращение назад в обратной последовательности. Так как водные растворители и гексан не смешиваются, то необходимо использовать промежуточный растворитель (растворители). Обычная цепочка состоит в промывке ацетонитрилом, хлороформом, тетрагидрофураном (ТГФ), изопропанолом (ИПС) и наконец гексаном.</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Последним типом материалов связывающихся с набивкой являются заряженные органические катионы. Обычно они имеют два источника: протеины и ион‐парные реактивы. Обычно они не могут быть полностью удалены, после того как оказались на колонке. Наилучшим средством борьбы с такого рода проблемами является или недопущение их попадания на колонку или предназначение колонки для работы с ними.</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Если Вам требуется попытаться вымыть этот тип загрязнения с колонки, то  используйте 70% ацетонитрил с 0.1% трифторуксусной кислотой. </a:t>
            </a:r>
            <a:endParaRPr lang="ru-RU" sz="1800" b="0" strike="noStrike" spc="-1">
              <a:solidFill>
                <a:srgbClr val="000000"/>
              </a:solidFill>
              <a:uFill>
                <a:solidFill>
                  <a:srgbClr val="FFFFFF"/>
                </a:solidFill>
              </a:uFill>
              <a:latin typeface="Arial"/>
            </a:endParaRPr>
          </a:p>
        </p:txBody>
      </p:sp>
      <p:pic>
        <p:nvPicPr>
          <p:cNvPr id="1215" name="Рисунок 1214"/>
          <p:cNvPicPr/>
          <p:nvPr/>
        </p:nvPicPr>
        <p:blipFill>
          <a:blip r:embed="rId6" cstate="print"/>
          <a:stretch/>
        </p:blipFill>
        <p:spPr>
          <a:xfrm>
            <a:off x="216000" y="2439360"/>
            <a:ext cx="407880" cy="319680"/>
          </a:xfrm>
          <a:prstGeom prst="rect">
            <a:avLst/>
          </a:prstGeom>
          <a:ln>
            <a:noFill/>
          </a:ln>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6"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17" name="Рисунок 1216"/>
          <p:cNvPicPr/>
          <p:nvPr/>
        </p:nvPicPr>
        <p:blipFill>
          <a:blip r:embed="rId3"/>
          <a:stretch/>
        </p:blipFill>
        <p:spPr>
          <a:xfrm>
            <a:off x="469080" y="288000"/>
            <a:ext cx="971640" cy="963720"/>
          </a:xfrm>
          <a:prstGeom prst="rect">
            <a:avLst/>
          </a:prstGeom>
          <a:ln>
            <a:noFill/>
          </a:ln>
        </p:spPr>
      </p:pic>
      <p:pic>
        <p:nvPicPr>
          <p:cNvPr id="1218" name="Рисунок 1217"/>
          <p:cNvPicPr/>
          <p:nvPr/>
        </p:nvPicPr>
        <p:blipFill>
          <a:blip r:embed="rId4"/>
          <a:stretch/>
        </p:blipFill>
        <p:spPr>
          <a:xfrm>
            <a:off x="721440" y="432360"/>
            <a:ext cx="493560" cy="571680"/>
          </a:xfrm>
          <a:prstGeom prst="rect">
            <a:avLst/>
          </a:prstGeom>
          <a:ln>
            <a:noFill/>
          </a:ln>
        </p:spPr>
      </p:pic>
      <p:sp>
        <p:nvSpPr>
          <p:cNvPr id="1219" name="TextShape 2"/>
          <p:cNvSpPr txBox="1"/>
          <p:nvPr/>
        </p:nvSpPr>
        <p:spPr>
          <a:xfrm>
            <a:off x="478800" y="1800000"/>
            <a:ext cx="2329200" cy="455400"/>
          </a:xfrm>
          <a:prstGeom prst="rect">
            <a:avLst/>
          </a:prstGeom>
          <a:noFill/>
          <a:ln>
            <a:noFill/>
          </a:ln>
        </p:spPr>
        <p:txBody>
          <a:bodyPr lIns="90000" tIns="45000" rIns="90000" bIns="45000"/>
          <a:lstStyle/>
          <a:p>
            <a:pPr algn="just"/>
            <a:r>
              <a:rPr lang="ru-RU" sz="1200" b="1" strike="noStrike" spc="-1">
                <a:solidFill>
                  <a:srgbClr val="000000"/>
                </a:solidFill>
                <a:uFill>
                  <a:solidFill>
                    <a:srgbClr val="FFFFFF"/>
                  </a:solidFill>
                </a:uFill>
                <a:latin typeface="Arial"/>
              </a:rPr>
              <a:t>  4) Возрастание давления:</a:t>
            </a:r>
            <a:endParaRPr lang="ru-RU" sz="1800" b="0" strike="noStrike" spc="-1">
              <a:solidFill>
                <a:srgbClr val="000000"/>
              </a:solidFill>
              <a:uFill>
                <a:solidFill>
                  <a:srgbClr val="FFFFFF"/>
                </a:solidFill>
              </a:uFill>
              <a:latin typeface="Arial"/>
            </a:endParaRPr>
          </a:p>
        </p:txBody>
      </p:sp>
      <p:sp>
        <p:nvSpPr>
          <p:cNvPr id="1220" name="TextShape 3"/>
          <p:cNvSpPr txBox="1"/>
          <p:nvPr/>
        </p:nvSpPr>
        <p:spPr>
          <a:xfrm>
            <a:off x="2837160" y="1584000"/>
            <a:ext cx="5802840" cy="4416768"/>
          </a:xfrm>
          <a:prstGeom prst="rect">
            <a:avLst/>
          </a:prstGeom>
          <a:noFill/>
          <a:ln>
            <a:solidFill>
              <a:srgbClr val="FF3333"/>
            </a:solidFill>
          </a:ln>
        </p:spPr>
        <p:txBody>
          <a:bodyPr lIns="90000" tIns="45000" rIns="90000" bIns="45000"/>
          <a:lstStyle/>
          <a:p>
            <a:pPr algn="just"/>
            <a:r>
              <a:rPr lang="ru-RU" sz="1000" b="0" strike="noStrike" spc="-1">
                <a:solidFill>
                  <a:srgbClr val="000000"/>
                </a:solidFill>
                <a:uFill>
                  <a:solidFill>
                    <a:srgbClr val="FFFFFF"/>
                  </a:solidFill>
                </a:uFill>
                <a:latin typeface="Arial"/>
              </a:rPr>
              <a:t>* </a:t>
            </a:r>
            <a:r>
              <a:rPr lang="ru-RU" sz="1000" b="0" strike="noStrike" spc="-1">
                <a:solidFill>
                  <a:srgbClr val="000000"/>
                </a:solidFill>
                <a:uFill>
                  <a:solidFill>
                    <a:srgbClr val="FFFFFF"/>
                  </a:solidFill>
                </a:uFill>
                <a:latin typeface="Arial"/>
                <a:ea typeface="DejaVu Sans"/>
              </a:rPr>
              <a:t>Следующий класс киллеров колонки – случаи возрастания давления. Большинство набивок колонок выдерживают  давление в 12000  psi (≈840 атм.) и выше. Давление на большинстве новых колонок при хроматографировании не превышает 2500 psi (≈175 атм.). Если давление повышается до 4000 psi (≈280 атм.) то Вы имеете проблему, с которой надо что‐то делать. Имеется в виду давление, которое возникает постепенно или сразу и остается высоким.</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Имеется три области в колонке, в которых может возникать рост давления: входной</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фритт,  выходной фритт и слой набивки в колонке. Наиболее вероятно, что источником проблемы является входной фритт, это единственный фильтр между инжектируемыми пробами и слоем сорбента, и он предназначен собирать все, что превышает по размеру 2 мкм. По мере того как он это выполняет, происходит повышение давления. Чем больше мусора он собирает, тем выше давление. </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Для замены фритта откройте концевой фитинг колонки, колонки удерживая колонку в  вертикальном положении (лучше в тисочках), снимите старый фритт. Поместите фритт в закрывающуюся стеклянную колбу с 20% азотной кислотой (6N) и пометите эту колбу в ультразвуковую баню на 1‐2 минуты. Осторожно слейте кислоту, добавьте дистиллированную воду и снова поместите в у ультразвуковую баню. Продолжайте промывать фритт водой достижения рН исходной воды. Смените фритт, продуйте резьбу при помощи шприца с целью удаления частиц силикагеля, которые могут абразивно воздействовать на резьбу колонки, и снова установите концевой фитинг колонки.</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Если повышенное давление все еще существует, то забит слой набивки. Если Вам удастся добиться какого‐либо потока через колонку, то Вы, возможно, сможете вымыть эту проблему.</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Забивание слоя набивки возникает вследствие двух вещей: выпавший буфер и выпавший образец.</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Если поток полностью заблокирован, тот Вам придется вскрыть колонку, снять фритт и плоским шпателем снять забитую часть слоя набивки. Будьте очень осторожны, толщина забитого слоя обычно составляет 1‐2 мм. Набивка может быть промыта при помощи воды, высушена и после превращения в пасту снова возвращена на место, так как было описано при устранении концевого войда.</a:t>
            </a:r>
            <a:endParaRPr lang="ru-RU" sz="1800" b="0" strike="noStrike" spc="-1">
              <a:solidFill>
                <a:srgbClr val="000000"/>
              </a:solidFill>
              <a:uFill>
                <a:solidFill>
                  <a:srgbClr val="FFFFFF"/>
                </a:solidFill>
              </a:uFill>
              <a:latin typeface="Arial"/>
            </a:endParaRPr>
          </a:p>
        </p:txBody>
      </p:sp>
      <p:pic>
        <p:nvPicPr>
          <p:cNvPr id="1221" name="Рисунок 1220"/>
          <p:cNvPicPr/>
          <p:nvPr/>
        </p:nvPicPr>
        <p:blipFill>
          <a:blip r:embed="rId5" cstate="print"/>
          <a:stretch/>
        </p:blipFill>
        <p:spPr>
          <a:xfrm>
            <a:off x="2160000" y="2597760"/>
            <a:ext cx="547560" cy="498240"/>
          </a:xfrm>
          <a:prstGeom prst="rect">
            <a:avLst/>
          </a:prstGeom>
          <a:ln>
            <a:noFill/>
          </a:ln>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2" name="TextShape 1"/>
          <p:cNvSpPr txBox="1"/>
          <p:nvPr/>
        </p:nvSpPr>
        <p:spPr>
          <a:xfrm>
            <a:off x="2016360" y="30096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23" name="Рисунок 1222"/>
          <p:cNvPicPr/>
          <p:nvPr/>
        </p:nvPicPr>
        <p:blipFill>
          <a:blip r:embed="rId3"/>
          <a:stretch/>
        </p:blipFill>
        <p:spPr>
          <a:xfrm>
            <a:off x="469080" y="288000"/>
            <a:ext cx="971640" cy="963720"/>
          </a:xfrm>
          <a:prstGeom prst="rect">
            <a:avLst/>
          </a:prstGeom>
          <a:ln>
            <a:noFill/>
          </a:ln>
        </p:spPr>
      </p:pic>
      <p:pic>
        <p:nvPicPr>
          <p:cNvPr id="1224" name="Рисунок 1223"/>
          <p:cNvPicPr/>
          <p:nvPr/>
        </p:nvPicPr>
        <p:blipFill>
          <a:blip r:embed="rId4"/>
          <a:stretch/>
        </p:blipFill>
        <p:spPr>
          <a:xfrm>
            <a:off x="721440" y="432360"/>
            <a:ext cx="493560" cy="571680"/>
          </a:xfrm>
          <a:prstGeom prst="rect">
            <a:avLst/>
          </a:prstGeom>
          <a:ln>
            <a:noFill/>
          </a:ln>
        </p:spPr>
      </p:pic>
      <p:sp>
        <p:nvSpPr>
          <p:cNvPr id="1225" name="TextShape 2"/>
          <p:cNvSpPr txBox="1"/>
          <p:nvPr/>
        </p:nvSpPr>
        <p:spPr>
          <a:xfrm>
            <a:off x="876960" y="1321920"/>
            <a:ext cx="5760000" cy="455400"/>
          </a:xfrm>
          <a:prstGeom prst="rect">
            <a:avLst/>
          </a:prstGeom>
          <a:noFill/>
          <a:ln>
            <a:noFill/>
          </a:ln>
        </p:spPr>
        <p:txBody>
          <a:bodyPr lIns="90000" tIns="45000" rIns="90000" bIns="45000"/>
          <a:lstStyle/>
          <a:p>
            <a:pPr algn="just"/>
            <a:r>
              <a:rPr lang="ru-RU" sz="1200" b="1" strike="noStrike" spc="-1">
                <a:solidFill>
                  <a:srgbClr val="000000"/>
                </a:solidFill>
                <a:uFill>
                  <a:solidFill>
                    <a:srgbClr val="FFFFFF"/>
                  </a:solidFill>
                </a:uFill>
                <a:latin typeface="Arial"/>
              </a:rPr>
              <a:t>5) Центральные войды—образование длинных каналов в колонке</a:t>
            </a:r>
            <a:endParaRPr lang="ru-RU" sz="1800" b="0" strike="noStrike" spc="-1">
              <a:solidFill>
                <a:srgbClr val="000000"/>
              </a:solidFill>
              <a:uFill>
                <a:solidFill>
                  <a:srgbClr val="FFFFFF"/>
                </a:solidFill>
              </a:uFill>
              <a:latin typeface="Arial"/>
            </a:endParaRPr>
          </a:p>
        </p:txBody>
      </p:sp>
      <p:sp>
        <p:nvSpPr>
          <p:cNvPr id="1226" name="TextShape 3"/>
          <p:cNvSpPr txBox="1"/>
          <p:nvPr/>
        </p:nvSpPr>
        <p:spPr>
          <a:xfrm>
            <a:off x="946080" y="1815840"/>
            <a:ext cx="5415840" cy="4354200"/>
          </a:xfrm>
          <a:prstGeom prst="rect">
            <a:avLst/>
          </a:prstGeom>
          <a:noFill/>
          <a:ln>
            <a:solidFill>
              <a:srgbClr val="FF3333"/>
            </a:solidFill>
          </a:ln>
        </p:spPr>
        <p:txBody>
          <a:bodyPr lIns="90000" tIns="45000" rIns="90000" bIns="45000"/>
          <a:lstStyle/>
          <a:p>
            <a:pPr algn="just"/>
            <a:r>
              <a:rPr lang="ru-RU" sz="1000" b="0" strike="noStrike" spc="-1">
                <a:solidFill>
                  <a:srgbClr val="000000"/>
                </a:solidFill>
                <a:uFill>
                  <a:solidFill>
                    <a:srgbClr val="FFFFFF"/>
                  </a:solidFill>
                </a:uFill>
                <a:latin typeface="Arial"/>
              </a:rPr>
              <a:t>* </a:t>
            </a:r>
            <a:r>
              <a:rPr lang="ru-RU" sz="1000" b="0" strike="noStrike" spc="-1">
                <a:solidFill>
                  <a:srgbClr val="000000"/>
                </a:solidFill>
                <a:uFill>
                  <a:solidFill>
                    <a:srgbClr val="FFFFFF"/>
                  </a:solidFill>
                </a:uFill>
                <a:latin typeface="Arial"/>
                <a:ea typeface="DejaVu Sans"/>
              </a:rPr>
              <a:t>Последним типом «киллеров»  колонки является центральный войд. Его симптомы проявляются в том, что вся хроматограмма коллапсирует «все пики сливаются». Все может идти свом чередом, но внезапно, Вы отмечаете, что времена удерживания для Ваших поздно выходящих пиков стали меньше Когда Вы повторяете разделение, то ситуация становится еще хуже. По мере развития процесса в него вовлекаются даже рано выходящие пики. И, наконец, все пики сливаютсяв  один, который выходит  в исключенном объеме. Если Вы позвоните в компанию‐поставщик, то они скажут Вам, что колонка войдирована и требует замены. Если это совершенно новая колонка, которая поставлена Вам в таком состоянии, то компания‐поставщик вероятно должна её Вам заменить. Если же нет, то Вам, вероятно, сообщат, то, что для восстановления войда колонки требуется изрядное количество набивочного материала, или прочитают лекцию.Вы услышите Стандартную Лекцию No1 по защите колонок: «Не встряхивайте, не ударяйте колонку, не производите на ней резких изменений давления, не пропускайте</a:t>
            </a:r>
            <a:endParaRPr lang="ru-RU" sz="1800" b="0" strike="noStrike" spc="-1">
              <a:solidFill>
                <a:srgbClr val="000000"/>
              </a:solidFill>
              <a:uFill>
                <a:solidFill>
                  <a:srgbClr val="FFFFFF"/>
                </a:solidFill>
              </a:uFill>
              <a:latin typeface="Arial"/>
            </a:endParaRPr>
          </a:p>
          <a:p>
            <a:pPr algn="just"/>
            <a:r>
              <a:rPr lang="ru-RU" sz="1000" b="0" strike="noStrike" spc="-1">
                <a:solidFill>
                  <a:srgbClr val="000000"/>
                </a:solidFill>
                <a:uFill>
                  <a:solidFill>
                    <a:srgbClr val="FFFFFF"/>
                  </a:solidFill>
                </a:uFill>
                <a:latin typeface="Arial"/>
                <a:ea typeface="DejaVu Sans"/>
              </a:rPr>
              <a:t>несмешивающиеся растворители,  растворители не реверсируйте поток через колонку и не меняйте внезапно скорость потока». Все это может вызывать войдирование совершенно рабочих колонок. Иными словами Вам явно не повезло. Но есть надежда на спасение. Последняя редакция метода  реанимации колонок в результате накопления большого промышленного опыта, состоит в том, что центрально‐войдированную колонку снимают и удерживая вертикально в одной руке ударяют о поверхность стола два раза, переворачивают её и проделывают то же самое другим концом. Очевидно, что бить надо не настолько сильно, чтобы механически деформировать колонку или стол. Подключают её в противоположном направлении (т.е. конец колонки становится её началом) и пропускают четырехкомпонентную стандартную смесь. Возможно, что при этом образуется концевой войд, который будет давать расщепление пиков напоминающее по форме ухо кролика, поэтому колонку придется перенабивать, но слой набивки в колонке должен после такой процедуры восстановить свою целостность.</a:t>
            </a:r>
            <a:endParaRPr lang="ru-RU" sz="1800" b="0" strike="noStrike" spc="-1">
              <a:solidFill>
                <a:srgbClr val="000000"/>
              </a:solidFill>
              <a:uFill>
                <a:solidFill>
                  <a:srgbClr val="FFFFFF"/>
                </a:solidFill>
              </a:uFill>
              <a:latin typeface="Arial"/>
            </a:endParaRPr>
          </a:p>
        </p:txBody>
      </p:sp>
      <p:pic>
        <p:nvPicPr>
          <p:cNvPr id="1227" name="Рисунок 1226"/>
          <p:cNvPicPr/>
          <p:nvPr/>
        </p:nvPicPr>
        <p:blipFill>
          <a:blip r:embed="rId5" cstate="print"/>
          <a:stretch/>
        </p:blipFill>
        <p:spPr>
          <a:xfrm>
            <a:off x="313920" y="2750400"/>
            <a:ext cx="511200" cy="459360"/>
          </a:xfrm>
          <a:prstGeom prst="rect">
            <a:avLst/>
          </a:prstGeom>
          <a:ln>
            <a:noFill/>
          </a:ln>
        </p:spPr>
      </p:pic>
      <p:pic>
        <p:nvPicPr>
          <p:cNvPr id="1228" name="Рисунок 1227"/>
          <p:cNvPicPr/>
          <p:nvPr/>
        </p:nvPicPr>
        <p:blipFill>
          <a:blip r:embed="rId6"/>
          <a:stretch/>
        </p:blipFill>
        <p:spPr>
          <a:xfrm>
            <a:off x="6407640" y="1604880"/>
            <a:ext cx="2304360" cy="3723120"/>
          </a:xfrm>
          <a:prstGeom prst="rect">
            <a:avLst/>
          </a:prstGeom>
          <a:ln>
            <a:noFill/>
          </a:ln>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30" name="Рисунок 1229"/>
          <p:cNvPicPr/>
          <p:nvPr/>
        </p:nvPicPr>
        <p:blipFill>
          <a:blip r:embed="rId3"/>
          <a:stretch/>
        </p:blipFill>
        <p:spPr>
          <a:xfrm>
            <a:off x="469080" y="288000"/>
            <a:ext cx="971640" cy="963720"/>
          </a:xfrm>
          <a:prstGeom prst="rect">
            <a:avLst/>
          </a:prstGeom>
          <a:ln>
            <a:noFill/>
          </a:ln>
        </p:spPr>
      </p:pic>
      <p:pic>
        <p:nvPicPr>
          <p:cNvPr id="1231" name="Рисунок 1230"/>
          <p:cNvPicPr/>
          <p:nvPr/>
        </p:nvPicPr>
        <p:blipFill>
          <a:blip r:embed="rId4"/>
          <a:stretch/>
        </p:blipFill>
        <p:spPr>
          <a:xfrm>
            <a:off x="721440" y="432360"/>
            <a:ext cx="493560" cy="571680"/>
          </a:xfrm>
          <a:prstGeom prst="rect">
            <a:avLst/>
          </a:prstGeom>
          <a:ln>
            <a:noFill/>
          </a:ln>
        </p:spPr>
      </p:pic>
      <p:sp>
        <p:nvSpPr>
          <p:cNvPr id="1232" name="TextShape 2"/>
          <p:cNvSpPr txBox="1"/>
          <p:nvPr/>
        </p:nvSpPr>
        <p:spPr>
          <a:xfrm>
            <a:off x="353880" y="1445040"/>
            <a:ext cx="8502120" cy="428832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   ВЭЖХ </a:t>
            </a:r>
            <a:r>
              <a:rPr lang="ru-RU" sz="1200" b="0" strike="noStrike" spc="-1">
                <a:solidFill>
                  <a:srgbClr val="000000"/>
                </a:solidFill>
                <a:uFill>
                  <a:solidFill>
                    <a:srgbClr val="FFFFFF"/>
                  </a:solidFill>
                </a:uFill>
                <a:latin typeface="Arial"/>
                <a:ea typeface="Adobe Blank"/>
              </a:rPr>
              <a:t>в исполнении применительно к  пестицидному  анализу не является чем-то исключительным и требующим особенных условий проведения, особых колонок, особенного оборудования. Правила подбора подвижной фазы, вида хроматографии (адсорбционная, нормально-фазная, обращенно-фазная и.т.д)   для нее такие же как и при анализе лекарственных средств. Просто, необходимо четко знать свойства разделяемых веществ. К какой группе химических соединений они относятся. Вот некоторые правила, помогающие определиться с возможным направление поиска.</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r>
              <a:rPr lang="ru-RU" sz="1200" b="0" strike="noStrike" spc="-1" smtClean="0">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ea typeface="Adobe Blank"/>
              </a:rPr>
              <a:t>Для общей упрощенной характеристики структурных особенностей аналитов и оценки балланса их гидрофильных и гидрофобных свойств можно применить параметр </a:t>
            </a:r>
            <a:r>
              <a:rPr lang="ru-RU" sz="1200" b="0" i="1" strike="noStrike" spc="-1">
                <a:solidFill>
                  <a:srgbClr val="000000"/>
                </a:solidFill>
                <a:uFill>
                  <a:solidFill>
                    <a:srgbClr val="FFFFFF"/>
                  </a:solidFill>
                </a:uFill>
                <a:latin typeface="Arial"/>
                <a:ea typeface="Adobe Blank"/>
              </a:rPr>
              <a:t>Н — критерий гидрофобности Шатца</a:t>
            </a: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Где  n</a:t>
            </a:r>
            <a:r>
              <a:rPr lang="ru-RU" sz="1200" b="0" strike="noStrike" spc="-1" baseline="-33000">
                <a:solidFill>
                  <a:srgbClr val="000000"/>
                </a:solidFill>
                <a:uFill>
                  <a:solidFill>
                    <a:srgbClr val="FFFFFF"/>
                  </a:solidFill>
                </a:uFill>
                <a:latin typeface="Arial"/>
                <a:ea typeface="Adobe Blank"/>
              </a:rPr>
              <a:t>h</a:t>
            </a:r>
            <a:r>
              <a:rPr lang="ru-RU" sz="1200" b="0" strike="noStrike" spc="-1">
                <a:solidFill>
                  <a:srgbClr val="000000"/>
                </a:solidFill>
                <a:uFill>
                  <a:solidFill>
                    <a:srgbClr val="FFFFFF"/>
                  </a:solidFill>
                </a:uFill>
                <a:latin typeface="Arial"/>
                <a:ea typeface="Adobe Blank"/>
              </a:rPr>
              <a:t> -число гидрофобных фрагментов в молекуле, т. е. сумма атомов углерода и галогенов</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n</a:t>
            </a:r>
            <a:r>
              <a:rPr lang="ru-RU" sz="1200" b="0" strike="noStrike" spc="-1" baseline="-33000">
                <a:solidFill>
                  <a:srgbClr val="000000"/>
                </a:solidFill>
                <a:uFill>
                  <a:solidFill>
                    <a:srgbClr val="FFFFFF"/>
                  </a:solidFill>
                </a:uFill>
                <a:latin typeface="Arial"/>
                <a:ea typeface="Adobe Blank"/>
              </a:rPr>
              <a:t>f</a:t>
            </a:r>
            <a:r>
              <a:rPr lang="ru-RU" sz="1200" b="0" strike="noStrike" spc="-1">
                <a:solidFill>
                  <a:srgbClr val="000000"/>
                </a:solidFill>
                <a:uFill>
                  <a:solidFill>
                    <a:srgbClr val="FFFFFF"/>
                  </a:solidFill>
                </a:uFill>
                <a:latin typeface="Arial"/>
                <a:ea typeface="Adobe Blank"/>
              </a:rPr>
              <a:t> — число полярных групп.</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smtClean="0">
                <a:solidFill>
                  <a:srgbClr val="000000"/>
                </a:solidFill>
                <a:uFill>
                  <a:solidFill>
                    <a:srgbClr val="FFFFFF"/>
                  </a:solidFill>
                </a:uFill>
                <a:latin typeface="Arial"/>
                <a:ea typeface="Adobe Blank"/>
              </a:rPr>
              <a:t>       Из </a:t>
            </a:r>
            <a:r>
              <a:rPr lang="ru-RU" sz="1200" b="0" strike="noStrike" spc="-1">
                <a:solidFill>
                  <a:srgbClr val="000000"/>
                </a:solidFill>
                <a:uFill>
                  <a:solidFill>
                    <a:srgbClr val="FFFFFF"/>
                  </a:solidFill>
                </a:uFill>
                <a:latin typeface="Arial"/>
                <a:ea typeface="Adobe Blank"/>
              </a:rPr>
              <a:t>допущений : каждый атом галогена эквивалентен по своему влиянию на гидрофобность как одна метиленовая группа. Атомы серы в тиоэфирах (как </a:t>
            </a:r>
            <a:r>
              <a:rPr lang="ru-RU" sz="1200" b="0" strike="noStrike" spc="-1" smtClean="0">
                <a:solidFill>
                  <a:srgbClr val="000000"/>
                </a:solidFill>
                <a:uFill>
                  <a:solidFill>
                    <a:srgbClr val="FFFFFF"/>
                  </a:solidFill>
                </a:uFill>
                <a:latin typeface="Arial"/>
                <a:ea typeface="Adobe Blank"/>
              </a:rPr>
              <a:t>в </a:t>
            </a:r>
            <a:r>
              <a:rPr lang="ru-RU" sz="1200" b="0" strike="noStrike" spc="-1">
                <a:solidFill>
                  <a:srgbClr val="000000"/>
                </a:solidFill>
                <a:uFill>
                  <a:solidFill>
                    <a:srgbClr val="FFFFFF"/>
                  </a:solidFill>
                </a:uFill>
                <a:latin typeface="Arial"/>
                <a:ea typeface="Adobe Blank"/>
              </a:rPr>
              <a:t>ФОП) и меркаптанах не повышают и не снижают гидрофобность молекулы в целом. Полярные группы, расположенные в непосредственном соседстве рассматриваются как одна полярная группа.</a:t>
            </a:r>
            <a:endParaRPr lang="ru-RU" sz="1800" b="0" strike="noStrike" spc="-1">
              <a:solidFill>
                <a:srgbClr val="000000"/>
              </a:solidFill>
              <a:uFill>
                <a:solidFill>
                  <a:srgbClr val="FFFFFF"/>
                </a:solidFill>
              </a:uFill>
              <a:latin typeface="Arial"/>
            </a:endParaRPr>
          </a:p>
        </p:txBody>
      </p:sp>
      <p:pic>
        <p:nvPicPr>
          <p:cNvPr id="4098" name="Picture 2"/>
          <p:cNvPicPr>
            <a:picLocks noChangeAspect="1" noChangeArrowheads="1"/>
          </p:cNvPicPr>
          <p:nvPr/>
        </p:nvPicPr>
        <p:blipFill>
          <a:blip r:embed="rId5"/>
          <a:srcRect/>
          <a:stretch>
            <a:fillRect/>
          </a:stretch>
        </p:blipFill>
        <p:spPr bwMode="auto">
          <a:xfrm>
            <a:off x="3747539" y="3322638"/>
            <a:ext cx="1232450" cy="320676"/>
          </a:xfrm>
          <a:prstGeom prst="rect">
            <a:avLst/>
          </a:prstGeom>
          <a:noFill/>
          <a:ln w="9525">
            <a:noFill/>
            <a:miter lim="800000"/>
            <a:headEnd/>
            <a:tailEnd/>
          </a:ln>
          <a:effectLst/>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4"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35" name="Рисунок 1234"/>
          <p:cNvPicPr/>
          <p:nvPr/>
        </p:nvPicPr>
        <p:blipFill>
          <a:blip r:embed="rId3"/>
          <a:stretch/>
        </p:blipFill>
        <p:spPr>
          <a:xfrm>
            <a:off x="469080" y="288000"/>
            <a:ext cx="971640" cy="963720"/>
          </a:xfrm>
          <a:prstGeom prst="rect">
            <a:avLst/>
          </a:prstGeom>
          <a:ln>
            <a:noFill/>
          </a:ln>
        </p:spPr>
      </p:pic>
      <p:pic>
        <p:nvPicPr>
          <p:cNvPr id="1236" name="Рисунок 1235"/>
          <p:cNvPicPr/>
          <p:nvPr/>
        </p:nvPicPr>
        <p:blipFill>
          <a:blip r:embed="rId4"/>
          <a:stretch/>
        </p:blipFill>
        <p:spPr>
          <a:xfrm>
            <a:off x="721440" y="432360"/>
            <a:ext cx="493560" cy="571680"/>
          </a:xfrm>
          <a:prstGeom prst="rect">
            <a:avLst/>
          </a:prstGeom>
          <a:ln>
            <a:noFill/>
          </a:ln>
        </p:spPr>
      </p:pic>
      <p:pic>
        <p:nvPicPr>
          <p:cNvPr id="1237" name="Рисунок 1236"/>
          <p:cNvPicPr/>
          <p:nvPr/>
        </p:nvPicPr>
        <p:blipFill>
          <a:blip r:embed="rId5"/>
          <a:stretch/>
        </p:blipFill>
        <p:spPr>
          <a:xfrm>
            <a:off x="287640" y="1512000"/>
            <a:ext cx="8496360" cy="4351680"/>
          </a:xfrm>
          <a:prstGeom prst="rect">
            <a:avLst/>
          </a:prstGeom>
          <a:ln>
            <a:noFill/>
          </a:ln>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8"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39" name="Рисунок 1238"/>
          <p:cNvPicPr/>
          <p:nvPr/>
        </p:nvPicPr>
        <p:blipFill>
          <a:blip r:embed="rId3"/>
          <a:stretch/>
        </p:blipFill>
        <p:spPr>
          <a:xfrm>
            <a:off x="469080" y="288000"/>
            <a:ext cx="971640" cy="963720"/>
          </a:xfrm>
          <a:prstGeom prst="rect">
            <a:avLst/>
          </a:prstGeom>
          <a:ln>
            <a:noFill/>
          </a:ln>
        </p:spPr>
      </p:pic>
      <p:pic>
        <p:nvPicPr>
          <p:cNvPr id="1240" name="Рисунок 1239"/>
          <p:cNvPicPr/>
          <p:nvPr/>
        </p:nvPicPr>
        <p:blipFill>
          <a:blip r:embed="rId4"/>
          <a:stretch/>
        </p:blipFill>
        <p:spPr>
          <a:xfrm>
            <a:off x="721440" y="432360"/>
            <a:ext cx="493560" cy="571680"/>
          </a:xfrm>
          <a:prstGeom prst="rect">
            <a:avLst/>
          </a:prstGeom>
          <a:ln>
            <a:noFill/>
          </a:ln>
        </p:spPr>
      </p:pic>
      <p:sp>
        <p:nvSpPr>
          <p:cNvPr id="1241" name="TextShape 2"/>
          <p:cNvSpPr txBox="1"/>
          <p:nvPr/>
        </p:nvSpPr>
        <p:spPr>
          <a:xfrm>
            <a:off x="353880" y="1445040"/>
            <a:ext cx="8574120" cy="277704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Некоторые правила в составе ПФ и требованиям к колонкам возникают при анализе пестицидов, которые в технических препаратах находятся в виде водорастворимых форм, например, 2,4 Д (аминная соль), дикамба (аминная соль), фосфонометилглицин (глифосат) (изопропиламинная соль), имазетапир (соль), препараты сульфонилмочевинных гербицидов (трибенурон-метил, тифенсульфурон, никосульфурон и т. д.), дессикант — дикват (реглон) и др.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В условиях проведения ТСХ без добавления кислотных (уксусная, муравьиная кислота) или щелочных (25 % раствор аммиака, диэтиламин, триэтиламин) модификаторов эти химические соединения образуют вытянутые «языки» вместо компактных пятен, либо вообще не двигаются со старта.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Аналогично при выполнении ВЭЖХ симметричность их пиков сильно зависит от наличия модификаторов в виде буферных смесей с рН меньше 4,0. Т.е. в подвижные фазы необходимо добавлять  орто-фосфорную, трифторуксусную или уксусную кислоты. В случае хроматографирования пестицидов основного характера в состав ПФ включают буферные смеси, содержащие конкурентные ионы типа NH</a:t>
            </a:r>
            <a:r>
              <a:rPr lang="ru-RU" sz="1200" b="0" strike="noStrike" spc="-1" baseline="-33000">
                <a:solidFill>
                  <a:srgbClr val="000000"/>
                </a:solidFill>
                <a:uFill>
                  <a:solidFill>
                    <a:srgbClr val="FFFFFF"/>
                  </a:solidFill>
                </a:uFill>
                <a:latin typeface="Arial"/>
                <a:ea typeface="Adobe Blank"/>
              </a:rPr>
              <a:t>4</a:t>
            </a:r>
            <a:r>
              <a:rPr lang="ru-RU" sz="1200" b="0" strike="noStrike" spc="-1">
                <a:solidFill>
                  <a:srgbClr val="000000"/>
                </a:solidFill>
                <a:uFill>
                  <a:solidFill>
                    <a:srgbClr val="FFFFFF"/>
                  </a:solidFill>
                </a:uFill>
                <a:latin typeface="Arial"/>
                <a:ea typeface="Adobe Blank"/>
              </a:rPr>
              <a:t>, триэтиламинные, трис-оксиметиламинометановые с 6,0 &lt; рН &lt; 8,0.  Пестициды, не способные образовывать ионы разделяют в обычных условиях, т. е. используя различные соотношения ацтонитрил : вода или метанол : вода.</a:t>
            </a:r>
            <a:endParaRPr lang="ru-RU" sz="1800" b="0" strike="noStrike" spc="-1">
              <a:solidFill>
                <a:srgbClr val="000000"/>
              </a:solidFill>
              <a:uFill>
                <a:solidFill>
                  <a:srgbClr val="FFFFFF"/>
                </a:solidFill>
              </a:uFill>
              <a:latin typeface="Arial"/>
            </a:endParaRPr>
          </a:p>
        </p:txBody>
      </p:sp>
      <p:pic>
        <p:nvPicPr>
          <p:cNvPr id="1242" name="Рисунок 1241"/>
          <p:cNvPicPr/>
          <p:nvPr/>
        </p:nvPicPr>
        <p:blipFill>
          <a:blip r:embed="rId5"/>
          <a:stretch/>
        </p:blipFill>
        <p:spPr>
          <a:xfrm>
            <a:off x="5976000" y="4135680"/>
            <a:ext cx="2736000" cy="1972800"/>
          </a:xfrm>
          <a:prstGeom prst="rect">
            <a:avLst/>
          </a:prstGeom>
          <a:ln>
            <a:noFill/>
          </a:ln>
        </p:spPr>
      </p:pic>
      <p:sp>
        <p:nvSpPr>
          <p:cNvPr id="1243" name="TextShape 3"/>
          <p:cNvSpPr txBox="1"/>
          <p:nvPr/>
        </p:nvSpPr>
        <p:spPr>
          <a:xfrm>
            <a:off x="288000" y="4176000"/>
            <a:ext cx="5549760" cy="19155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Эти соотношения зависят от гидрофобности аналитов. Чем больше гидрофобность, тем больше в составе ПФ органического модификатора. При ВЭЖХ анализе проб вообще-то  рационально применение градиента. Это необходимо для того, чтобы не возникало загрязнения сорбента колонки компонентами сильногидрофобного характера, либо при плохой пробоподготовке — белками. Обычно профиль градиента  устанавливают такой, чтобы на каком-то этапе происходило отделение аналита от веществ матрицы, а затем концентрацию органики в ПФ доводят до практически 90 % с обязательным возвратом к начальному составу ПФ после некоторой выдержки.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44" name="Рисунок 1243"/>
          <p:cNvPicPr/>
          <p:nvPr/>
        </p:nvPicPr>
        <p:blipFill>
          <a:blip r:embed="rId3" cstate="print"/>
          <a:stretch/>
        </p:blipFill>
        <p:spPr>
          <a:xfrm>
            <a:off x="3535560" y="2952000"/>
            <a:ext cx="2152440" cy="853920"/>
          </a:xfrm>
          <a:prstGeom prst="rect">
            <a:avLst/>
          </a:prstGeom>
          <a:ln>
            <a:noFill/>
          </a:ln>
        </p:spPr>
      </p:pic>
      <p:sp>
        <p:nvSpPr>
          <p:cNvPr id="1245"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Высокоэффективная жидкостная хроматография. Применение в анализе пестицидов.</a:t>
            </a:r>
            <a:endParaRPr lang="ru-RU" sz="4200" b="0" strike="noStrike" spc="-1">
              <a:solidFill>
                <a:srgbClr val="006633"/>
              </a:solidFill>
              <a:uFill>
                <a:solidFill>
                  <a:srgbClr val="FFFFFF"/>
                </a:solidFill>
              </a:uFill>
              <a:latin typeface="Garamond"/>
            </a:endParaRPr>
          </a:p>
        </p:txBody>
      </p:sp>
      <p:pic>
        <p:nvPicPr>
          <p:cNvPr id="1246" name="Рисунок 1245"/>
          <p:cNvPicPr/>
          <p:nvPr/>
        </p:nvPicPr>
        <p:blipFill>
          <a:blip r:embed="rId4"/>
          <a:stretch/>
        </p:blipFill>
        <p:spPr>
          <a:xfrm>
            <a:off x="469080" y="288000"/>
            <a:ext cx="971640" cy="963720"/>
          </a:xfrm>
          <a:prstGeom prst="rect">
            <a:avLst/>
          </a:prstGeom>
          <a:ln>
            <a:noFill/>
          </a:ln>
        </p:spPr>
      </p:pic>
      <p:pic>
        <p:nvPicPr>
          <p:cNvPr id="1247" name="Рисунок 1246"/>
          <p:cNvPicPr/>
          <p:nvPr/>
        </p:nvPicPr>
        <p:blipFill>
          <a:blip r:embed="rId5"/>
          <a:stretch/>
        </p:blipFill>
        <p:spPr>
          <a:xfrm>
            <a:off x="721440" y="432360"/>
            <a:ext cx="493560" cy="571680"/>
          </a:xfrm>
          <a:prstGeom prst="rect">
            <a:avLst/>
          </a:prstGeom>
          <a:ln>
            <a:noFill/>
          </a:ln>
        </p:spPr>
      </p:pic>
      <p:sp>
        <p:nvSpPr>
          <p:cNvPr id="1248" name="TextShape 2"/>
          <p:cNvSpPr txBox="1"/>
          <p:nvPr/>
        </p:nvSpPr>
        <p:spPr>
          <a:xfrm>
            <a:off x="353880" y="1445040"/>
            <a:ext cx="8574120" cy="501840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Поэтому исходя из вышесказанного, для таких объектов анализа, желательно подбирать из великого множества обращенно-фазных колонок те, которые обеспечат Вам максимальную эффективность. В данный момент из предлагаемых колонок следует выбирать те, которые имеют приставки к названиям : AD (acid deactivation) (обращенно-фазовые колонки, предназначенные для разделения кислых соединений) и BD (base deactivation) (предназначенные для анализа основных соединений), Aqua или  Hydro ( обращенно-фазные колонки с полярными вставками Shield или полярным эндкеппингом, обеспечивающими 100% воспроизводимость при работе с полностью водными элюентами). Это вовсе не означает, что методику ориентированую на вышеуказанные колонки не возможно выполнить на обычных колонках. Можно, но прийдется немного «допилить напильником» :-) скорректировав состав подвижной фазы.</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0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И еще, …. хочется упомянуть пресловутый глифосат или фосфонометилглицин. </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Физико-химические свойства. C3H8NO5P. М.м. 169,1. Белое кристаллическое вещество. Т.разл. 230</a:t>
            </a:r>
            <a:r>
              <a:rPr lang="ru-RU" sz="1200" b="0" strike="noStrike" spc="-1" baseline="33000">
                <a:solidFill>
                  <a:srgbClr val="000000"/>
                </a:solidFill>
                <a:uFill>
                  <a:solidFill>
                    <a:srgbClr val="FFFFFF"/>
                  </a:solidFill>
                </a:uFill>
                <a:latin typeface="Arial"/>
                <a:ea typeface="Adobe Blank"/>
              </a:rPr>
              <a:t>0</a:t>
            </a:r>
            <a:r>
              <a:rPr lang="ru-RU" sz="1200" b="0" strike="noStrike" spc="-1">
                <a:solidFill>
                  <a:srgbClr val="000000"/>
                </a:solidFill>
                <a:uFill>
                  <a:solidFill>
                    <a:srgbClr val="FFFFFF"/>
                  </a:solidFill>
                </a:uFill>
                <a:latin typeface="Arial"/>
                <a:ea typeface="Adobe Blank"/>
              </a:rPr>
              <a:t>С.</a:t>
            </a:r>
            <a:r>
              <a:rPr lang="ru-RU" sz="1200" b="0" strike="noStrike" spc="-1" baseline="33000">
                <a:solidFill>
                  <a:srgbClr val="000000"/>
                </a:solidFill>
                <a:uFill>
                  <a:solidFill>
                    <a:srgbClr val="FFFFFF"/>
                  </a:solidFill>
                </a:uFill>
                <a:latin typeface="Arial"/>
                <a:ea typeface="Adobe Blank"/>
              </a:rPr>
              <a:t> </a:t>
            </a:r>
            <a:r>
              <a:rPr lang="ru-RU" sz="1200" b="0" strike="noStrike" spc="-1">
                <a:solidFill>
                  <a:srgbClr val="000000"/>
                </a:solidFill>
                <a:uFill>
                  <a:solidFill>
                    <a:srgbClr val="FFFFFF"/>
                  </a:solidFill>
                </a:uFill>
                <a:latin typeface="Arial"/>
                <a:ea typeface="Adobe Blank"/>
              </a:rPr>
              <a:t>Растворимость в воде 12 г/л, плохо растворим в большинстве органических растворителей. С органическими основаниями образует соли, хорошо растворимые в воде.</a:t>
            </a:r>
            <a:endParaRPr lang="ru-RU" sz="1800" b="0" strike="noStrike" spc="-1">
              <a:solidFill>
                <a:srgbClr val="000000"/>
              </a:solidFill>
              <a:uFill>
                <a:solidFill>
                  <a:srgbClr val="FFFFFF"/>
                </a:solidFill>
              </a:uFill>
              <a:latin typeface="Arial"/>
            </a:endParaRPr>
          </a:p>
          <a:p>
            <a:pPr algn="just">
              <a:lnSpc>
                <a:spcPct val="100000"/>
              </a:lnSpc>
            </a:pPr>
            <a:endParaRPr lang="ru-RU" sz="10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  Это соединение не поглощает УФ-свет. В его химической структуре практически нет хромофоров, поэтому детектировать его можно лишь получив дериваты-производные. Без дериватизации детектирование при </a:t>
            </a:r>
            <a:r>
              <a:rPr lang="ru-RU" sz="1200" b="0" strike="noStrike" spc="-1">
                <a:solidFill>
                  <a:srgbClr val="000000"/>
                </a:solidFill>
                <a:uFill>
                  <a:solidFill>
                    <a:srgbClr val="FFFFFF"/>
                  </a:solidFill>
                </a:uFill>
                <a:latin typeface="DejaVu Sans"/>
                <a:ea typeface="DejaVu Sans"/>
              </a:rPr>
              <a:t>λ</a:t>
            </a:r>
            <a:r>
              <a:rPr lang="ru-RU" sz="1200" b="0" strike="noStrike" spc="-1">
                <a:solidFill>
                  <a:srgbClr val="000000"/>
                </a:solidFill>
                <a:uFill>
                  <a:solidFill>
                    <a:srgbClr val="FFFFFF"/>
                  </a:solidFill>
                </a:uFill>
                <a:latin typeface="Arial"/>
                <a:ea typeface="DejaVu Sans"/>
              </a:rPr>
              <a:t>=190 нм весьма и весьма затруднительное, поскольку при этой длине волны поглощает практически вся органика, в том числе и ацетонитрил  с метанолом. У соединения практически нет гидрофобных участков, которые способны взаимодействовать с ОФ сорбентом. Поэтому обычно такие вещества в чистом виде разделяют на ионообменных колонках с электрохимическим детектором как анион, либо применив разновидность ОФ хроматографии — ион-парную с противоионом типа ундецилтриэтиламмония гидросульфат и пост-колоночной дериватизацией.</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49"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Требования к оборудованию, реактивам и материалам.</a:t>
            </a:r>
            <a:endParaRPr lang="ru-RU" sz="4200" b="0" strike="noStrike" spc="-1">
              <a:solidFill>
                <a:srgbClr val="006633"/>
              </a:solidFill>
              <a:uFill>
                <a:solidFill>
                  <a:srgbClr val="FFFFFF"/>
                </a:solidFill>
              </a:uFill>
              <a:latin typeface="Garamond"/>
            </a:endParaRPr>
          </a:p>
        </p:txBody>
      </p:sp>
      <p:pic>
        <p:nvPicPr>
          <p:cNvPr id="1250" name="Рисунок 1249"/>
          <p:cNvPicPr/>
          <p:nvPr/>
        </p:nvPicPr>
        <p:blipFill>
          <a:blip r:embed="rId3"/>
          <a:stretch/>
        </p:blipFill>
        <p:spPr>
          <a:xfrm>
            <a:off x="469080" y="288000"/>
            <a:ext cx="971640" cy="963720"/>
          </a:xfrm>
          <a:prstGeom prst="rect">
            <a:avLst/>
          </a:prstGeom>
          <a:ln>
            <a:noFill/>
          </a:ln>
        </p:spPr>
      </p:pic>
      <p:pic>
        <p:nvPicPr>
          <p:cNvPr id="1251" name="Рисунок 1250"/>
          <p:cNvPicPr/>
          <p:nvPr/>
        </p:nvPicPr>
        <p:blipFill>
          <a:blip r:embed="rId4"/>
          <a:stretch/>
        </p:blipFill>
        <p:spPr>
          <a:xfrm>
            <a:off x="721440" y="432360"/>
            <a:ext cx="493560" cy="571680"/>
          </a:xfrm>
          <a:prstGeom prst="rect">
            <a:avLst/>
          </a:prstGeom>
          <a:ln>
            <a:noFill/>
          </a:ln>
        </p:spPr>
      </p:pic>
      <p:sp>
        <p:nvSpPr>
          <p:cNvPr id="1252" name="TextShape 2"/>
          <p:cNvSpPr txBox="1"/>
          <p:nvPr/>
        </p:nvSpPr>
        <p:spPr>
          <a:xfrm>
            <a:off x="357158" y="1428736"/>
            <a:ext cx="8574120" cy="492228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  Требования едины при выполнении любых хроматографических исследований :</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1. Контроль качества закупаемых растворителей и реактивов. По необходимости проводить дополнительную очистку. Хорошей помощью в методах очистки применяемых растворителей, в частности н-гексана, этилацетата и др. может стать  H.Becker, W.Berger, G.Domschke «Organikum»  Organisch-chemisches Grundpraktikum, II том. М «Мир», 1979.</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2.Никогда не применять пробки из черной резины.Пользоваться стеклянными пробками или виалами различного объема с уплотнителем крышек из двухслойных септ (бутиловый каучук + тефлон).</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3. Никогда не готовить растворы в мерных колбах не имеющих герметичной пробки. И тем более никогда не закрывать на момент перемешивания пальцем !</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4. В качестве растворителя для градуировочных растворов для ГЖХ или ТСХ , в том случае, когда в методике указывается н-гексан,  рекомендуется применение изо-октана эталонного. Это т растворитель имеет более высокую температуру кипения и более высокую степень чистоты. Благодаря его применению Ваши градуировочные растворы будут более стабильны.</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5. Градуировочные растворы для ТСХ необходимо готовить на базе растворителей, имеющих самую малую полярность, но способных растворять аналит. Т.е. если стандарт способен растворяться и в ацетоне и в этилацетате и в гексане, то очевидно, что в качестве раствора для стандарта следует избрать н-гексан (или изо-октан).</a:t>
            </a:r>
            <a:endParaRPr lang="ru-RU" sz="1800" b="0" strike="noStrike" spc="-1">
              <a:solidFill>
                <a:srgbClr val="000000"/>
              </a:solidFill>
              <a:uFill>
                <a:solidFill>
                  <a:srgbClr val="FFFFFF"/>
                </a:solidFill>
              </a:uFill>
              <a:latin typeface="Arial"/>
            </a:endParaRPr>
          </a:p>
          <a:p>
            <a:pPr algn="just">
              <a:lnSpc>
                <a:spcPct val="100000"/>
              </a:lnSpc>
            </a:pPr>
            <a:endParaRPr lang="ru-RU" sz="105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6. Пластинки для ТСХ подвергать предварительной промывке в направлении проводимого хроматографирования поместив в хроматографическую камеру с самым полярным из используемых растворителей или их смеси. Обычно рекомендуют смесь метанола с хлороформом 1:1, а затем активировать в сушильном шкафу для удаления воды.</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3" name="TextShape 1"/>
          <p:cNvSpPr txBox="1"/>
          <p:nvPr/>
        </p:nvSpPr>
        <p:spPr>
          <a:xfrm>
            <a:off x="2016360" y="443880"/>
            <a:ext cx="60944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Требования к оборудованию, реактивам и материалам.</a:t>
            </a:r>
            <a:endParaRPr lang="ru-RU" sz="4200" b="0" strike="noStrike" spc="-1">
              <a:solidFill>
                <a:srgbClr val="006633"/>
              </a:solidFill>
              <a:uFill>
                <a:solidFill>
                  <a:srgbClr val="FFFFFF"/>
                </a:solidFill>
              </a:uFill>
              <a:latin typeface="Garamond"/>
            </a:endParaRPr>
          </a:p>
        </p:txBody>
      </p:sp>
      <p:pic>
        <p:nvPicPr>
          <p:cNvPr id="1254" name="Рисунок 1253"/>
          <p:cNvPicPr/>
          <p:nvPr/>
        </p:nvPicPr>
        <p:blipFill>
          <a:blip r:embed="rId3"/>
          <a:stretch/>
        </p:blipFill>
        <p:spPr>
          <a:xfrm>
            <a:off x="469080" y="288000"/>
            <a:ext cx="971640" cy="963720"/>
          </a:xfrm>
          <a:prstGeom prst="rect">
            <a:avLst/>
          </a:prstGeom>
          <a:ln>
            <a:noFill/>
          </a:ln>
        </p:spPr>
      </p:pic>
      <p:pic>
        <p:nvPicPr>
          <p:cNvPr id="1255" name="Рисунок 1254"/>
          <p:cNvPicPr/>
          <p:nvPr/>
        </p:nvPicPr>
        <p:blipFill>
          <a:blip r:embed="rId4"/>
          <a:stretch/>
        </p:blipFill>
        <p:spPr>
          <a:xfrm>
            <a:off x="721440" y="432360"/>
            <a:ext cx="493560" cy="571680"/>
          </a:xfrm>
          <a:prstGeom prst="rect">
            <a:avLst/>
          </a:prstGeom>
          <a:ln>
            <a:noFill/>
          </a:ln>
        </p:spPr>
      </p:pic>
      <p:sp>
        <p:nvSpPr>
          <p:cNvPr id="1256" name="TextShape 2"/>
          <p:cNvSpPr txBox="1"/>
          <p:nvPr/>
        </p:nvSpPr>
        <p:spPr>
          <a:xfrm>
            <a:off x="353880" y="1445040"/>
            <a:ext cx="8574120" cy="4725360"/>
          </a:xfrm>
          <a:prstGeom prst="rect">
            <a:avLst/>
          </a:prstGeom>
          <a:noFill/>
          <a:ln>
            <a:noFill/>
          </a:ln>
        </p:spPr>
        <p:txBody>
          <a:bodyPr lIns="90000" tIns="45000" rIns="90000" bIns="45000"/>
          <a:lstStyle/>
          <a:p>
            <a:pPr algn="just">
              <a:lnSpc>
                <a:spcPct val="100000"/>
              </a:lnSpc>
            </a:pPr>
            <a:r>
              <a:rPr lang="ru-RU" sz="1200" b="0" strike="noStrike" spc="-1">
                <a:solidFill>
                  <a:srgbClr val="000000"/>
                </a:solidFill>
                <a:uFill>
                  <a:solidFill>
                    <a:srgbClr val="FFFFFF"/>
                  </a:solidFill>
                </a:uFill>
                <a:latin typeface="Arial"/>
                <a:ea typeface="Adobe Blank"/>
              </a:rPr>
              <a:t>7. Никогда не оставляйте хроматографическую колонку при выполнении ВЭЖХ анализа уравновешенной за буференной подвижной фазой на длительное хранение.  Это может привести к кристаллизации  солей, к медленной деструкции фазы и как следствие — выходу колонки из строя. Всегда промывайте водой, а затем храните в 80% ацетонитриле. Особенно если простой намечается достаточно длинный.</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8. Трубки, которые используются для того, чтобы связать жидкостную систему в единое целое имеют чрезвычайно малый внутренний  диаметр и легко забиваются. Зерна набивки имеют очень малый размер и должны быть защищены серией фильтров и предколонок. Первый фильтр обычно представляет собой якорный фильтр с размером пор 10‐30 мкм, который находится на входе жидкостной линии в резервуаре с растворителем. Этот фильтр, вероятно, является излишеством, так как ВЭЖХ растворители должны фильтроваться через, как минимум, 0.54 мкм фильтр, перед тем как попадут в емкость для забора в линию ВЭЖХ хроматографа.</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9.Единственным фильтром между инжектируемым образом и слоем набивки колонки является входной фильтр колонки или, дополнительно предколонка. Из‐за этого очень важно фильтровать все вводимые пробы!</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10. При выборе колонок для  хроматографических ГЖХ систем с масс-спектрометрическим детектором обязательно необходимо выбирать те, которые имеют индекс MS. Это принципиально важно, поскольку MS — детектор является весьма тонким инструментом и качество его работы напрямую зависит от многих звеньев хроматографической системы.</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11. Если же Вы располагаете ВЭЖХ с </a:t>
            </a:r>
            <a:r>
              <a:rPr lang="ru-RU" sz="1200" b="0" strike="noStrike" spc="-1" smtClean="0">
                <a:solidFill>
                  <a:srgbClr val="000000"/>
                </a:solidFill>
                <a:uFill>
                  <a:solidFill>
                    <a:srgbClr val="FFFFFF"/>
                  </a:solidFill>
                </a:uFill>
                <a:latin typeface="Arial"/>
                <a:ea typeface="Adobe Blank"/>
              </a:rPr>
              <a:t>масс-спектрометрическим </a:t>
            </a:r>
            <a:r>
              <a:rPr lang="ru-RU" sz="1200" b="0" strike="noStrike" spc="-1">
                <a:solidFill>
                  <a:srgbClr val="000000"/>
                </a:solidFill>
                <a:uFill>
                  <a:solidFill>
                    <a:srgbClr val="FFFFFF"/>
                  </a:solidFill>
                </a:uFill>
                <a:latin typeface="Arial"/>
                <a:ea typeface="Adobe Blank"/>
              </a:rPr>
              <a:t>детектором или его обширными разновидностями, то должны помнить, что подвижные фазы должны состоять из летучих ингредиентов. Буферы, добавляемые в ПФ должны быть на основе ацетатов или формиатов аммония.</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7"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58" name="Рисунок 1257"/>
          <p:cNvPicPr/>
          <p:nvPr/>
        </p:nvPicPr>
        <p:blipFill>
          <a:blip r:embed="rId3"/>
          <a:stretch/>
        </p:blipFill>
        <p:spPr>
          <a:xfrm>
            <a:off x="469080" y="288000"/>
            <a:ext cx="971640" cy="963720"/>
          </a:xfrm>
          <a:prstGeom prst="rect">
            <a:avLst/>
          </a:prstGeom>
          <a:ln>
            <a:noFill/>
          </a:ln>
        </p:spPr>
      </p:pic>
      <p:pic>
        <p:nvPicPr>
          <p:cNvPr id="1259" name="Рисунок 1258"/>
          <p:cNvPicPr/>
          <p:nvPr/>
        </p:nvPicPr>
        <p:blipFill>
          <a:blip r:embed="rId4"/>
          <a:stretch/>
        </p:blipFill>
        <p:spPr>
          <a:xfrm>
            <a:off x="721440" y="432360"/>
            <a:ext cx="493560" cy="571680"/>
          </a:xfrm>
          <a:prstGeom prst="rect">
            <a:avLst/>
          </a:prstGeom>
          <a:ln>
            <a:noFill/>
          </a:ln>
        </p:spPr>
      </p:pic>
      <p:sp>
        <p:nvSpPr>
          <p:cNvPr id="1260" name="TextShape 2"/>
          <p:cNvSpPr txBox="1"/>
          <p:nvPr/>
        </p:nvSpPr>
        <p:spPr>
          <a:xfrm>
            <a:off x="288000" y="1721160"/>
            <a:ext cx="8352000" cy="3606840"/>
          </a:xfrm>
          <a:prstGeom prst="rect">
            <a:avLst/>
          </a:prstGeom>
          <a:solidFill>
            <a:srgbClr val="FFFFFF"/>
          </a:solid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Конечной  целью  прикладных  исследований  в  области  аналитической  химии  является разработка  методов  анализа  определенных  веществ  или  групп  веществ (аналитов)  в  различных образцах. Комплексный аналитический метод  как правило состоит из целого ряда стадий: отбора пробы,  хранения  образца,  выделения  аналитов  из  матрицы,  очистки  пробы  от  нежелательных примесей,  идентификации  аналитов  в  пробе  и  измерения  их  количеств.  Стадии  выделения аналитов  из  матрицы  образца,  очистки  пробы  и  ее  концентрирования  могут  быть  объединены общим  названием:  пробоподготовка. В  большинстве  случаев  наибольшие затраты труда, времени и химических реактивов связаны именно с проведением стадии подготовки пробы.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Среди  классических  и  вместе  с  тем  наиболее  трудоемких  процедур  приготовления  пробы следует  отметить  прежде  всего  жидкостную  экстракцию  и  отгонку  растворителя  на  роторном испарителе.  Жидкостная  экстракция  неизбежна,  если  матрица  образца  твердая.</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В  этом  случае объектом дальнейших манипуляций становится жидкий экстракт, или раствор, полученный в результате экстракции.</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Альтернативой  для  жидкостной  экстракции  аналитов  из  твердых  образцов  может  служить сверхкритическая флюидная экстракция.</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61"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62" name="Рисунок 1261"/>
          <p:cNvPicPr/>
          <p:nvPr/>
        </p:nvPicPr>
        <p:blipFill>
          <a:blip r:embed="rId3"/>
          <a:stretch/>
        </p:blipFill>
        <p:spPr>
          <a:xfrm>
            <a:off x="469080" y="288000"/>
            <a:ext cx="971640" cy="963720"/>
          </a:xfrm>
          <a:prstGeom prst="rect">
            <a:avLst/>
          </a:prstGeom>
          <a:ln>
            <a:noFill/>
          </a:ln>
        </p:spPr>
      </p:pic>
      <p:pic>
        <p:nvPicPr>
          <p:cNvPr id="1263" name="Рисунок 1262"/>
          <p:cNvPicPr/>
          <p:nvPr/>
        </p:nvPicPr>
        <p:blipFill>
          <a:blip r:embed="rId4"/>
          <a:stretch/>
        </p:blipFill>
        <p:spPr>
          <a:xfrm>
            <a:off x="721440" y="432360"/>
            <a:ext cx="493560" cy="571680"/>
          </a:xfrm>
          <a:prstGeom prst="rect">
            <a:avLst/>
          </a:prstGeom>
          <a:ln>
            <a:noFill/>
          </a:ln>
        </p:spPr>
      </p:pic>
      <p:sp>
        <p:nvSpPr>
          <p:cNvPr id="1264" name="TextShape 2"/>
          <p:cNvSpPr txBox="1"/>
          <p:nvPr/>
        </p:nvSpPr>
        <p:spPr>
          <a:xfrm>
            <a:off x="469080" y="1296000"/>
            <a:ext cx="8229240" cy="4937400"/>
          </a:xfrm>
          <a:prstGeom prst="rect">
            <a:avLst/>
          </a:prstGeom>
          <a:noFill/>
          <a:ln>
            <a:noFill/>
          </a:ln>
        </p:spPr>
        <p:txBody>
          <a:bodyPr lIns="90000" tIns="45000" rIns="90000" bIns="45000"/>
          <a:lstStyle/>
          <a:p>
            <a:pPr marL="3240" indent="266760" algn="just">
              <a:lnSpc>
                <a:spcPct val="100000"/>
              </a:lnSpc>
            </a:pPr>
            <a:endParaRPr lang="ru-RU" sz="3000" b="0" strike="noStrike" spc="-1">
              <a:solidFill>
                <a:srgbClr val="000000"/>
              </a:solidFill>
              <a:uFill>
                <a:solidFill>
                  <a:srgbClr val="FFFFFF"/>
                </a:solidFill>
              </a:uFill>
              <a:latin typeface="Arial"/>
            </a:endParaRPr>
          </a:p>
          <a:p>
            <a:pPr algn="just">
              <a:lnSpc>
                <a:spcPct val="100000"/>
              </a:lnSpc>
            </a:pPr>
            <a:endParaRPr lang="ru-RU" sz="3000" b="0" strike="noStrike" spc="-1">
              <a:solidFill>
                <a:srgbClr val="000000"/>
              </a:solidFill>
              <a:uFill>
                <a:solidFill>
                  <a:srgbClr val="FFFFFF"/>
                </a:solidFill>
              </a:uFill>
              <a:latin typeface="Arial"/>
            </a:endParaRPr>
          </a:p>
          <a:p>
            <a:pPr>
              <a:lnSpc>
                <a:spcPct val="100000"/>
              </a:lnSpc>
            </a:pPr>
            <a:endParaRPr lang="ru-RU" sz="3000" b="0" strike="noStrike" spc="-1">
              <a:solidFill>
                <a:srgbClr val="000000"/>
              </a:solidFill>
              <a:uFill>
                <a:solidFill>
                  <a:srgbClr val="FFFFFF"/>
                </a:solidFill>
              </a:uFill>
              <a:latin typeface="Arial"/>
            </a:endParaRPr>
          </a:p>
        </p:txBody>
      </p:sp>
      <p:sp>
        <p:nvSpPr>
          <p:cNvPr id="1265" name="TextShape 3"/>
          <p:cNvSpPr txBox="1"/>
          <p:nvPr/>
        </p:nvSpPr>
        <p:spPr>
          <a:xfrm>
            <a:off x="145080" y="1656000"/>
            <a:ext cx="8638920" cy="3647880"/>
          </a:xfrm>
          <a:prstGeom prst="rect">
            <a:avLst/>
          </a:prstGeom>
          <a:noFill/>
          <a:ln>
            <a:noFill/>
          </a:ln>
        </p:spPr>
        <p:txBody>
          <a:bodyPr lIns="90000" tIns="45000" rIns="90000" bIns="45000"/>
          <a:lstStyle/>
          <a:p>
            <a:pPr marL="3240" indent="266760" algn="just">
              <a:lnSpc>
                <a:spcPct val="100000"/>
              </a:lnSpc>
            </a:pPr>
            <a:r>
              <a:rPr lang="ru-RU" sz="1400" b="0" strike="noStrike" spc="-1">
                <a:solidFill>
                  <a:srgbClr val="000000"/>
                </a:solidFill>
                <a:uFill>
                  <a:solidFill>
                    <a:srgbClr val="FFFFFF"/>
                  </a:solidFill>
                </a:uFill>
                <a:latin typeface="Arial"/>
                <a:ea typeface="Adobe Blank"/>
              </a:rPr>
              <a:t>Экстракция — это метод выделения, разделения и концентрирования веществ, основанный на распределении растворенного вещества между двумя несмешивающимися жидкими фазами с условием преобладания его в дной из фаз. Наиболее часто используют системы, где одна фаза - водный раствор, а другая — не смешивающийся с водой органический растворитель, природа которого в ряде случаев оказывает существенное влияние на экстракцию. Из органических растворителей чаще всего используют бензол, толуол, циклогексан, хлороформ, четыреххлористый углерод, изоамиловый и бутиловый спирты, диэтиловый эфир, этилацетат, кетоны, карбоновые кислоты и др.</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400" b="0" strike="noStrike" spc="-1">
                <a:solidFill>
                  <a:srgbClr val="000000"/>
                </a:solidFill>
                <a:uFill>
                  <a:solidFill>
                    <a:srgbClr val="FFFFFF"/>
                  </a:solidFill>
                </a:uFill>
                <a:latin typeface="Arial"/>
                <a:ea typeface="Adobe Blank"/>
              </a:rPr>
              <a:t>Органический растворитель в экстракционных системах может либо непосредственно взаимодействовать с веществом в водной фазе,  извлекая экстрагируемое соединение, либо служить средой, в которой растворен тот либо иной органический реагент, вступающий в химическую реакцию с веществом в водной фазе с образованием экстрагируемого соединения. Этот реагент носит название экстракционного реагента, а вся система в целом (т. е. раствор экстракционного реагента в органическом растворителе или смеси растворителей), которая используется для экстракции вещества из водной фазы, - экстрагента. Например, раствор 8-оксихинолина в хлороформе — экстрагент, а  8-оксихинолин - экстракционный реагент.</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6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67" name="Рисунок 1266"/>
          <p:cNvPicPr/>
          <p:nvPr/>
        </p:nvPicPr>
        <p:blipFill>
          <a:blip r:embed="rId3"/>
          <a:stretch/>
        </p:blipFill>
        <p:spPr>
          <a:xfrm>
            <a:off x="469080" y="288000"/>
            <a:ext cx="971640" cy="963720"/>
          </a:xfrm>
          <a:prstGeom prst="rect">
            <a:avLst/>
          </a:prstGeom>
          <a:ln>
            <a:noFill/>
          </a:ln>
        </p:spPr>
      </p:pic>
      <p:pic>
        <p:nvPicPr>
          <p:cNvPr id="1268" name="Рисунок 1267"/>
          <p:cNvPicPr/>
          <p:nvPr/>
        </p:nvPicPr>
        <p:blipFill>
          <a:blip r:embed="rId4"/>
          <a:stretch/>
        </p:blipFill>
        <p:spPr>
          <a:xfrm>
            <a:off x="721440" y="432360"/>
            <a:ext cx="493560" cy="571680"/>
          </a:xfrm>
          <a:prstGeom prst="rect">
            <a:avLst/>
          </a:prstGeom>
          <a:ln>
            <a:noFill/>
          </a:ln>
        </p:spPr>
      </p:pic>
      <p:sp>
        <p:nvSpPr>
          <p:cNvPr id="1269" name="TextShape 2"/>
          <p:cNvSpPr txBox="1"/>
          <p:nvPr/>
        </p:nvSpPr>
        <p:spPr>
          <a:xfrm>
            <a:off x="360000" y="3645720"/>
            <a:ext cx="8229240" cy="5138280"/>
          </a:xfrm>
          <a:prstGeom prst="rect">
            <a:avLst/>
          </a:prstGeom>
          <a:noFill/>
          <a:ln>
            <a:noFill/>
          </a:ln>
        </p:spPr>
        <p:txBody>
          <a:bodyPr lIns="90000" tIns="45000" rIns="90000" bIns="45000"/>
          <a:lstStyle/>
          <a:p>
            <a:pPr marL="3240" indent="179280" algn="just">
              <a:lnSpc>
                <a:spcPct val="100000"/>
              </a:lnSpc>
            </a:pPr>
            <a:r>
              <a:rPr lang="ru-RU" sz="1600" b="0" strike="noStrike" spc="-1">
                <a:solidFill>
                  <a:srgbClr val="000000"/>
                </a:solidFill>
                <a:uFill>
                  <a:solidFill>
                    <a:srgbClr val="FFFFFF"/>
                  </a:solidFill>
                </a:uFill>
                <a:latin typeface="Arial"/>
                <a:ea typeface="Adobe Blank"/>
              </a:rPr>
              <a:t>.</a:t>
            </a:r>
            <a:endParaRPr lang="ru-RU" sz="3000" b="0" strike="noStrike" spc="-1">
              <a:solidFill>
                <a:srgbClr val="000000"/>
              </a:solidFill>
              <a:uFill>
                <a:solidFill>
                  <a:srgbClr val="FFFFFF"/>
                </a:solidFill>
              </a:uFill>
              <a:latin typeface="Arial"/>
            </a:endParaRPr>
          </a:p>
          <a:p>
            <a:pPr marL="3240" indent="179280" algn="just">
              <a:lnSpc>
                <a:spcPct val="100000"/>
              </a:lnSpc>
            </a:pPr>
            <a:endParaRPr lang="ru-RU" sz="3000" b="0" strike="noStrike" spc="-1">
              <a:solidFill>
                <a:srgbClr val="000000"/>
              </a:solidFill>
              <a:uFill>
                <a:solidFill>
                  <a:srgbClr val="FFFFFF"/>
                </a:solidFill>
              </a:uFill>
              <a:latin typeface="Arial"/>
            </a:endParaRPr>
          </a:p>
        </p:txBody>
      </p:sp>
      <p:sp>
        <p:nvSpPr>
          <p:cNvPr id="1270" name="TextShape 3"/>
          <p:cNvSpPr txBox="1"/>
          <p:nvPr/>
        </p:nvSpPr>
        <p:spPr>
          <a:xfrm>
            <a:off x="216000" y="1906560"/>
            <a:ext cx="8725680" cy="3781440"/>
          </a:xfrm>
          <a:prstGeom prst="rect">
            <a:avLst/>
          </a:prstGeom>
          <a:noFill/>
          <a:ln>
            <a:noFill/>
          </a:ln>
        </p:spPr>
        <p:txBody>
          <a:bodyPr lIns="90000" tIns="45000" rIns="90000" bIns="45000"/>
          <a:lstStyle/>
          <a:p>
            <a:pPr marL="3240" indent="179280" algn="just">
              <a:lnSpc>
                <a:spcPct val="100000"/>
              </a:lnSpc>
            </a:pPr>
            <a:r>
              <a:rPr lang="ru-RU" sz="1400" b="0" strike="noStrike" spc="-1">
                <a:solidFill>
                  <a:srgbClr val="000000"/>
                </a:solidFill>
                <a:uFill>
                  <a:solidFill>
                    <a:srgbClr val="FFFFFF"/>
                  </a:solidFill>
                </a:uFill>
                <a:latin typeface="Arial"/>
                <a:ea typeface="Adobe Blank"/>
              </a:rPr>
              <a:t>Причиной экстракции является различная растворимость вещества в водной и органической фазах. Поэтому при контакте последних, вещество распределяется между ними таким образом, что концентрация его в одной фазе увеличивается, а в другой уменьшается до тех пор, пока при некотором отношении концентраций </a:t>
            </a:r>
            <a:r>
              <a:rPr lang="ru-RU" sz="1400" b="1" i="1" strike="noStrike" spc="-1">
                <a:solidFill>
                  <a:srgbClr val="000000"/>
                </a:solidFill>
                <a:uFill>
                  <a:solidFill>
                    <a:srgbClr val="FFFFFF"/>
                  </a:solidFill>
                </a:uFill>
                <a:latin typeface="Arial"/>
                <a:ea typeface="Adobe Blank"/>
              </a:rPr>
              <a:t>Со/Св</a:t>
            </a:r>
            <a:r>
              <a:rPr lang="ru-RU" sz="1400" b="0" strike="noStrike" spc="-1">
                <a:solidFill>
                  <a:srgbClr val="000000"/>
                </a:solidFill>
                <a:uFill>
                  <a:solidFill>
                    <a:srgbClr val="FFFFFF"/>
                  </a:solidFill>
                </a:uFill>
                <a:latin typeface="Arial"/>
                <a:ea typeface="Adobe Blank"/>
              </a:rPr>
              <a:t> (</a:t>
            </a:r>
            <a:r>
              <a:rPr lang="ru-RU" sz="1400" b="1" i="1" strike="noStrike" spc="-1">
                <a:solidFill>
                  <a:srgbClr val="000000"/>
                </a:solidFill>
                <a:uFill>
                  <a:solidFill>
                    <a:srgbClr val="FFFFFF"/>
                  </a:solidFill>
                </a:uFill>
                <a:latin typeface="Arial"/>
                <a:ea typeface="Adobe Blank"/>
              </a:rPr>
              <a:t>Со</a:t>
            </a:r>
            <a:r>
              <a:rPr lang="ru-RU" sz="1400" b="0" strike="noStrike" spc="-1">
                <a:solidFill>
                  <a:srgbClr val="000000"/>
                </a:solidFill>
                <a:uFill>
                  <a:solidFill>
                    <a:srgbClr val="FFFFFF"/>
                  </a:solidFill>
                </a:uFill>
                <a:latin typeface="Arial"/>
                <a:ea typeface="Adobe Blank"/>
              </a:rPr>
              <a:t> и </a:t>
            </a:r>
            <a:r>
              <a:rPr lang="ru-RU" sz="1400" b="1" i="1" strike="noStrike" spc="-1">
                <a:solidFill>
                  <a:srgbClr val="000000"/>
                </a:solidFill>
                <a:uFill>
                  <a:solidFill>
                    <a:srgbClr val="FFFFFF"/>
                  </a:solidFill>
                </a:uFill>
                <a:latin typeface="Arial"/>
                <a:ea typeface="Adobe Blank"/>
              </a:rPr>
              <a:t>Св</a:t>
            </a:r>
            <a:r>
              <a:rPr lang="ru-RU" sz="1400" b="0" strike="noStrike" spc="-1">
                <a:solidFill>
                  <a:srgbClr val="000000"/>
                </a:solidFill>
                <a:uFill>
                  <a:solidFill>
                    <a:srgbClr val="FFFFFF"/>
                  </a:solidFill>
                </a:uFill>
                <a:latin typeface="Arial"/>
                <a:ea typeface="Adobe Blank"/>
              </a:rPr>
              <a:t> - концентрации вещества в органической и водной фазах) не установится динамическое равновесие (при постоянных температуре и давлении): </a:t>
            </a:r>
            <a:r>
              <a:rPr lang="ru-RU" sz="1400" b="1" i="1" strike="noStrike" spc="-1">
                <a:solidFill>
                  <a:srgbClr val="000000"/>
                </a:solidFill>
                <a:uFill>
                  <a:solidFill>
                    <a:srgbClr val="FFFFFF"/>
                  </a:solidFill>
                </a:uFill>
                <a:latin typeface="Arial"/>
                <a:ea typeface="Adobe Blank"/>
              </a:rPr>
              <a:t>Св ↔ Со </a:t>
            </a:r>
            <a:r>
              <a:rPr lang="ru-RU" sz="1400" b="0" strike="noStrike" spc="-1">
                <a:solidFill>
                  <a:srgbClr val="000000"/>
                </a:solidFill>
                <a:uFill>
                  <a:solidFill>
                    <a:srgbClr val="FFFFFF"/>
                  </a:solidFill>
                </a:uFill>
                <a:latin typeface="Arial"/>
                <a:ea typeface="Adobe Blank"/>
              </a:rPr>
              <a:t>- Это отношение является важной количественной характеристикой процесса и называется </a:t>
            </a:r>
            <a:r>
              <a:rPr lang="ru-RU" sz="1400" b="0" i="1" strike="noStrike" spc="-1">
                <a:solidFill>
                  <a:srgbClr val="000000"/>
                </a:solidFill>
                <a:uFill>
                  <a:solidFill>
                    <a:srgbClr val="FFFFFF"/>
                  </a:solidFill>
                </a:uFill>
                <a:latin typeface="Arial"/>
                <a:ea typeface="Adobe Blank"/>
              </a:rPr>
              <a:t>коэфициентом</a:t>
            </a:r>
            <a:r>
              <a:rPr lang="ru-RU" sz="1400" b="0" strike="noStrike" spc="-1">
                <a:solidFill>
                  <a:srgbClr val="000000"/>
                </a:solidFill>
                <a:uFill>
                  <a:solidFill>
                    <a:srgbClr val="FFFFFF"/>
                  </a:solidFill>
                </a:uFill>
                <a:latin typeface="Arial"/>
                <a:ea typeface="Adobe Blank"/>
              </a:rPr>
              <a:t> </a:t>
            </a:r>
            <a:r>
              <a:rPr lang="ru-RU" sz="1400" b="0" i="1" strike="noStrike" spc="-1">
                <a:solidFill>
                  <a:srgbClr val="000000"/>
                </a:solidFill>
                <a:uFill>
                  <a:solidFill>
                    <a:srgbClr val="FFFFFF"/>
                  </a:solidFill>
                </a:uFill>
                <a:latin typeface="Arial"/>
                <a:ea typeface="Adobe Blank"/>
              </a:rPr>
              <a:t>распределения</a:t>
            </a:r>
            <a:r>
              <a:rPr lang="ru-RU" sz="1400" b="0" strike="noStrike" spc="-1">
                <a:solidFill>
                  <a:srgbClr val="000000"/>
                </a:solidFill>
                <a:uFill>
                  <a:solidFill>
                    <a:srgbClr val="FFFFFF"/>
                  </a:solidFill>
                </a:uFill>
                <a:latin typeface="Arial"/>
                <a:ea typeface="Adobe Blank"/>
              </a:rPr>
              <a:t>: </a:t>
            </a:r>
            <a:endParaRPr lang="ru-RU" sz="1800" b="0" strike="noStrike" spc="-1">
              <a:solidFill>
                <a:srgbClr val="000000"/>
              </a:solidFill>
              <a:uFill>
                <a:solidFill>
                  <a:srgbClr val="FFFFFF"/>
                </a:solidFill>
              </a:uFill>
              <a:latin typeface="Arial"/>
            </a:endParaRPr>
          </a:p>
          <a:p>
            <a:pPr marL="3240" indent="179280" algn="just">
              <a:lnSpc>
                <a:spcPct val="100000"/>
              </a:lnSpc>
            </a:pPr>
            <a:r>
              <a:rPr lang="ru-RU" sz="1400" b="0" strike="noStrike" spc="-1">
                <a:solidFill>
                  <a:srgbClr val="000000"/>
                </a:solidFill>
                <a:uFill>
                  <a:solidFill>
                    <a:srgbClr val="FFFFFF"/>
                  </a:solidFill>
                </a:uFill>
                <a:latin typeface="Arial"/>
                <a:ea typeface="Adobe Blank"/>
              </a:rPr>
              <a:t>Коэффициент распределения зависит от температуры, свойств вещества и свойств фаз,   т.е. его значение изменяется с изменением экспериментальных условий. При постоянной температуре зависимость равновесной концентрации </a:t>
            </a:r>
            <a:r>
              <a:rPr lang="ru-RU" sz="1400" b="1" i="1" strike="noStrike" spc="-1">
                <a:solidFill>
                  <a:srgbClr val="000000"/>
                </a:solidFill>
                <a:uFill>
                  <a:solidFill>
                    <a:srgbClr val="FFFFFF"/>
                  </a:solidFill>
                </a:uFill>
                <a:latin typeface="Arial"/>
                <a:ea typeface="Adobe Blank"/>
              </a:rPr>
              <a:t>Со</a:t>
            </a:r>
            <a:r>
              <a:rPr lang="ru-RU" sz="1400" b="0" strike="noStrike" spc="-1">
                <a:solidFill>
                  <a:srgbClr val="000000"/>
                </a:solidFill>
                <a:uFill>
                  <a:solidFill>
                    <a:srgbClr val="FFFFFF"/>
                  </a:solidFill>
                </a:uFill>
                <a:latin typeface="Arial"/>
                <a:ea typeface="Adobe Blank"/>
              </a:rPr>
              <a:t> от равновесной концентрации </a:t>
            </a:r>
            <a:r>
              <a:rPr lang="ru-RU" sz="1400" b="1" i="1" strike="noStrike" spc="-1">
                <a:solidFill>
                  <a:srgbClr val="000000"/>
                </a:solidFill>
                <a:uFill>
                  <a:solidFill>
                    <a:srgbClr val="FFFFFF"/>
                  </a:solidFill>
                </a:uFill>
                <a:latin typeface="Arial"/>
                <a:ea typeface="Adobe Blank"/>
              </a:rPr>
              <a:t>Св</a:t>
            </a:r>
            <a:r>
              <a:rPr lang="ru-RU" sz="1400" b="1" strike="noStrike" spc="-1">
                <a:solidFill>
                  <a:srgbClr val="000000"/>
                </a:solidFill>
                <a:uFill>
                  <a:solidFill>
                    <a:srgbClr val="FFFFFF"/>
                  </a:solidFill>
                </a:uFill>
                <a:latin typeface="Arial"/>
                <a:ea typeface="Adobe Blank"/>
              </a:rPr>
              <a:t> </a:t>
            </a:r>
            <a:r>
              <a:rPr lang="ru-RU" sz="1400" b="0" strike="noStrike" spc="-1">
                <a:solidFill>
                  <a:srgbClr val="000000"/>
                </a:solidFill>
                <a:uFill>
                  <a:solidFill>
                    <a:srgbClr val="FFFFFF"/>
                  </a:solidFill>
                </a:uFill>
                <a:latin typeface="Arial"/>
                <a:ea typeface="Adobe Blank"/>
              </a:rPr>
              <a:t>может быть прямо пропорциональной или более сложной. В случае прямой пропорциональности (большинство процессов при малых концентрациях) коэффициент распределения </a:t>
            </a:r>
            <a:r>
              <a:rPr lang="ru-RU" sz="1400" b="1" i="1" strike="noStrike" spc="-1">
                <a:solidFill>
                  <a:srgbClr val="000000"/>
                </a:solidFill>
                <a:uFill>
                  <a:solidFill>
                    <a:srgbClr val="FFFFFF"/>
                  </a:solidFill>
                </a:uFill>
                <a:latin typeface="Arial"/>
                <a:ea typeface="Adobe Blank"/>
              </a:rPr>
              <a:t>D </a:t>
            </a:r>
            <a:r>
              <a:rPr lang="ru-RU" sz="1400" b="0" strike="noStrike" spc="-1">
                <a:solidFill>
                  <a:srgbClr val="000000"/>
                </a:solidFill>
                <a:uFill>
                  <a:solidFill>
                    <a:srgbClr val="FFFFFF"/>
                  </a:solidFill>
                </a:uFill>
                <a:latin typeface="Arial"/>
                <a:ea typeface="Adobe Blank"/>
              </a:rPr>
              <a:t>— постоянная, не зависящая от общей концентрации растворенного вещества. Зная </a:t>
            </a:r>
            <a:r>
              <a:rPr lang="ru-RU" sz="1400" b="1" i="1" strike="noStrike" spc="-1">
                <a:solidFill>
                  <a:srgbClr val="000000"/>
                </a:solidFill>
                <a:uFill>
                  <a:solidFill>
                    <a:srgbClr val="FFFFFF"/>
                  </a:solidFill>
                </a:uFill>
                <a:latin typeface="Arial"/>
                <a:ea typeface="Adobe Blank"/>
              </a:rPr>
              <a:t>D</a:t>
            </a:r>
            <a:r>
              <a:rPr lang="ru-RU" sz="1400" b="0" strike="noStrike" spc="-1">
                <a:solidFill>
                  <a:srgbClr val="000000"/>
                </a:solidFill>
                <a:uFill>
                  <a:solidFill>
                    <a:srgbClr val="FFFFFF"/>
                  </a:solidFill>
                </a:uFill>
                <a:latin typeface="Arial"/>
                <a:ea typeface="Adobe Blank"/>
              </a:rPr>
              <a:t>, можно по концентрации вещества в одной фазе рассчитать его концентрацию в другой фазе</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71"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72" name="Рисунок 1271"/>
          <p:cNvPicPr/>
          <p:nvPr/>
        </p:nvPicPr>
        <p:blipFill>
          <a:blip r:embed="rId3"/>
          <a:stretch/>
        </p:blipFill>
        <p:spPr>
          <a:xfrm>
            <a:off x="469080" y="288000"/>
            <a:ext cx="971640" cy="963720"/>
          </a:xfrm>
          <a:prstGeom prst="rect">
            <a:avLst/>
          </a:prstGeom>
          <a:ln>
            <a:noFill/>
          </a:ln>
        </p:spPr>
      </p:pic>
      <p:pic>
        <p:nvPicPr>
          <p:cNvPr id="1273" name="Рисунок 1272"/>
          <p:cNvPicPr/>
          <p:nvPr/>
        </p:nvPicPr>
        <p:blipFill>
          <a:blip r:embed="rId4"/>
          <a:stretch/>
        </p:blipFill>
        <p:spPr>
          <a:xfrm>
            <a:off x="721440" y="432360"/>
            <a:ext cx="493560" cy="571680"/>
          </a:xfrm>
          <a:prstGeom prst="rect">
            <a:avLst/>
          </a:prstGeom>
          <a:ln>
            <a:noFill/>
          </a:ln>
        </p:spPr>
      </p:pic>
      <p:sp>
        <p:nvSpPr>
          <p:cNvPr id="1274" name="TextShape 2"/>
          <p:cNvSpPr txBox="1"/>
          <p:nvPr/>
        </p:nvSpPr>
        <p:spPr>
          <a:xfrm>
            <a:off x="457560" y="1512000"/>
            <a:ext cx="8229240" cy="352080"/>
          </a:xfrm>
          <a:prstGeom prst="rect">
            <a:avLst/>
          </a:prstGeom>
          <a:noFill/>
          <a:ln>
            <a:noFill/>
          </a:ln>
        </p:spPr>
        <p:txBody>
          <a:bodyPr lIns="90000" tIns="45000" rIns="90000" bIns="45000"/>
          <a:lstStyle/>
          <a:p>
            <a:pPr marL="274320" indent="-273960" algn="ctr">
              <a:lnSpc>
                <a:spcPct val="100000"/>
              </a:lnSpc>
            </a:pPr>
            <a:r>
              <a:rPr lang="ru-RU" sz="1600" b="1" strike="noStrike" spc="-1">
                <a:solidFill>
                  <a:srgbClr val="000000"/>
                </a:solidFill>
                <a:uFill>
                  <a:solidFill>
                    <a:srgbClr val="FFFFFF"/>
                  </a:solidFill>
                </a:uFill>
                <a:latin typeface="Arial"/>
              </a:rPr>
              <a:t>Классификация растворителей по способности образовывать водородные связи</a:t>
            </a:r>
            <a:endParaRPr lang="ru-RU" sz="3000" b="0" strike="noStrike" spc="-1">
              <a:solidFill>
                <a:srgbClr val="000000"/>
              </a:solidFill>
              <a:uFill>
                <a:solidFill>
                  <a:srgbClr val="FFFFFF"/>
                </a:solidFill>
              </a:uFill>
              <a:latin typeface="Arial"/>
            </a:endParaRPr>
          </a:p>
          <a:p>
            <a:pPr>
              <a:lnSpc>
                <a:spcPct val="100000"/>
              </a:lnSpc>
            </a:pPr>
            <a:endParaRPr lang="ru-RU" sz="3000" b="0" strike="noStrike" spc="-1">
              <a:solidFill>
                <a:srgbClr val="000000"/>
              </a:solidFill>
              <a:uFill>
                <a:solidFill>
                  <a:srgbClr val="FFFFFF"/>
                </a:solidFill>
              </a:uFill>
              <a:latin typeface="Arial"/>
            </a:endParaRPr>
          </a:p>
        </p:txBody>
      </p:sp>
      <p:graphicFrame>
        <p:nvGraphicFramePr>
          <p:cNvPr id="1275" name="Table 3"/>
          <p:cNvGraphicFramePr/>
          <p:nvPr/>
        </p:nvGraphicFramePr>
        <p:xfrm>
          <a:off x="786240" y="2316600"/>
          <a:ext cx="7786440" cy="3582000"/>
        </p:xfrm>
        <a:graphic>
          <a:graphicData uri="http://schemas.openxmlformats.org/drawingml/2006/table">
            <a:tbl>
              <a:tblPr/>
              <a:tblGrid>
                <a:gridCol w="765000"/>
                <a:gridCol w="3884400"/>
                <a:gridCol w="3137040"/>
              </a:tblGrid>
              <a:tr h="430560">
                <a:tc>
                  <a:txBody>
                    <a:bodyPr/>
                    <a:lstStyle/>
                    <a:p>
                      <a:pPr algn="ctr">
                        <a:lnSpc>
                          <a:spcPct val="100000"/>
                        </a:lnSpc>
                      </a:pPr>
                      <a:r>
                        <a:rPr lang="ru-RU" sz="1400" b="1" strike="noStrike" spc="-1">
                          <a:solidFill>
                            <a:srgbClr val="000000"/>
                          </a:solidFill>
                          <a:uFill>
                            <a:solidFill>
                              <a:srgbClr val="FFFFFF"/>
                            </a:solidFill>
                          </a:uFill>
                          <a:latin typeface="Calibri"/>
                        </a:rPr>
                        <a:t>Класс</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1" strike="noStrike" spc="-1">
                          <a:solidFill>
                            <a:srgbClr val="000000"/>
                          </a:solidFill>
                          <a:uFill>
                            <a:solidFill>
                              <a:srgbClr val="FFFFFF"/>
                            </a:solidFill>
                          </a:uFill>
                          <a:latin typeface="Calibri"/>
                        </a:rPr>
                        <a:t>Общая характеристика растворителя</a:t>
                      </a:r>
                      <a:endParaRPr lang="ru-RU" sz="1800" b="0" strike="noStrike" spc="-1">
                        <a:solidFill>
                          <a:srgbClr val="000000"/>
                        </a:solidFill>
                        <a:uFill>
                          <a:solidFill>
                            <a:srgbClr val="FFFFFF"/>
                          </a:solidFill>
                        </a:uFill>
                        <a:latin typeface="Arial"/>
                      </a:endParaRPr>
                    </a:p>
                  </a:txBody>
                  <a:tcPr marL="45720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1" strike="noStrike" spc="-1">
                          <a:solidFill>
                            <a:srgbClr val="000000"/>
                          </a:solidFill>
                          <a:uFill>
                            <a:solidFill>
                              <a:srgbClr val="FFFFFF"/>
                            </a:solidFill>
                          </a:uFill>
                          <a:latin typeface="Calibri"/>
                        </a:rPr>
                        <a:t>Растворители</a:t>
                      </a:r>
                      <a:endParaRPr lang="ru-RU" sz="1800" b="0" strike="noStrike" spc="-1">
                        <a:solidFill>
                          <a:srgbClr val="000000"/>
                        </a:solidFill>
                        <a:uFill>
                          <a:solidFill>
                            <a:srgbClr val="FFFFFF"/>
                          </a:solidFill>
                        </a:uFill>
                        <a:latin typeface="Arial"/>
                      </a:endParaRPr>
                    </a:p>
                  </a:txBody>
                  <a:tcPr marL="571320" marR="9360">
                    <a:lnL w="12240">
                      <a:solidFill>
                        <a:srgbClr val="000000"/>
                      </a:solidFill>
                    </a:lnL>
                    <a:lnR w="12240">
                      <a:solidFill>
                        <a:srgbClr val="000000"/>
                      </a:solidFill>
                    </a:lnR>
                    <a:lnT w="12240">
                      <a:solidFill>
                        <a:srgbClr val="000000"/>
                      </a:solidFill>
                    </a:lnT>
                    <a:lnB w="12240">
                      <a:solidFill>
                        <a:srgbClr val="000000"/>
                      </a:solidFill>
                    </a:lnB>
                    <a:noFill/>
                  </a:tcPr>
                </a:tc>
              </a:tr>
              <a:tr h="549360">
                <a:tc>
                  <a:txBody>
                    <a:bodyPr/>
                    <a:lstStyle/>
                    <a:p>
                      <a:pPr algn="ctr">
                        <a:lnSpc>
                          <a:spcPct val="100000"/>
                        </a:lnSpc>
                      </a:pPr>
                      <a:r>
                        <a:rPr lang="ru-RU" sz="1400" b="0" strike="noStrike" spc="-1">
                          <a:solidFill>
                            <a:srgbClr val="000000"/>
                          </a:solidFill>
                          <a:uFill>
                            <a:solidFill>
                              <a:srgbClr val="FFFFFF"/>
                            </a:solidFill>
                          </a:uFill>
                          <a:latin typeface="Calibri"/>
                        </a:rPr>
                        <a:t>    I</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Способность      образовывать прочные водородные связи </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Вода, гликоль, глицерин, аминоспирты, оксикислоты</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r>
              <a:tr h="732600">
                <a:tc>
                  <a:txBody>
                    <a:bodyPr/>
                    <a:lstStyle/>
                    <a:p>
                      <a:pPr algn="ctr">
                        <a:lnSpc>
                          <a:spcPct val="100000"/>
                        </a:lnSpc>
                      </a:pPr>
                      <a:r>
                        <a:rPr lang="ru-RU" sz="1400" b="0" strike="noStrike" spc="-1">
                          <a:solidFill>
                            <a:srgbClr val="000000"/>
                          </a:solidFill>
                          <a:uFill>
                            <a:solidFill>
                              <a:srgbClr val="FFFFFF"/>
                            </a:solidFill>
                          </a:uFill>
                          <a:latin typeface="Calibri"/>
                        </a:rPr>
                        <a:t>II</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Наличие активных атомов водорода или полярных групп, содержащих азот или кислород.</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Одноатомные      спирты, кислоты, фенолы, первичные   и   вторичные амины</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r>
              <a:tr h="641160">
                <a:tc>
                  <a:txBody>
                    <a:bodyPr/>
                    <a:lstStyle/>
                    <a:p>
                      <a:pPr algn="ctr">
                        <a:lnSpc>
                          <a:spcPct val="100000"/>
                        </a:lnSpc>
                      </a:pPr>
                      <a:r>
                        <a:rPr lang="ru-RU" sz="1400" b="0" strike="noStrike" spc="-1">
                          <a:solidFill>
                            <a:srgbClr val="000000"/>
                          </a:solidFill>
                          <a:uFill>
                            <a:solidFill>
                              <a:srgbClr val="FFFFFF"/>
                            </a:solidFill>
                          </a:uFill>
                          <a:latin typeface="Calibri"/>
                        </a:rPr>
                        <a:t>III</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Отсутствие активных атомов водорода, наличие полярных групп, содержащих азот или кислород</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Эфиры, кетоны, третичные </a:t>
                      </a:r>
                      <a:r>
                        <a:rPr lang="ru-RU" sz="1400" b="0" strike="noStrike" spc="-1" smtClean="0">
                          <a:solidFill>
                            <a:srgbClr val="000000"/>
                          </a:solidFill>
                          <a:uFill>
                            <a:solidFill>
                              <a:srgbClr val="FFFFFF"/>
                            </a:solidFill>
                          </a:uFill>
                          <a:latin typeface="Calibri"/>
                        </a:rPr>
                        <a:t>амины</a:t>
                      </a:r>
                      <a:r>
                        <a:rPr lang="ru-RU" sz="1400" b="0" strike="noStrike" spc="-1">
                          <a:solidFill>
                            <a:srgbClr val="000000"/>
                          </a:solidFill>
                          <a:uFill>
                            <a:solidFill>
                              <a:srgbClr val="FFFFFF"/>
                            </a:solidFill>
                          </a:uFill>
                          <a:latin typeface="Calibri"/>
                        </a:rPr>
                        <a:t>, нитросоединения</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r>
              <a:tr h="430560">
                <a:tc>
                  <a:txBody>
                    <a:bodyPr/>
                    <a:lstStyle/>
                    <a:p>
                      <a:pPr algn="ctr">
                        <a:lnSpc>
                          <a:spcPct val="100000"/>
                        </a:lnSpc>
                      </a:pPr>
                      <a:r>
                        <a:rPr lang="ru-RU" sz="1400" b="0" strike="noStrike" spc="-1">
                          <a:solidFill>
                            <a:srgbClr val="000000"/>
                          </a:solidFill>
                          <a:uFill>
                            <a:solidFill>
                              <a:srgbClr val="FFFFFF"/>
                            </a:solidFill>
                          </a:uFill>
                          <a:latin typeface="Calibri"/>
                        </a:rPr>
                        <a:t>IV</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 Наличие активных атомов водорода</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smtClean="0">
                          <a:solidFill>
                            <a:srgbClr val="000000"/>
                          </a:solidFill>
                          <a:uFill>
                            <a:solidFill>
                              <a:srgbClr val="FFFFFF"/>
                            </a:solidFill>
                          </a:uFill>
                          <a:latin typeface="Calibri"/>
                        </a:rPr>
                        <a:t>Дихлорметан, </a:t>
                      </a:r>
                      <a:r>
                        <a:rPr lang="ru-RU" sz="1400" b="0" strike="noStrike" spc="-1">
                          <a:solidFill>
                            <a:srgbClr val="000000"/>
                          </a:solidFill>
                          <a:uFill>
                            <a:solidFill>
                              <a:srgbClr val="FFFFFF"/>
                            </a:solidFill>
                          </a:uFill>
                          <a:latin typeface="Calibri"/>
                        </a:rPr>
                        <a:t>хлороформ, дихлорэтан</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r>
              <a:tr h="797760">
                <a:tc>
                  <a:txBody>
                    <a:bodyPr/>
                    <a:lstStyle/>
                    <a:p>
                      <a:pPr algn="ctr">
                        <a:lnSpc>
                          <a:spcPct val="100000"/>
                        </a:lnSpc>
                      </a:pPr>
                      <a:r>
                        <a:rPr lang="ru-RU" sz="1400" b="0" strike="noStrike" spc="-1" baseline="30000">
                          <a:solidFill>
                            <a:srgbClr val="000000"/>
                          </a:solidFill>
                          <a:uFill>
                            <a:solidFill>
                              <a:srgbClr val="FFFFFF"/>
                            </a:solidFill>
                          </a:uFill>
                          <a:latin typeface="Calibri"/>
                        </a:rPr>
                        <a:t> </a:t>
                      </a:r>
                      <a:r>
                        <a:rPr lang="ru-RU" sz="1400" b="0" strike="noStrike" spc="-1">
                          <a:solidFill>
                            <a:srgbClr val="000000"/>
                          </a:solidFill>
                          <a:uFill>
                            <a:solidFill>
                              <a:srgbClr val="FFFFFF"/>
                            </a:solidFill>
                          </a:uFill>
                          <a:latin typeface="Calibri"/>
                        </a:rPr>
                        <a:t>   V</a:t>
                      </a:r>
                      <a:endParaRPr lang="ru-RU" sz="1800" b="0" strike="noStrike" spc="-1">
                        <a:solidFill>
                          <a:srgbClr val="000000"/>
                        </a:solidFill>
                        <a:uFill>
                          <a:solidFill>
                            <a:srgbClr val="FFFFFF"/>
                          </a:solidFill>
                        </a:uFill>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Неспособность   образовывать водородные   связи,   отсутствие активных атомов водорода</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00000"/>
                        </a:lnSpc>
                      </a:pPr>
                      <a:r>
                        <a:rPr lang="ru-RU" sz="1400" b="0" strike="noStrike" spc="-1">
                          <a:solidFill>
                            <a:srgbClr val="000000"/>
                          </a:solidFill>
                          <a:uFill>
                            <a:solidFill>
                              <a:srgbClr val="FFFFFF"/>
                            </a:solidFill>
                          </a:uFill>
                          <a:latin typeface="Calibri"/>
                        </a:rPr>
                        <a:t>Углеводороды, четыреххлористый углерод, сероуглерод</a:t>
                      </a:r>
                      <a:endParaRPr lang="ru-RU" sz="1800" b="0" strike="noStrike" spc="-1">
                        <a:solidFill>
                          <a:srgbClr val="000000"/>
                        </a:solidFill>
                        <a:uFill>
                          <a:solidFill>
                            <a:srgbClr val="FFFFFF"/>
                          </a:solidFill>
                        </a:uFill>
                        <a:latin typeface="Arial"/>
                      </a:endParaRPr>
                    </a:p>
                  </a:txBody>
                  <a:tcPr marL="114120" marR="936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76" name="CustomShape 1"/>
          <p:cNvSpPr/>
          <p:nvPr/>
        </p:nvSpPr>
        <p:spPr>
          <a:xfrm>
            <a:off x="857160" y="214200"/>
            <a:ext cx="8072640" cy="2858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a:lstStyle/>
          <a:p>
            <a:pPr marL="342720" indent="-341280" algn="ctr">
              <a:lnSpc>
                <a:spcPct val="100000"/>
              </a:lnSpc>
            </a:pPr>
            <a:r>
              <a:rPr lang="ru-RU" sz="1700" b="1" strike="noStrike" spc="-1">
                <a:solidFill>
                  <a:srgbClr val="842C5E"/>
                </a:solidFill>
                <a:uFill>
                  <a:solidFill>
                    <a:srgbClr val="FFFFFF"/>
                  </a:solidFill>
                </a:uFill>
                <a:latin typeface="Arial"/>
                <a:ea typeface="Arial"/>
              </a:rPr>
              <a:t> Константы распределения некоторых  </a:t>
            </a:r>
            <a:r>
              <a:rPr lang="ru-RU" sz="1700" b="1" strike="noStrike" spc="-1" smtClean="0">
                <a:solidFill>
                  <a:srgbClr val="842C5E"/>
                </a:solidFill>
                <a:uFill>
                  <a:solidFill>
                    <a:srgbClr val="FFFFFF"/>
                  </a:solidFill>
                </a:uFill>
                <a:latin typeface="Arial"/>
                <a:ea typeface="Arial"/>
              </a:rPr>
              <a:t>пестицидов в полярных растворителях</a:t>
            </a:r>
            <a:endParaRPr lang="ru-RU" sz="1800" b="0" strike="noStrike" spc="-1">
              <a:solidFill>
                <a:srgbClr val="000000"/>
              </a:solidFill>
              <a:uFill>
                <a:solidFill>
                  <a:srgbClr val="FFFFFF"/>
                </a:solidFill>
              </a:uFill>
              <a:latin typeface="Arial"/>
            </a:endParaRPr>
          </a:p>
          <a:p>
            <a:pPr marL="341280" indent="-341280" algn="ctr">
              <a:lnSpc>
                <a:spcPct val="100000"/>
              </a:lnSpc>
            </a:pPr>
            <a:endParaRPr lang="ru-RU" sz="1800" b="0" strike="noStrike" spc="-1">
              <a:solidFill>
                <a:srgbClr val="000000"/>
              </a:solidFill>
              <a:uFill>
                <a:solidFill>
                  <a:srgbClr val="FFFFFF"/>
                </a:solidFill>
              </a:uFill>
              <a:latin typeface="Arial"/>
            </a:endParaRPr>
          </a:p>
          <a:p>
            <a:pPr marL="341280" indent="-341280">
              <a:lnSpc>
                <a:spcPct val="100000"/>
              </a:lnSpc>
            </a:pPr>
            <a:endParaRPr lang="ru-RU" sz="1800" b="0" strike="noStrike" spc="-1">
              <a:solidFill>
                <a:srgbClr val="000000"/>
              </a:solidFill>
              <a:uFill>
                <a:solidFill>
                  <a:srgbClr val="FFFFFF"/>
                </a:solidFill>
              </a:uFill>
              <a:latin typeface="Arial"/>
            </a:endParaRPr>
          </a:p>
        </p:txBody>
      </p:sp>
      <p:pic>
        <p:nvPicPr>
          <p:cNvPr id="1277" name="Рисунок 1276"/>
          <p:cNvPicPr/>
          <p:nvPr/>
        </p:nvPicPr>
        <p:blipFill>
          <a:blip r:embed="rId3"/>
          <a:stretch/>
        </p:blipFill>
        <p:spPr>
          <a:xfrm>
            <a:off x="1143000" y="857160"/>
            <a:ext cx="7813800" cy="5213520"/>
          </a:xfrm>
          <a:prstGeom prst="rect">
            <a:avLst/>
          </a:prstGeom>
          <a:ln>
            <a:noFill/>
          </a:ln>
        </p:spPr>
      </p:pic>
      <p:sp>
        <p:nvSpPr>
          <p:cNvPr id="1278" name="CustomShape 2"/>
          <p:cNvSpPr/>
          <p:nvPr/>
        </p:nvSpPr>
        <p:spPr>
          <a:xfrm>
            <a:off x="1425960" y="6215040"/>
            <a:ext cx="3587040" cy="307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wrap="none" lIns="90000" tIns="46800" rIns="90000" bIns="46800"/>
          <a:lstStyle/>
          <a:p>
            <a:r>
              <a:rPr lang="ru-RU" sz="1400" b="0" strike="noStrike" spc="-1">
                <a:solidFill>
                  <a:srgbClr val="000000"/>
                </a:solidFill>
                <a:uFill>
                  <a:solidFill>
                    <a:srgbClr val="FFFFFF"/>
                  </a:solidFill>
                </a:uFill>
                <a:latin typeface="Arial"/>
              </a:rPr>
              <a:t>* – Расчётная константа распределения.</a:t>
            </a:r>
            <a:endParaRPr lang="ru-RU" sz="1800" b="0" strike="noStrike" spc="-1">
              <a:solidFill>
                <a:srgbClr val="000000"/>
              </a:solidFill>
              <a:uFill>
                <a:solidFill>
                  <a:srgbClr val="FFFFFF"/>
                </a:solidFill>
              </a:uFill>
              <a:latin typeface="Arial"/>
            </a:endParaRPr>
          </a:p>
        </p:txBody>
      </p:sp>
      <p:sp>
        <p:nvSpPr>
          <p:cNvPr id="1279" name="CustomShape 3"/>
          <p:cNvSpPr/>
          <p:nvPr/>
        </p:nvSpPr>
        <p:spPr>
          <a:xfrm>
            <a:off x="8613720" y="6305400"/>
            <a:ext cx="457200" cy="4762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lstStyle/>
          <a:p>
            <a:pPr algn="ctr"/>
            <a:fld id="{93BB5DBE-58F7-4164-8894-EF4008B2A9BA}" type="slidenum">
              <a:rPr lang="ru-RU" sz="1200" b="0" strike="noStrike" spc="-1">
                <a:solidFill>
                  <a:srgbClr val="B8A5AE"/>
                </a:solidFill>
                <a:uFill>
                  <a:solidFill>
                    <a:srgbClr val="FFFFFF"/>
                  </a:solidFill>
                </a:uFill>
                <a:latin typeface="Arial"/>
              </a:rPr>
              <a:pPr algn="ctr"/>
              <a:t>155</a:t>
            </a:fld>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80" name="Рисунок 1279"/>
          <p:cNvPicPr/>
          <p:nvPr/>
        </p:nvPicPr>
        <p:blipFill>
          <a:blip r:embed="rId3"/>
          <a:stretch/>
        </p:blipFill>
        <p:spPr>
          <a:xfrm>
            <a:off x="2928960" y="1432080"/>
            <a:ext cx="3571920" cy="4425840"/>
          </a:xfrm>
          <a:prstGeom prst="rect">
            <a:avLst/>
          </a:prstGeom>
          <a:ln>
            <a:noFill/>
          </a:ln>
        </p:spPr>
      </p:pic>
      <p:sp>
        <p:nvSpPr>
          <p:cNvPr id="1281" name="CustomShape 1"/>
          <p:cNvSpPr/>
          <p:nvPr/>
        </p:nvSpPr>
        <p:spPr>
          <a:xfrm>
            <a:off x="1285852" y="714356"/>
            <a:ext cx="6500658" cy="42863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365040" indent="-281160" algn="ctr"/>
            <a:r>
              <a:rPr lang="ru-RU" sz="1800" b="1" strike="noStrike" spc="-1">
                <a:solidFill>
                  <a:srgbClr val="842C5E"/>
                </a:solidFill>
                <a:uFill>
                  <a:solidFill>
                    <a:srgbClr val="FFFFFF"/>
                  </a:solidFill>
                </a:uFill>
                <a:latin typeface="Arial"/>
              </a:rPr>
              <a:t>Степени извлечения пестицидов (%) октаном из воды</a:t>
            </a:r>
            <a:endParaRPr lang="ru-RU" sz="1800" b="0" strike="noStrike" spc="-1">
              <a:solidFill>
                <a:srgbClr val="000000"/>
              </a:solidFill>
              <a:uFill>
                <a:solidFill>
                  <a:srgbClr val="FFFFFF"/>
                </a:solidFill>
              </a:uFill>
              <a:latin typeface="Arial"/>
            </a:endParaRPr>
          </a:p>
          <a:p>
            <a:pPr marL="363240" indent="-282600"/>
            <a:endParaRPr lang="ru-RU" sz="1800" b="0" strike="noStrike" spc="-1">
              <a:solidFill>
                <a:srgbClr val="000000"/>
              </a:solidFill>
              <a:uFill>
                <a:solidFill>
                  <a:srgbClr val="FFFFFF"/>
                </a:solidFill>
              </a:uFill>
              <a:latin typeface="Arial"/>
            </a:endParaRPr>
          </a:p>
        </p:txBody>
      </p:sp>
      <p:sp>
        <p:nvSpPr>
          <p:cNvPr id="1282" name="CustomShape 2"/>
          <p:cNvSpPr/>
          <p:nvPr/>
        </p:nvSpPr>
        <p:spPr>
          <a:xfrm>
            <a:off x="8613720" y="6305400"/>
            <a:ext cx="457200" cy="4762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lstStyle/>
          <a:p>
            <a:pPr algn="ctr"/>
            <a:fld id="{41B0B039-4AF9-4380-80C9-4D675C6E441F}" type="slidenum">
              <a:rPr lang="ru-RU" sz="1200" b="0" strike="noStrike" spc="-1">
                <a:solidFill>
                  <a:srgbClr val="B8A5AE"/>
                </a:solidFill>
                <a:uFill>
                  <a:solidFill>
                    <a:srgbClr val="FFFFFF"/>
                  </a:solidFill>
                </a:uFill>
                <a:latin typeface="Arial"/>
              </a:rPr>
              <a:pPr algn="ctr"/>
              <a:t>156</a:t>
            </a:fld>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83" name="CustomShape 1"/>
          <p:cNvSpPr/>
          <p:nvPr/>
        </p:nvSpPr>
        <p:spPr>
          <a:xfrm>
            <a:off x="864000" y="357120"/>
            <a:ext cx="8136000" cy="9288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365040" indent="-281160" algn="ctr"/>
            <a:r>
              <a:rPr lang="ru-RU" sz="1800" b="1" strike="noStrike" spc="-1">
                <a:solidFill>
                  <a:srgbClr val="842C5E"/>
                </a:solidFill>
                <a:uFill>
                  <a:solidFill>
                    <a:srgbClr val="FFFFFF"/>
                  </a:solidFill>
                </a:uFill>
                <a:latin typeface="Arial"/>
                <a:ea typeface="Arial"/>
              </a:rPr>
              <a:t>Степени извлечения пестицидов (%) полярной органической фазой из углеводородной при соотношении объёмов фаз, равном единице</a:t>
            </a:r>
            <a:endParaRPr lang="ru-RU" sz="1800" b="0" strike="noStrike" spc="-1">
              <a:solidFill>
                <a:srgbClr val="000000"/>
              </a:solidFill>
              <a:uFill>
                <a:solidFill>
                  <a:srgbClr val="FFFFFF"/>
                </a:solidFill>
              </a:uFill>
              <a:latin typeface="Arial"/>
            </a:endParaRPr>
          </a:p>
          <a:p>
            <a:pPr marL="363240" indent="-282600" algn="ctr"/>
            <a:endParaRPr lang="ru-RU" sz="1800" b="0" strike="noStrike" spc="-1">
              <a:solidFill>
                <a:srgbClr val="000000"/>
              </a:solidFill>
              <a:uFill>
                <a:solidFill>
                  <a:srgbClr val="FFFFFF"/>
                </a:solidFill>
              </a:uFill>
              <a:latin typeface="Arial"/>
            </a:endParaRPr>
          </a:p>
          <a:p>
            <a:pPr marL="363240" indent="-282600"/>
            <a:endParaRPr lang="ru-RU" sz="1800" b="0" strike="noStrike" spc="-1">
              <a:solidFill>
                <a:srgbClr val="000000"/>
              </a:solidFill>
              <a:uFill>
                <a:solidFill>
                  <a:srgbClr val="FFFFFF"/>
                </a:solidFill>
              </a:uFill>
              <a:latin typeface="Arial"/>
            </a:endParaRPr>
          </a:p>
        </p:txBody>
      </p:sp>
      <p:pic>
        <p:nvPicPr>
          <p:cNvPr id="1284" name="Рисунок 1283"/>
          <p:cNvPicPr/>
          <p:nvPr/>
        </p:nvPicPr>
        <p:blipFill>
          <a:blip r:embed="rId3"/>
          <a:stretch/>
        </p:blipFill>
        <p:spPr>
          <a:xfrm>
            <a:off x="980280" y="1440000"/>
            <a:ext cx="7875720" cy="4717800"/>
          </a:xfrm>
          <a:prstGeom prst="rect">
            <a:avLst/>
          </a:prstGeom>
          <a:ln>
            <a:noFill/>
          </a:ln>
        </p:spPr>
      </p:pic>
      <p:sp>
        <p:nvSpPr>
          <p:cNvPr id="1285" name="CustomShape 2"/>
          <p:cNvSpPr/>
          <p:nvPr/>
        </p:nvSpPr>
        <p:spPr>
          <a:xfrm>
            <a:off x="8613720" y="6305400"/>
            <a:ext cx="457200" cy="4762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lstStyle/>
          <a:p>
            <a:pPr algn="ctr"/>
            <a:fld id="{06CCFCD8-C6F3-41BF-9606-46D3D609663A}" type="slidenum">
              <a:rPr lang="ru-RU" sz="1200" b="0" strike="noStrike" spc="-1">
                <a:solidFill>
                  <a:srgbClr val="B8A5AE"/>
                </a:solidFill>
                <a:uFill>
                  <a:solidFill>
                    <a:srgbClr val="FFFFFF"/>
                  </a:solidFill>
                </a:uFill>
                <a:latin typeface="Arial"/>
              </a:rPr>
              <a:pPr algn="ctr"/>
              <a:t>157</a:t>
            </a:fld>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8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87" name="Рисунок 1286"/>
          <p:cNvPicPr/>
          <p:nvPr/>
        </p:nvPicPr>
        <p:blipFill>
          <a:blip r:embed="rId3"/>
          <a:stretch/>
        </p:blipFill>
        <p:spPr>
          <a:xfrm>
            <a:off x="469080" y="288000"/>
            <a:ext cx="971640" cy="963720"/>
          </a:xfrm>
          <a:prstGeom prst="rect">
            <a:avLst/>
          </a:prstGeom>
          <a:ln>
            <a:noFill/>
          </a:ln>
        </p:spPr>
      </p:pic>
      <p:pic>
        <p:nvPicPr>
          <p:cNvPr id="1288" name="Рисунок 1287"/>
          <p:cNvPicPr/>
          <p:nvPr/>
        </p:nvPicPr>
        <p:blipFill>
          <a:blip r:embed="rId4"/>
          <a:stretch/>
        </p:blipFill>
        <p:spPr>
          <a:xfrm>
            <a:off x="721440" y="432360"/>
            <a:ext cx="493560" cy="571680"/>
          </a:xfrm>
          <a:prstGeom prst="rect">
            <a:avLst/>
          </a:prstGeom>
          <a:ln>
            <a:noFill/>
          </a:ln>
        </p:spPr>
      </p:pic>
      <p:sp>
        <p:nvSpPr>
          <p:cNvPr id="1289" name="TextShape 2"/>
          <p:cNvSpPr txBox="1"/>
          <p:nvPr/>
        </p:nvSpPr>
        <p:spPr>
          <a:xfrm>
            <a:off x="360000" y="1800000"/>
            <a:ext cx="8496000" cy="4006080"/>
          </a:xfrm>
          <a:prstGeom prst="rect">
            <a:avLst/>
          </a:prstGeom>
          <a:noFill/>
          <a:ln>
            <a:noFill/>
          </a:ln>
        </p:spPr>
        <p:txBody>
          <a:bodyPr lIns="90000" tIns="45000" rIns="90000" bIns="45000"/>
          <a:lstStyle/>
          <a:p>
            <a:pPr marL="3240" indent="266760" algn="just">
              <a:lnSpc>
                <a:spcPct val="100000"/>
              </a:lnSpc>
            </a:pPr>
            <a:r>
              <a:rPr lang="ru-RU" sz="1400" b="0" strike="noStrike" spc="-1">
                <a:solidFill>
                  <a:srgbClr val="000000"/>
                </a:solidFill>
                <a:uFill>
                  <a:solidFill>
                    <a:srgbClr val="FFFFFF"/>
                  </a:solidFill>
                </a:uFill>
                <a:latin typeface="Arial"/>
                <a:ea typeface="Adobe Blank"/>
              </a:rPr>
              <a:t>Экстракция позволяет осуществлять как абсолютное, так и относительное концентрирование, индивидуальное и групповое выделение микрокомпонентов. Она пригодна как для сброса матрицы, так и для отделения микрокомпонентов. После абсолютного концентрирования концентрация определяемых элементов в органической фазе увеличивается, поскольку объем экстрагента всегда меньше объема водной фазы. </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400" b="0" strike="noStrike" spc="-1">
                <a:solidFill>
                  <a:srgbClr val="000000"/>
                </a:solidFill>
                <a:uFill>
                  <a:solidFill>
                    <a:srgbClr val="FFFFFF"/>
                  </a:solidFill>
                </a:uFill>
                <a:latin typeface="Arial"/>
                <a:ea typeface="Adobe Blank"/>
              </a:rPr>
              <a:t>Эффективным методом разделения веществ с близкими свойствами является метод колоночной экстракционной хроматографии, где химизм процесса экстракционный, а метод работы — хроматографический. </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400" b="0" strike="noStrike" spc="-1">
                <a:solidFill>
                  <a:srgbClr val="000000"/>
                </a:solidFill>
                <a:uFill>
                  <a:solidFill>
                    <a:srgbClr val="FFFFFF"/>
                  </a:solidFill>
                </a:uFill>
                <a:latin typeface="Arial"/>
                <a:ea typeface="Adobe Blank"/>
              </a:rPr>
              <a:t>Сорбционные методы концентрирования основаны на различном поглощении растворенных веществ, газов и паров твердыми или жидкими поглотителями (сорбентами). В процессе сорбции вещество распределяется между двумя несмешивающимися фазами: твердое тело — жидкость, твердое тело — газ, жидкость — газ.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По различию в механизме взаимодействия вещества с сорбентом выделяют физическую (или молекулярную) сорбцию и хемосорбцию. При физической сорбции взаимодействие между сорбентом и сорбируемым веществом (сорбатом) обусловлено межмолекулярными силами, причем различают адсорбцию (поглощение вещества поверхностью сорбента) и абсорбцию (поглощение вещества всей массой сорбента).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9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91" name="Рисунок 1290"/>
          <p:cNvPicPr/>
          <p:nvPr/>
        </p:nvPicPr>
        <p:blipFill>
          <a:blip r:embed="rId3"/>
          <a:stretch/>
        </p:blipFill>
        <p:spPr>
          <a:xfrm>
            <a:off x="469080" y="288000"/>
            <a:ext cx="971640" cy="963720"/>
          </a:xfrm>
          <a:prstGeom prst="rect">
            <a:avLst/>
          </a:prstGeom>
          <a:ln>
            <a:noFill/>
          </a:ln>
        </p:spPr>
      </p:pic>
      <p:pic>
        <p:nvPicPr>
          <p:cNvPr id="1292" name="Рисунок 1291"/>
          <p:cNvPicPr/>
          <p:nvPr/>
        </p:nvPicPr>
        <p:blipFill>
          <a:blip r:embed="rId4"/>
          <a:stretch/>
        </p:blipFill>
        <p:spPr>
          <a:xfrm>
            <a:off x="721440" y="432360"/>
            <a:ext cx="493560" cy="571680"/>
          </a:xfrm>
          <a:prstGeom prst="rect">
            <a:avLst/>
          </a:prstGeom>
          <a:ln>
            <a:noFill/>
          </a:ln>
        </p:spPr>
      </p:pic>
      <p:sp>
        <p:nvSpPr>
          <p:cNvPr id="1293" name="TextShape 2"/>
          <p:cNvSpPr txBox="1"/>
          <p:nvPr/>
        </p:nvSpPr>
        <p:spPr>
          <a:xfrm>
            <a:off x="144000" y="1347120"/>
            <a:ext cx="8784000" cy="4700880"/>
          </a:xfrm>
          <a:prstGeom prst="rect">
            <a:avLst/>
          </a:prstGeom>
          <a:noFill/>
          <a:ln>
            <a:noFill/>
          </a:ln>
        </p:spPr>
        <p:txBody>
          <a:bodyPr lIns="90000" tIns="45000" rIns="90000" bIns="45000"/>
          <a:lstStyle/>
          <a:p>
            <a:pPr marL="3240" indent="266760" algn="just">
              <a:lnSpc>
                <a:spcPct val="120000"/>
              </a:lnSpc>
            </a:pPr>
            <a:r>
              <a:rPr lang="ru-RU" sz="1300" b="0" strike="noStrike" spc="-1">
                <a:solidFill>
                  <a:srgbClr val="000000"/>
                </a:solidFill>
                <a:uFill>
                  <a:solidFill>
                    <a:srgbClr val="FFFFFF"/>
                  </a:solidFill>
                </a:uFill>
                <a:latin typeface="Arial"/>
                <a:ea typeface="Adobe Blank"/>
              </a:rPr>
              <a:t>Процесс сорбции можно осуществлять различными способами. С этих позиций различают </a:t>
            </a:r>
            <a:r>
              <a:rPr lang="ru-RU" sz="1300" b="0" i="1" u="sng" strike="noStrike" spc="-1">
                <a:solidFill>
                  <a:srgbClr val="000000"/>
                </a:solidFill>
                <a:uFill>
                  <a:solidFill>
                    <a:srgbClr val="FFFFFF"/>
                  </a:solidFill>
                </a:uFill>
                <a:latin typeface="Arial"/>
                <a:ea typeface="Adobe Blank"/>
              </a:rPr>
              <a:t>статический</a:t>
            </a:r>
            <a:r>
              <a:rPr lang="ru-RU" sz="1300" b="0" i="1" strike="noStrike" spc="-1">
                <a:solidFill>
                  <a:srgbClr val="000000"/>
                </a:solidFill>
                <a:uFill>
                  <a:solidFill>
                    <a:srgbClr val="FFFFFF"/>
                  </a:solidFill>
                </a:uFill>
                <a:latin typeface="Arial"/>
                <a:ea typeface="Adobe Blank"/>
              </a:rPr>
              <a:t>, </a:t>
            </a:r>
            <a:r>
              <a:rPr lang="ru-RU" sz="1300" b="0" i="1" u="sng" strike="noStrike" spc="-1">
                <a:solidFill>
                  <a:srgbClr val="000000"/>
                </a:solidFill>
                <a:uFill>
                  <a:solidFill>
                    <a:srgbClr val="FFFFFF"/>
                  </a:solidFill>
                </a:uFill>
                <a:latin typeface="Arial"/>
                <a:ea typeface="Adobe Blank"/>
              </a:rPr>
              <a:t>динамический</a:t>
            </a:r>
            <a:r>
              <a:rPr lang="ru-RU" sz="1300" b="0" i="1" strike="noStrike" spc="-1">
                <a:solidFill>
                  <a:srgbClr val="000000"/>
                </a:solidFill>
                <a:uFill>
                  <a:solidFill>
                    <a:srgbClr val="FFFFFF"/>
                  </a:solidFill>
                </a:uFill>
                <a:latin typeface="Arial"/>
                <a:ea typeface="Adobe Blank"/>
              </a:rPr>
              <a:t> и </a:t>
            </a:r>
            <a:r>
              <a:rPr lang="ru-RU" sz="1300" b="0" i="1" u="sng" strike="noStrike" spc="-1">
                <a:solidFill>
                  <a:srgbClr val="000000"/>
                </a:solidFill>
                <a:uFill>
                  <a:solidFill>
                    <a:srgbClr val="FFFFFF"/>
                  </a:solidFill>
                </a:uFill>
                <a:latin typeface="Arial"/>
                <a:ea typeface="Adobe Blank"/>
              </a:rPr>
              <a:t>хроматографический</a:t>
            </a:r>
            <a:r>
              <a:rPr lang="ru-RU" sz="1300" b="0" i="1" strike="noStrike" spc="-1">
                <a:solidFill>
                  <a:srgbClr val="000000"/>
                </a:solidFill>
                <a:uFill>
                  <a:solidFill>
                    <a:srgbClr val="FFFFFF"/>
                  </a:solidFill>
                </a:uFill>
                <a:latin typeface="Arial"/>
                <a:ea typeface="Adobe Blank"/>
              </a:rPr>
              <a:t> </a:t>
            </a:r>
            <a:r>
              <a:rPr lang="ru-RU" sz="1300" b="0" strike="noStrike" spc="-1">
                <a:solidFill>
                  <a:srgbClr val="000000"/>
                </a:solidFill>
                <a:uFill>
                  <a:solidFill>
                    <a:srgbClr val="FFFFFF"/>
                  </a:solidFill>
                </a:uFill>
                <a:latin typeface="Arial"/>
                <a:ea typeface="Adobe Blank"/>
              </a:rPr>
              <a:t>способы, причем в каждом из них используются оба механизма сорбции.</a:t>
            </a:r>
            <a:endParaRPr lang="ru-RU" sz="1800" b="0" strike="noStrike" spc="-1">
              <a:solidFill>
                <a:srgbClr val="000000"/>
              </a:solidFill>
              <a:uFill>
                <a:solidFill>
                  <a:srgbClr val="FFFFFF"/>
                </a:solidFill>
              </a:uFill>
              <a:latin typeface="Arial"/>
            </a:endParaRPr>
          </a:p>
          <a:p>
            <a:pPr marL="3240" indent="266760" algn="just">
              <a:lnSpc>
                <a:spcPct val="120000"/>
              </a:lnSpc>
            </a:pPr>
            <a:r>
              <a:rPr lang="ru-RU" sz="1300" b="0" i="1" u="sng" strike="noStrike" spc="-1">
                <a:solidFill>
                  <a:srgbClr val="000000"/>
                </a:solidFill>
                <a:uFill>
                  <a:solidFill>
                    <a:srgbClr val="FFFFFF"/>
                  </a:solidFill>
                </a:uFill>
                <a:latin typeface="Arial"/>
                <a:ea typeface="Adobe Blank"/>
              </a:rPr>
              <a:t>Статический</a:t>
            </a:r>
            <a:r>
              <a:rPr lang="ru-RU" sz="1300" b="0" strike="noStrike" spc="-1">
                <a:solidFill>
                  <a:srgbClr val="000000"/>
                </a:solidFill>
                <a:uFill>
                  <a:solidFill>
                    <a:srgbClr val="FFFFFF"/>
                  </a:solidFill>
                </a:uFill>
                <a:latin typeface="Arial"/>
                <a:ea typeface="Adobe Blank"/>
              </a:rPr>
              <a:t> (или одноступенчатый) способ —это однократное распределение компонентов между фазами. При концентрировании в статических условиях сорбцию микрокомпонентов выполняют обычным погружением сорбента в раствор пробы. Для разделения компонентов смеси статическим способом необходимо, чтобы они сильно различались по способности распределяться между фазами и при установлении равновесия одни компоненты преимущественно находились в одной фазе, а другие - в другой, т. е. разница в коэффициентах распределения разделяемых компонентов должна быть большой. </a:t>
            </a:r>
            <a:endParaRPr lang="ru-RU" sz="1800" b="0" strike="noStrike" spc="-1">
              <a:solidFill>
                <a:srgbClr val="000000"/>
              </a:solidFill>
              <a:uFill>
                <a:solidFill>
                  <a:srgbClr val="FFFFFF"/>
                </a:solidFill>
              </a:uFill>
              <a:latin typeface="Arial"/>
            </a:endParaRPr>
          </a:p>
          <a:p>
            <a:pPr marL="3240" indent="266760" algn="just">
              <a:lnSpc>
                <a:spcPct val="120000"/>
              </a:lnSpc>
            </a:pPr>
            <a:r>
              <a:rPr lang="ru-RU" sz="1300" b="0" i="1" u="sng" strike="noStrike" spc="-1">
                <a:solidFill>
                  <a:srgbClr val="000000"/>
                </a:solidFill>
                <a:uFill>
                  <a:solidFill>
                    <a:srgbClr val="FFFFFF"/>
                  </a:solidFill>
                </a:uFill>
                <a:latin typeface="Arial"/>
                <a:ea typeface="Adobe Blank"/>
              </a:rPr>
              <a:t>Динамический и хроматографический </a:t>
            </a:r>
            <a:r>
              <a:rPr lang="ru-RU" sz="1300" b="0" strike="noStrike" spc="-1">
                <a:solidFill>
                  <a:srgbClr val="000000"/>
                </a:solidFill>
                <a:uFill>
                  <a:solidFill>
                    <a:srgbClr val="FFFFFF"/>
                  </a:solidFill>
                </a:uFill>
                <a:latin typeface="Arial"/>
                <a:ea typeface="Adobe Blank"/>
              </a:rPr>
              <a:t>способы основаны на многократном распределении компонентов системы между фазами. Динамический вариант селективного концентрирования микрокомпопентов с использованием механизмов молекулярной сорбции и хемосорбции осуществляют фильтрованием раствора анализируемой пробы через тонкий слой мелкозернистого сорбента, нанесенный на какую-либо подложку, слой бумаги, обладающей сорбционными свойствами, или специально изготовленную мембрану. Это очень простой прием концентрирования, но его использование возможно только в случае существенно различающихся коэффициентов распределения разделяемых компонентов и быстрого протекания самого процесса сорбции. Для достижения максимального извлечения микрокомпонентов необходимо обеспечить невысокую скорость фильтрования или повторять операцию несколько раз до достижения сорбционного равновесия.</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9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95" name="Рисунок 1294"/>
          <p:cNvPicPr/>
          <p:nvPr/>
        </p:nvPicPr>
        <p:blipFill>
          <a:blip r:embed="rId3"/>
          <a:stretch/>
        </p:blipFill>
        <p:spPr>
          <a:xfrm>
            <a:off x="469080" y="288000"/>
            <a:ext cx="971640" cy="963720"/>
          </a:xfrm>
          <a:prstGeom prst="rect">
            <a:avLst/>
          </a:prstGeom>
          <a:ln>
            <a:noFill/>
          </a:ln>
        </p:spPr>
      </p:pic>
      <p:pic>
        <p:nvPicPr>
          <p:cNvPr id="1296" name="Рисунок 1295"/>
          <p:cNvPicPr/>
          <p:nvPr/>
        </p:nvPicPr>
        <p:blipFill>
          <a:blip r:embed="rId4"/>
          <a:stretch/>
        </p:blipFill>
        <p:spPr>
          <a:xfrm>
            <a:off x="721440" y="432360"/>
            <a:ext cx="493560" cy="571680"/>
          </a:xfrm>
          <a:prstGeom prst="rect">
            <a:avLst/>
          </a:prstGeom>
          <a:ln>
            <a:noFill/>
          </a:ln>
        </p:spPr>
      </p:pic>
      <p:sp>
        <p:nvSpPr>
          <p:cNvPr id="1297" name="TextShape 2"/>
          <p:cNvSpPr txBox="1"/>
          <p:nvPr/>
        </p:nvSpPr>
        <p:spPr>
          <a:xfrm>
            <a:off x="216000" y="1584000"/>
            <a:ext cx="8640000" cy="3789360"/>
          </a:xfrm>
          <a:prstGeom prst="rect">
            <a:avLst/>
          </a:prstGeom>
          <a:noFill/>
          <a:ln>
            <a:noFill/>
          </a:ln>
        </p:spPr>
        <p:txBody>
          <a:bodyPr lIns="90000" tIns="45000" rIns="90000" bIns="45000"/>
          <a:lstStyle/>
          <a:p>
            <a:pPr marL="3240" indent="266760" algn="just">
              <a:lnSpc>
                <a:spcPct val="105000"/>
              </a:lnSpc>
            </a:pPr>
            <a:r>
              <a:rPr lang="ru-RU" sz="1400" b="0" strike="noStrike" spc="-1">
                <a:solidFill>
                  <a:srgbClr val="000000"/>
                </a:solidFill>
                <a:uFill>
                  <a:solidFill>
                    <a:srgbClr val="FFFFFF"/>
                  </a:solidFill>
                </a:uFill>
                <a:latin typeface="Arial"/>
              </a:rPr>
              <a:t>Многие годы основными методами выделения, очистки и концентрирования определяемых веществ были жидкостная экстракция, осаждение, центрифугирование, колоночная и тонкослойная хроматографии. Такая подготовка образцов является длительным и многоступенчатым процессом, требующим расхода большого количества особо чистых (не привносящих примесей!) растворителей и реактивов, дополнительного оборудования и трудозатрат. При исследовании объектов окружающей среды в натурных условиях необходим отбор большого объема пробы, ее консервация и немедленная доставка в стационарную лабораторию для проведения пробоподготовки и анализа. Совокупность этих факторов существенно усложняет и удорожает анализ. Кроме этого, перед исследователем встают подчас неразрешимые проблемы, связанные с недостаточной воспроизводимостью результатов измерения, низкой степенью извлечения и очистки определяемых компонентов. В наибольшей мере эти недостатки проявляются при проведении экологических и биохимических анализов, где оперативность получения и достоверность данных являются определяющими для жизни и здоровья людей.</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9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299" name="Рисунок 1298"/>
          <p:cNvPicPr/>
          <p:nvPr/>
        </p:nvPicPr>
        <p:blipFill>
          <a:blip r:embed="rId3"/>
          <a:stretch/>
        </p:blipFill>
        <p:spPr>
          <a:xfrm>
            <a:off x="469080" y="288000"/>
            <a:ext cx="971640" cy="963720"/>
          </a:xfrm>
          <a:prstGeom prst="rect">
            <a:avLst/>
          </a:prstGeom>
          <a:ln>
            <a:noFill/>
          </a:ln>
        </p:spPr>
      </p:pic>
      <p:pic>
        <p:nvPicPr>
          <p:cNvPr id="1300" name="Рисунок 1299"/>
          <p:cNvPicPr/>
          <p:nvPr/>
        </p:nvPicPr>
        <p:blipFill>
          <a:blip r:embed="rId4"/>
          <a:stretch/>
        </p:blipFill>
        <p:spPr>
          <a:xfrm>
            <a:off x="721440" y="432360"/>
            <a:ext cx="493560" cy="571680"/>
          </a:xfrm>
          <a:prstGeom prst="rect">
            <a:avLst/>
          </a:prstGeom>
          <a:ln>
            <a:noFill/>
          </a:ln>
        </p:spPr>
      </p:pic>
      <p:sp>
        <p:nvSpPr>
          <p:cNvPr id="1301" name="TextShape 2"/>
          <p:cNvSpPr txBox="1"/>
          <p:nvPr/>
        </p:nvSpPr>
        <p:spPr>
          <a:xfrm>
            <a:off x="0" y="1285860"/>
            <a:ext cx="8640000" cy="4536000"/>
          </a:xfrm>
          <a:prstGeom prst="rect">
            <a:avLst/>
          </a:prstGeom>
          <a:noFill/>
          <a:ln>
            <a:noFill/>
          </a:ln>
        </p:spPr>
        <p:txBody>
          <a:bodyPr lIns="90000" tIns="46800" rIns="90000" bIns="46800"/>
          <a:lstStyle/>
          <a:p>
            <a:pPr marL="342720" indent="-342720" algn="just"/>
            <a:r>
              <a:rPr lang="ru-RU" sz="1400" b="0" strike="noStrike" spc="-1">
                <a:solidFill>
                  <a:srgbClr val="000000"/>
                </a:solidFill>
                <a:uFill>
                  <a:solidFill>
                    <a:srgbClr val="FFFFFF"/>
                  </a:solidFill>
                </a:uFill>
                <a:latin typeface="Arial"/>
              </a:rPr>
              <a:t>  </a:t>
            </a:r>
            <a:r>
              <a:rPr lang="ru-RU" sz="1400" b="0" strike="noStrike" spc="-1" smtClean="0">
                <a:solidFill>
                  <a:srgbClr val="000000"/>
                </a:solidFill>
                <a:uFill>
                  <a:solidFill>
                    <a:srgbClr val="FFFFFF"/>
                  </a:solidFill>
                </a:uFill>
                <a:latin typeface="Arial"/>
              </a:rPr>
              <a:t>        Настоящим </a:t>
            </a:r>
            <a:r>
              <a:rPr lang="ru-RU" sz="1400" b="0" strike="noStrike" spc="-1">
                <a:solidFill>
                  <a:srgbClr val="000000"/>
                </a:solidFill>
                <a:uFill>
                  <a:solidFill>
                    <a:srgbClr val="FFFFFF"/>
                  </a:solidFill>
                </a:uFill>
                <a:latin typeface="Arial"/>
              </a:rPr>
              <a:t>переворотом в практике подготовки проб стал предложенный более 20 лет назад, простой и эффективный метод, основанный на выделении интересующих компонентов путем сорбции на твердом носителе. Метод был назван "твердофазная экстракция" (ТФЭ) (“Solid-Phase Extraction</a:t>
            </a:r>
            <a:r>
              <a:rPr lang="ru-RU" sz="1400" b="0" strike="noStrike" spc="-1" smtClean="0">
                <a:solidFill>
                  <a:srgbClr val="000000"/>
                </a:solidFill>
                <a:uFill>
                  <a:solidFill>
                    <a:srgbClr val="FFFFFF"/>
                  </a:solidFill>
                </a:uFill>
                <a:latin typeface="Arial"/>
              </a:rPr>
              <a:t>”- SPE</a:t>
            </a:r>
            <a:r>
              <a:rPr lang="ru-RU" sz="1400" b="0" strike="noStrike" spc="-1">
                <a:solidFill>
                  <a:srgbClr val="000000"/>
                </a:solidFill>
                <a:uFill>
                  <a:solidFill>
                    <a:srgbClr val="FFFFFF"/>
                  </a:solidFill>
                </a:uFill>
                <a:latin typeface="Arial"/>
              </a:rPr>
              <a:t>). В большинстве случаев ТФЭ-процесс протекает по дискретной схеме «посадка-смыв», напоминая ступенчатое градиентное элюирование, хотя возможны фильтрационный и вытеснительный варианты. Таким образом, ТФЭ-метод подобен колоночной хроматографии и основан на специфических взаимодействиях выделяемого компонента (или мешающих его определению компонентов матрицы) с сорбентом, находящимся в небольшом патроне ("Cartridge").</a:t>
            </a:r>
          </a:p>
          <a:p>
            <a:pPr marL="342720" indent="-342720" algn="just"/>
            <a:r>
              <a:rPr lang="ru-RU" sz="1400" b="0" strike="noStrike" spc="-1">
                <a:solidFill>
                  <a:srgbClr val="000000"/>
                </a:solidFill>
                <a:uFill>
                  <a:solidFill>
                    <a:srgbClr val="FFFFFF"/>
                  </a:solidFill>
                </a:uFill>
                <a:latin typeface="Arial"/>
              </a:rPr>
              <a:t>  </a:t>
            </a:r>
            <a:r>
              <a:rPr lang="ru-RU" sz="1400" b="0" strike="noStrike" spc="-1" smtClean="0">
                <a:solidFill>
                  <a:srgbClr val="000000"/>
                </a:solidFill>
                <a:uFill>
                  <a:solidFill>
                    <a:srgbClr val="FFFFFF"/>
                  </a:solidFill>
                </a:uFill>
                <a:latin typeface="Arial"/>
              </a:rPr>
              <a:t>            При  </a:t>
            </a:r>
            <a:r>
              <a:rPr lang="ru-RU" sz="1400" b="0" strike="noStrike" spc="-1">
                <a:solidFill>
                  <a:srgbClr val="000000"/>
                </a:solidFill>
                <a:uFill>
                  <a:solidFill>
                    <a:srgbClr val="FFFFFF"/>
                  </a:solidFill>
                </a:uFill>
                <a:latin typeface="Arial"/>
              </a:rPr>
              <a:t>работе  с  жидкими  образцами  и  первоначальными  экстрактами  классические  методы пробоподготовки можно заменить значительно более удобным  методом твердофазной экстракции (ТФЭ). </a:t>
            </a:r>
          </a:p>
          <a:p>
            <a:pPr marL="342720" indent="-342720" algn="just"/>
            <a:r>
              <a:rPr lang="ru-RU" sz="1400" b="0" strike="noStrike" spc="-1">
                <a:solidFill>
                  <a:srgbClr val="000000"/>
                </a:solidFill>
                <a:uFill>
                  <a:solidFill>
                    <a:srgbClr val="FFFFFF"/>
                  </a:solidFill>
                </a:uFill>
                <a:latin typeface="Arial"/>
              </a:rPr>
              <a:t>  </a:t>
            </a:r>
            <a:r>
              <a:rPr lang="ru-RU" sz="1400" b="0" strike="noStrike" spc="-1" smtClean="0">
                <a:solidFill>
                  <a:srgbClr val="000000"/>
                </a:solidFill>
                <a:uFill>
                  <a:solidFill>
                    <a:srgbClr val="FFFFFF"/>
                  </a:solidFill>
                </a:uFill>
                <a:latin typeface="Arial"/>
              </a:rPr>
              <a:t>           Сущность </a:t>
            </a:r>
            <a:r>
              <a:rPr lang="ru-RU" sz="1400" b="0" strike="noStrike" spc="-1">
                <a:solidFill>
                  <a:srgbClr val="000000"/>
                </a:solidFill>
                <a:uFill>
                  <a:solidFill>
                    <a:srgbClr val="FFFFFF"/>
                  </a:solidFill>
                </a:uFill>
                <a:latin typeface="Arial"/>
              </a:rPr>
              <a:t>метода  ТФЭ  состоит  в  извлечении  аналитов  из жидкого  образца  или  экстракта  путем  их  концентрирования  на  малом  количестве (от  десятков  до  сотен  миллиграмм) адсорбционного  материала.  Смыв  аналитов  с  адсорбента  осуществляется  сравнительно небольшим объемом растворителя (в пределах десяти миллилитров), что дает возможность либо сразу  применить  полученный  концентрат  для  анализа,  либо  дополнительно  сконцентрировать пробу  через  стадию  получения  сухого  остатка,  испарив  растворитель  в  токе  инертного  газа (тоесть не прибегая к использованию роторного испарителя). Таким  образом,  твердофазную  экстракцию  можно  определить  как  сорбционный  метод подготовки  пробы,  в  котором  аналиты  переводятся  из  жидкого  образца  в  твердую  фазу концентрирующего сорбента.  </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0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03" name="Рисунок 1302"/>
          <p:cNvPicPr/>
          <p:nvPr/>
        </p:nvPicPr>
        <p:blipFill>
          <a:blip r:embed="rId3"/>
          <a:stretch/>
        </p:blipFill>
        <p:spPr>
          <a:xfrm>
            <a:off x="469080" y="288000"/>
            <a:ext cx="971640" cy="963720"/>
          </a:xfrm>
          <a:prstGeom prst="rect">
            <a:avLst/>
          </a:prstGeom>
          <a:ln>
            <a:noFill/>
          </a:ln>
        </p:spPr>
      </p:pic>
      <p:pic>
        <p:nvPicPr>
          <p:cNvPr id="1304" name="Рисунок 1303"/>
          <p:cNvPicPr/>
          <p:nvPr/>
        </p:nvPicPr>
        <p:blipFill>
          <a:blip r:embed="rId4"/>
          <a:stretch/>
        </p:blipFill>
        <p:spPr>
          <a:xfrm>
            <a:off x="721440" y="432360"/>
            <a:ext cx="493560" cy="571680"/>
          </a:xfrm>
          <a:prstGeom prst="rect">
            <a:avLst/>
          </a:prstGeom>
          <a:ln>
            <a:noFill/>
          </a:ln>
        </p:spPr>
      </p:pic>
      <p:sp>
        <p:nvSpPr>
          <p:cNvPr id="1305" name="TextShape 2"/>
          <p:cNvSpPr txBox="1"/>
          <p:nvPr/>
        </p:nvSpPr>
        <p:spPr>
          <a:xfrm>
            <a:off x="504000" y="1224000"/>
            <a:ext cx="8352000" cy="4824000"/>
          </a:xfrm>
          <a:prstGeom prst="rect">
            <a:avLst/>
          </a:prstGeom>
          <a:noFill/>
          <a:ln>
            <a:noFill/>
          </a:ln>
        </p:spPr>
        <p:txBody>
          <a:bodyPr lIns="90000" tIns="46800" rIns="90000" bIns="46800"/>
          <a:lstStyle/>
          <a:p>
            <a:pPr marL="342720" indent="-342720" algn="just"/>
            <a:r>
              <a:rPr lang="ru-RU" sz="1200" b="0" strike="noStrike" spc="-1">
                <a:solidFill>
                  <a:srgbClr val="000000"/>
                </a:solidFill>
                <a:uFill>
                  <a:solidFill>
                    <a:srgbClr val="FFFFFF"/>
                  </a:solidFill>
                </a:uFill>
                <a:latin typeface="+mj-lt"/>
              </a:rPr>
              <a:t> </a:t>
            </a:r>
            <a:r>
              <a:rPr lang="ru-RU" sz="1200" b="0" strike="noStrike" spc="-1" smtClean="0">
                <a:solidFill>
                  <a:srgbClr val="000000"/>
                </a:solidFill>
                <a:uFill>
                  <a:solidFill>
                    <a:srgbClr val="FFFFFF"/>
                  </a:solidFill>
                </a:uFill>
                <a:latin typeface="+mj-lt"/>
              </a:rPr>
              <a:t>          </a:t>
            </a:r>
            <a:r>
              <a:rPr lang="ru-RU" sz="1200" b="0" strike="noStrike" spc="-1">
                <a:solidFill>
                  <a:srgbClr val="000000"/>
                </a:solidFill>
                <a:uFill>
                  <a:solidFill>
                    <a:srgbClr val="FFFFFF"/>
                  </a:solidFill>
                </a:uFill>
                <a:latin typeface="+mj-lt"/>
              </a:rPr>
              <a:t>Благодаря  неоспоримым  преимуществам  перед  жидкость-жидкостной  экстракцией (liquid-liquid extraction, LLE),  метод  твердофазной  экстракции  уже  более  двух  десятков  лет  является объектом интенсивных исследований в области адсорбционных технологий . Последние успехи в применении ТФЭ, повлекшие за собой модернизацию метода в целом, можно связать прежде всего с  появлением  коммерчески  доступных  полимерных  адсорбционных  материалов  нового  типа, сочетающих высокую емкость, механическую прочность и химическую стабильность.</a:t>
            </a:r>
          </a:p>
          <a:p>
            <a:pPr marL="342720" indent="-342720" algn="just"/>
            <a:r>
              <a:rPr lang="ru-RU" sz="1200" b="0" strike="noStrike" spc="-1">
                <a:solidFill>
                  <a:srgbClr val="000000"/>
                </a:solidFill>
                <a:uFill>
                  <a:solidFill>
                    <a:srgbClr val="FFFFFF"/>
                  </a:solidFill>
                </a:uFill>
                <a:latin typeface="+mj-lt"/>
              </a:rPr>
              <a:t> </a:t>
            </a:r>
            <a:r>
              <a:rPr lang="ru-RU" sz="1200" b="0" strike="noStrike" spc="-1" smtClean="0">
                <a:solidFill>
                  <a:srgbClr val="000000"/>
                </a:solidFill>
                <a:uFill>
                  <a:solidFill>
                    <a:srgbClr val="FFFFFF"/>
                  </a:solidFill>
                </a:uFill>
                <a:latin typeface="+mj-lt"/>
              </a:rPr>
              <a:t>          </a:t>
            </a:r>
            <a:r>
              <a:rPr lang="ru-RU" sz="1200" b="0" strike="noStrike" spc="-1">
                <a:solidFill>
                  <a:srgbClr val="000000"/>
                </a:solidFill>
                <a:uFill>
                  <a:solidFill>
                    <a:srgbClr val="FFFFFF"/>
                  </a:solidFill>
                </a:uFill>
                <a:latin typeface="+mj-lt"/>
              </a:rPr>
              <a:t>Простая и знакомая практика жидкость-жидкостной экстракции (LLE – liquid-liquid extraction) является  отправной точкой для интерпретации и понимания метода ТФЭ.   В LLE образец  встряхивается в процессе экстракции с растворителем, который не смешивается с  самим образцом. Когда  смесь образец/растворитель отстаивается после встряхивания,  то становятся видны два слоя ,  один из которых содержит интересующие компоненты после экстракции.   Интенсивное перемешивание в процессе экстрагирования приводит к плотному контактированию образца и экстрагирующего растворителя.  Аналиты из образца  попадают в экстрагирующий растворитель после установления равновесия между двумя слоями. Равновесие описывается коэффициентом распределения для аналита, который является  отношением концентраций вещества в двух жидкостей. Очень высокий коэффициент распределения  по существу означает то, что  все  интересующие соединения  будут мигрировать в экстрактирующую фазу; низкий коэффициент означает, что очень мало интересующих соединений  переместятся в эктракт. Для большинства жидкость-жидкостных экстракций, при правильно выбранных условиях,  аналит будет найден в экстрагируемом растворителе, подразумевая, что коэффициент распределения  при этом был максимальным. Это происходит, когда аналит взаимодействует лучше с  экстрагирующим растворителем, чем с матрицей пробы. Другими словами, растворитель-экстрагент обеспечивает более благоприятные условия для растворения аналита. Для завершения LLE два жидких, разделенных слоя должны быть подвержены дополнительным манипуляциям, приводящим к концентрированию,  -  упаривание с помощью ротационного испарителя  или высушивание в токе азота. </a:t>
            </a:r>
          </a:p>
          <a:p>
            <a:pPr algn="just">
              <a:lnSpc>
                <a:spcPct val="100000"/>
              </a:lnSpc>
            </a:pP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0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07" name="Рисунок 1306"/>
          <p:cNvPicPr/>
          <p:nvPr/>
        </p:nvPicPr>
        <p:blipFill>
          <a:blip r:embed="rId3"/>
          <a:stretch/>
        </p:blipFill>
        <p:spPr>
          <a:xfrm>
            <a:off x="469080" y="288000"/>
            <a:ext cx="971640" cy="963720"/>
          </a:xfrm>
          <a:prstGeom prst="rect">
            <a:avLst/>
          </a:prstGeom>
          <a:ln>
            <a:noFill/>
          </a:ln>
        </p:spPr>
      </p:pic>
      <p:pic>
        <p:nvPicPr>
          <p:cNvPr id="1308" name="Рисунок 1307"/>
          <p:cNvPicPr/>
          <p:nvPr/>
        </p:nvPicPr>
        <p:blipFill>
          <a:blip r:embed="rId4"/>
          <a:stretch/>
        </p:blipFill>
        <p:spPr>
          <a:xfrm>
            <a:off x="721440" y="432360"/>
            <a:ext cx="493560" cy="571680"/>
          </a:xfrm>
          <a:prstGeom prst="rect">
            <a:avLst/>
          </a:prstGeom>
          <a:ln>
            <a:noFill/>
          </a:ln>
        </p:spPr>
      </p:pic>
      <p:pic>
        <p:nvPicPr>
          <p:cNvPr id="1309" name="Picture 2"/>
          <p:cNvPicPr/>
          <p:nvPr/>
        </p:nvPicPr>
        <p:blipFill>
          <a:blip r:embed="rId5"/>
          <a:stretch/>
        </p:blipFill>
        <p:spPr>
          <a:xfrm>
            <a:off x="1874160" y="1214640"/>
            <a:ext cx="5613840" cy="4936680"/>
          </a:xfrm>
          <a:prstGeom prst="rect">
            <a:avLst/>
          </a:prstGeom>
          <a:ln w="9360">
            <a:noFill/>
          </a:ln>
        </p:spPr>
      </p:pic>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1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11" name="Рисунок 1310"/>
          <p:cNvPicPr/>
          <p:nvPr/>
        </p:nvPicPr>
        <p:blipFill>
          <a:blip r:embed="rId3"/>
          <a:stretch/>
        </p:blipFill>
        <p:spPr>
          <a:xfrm>
            <a:off x="469080" y="288000"/>
            <a:ext cx="971640" cy="963720"/>
          </a:xfrm>
          <a:prstGeom prst="rect">
            <a:avLst/>
          </a:prstGeom>
          <a:ln>
            <a:noFill/>
          </a:ln>
        </p:spPr>
      </p:pic>
      <p:pic>
        <p:nvPicPr>
          <p:cNvPr id="1312" name="Рисунок 1311"/>
          <p:cNvPicPr/>
          <p:nvPr/>
        </p:nvPicPr>
        <p:blipFill>
          <a:blip r:embed="rId4"/>
          <a:stretch/>
        </p:blipFill>
        <p:spPr>
          <a:xfrm>
            <a:off x="721440" y="432360"/>
            <a:ext cx="493560" cy="571680"/>
          </a:xfrm>
          <a:prstGeom prst="rect">
            <a:avLst/>
          </a:prstGeom>
          <a:ln>
            <a:noFill/>
          </a:ln>
        </p:spPr>
      </p:pic>
      <p:pic>
        <p:nvPicPr>
          <p:cNvPr id="1313" name="Picture 2"/>
          <p:cNvPicPr/>
          <p:nvPr/>
        </p:nvPicPr>
        <p:blipFill>
          <a:blip r:embed="rId5"/>
          <a:stretch/>
        </p:blipFill>
        <p:spPr>
          <a:xfrm>
            <a:off x="730440" y="1967040"/>
            <a:ext cx="7981560" cy="2923920"/>
          </a:xfrm>
          <a:prstGeom prst="rect">
            <a:avLst/>
          </a:prstGeom>
          <a:ln w="9360">
            <a:noFill/>
          </a:ln>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1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15" name="Рисунок 1314"/>
          <p:cNvPicPr/>
          <p:nvPr/>
        </p:nvPicPr>
        <p:blipFill>
          <a:blip r:embed="rId3"/>
          <a:stretch/>
        </p:blipFill>
        <p:spPr>
          <a:xfrm>
            <a:off x="469080" y="288000"/>
            <a:ext cx="971640" cy="963720"/>
          </a:xfrm>
          <a:prstGeom prst="rect">
            <a:avLst/>
          </a:prstGeom>
          <a:ln>
            <a:noFill/>
          </a:ln>
        </p:spPr>
      </p:pic>
      <p:pic>
        <p:nvPicPr>
          <p:cNvPr id="1316" name="Рисунок 1315"/>
          <p:cNvPicPr/>
          <p:nvPr/>
        </p:nvPicPr>
        <p:blipFill>
          <a:blip r:embed="rId4"/>
          <a:stretch/>
        </p:blipFill>
        <p:spPr>
          <a:xfrm>
            <a:off x="721440" y="432360"/>
            <a:ext cx="493560" cy="571680"/>
          </a:xfrm>
          <a:prstGeom prst="rect">
            <a:avLst/>
          </a:prstGeom>
          <a:ln>
            <a:noFill/>
          </a:ln>
        </p:spPr>
      </p:pic>
      <p:pic>
        <p:nvPicPr>
          <p:cNvPr id="1317" name="Рисунок 1"/>
          <p:cNvPicPr/>
          <p:nvPr/>
        </p:nvPicPr>
        <p:blipFill>
          <a:blip r:embed="rId5"/>
          <a:stretch/>
        </p:blipFill>
        <p:spPr>
          <a:xfrm>
            <a:off x="1214640" y="1500480"/>
            <a:ext cx="6959160" cy="4571726"/>
          </a:xfrm>
          <a:prstGeom prst="rect">
            <a:avLst/>
          </a:prstGeom>
          <a:ln w="9360">
            <a:noFill/>
          </a:ln>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1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19" name="Рисунок 1318"/>
          <p:cNvPicPr/>
          <p:nvPr/>
        </p:nvPicPr>
        <p:blipFill>
          <a:blip r:embed="rId3"/>
          <a:stretch/>
        </p:blipFill>
        <p:spPr>
          <a:xfrm>
            <a:off x="469080" y="288000"/>
            <a:ext cx="971640" cy="963720"/>
          </a:xfrm>
          <a:prstGeom prst="rect">
            <a:avLst/>
          </a:prstGeom>
          <a:ln>
            <a:noFill/>
          </a:ln>
        </p:spPr>
      </p:pic>
      <p:pic>
        <p:nvPicPr>
          <p:cNvPr id="1320" name="Рисунок 1319"/>
          <p:cNvPicPr/>
          <p:nvPr/>
        </p:nvPicPr>
        <p:blipFill>
          <a:blip r:embed="rId4"/>
          <a:stretch/>
        </p:blipFill>
        <p:spPr>
          <a:xfrm>
            <a:off x="721440" y="432360"/>
            <a:ext cx="493560" cy="571680"/>
          </a:xfrm>
          <a:prstGeom prst="rect">
            <a:avLst/>
          </a:prstGeom>
          <a:ln>
            <a:noFill/>
          </a:ln>
        </p:spPr>
      </p:pic>
      <p:sp>
        <p:nvSpPr>
          <p:cNvPr id="1321" name="TextShape 2"/>
          <p:cNvSpPr txBox="1"/>
          <p:nvPr/>
        </p:nvSpPr>
        <p:spPr>
          <a:xfrm>
            <a:off x="360000" y="1512360"/>
            <a:ext cx="8352000" cy="403164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Методы ТФЭ</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целом, все методы твердофазной экстракции (Solid-Phase Extraction, SPE) можно разделить на две группы: </a:t>
            </a:r>
            <a:r>
              <a:rPr lang="ru-RU" sz="1400" b="1" i="1" strike="noStrike" spc="-1">
                <a:solidFill>
                  <a:srgbClr val="000000"/>
                </a:solidFill>
                <a:uFill>
                  <a:solidFill>
                    <a:srgbClr val="FFFFFF"/>
                  </a:solidFill>
                </a:uFill>
                <a:latin typeface="Arial"/>
              </a:rPr>
              <a:t>он-лайн</a:t>
            </a:r>
            <a:r>
              <a:rPr lang="ru-RU" sz="1400" b="0" strike="noStrike" spc="-1">
                <a:solidFill>
                  <a:srgbClr val="000000"/>
                </a:solidFill>
                <a:uFill>
                  <a:solidFill>
                    <a:srgbClr val="FFFFFF"/>
                  </a:solidFill>
                </a:uFill>
                <a:latin typeface="Arial"/>
              </a:rPr>
              <a:t> и </a:t>
            </a:r>
            <a:r>
              <a:rPr lang="ru-RU" sz="1400" b="1" i="1" strike="noStrike" spc="-1">
                <a:solidFill>
                  <a:srgbClr val="000000"/>
                </a:solidFill>
                <a:uFill>
                  <a:solidFill>
                    <a:srgbClr val="FFFFFF"/>
                  </a:solidFill>
                </a:uFill>
                <a:latin typeface="Arial"/>
              </a:rPr>
              <a:t>офф-лайн</a:t>
            </a:r>
            <a:r>
              <a:rPr lang="ru-RU" sz="1400" b="0" strike="noStrike" spc="-1">
                <a:solidFill>
                  <a:srgbClr val="000000"/>
                </a:solidFill>
                <a:uFill>
                  <a:solidFill>
                    <a:srgbClr val="FFFFFF"/>
                  </a:solidFill>
                </a:uFill>
                <a:latin typeface="Arial"/>
              </a:rPr>
              <a:t> ТФЭ (on-line SPE, off-line SPE).</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a:t>
            </a:r>
            <a:r>
              <a:rPr lang="ru-RU" sz="1400" b="1" i="1" strike="noStrike" spc="-1">
                <a:solidFill>
                  <a:srgbClr val="000000"/>
                </a:solidFill>
                <a:uFill>
                  <a:solidFill>
                    <a:srgbClr val="FFFFFF"/>
                  </a:solidFill>
                </a:uFill>
                <a:latin typeface="Arial"/>
              </a:rPr>
              <a:t>офф-лайн</a:t>
            </a:r>
            <a:r>
              <a:rPr lang="ru-RU" sz="1400" b="0" strike="noStrike" spc="-1">
                <a:solidFill>
                  <a:srgbClr val="000000"/>
                </a:solidFill>
                <a:uFill>
                  <a:solidFill>
                    <a:srgbClr val="FFFFFF"/>
                  </a:solidFill>
                </a:uFill>
                <a:latin typeface="Arial"/>
              </a:rPr>
              <a:t> методах стадии пробоподготовки и идентификации аналитов аппаратурно разделены; поэтому подготовленная проба может быть сохранена и позже проанализирована несколькими различными аналитическими методами.</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a:t>
            </a:r>
            <a:r>
              <a:rPr lang="ru-RU" sz="1400" b="1" i="1" strike="noStrike" spc="-1">
                <a:solidFill>
                  <a:srgbClr val="000000"/>
                </a:solidFill>
                <a:uFill>
                  <a:solidFill>
                    <a:srgbClr val="FFFFFF"/>
                  </a:solidFill>
                </a:uFill>
                <a:latin typeface="Arial"/>
              </a:rPr>
              <a:t>он-лайн</a:t>
            </a:r>
            <a:r>
              <a:rPr lang="ru-RU" sz="1400" b="0" strike="noStrike" spc="-1">
                <a:solidFill>
                  <a:srgbClr val="000000"/>
                </a:solidFill>
                <a:uFill>
                  <a:solidFill>
                    <a:srgbClr val="FFFFFF"/>
                  </a:solidFill>
                </a:uFill>
                <a:latin typeface="Arial"/>
              </a:rPr>
              <a:t> методах концентрирующий картридж с сорбентом напрямую соединен с аналитической колонкой жидкостного хроматографа; в этом случае проба не выделяется, а сразу анализируется методом ВЭЖХ. Соответствующий </a:t>
            </a:r>
            <a:r>
              <a:rPr lang="ru-RU" sz="1400" b="1" i="1" strike="noStrike" spc="-1">
                <a:solidFill>
                  <a:srgbClr val="000000"/>
                </a:solidFill>
                <a:uFill>
                  <a:solidFill>
                    <a:srgbClr val="FFFFFF"/>
                  </a:solidFill>
                </a:uFill>
                <a:latin typeface="Arial"/>
              </a:rPr>
              <a:t>он-лайн</a:t>
            </a:r>
            <a:r>
              <a:rPr lang="ru-RU" sz="1400" b="0" strike="noStrike" spc="-1">
                <a:solidFill>
                  <a:srgbClr val="000000"/>
                </a:solidFill>
                <a:uFill>
                  <a:solidFill>
                    <a:srgbClr val="FFFFFF"/>
                  </a:solidFill>
                </a:uFill>
                <a:latin typeface="Arial"/>
              </a:rPr>
              <a:t> метод существует и для газовой хроматографии - это метод твердофазной микроэкстракции ТФМЭ (Solid-Phase Microextraction, SPME). Он значительно отличается от  обычного метода ТФЭ и может быть приравнен к  статической разновидности сорбционных методов.</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2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23" name="Рисунок 1322"/>
          <p:cNvPicPr/>
          <p:nvPr/>
        </p:nvPicPr>
        <p:blipFill>
          <a:blip r:embed="rId3"/>
          <a:stretch/>
        </p:blipFill>
        <p:spPr>
          <a:xfrm>
            <a:off x="469080" y="288000"/>
            <a:ext cx="971640" cy="963720"/>
          </a:xfrm>
          <a:prstGeom prst="rect">
            <a:avLst/>
          </a:prstGeom>
          <a:ln>
            <a:noFill/>
          </a:ln>
        </p:spPr>
      </p:pic>
      <p:pic>
        <p:nvPicPr>
          <p:cNvPr id="1324" name="Рисунок 1323"/>
          <p:cNvPicPr/>
          <p:nvPr/>
        </p:nvPicPr>
        <p:blipFill>
          <a:blip r:embed="rId4"/>
          <a:stretch/>
        </p:blipFill>
        <p:spPr>
          <a:xfrm>
            <a:off x="721440" y="432360"/>
            <a:ext cx="493560" cy="571680"/>
          </a:xfrm>
          <a:prstGeom prst="rect">
            <a:avLst/>
          </a:prstGeom>
          <a:ln>
            <a:noFill/>
          </a:ln>
        </p:spPr>
      </p:pic>
      <p:sp>
        <p:nvSpPr>
          <p:cNvPr id="1325" name="TextShape 2"/>
          <p:cNvSpPr txBox="1"/>
          <p:nvPr/>
        </p:nvSpPr>
        <p:spPr>
          <a:xfrm>
            <a:off x="144000" y="1368000"/>
            <a:ext cx="8856000" cy="4289040"/>
          </a:xfrm>
          <a:prstGeom prst="rect">
            <a:avLst/>
          </a:prstGeom>
          <a:noFill/>
          <a:ln>
            <a:noFill/>
          </a:ln>
        </p:spPr>
        <p:txBody>
          <a:bodyPr lIns="90000" tIns="45000" rIns="90000" bIns="45000"/>
          <a:lstStyle/>
          <a:p>
            <a:pPr marL="343080" indent="-342720" algn="ctr">
              <a:lnSpc>
                <a:spcPct val="100000"/>
              </a:lnSpc>
            </a:pPr>
            <a:r>
              <a:rPr lang="ru-RU" sz="1300" b="1" strike="noStrike" spc="-1">
                <a:solidFill>
                  <a:srgbClr val="000000"/>
                </a:solidFill>
                <a:uFill>
                  <a:solidFill>
                    <a:srgbClr val="FFFFFF"/>
                  </a:solidFill>
                </a:uFill>
                <a:latin typeface="Arial"/>
              </a:rPr>
              <a:t>Картриджи</a:t>
            </a:r>
            <a:endParaRPr lang="ru-RU" sz="1800" b="0" strike="noStrike" spc="-1">
              <a:solidFill>
                <a:srgbClr val="000000"/>
              </a:solidFill>
              <a:uFill>
                <a:solidFill>
                  <a:srgbClr val="FFFFFF"/>
                </a:solidFill>
              </a:uFill>
              <a:latin typeface="Arial"/>
            </a:endParaRPr>
          </a:p>
          <a:p>
            <a:pPr marL="343080" indent="-342720" algn="ctr">
              <a:lnSpc>
                <a:spcPct val="100000"/>
              </a:lnSpc>
            </a:pPr>
            <a:r>
              <a:rPr lang="ru-RU" sz="13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300" b="0" strike="noStrike" spc="-1">
                <a:solidFill>
                  <a:srgbClr val="000000"/>
                </a:solidFill>
                <a:uFill>
                  <a:solidFill>
                    <a:srgbClr val="FFFFFF"/>
                  </a:solidFill>
                </a:uFill>
                <a:latin typeface="Arial"/>
              </a:rPr>
              <a:t>Картриджи-патроны являются основным форматом, применяемым в SPE (ТФЭ). Патрон обычно состоит из инертной полиэтиленовой или полипропиленовой оболочки, внутри которой помещается сорбент, плотно и равномерно упакованный между двумя пористыми фильтрами. В зависимости от свойств определяемых компонентов, их количества и концентрации, а также свойств раствора матрицы, может быть выбран один или несколько последовательно соединенных патронов с одинаковыми или различными сорбентами. В трудных случаях приходится разбивать процесс ТФЭ-очистки на ряд подэтапов, причем на каждом из них применяют свои характерные пары патрон-элюент, выполняющие специфические задачи, например, предварительная очистка, концентрирование, тонкая очистка, фракционирование целевых компонентов и т.д.</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300" b="0" strike="noStrike" spc="-1">
                <a:solidFill>
                  <a:srgbClr val="000000"/>
                </a:solidFill>
                <a:uFill>
                  <a:solidFill>
                    <a:srgbClr val="FFFFFF"/>
                  </a:solidFill>
                </a:uFill>
                <a:latin typeface="Arial"/>
              </a:rPr>
              <a:t> Основными видами являются тубус шприца и тип патрона. SPE картридж  представляет собой маленькие пластиковые или стеклянные открытые контейнеры стандартно упакованных адсорбционными материалами (сорбентами) различных типов и адсорбционных характеристик. Патронный тип по-прежнему самый популярный формат, обычно упакован 40-60 мкм упаковочным материалом. Ограничения упаковки SPE обычных картриджей включают ограничения скорости потока и закупорки верхней фритты при обработке содержащимися в воде суспендированными твердыми частицами, такими как в поверхностных или сточных водах. Таким образом, типичный объем образца составляет 500 мл, если образец не был тщательно предварительно отфильтрован. В случае с фильтрованным образцом объем может быть выше. SPE картриджи доступны в широком диапазоне размеров, с объемом от 1 мл до 50 мл. При выборе оптимального размера картриджа для конкретного применения, необходимо учитывать следующие факторы : способность сохранять все аналиты, объем исходного образца, и конечный объем очищенного элюата.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2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27" name="Рисунок 1326"/>
          <p:cNvPicPr/>
          <p:nvPr/>
        </p:nvPicPr>
        <p:blipFill>
          <a:blip r:embed="rId3"/>
          <a:stretch/>
        </p:blipFill>
        <p:spPr>
          <a:xfrm>
            <a:off x="469080" y="288000"/>
            <a:ext cx="971640" cy="963720"/>
          </a:xfrm>
          <a:prstGeom prst="rect">
            <a:avLst/>
          </a:prstGeom>
          <a:ln>
            <a:noFill/>
          </a:ln>
        </p:spPr>
      </p:pic>
      <p:pic>
        <p:nvPicPr>
          <p:cNvPr id="1328" name="Рисунок 1327"/>
          <p:cNvPicPr/>
          <p:nvPr/>
        </p:nvPicPr>
        <p:blipFill>
          <a:blip r:embed="rId4"/>
          <a:stretch/>
        </p:blipFill>
        <p:spPr>
          <a:xfrm>
            <a:off x="721440" y="432360"/>
            <a:ext cx="493560" cy="571680"/>
          </a:xfrm>
          <a:prstGeom prst="rect">
            <a:avLst/>
          </a:prstGeom>
          <a:ln>
            <a:noFill/>
          </a:ln>
        </p:spPr>
      </p:pic>
      <p:pic>
        <p:nvPicPr>
          <p:cNvPr id="1329" name="Picture 2"/>
          <p:cNvPicPr/>
          <p:nvPr/>
        </p:nvPicPr>
        <p:blipFill>
          <a:blip r:embed="rId5"/>
          <a:stretch/>
        </p:blipFill>
        <p:spPr>
          <a:xfrm>
            <a:off x="642960" y="1643040"/>
            <a:ext cx="5524200" cy="3430080"/>
          </a:xfrm>
          <a:prstGeom prst="rect">
            <a:avLst/>
          </a:prstGeom>
          <a:ln w="9360">
            <a:noFill/>
          </a:ln>
        </p:spPr>
      </p:pic>
      <p:pic>
        <p:nvPicPr>
          <p:cNvPr id="1330" name="Picture 4"/>
          <p:cNvPicPr/>
          <p:nvPr/>
        </p:nvPicPr>
        <p:blipFill>
          <a:blip r:embed="rId6"/>
          <a:stretch/>
        </p:blipFill>
        <p:spPr>
          <a:xfrm>
            <a:off x="6500880" y="1714320"/>
            <a:ext cx="2071440" cy="3357360"/>
          </a:xfrm>
          <a:prstGeom prst="rect">
            <a:avLst/>
          </a:prstGeom>
          <a:ln>
            <a:noFill/>
          </a:ln>
        </p:spPr>
      </p:pic>
      <p:sp>
        <p:nvSpPr>
          <p:cNvPr id="1331" name="CustomShape 2"/>
          <p:cNvSpPr/>
          <p:nvPr/>
        </p:nvSpPr>
        <p:spPr>
          <a:xfrm>
            <a:off x="785880" y="5286240"/>
            <a:ext cx="7857720" cy="57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600" b="1" strike="noStrike" spc="-1">
                <a:solidFill>
                  <a:srgbClr val="000000"/>
                </a:solidFill>
                <a:uFill>
                  <a:solidFill>
                    <a:srgbClr val="FFFFFF"/>
                  </a:solidFill>
                </a:uFill>
                <a:latin typeface="Calibri"/>
              </a:rPr>
              <a:t>Конструктивные особенности основных разновидностей картриджей для ТФЭ, содержащих сорбент</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33" name="Рисунок 1332"/>
          <p:cNvPicPr/>
          <p:nvPr/>
        </p:nvPicPr>
        <p:blipFill>
          <a:blip r:embed="rId3"/>
          <a:stretch/>
        </p:blipFill>
        <p:spPr>
          <a:xfrm>
            <a:off x="469080" y="288000"/>
            <a:ext cx="971640" cy="963720"/>
          </a:xfrm>
          <a:prstGeom prst="rect">
            <a:avLst/>
          </a:prstGeom>
          <a:ln>
            <a:noFill/>
          </a:ln>
        </p:spPr>
      </p:pic>
      <p:pic>
        <p:nvPicPr>
          <p:cNvPr id="1334" name="Рисунок 1333"/>
          <p:cNvPicPr/>
          <p:nvPr/>
        </p:nvPicPr>
        <p:blipFill>
          <a:blip r:embed="rId4"/>
          <a:stretch/>
        </p:blipFill>
        <p:spPr>
          <a:xfrm>
            <a:off x="721440" y="432360"/>
            <a:ext cx="493560" cy="571680"/>
          </a:xfrm>
          <a:prstGeom prst="rect">
            <a:avLst/>
          </a:prstGeom>
          <a:ln>
            <a:noFill/>
          </a:ln>
        </p:spPr>
      </p:pic>
      <p:pic>
        <p:nvPicPr>
          <p:cNvPr id="1335" name="Picture 2"/>
          <p:cNvPicPr/>
          <p:nvPr/>
        </p:nvPicPr>
        <p:blipFill>
          <a:blip r:embed="rId5"/>
          <a:stretch/>
        </p:blipFill>
        <p:spPr>
          <a:xfrm>
            <a:off x="2357280" y="3786480"/>
            <a:ext cx="3752640" cy="2285726"/>
          </a:xfrm>
          <a:prstGeom prst="rect">
            <a:avLst/>
          </a:prstGeom>
          <a:ln w="9360">
            <a:noFill/>
          </a:ln>
        </p:spPr>
      </p:pic>
      <p:pic>
        <p:nvPicPr>
          <p:cNvPr id="1336" name="Picture 3"/>
          <p:cNvPicPr/>
          <p:nvPr/>
        </p:nvPicPr>
        <p:blipFill>
          <a:blip r:embed="rId6"/>
          <a:stretch/>
        </p:blipFill>
        <p:spPr>
          <a:xfrm>
            <a:off x="4500720" y="1330920"/>
            <a:ext cx="3642840" cy="2356920"/>
          </a:xfrm>
          <a:prstGeom prst="rect">
            <a:avLst/>
          </a:prstGeom>
          <a:ln w="9360">
            <a:noFill/>
          </a:ln>
        </p:spPr>
      </p:pic>
      <p:pic>
        <p:nvPicPr>
          <p:cNvPr id="1337" name="Picture 5"/>
          <p:cNvPicPr/>
          <p:nvPr/>
        </p:nvPicPr>
        <p:blipFill>
          <a:blip r:embed="rId7"/>
          <a:stretch/>
        </p:blipFill>
        <p:spPr>
          <a:xfrm>
            <a:off x="857160" y="1357560"/>
            <a:ext cx="3428640" cy="2285640"/>
          </a:xfrm>
          <a:prstGeom prst="rect">
            <a:avLst/>
          </a:prstGeom>
          <a:ln>
            <a:noFill/>
          </a:ln>
        </p:spPr>
      </p:pic>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39" name="Рисунок 1338"/>
          <p:cNvPicPr/>
          <p:nvPr/>
        </p:nvPicPr>
        <p:blipFill>
          <a:blip r:embed="rId3"/>
          <a:stretch/>
        </p:blipFill>
        <p:spPr>
          <a:xfrm>
            <a:off x="469080" y="288000"/>
            <a:ext cx="971640" cy="963720"/>
          </a:xfrm>
          <a:prstGeom prst="rect">
            <a:avLst/>
          </a:prstGeom>
          <a:ln>
            <a:noFill/>
          </a:ln>
        </p:spPr>
      </p:pic>
      <p:pic>
        <p:nvPicPr>
          <p:cNvPr id="1340" name="Рисунок 1339"/>
          <p:cNvPicPr/>
          <p:nvPr/>
        </p:nvPicPr>
        <p:blipFill>
          <a:blip r:embed="rId4"/>
          <a:stretch/>
        </p:blipFill>
        <p:spPr>
          <a:xfrm>
            <a:off x="721440" y="432360"/>
            <a:ext cx="493560" cy="571680"/>
          </a:xfrm>
          <a:prstGeom prst="rect">
            <a:avLst/>
          </a:prstGeom>
          <a:ln>
            <a:noFill/>
          </a:ln>
        </p:spPr>
      </p:pic>
      <p:sp>
        <p:nvSpPr>
          <p:cNvPr id="1341" name="TextShape 2"/>
          <p:cNvSpPr txBox="1"/>
          <p:nvPr/>
        </p:nvSpPr>
        <p:spPr>
          <a:xfrm>
            <a:off x="401400" y="1270080"/>
            <a:ext cx="8454600" cy="4446360"/>
          </a:xfrm>
          <a:prstGeom prst="rect">
            <a:avLst/>
          </a:prstGeom>
          <a:noFill/>
          <a:ln>
            <a:noFill/>
          </a:ln>
        </p:spPr>
        <p:txBody>
          <a:bodyPr lIns="90000" tIns="45000" rIns="90000" bIns="45000"/>
          <a:lstStyle/>
          <a:p>
            <a:pPr marL="274320" indent="-273960" algn="ctr">
              <a:lnSpc>
                <a:spcPct val="100000"/>
              </a:lnSpc>
            </a:pPr>
            <a:r>
              <a:rPr lang="ru-RU" sz="1300" b="1" strike="noStrike" spc="-1">
                <a:solidFill>
                  <a:srgbClr val="000000"/>
                </a:solidFill>
                <a:uFill>
                  <a:solidFill>
                    <a:srgbClr val="FFFFFF"/>
                  </a:solidFill>
                </a:uFill>
                <a:latin typeface="Arial"/>
              </a:rPr>
              <a:t>Экстракционные диски для ТФЭ</a:t>
            </a:r>
            <a:endParaRPr lang="ru-RU" sz="1800" b="0" strike="noStrike" spc="-1">
              <a:solidFill>
                <a:srgbClr val="000000"/>
              </a:solidFill>
              <a:uFill>
                <a:solidFill>
                  <a:srgbClr val="FFFFFF"/>
                </a:solidFill>
              </a:uFill>
              <a:latin typeface="Arial"/>
            </a:endParaRPr>
          </a:p>
          <a:p>
            <a:pPr marL="3240" indent="266760" algn="just">
              <a:lnSpc>
                <a:spcPct val="100000"/>
              </a:lnSpc>
            </a:pP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300" b="0" strike="noStrike" spc="-1">
                <a:solidFill>
                  <a:srgbClr val="000000"/>
                </a:solidFill>
                <a:uFill>
                  <a:solidFill>
                    <a:srgbClr val="FFFFFF"/>
                  </a:solidFill>
                </a:uFill>
                <a:latin typeface="Arial"/>
              </a:rPr>
              <a:t>В ТФЭ технике  помимо стандартных картриджей-колонок существует еще пять типов дисковых сорбционных  форматов : свободные диски (обычно 47 мм в диаметре и предназначены для стандартных фильтрационных систем), диски , помещаемые в тубусы стандартных шприцов (обычно различных размеров помещающихся в шприцах объемом от 1 мл  до 6 мл ),  а также 96 – ячеечные микрофильтровальные платы-планшеты, использующие  1-мл  диски,  ну  и  ТФЭ наконечники для пипеток.</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300" b="0" strike="noStrike" spc="-1">
                <a:solidFill>
                  <a:srgbClr val="000000"/>
                </a:solidFill>
                <a:uFill>
                  <a:solidFill>
                    <a:srgbClr val="FFFFFF"/>
                  </a:solidFill>
                </a:uFill>
                <a:latin typeface="Arial"/>
              </a:rPr>
              <a:t>Диск является вариантом  экстракционного картриджа. Диски состоят из  0,5 мм мембраны, где адсорбент иммобилизован в  сетке из микрофибрилл . Сорбент (полимер или силикагель) внедрен в сеть  из политетрафторэтилена (PTFE) или стекловолокна. Стекловолоконные диски толще и жестче, обеспечивают получение большей скорости потока по сравнению  с PTFE мембранами. Размер частиц сорбента, внедренных в диски меньше, чем в обычных картриджах (8 мкм диаметром, а не 40 мкм). Короткий путь прохождения пробы и малый размер частиц позволяет эффективно захватывать аналит с относительно высокой скоростью потока через сорбент, по сравнению с картриджами. Диски используются главным образом для сокращения времени анализа при обработке больших объемов водных проб окружающей среды .</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300" b="0" i="1" u="sng" strike="noStrike" spc="-1">
                <a:solidFill>
                  <a:srgbClr val="000000"/>
                </a:solidFill>
                <a:uFill>
                  <a:solidFill>
                    <a:srgbClr val="FFFFFF"/>
                  </a:solidFill>
                </a:uFill>
                <a:latin typeface="Arial"/>
              </a:rPr>
              <a:t> Empore</a:t>
            </a:r>
            <a:r>
              <a:rPr lang="ru-RU" sz="1300" b="0" i="1" strike="noStrike" spc="-1">
                <a:solidFill>
                  <a:srgbClr val="000000"/>
                </a:solidFill>
                <a:uFill>
                  <a:solidFill>
                    <a:srgbClr val="FFFFFF"/>
                  </a:solidFill>
                </a:uFill>
                <a:latin typeface="Arial"/>
              </a:rPr>
              <a:t> </a:t>
            </a:r>
            <a:r>
              <a:rPr lang="ru-RU" sz="1300" b="0" strike="noStrike" spc="-1">
                <a:solidFill>
                  <a:srgbClr val="000000"/>
                </a:solidFill>
                <a:uFill>
                  <a:solidFill>
                    <a:srgbClr val="FFFFFF"/>
                  </a:solidFill>
                </a:uFill>
                <a:latin typeface="Arial"/>
              </a:rPr>
              <a:t>является первым форматом используемых дисков. Один из недостатков использования дисков вместо картриджей уменьшение объема проскока, для основных полярных соединений. По этой причине, диски используются тогда , когда имеется сильное взаимодействие между аналитом и сорбентом. Типичный диск </a:t>
            </a:r>
            <a:r>
              <a:rPr lang="ru-RU" sz="1300" b="0" i="1" u="sng" strike="noStrike" spc="-1">
                <a:solidFill>
                  <a:srgbClr val="000000"/>
                </a:solidFill>
                <a:uFill>
                  <a:solidFill>
                    <a:srgbClr val="FFFFFF"/>
                  </a:solidFill>
                </a:uFill>
                <a:latin typeface="Arial"/>
              </a:rPr>
              <a:t>Empore</a:t>
            </a:r>
            <a:r>
              <a:rPr lang="ru-RU" sz="1300" b="0" strike="noStrike" spc="-1">
                <a:solidFill>
                  <a:srgbClr val="000000"/>
                </a:solidFill>
                <a:uFill>
                  <a:solidFill>
                    <a:srgbClr val="FFFFFF"/>
                  </a:solidFill>
                </a:uFill>
                <a:latin typeface="Arial"/>
              </a:rPr>
              <a:t> имеет пластинку высотой 0,1 мм, тогда как типичный картридж  слой сорбента высотой 1 см.</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43" name="Рисунок 1342"/>
          <p:cNvPicPr/>
          <p:nvPr/>
        </p:nvPicPr>
        <p:blipFill>
          <a:blip r:embed="rId3"/>
          <a:stretch/>
        </p:blipFill>
        <p:spPr>
          <a:xfrm>
            <a:off x="469080" y="288000"/>
            <a:ext cx="971640" cy="963720"/>
          </a:xfrm>
          <a:prstGeom prst="rect">
            <a:avLst/>
          </a:prstGeom>
          <a:ln>
            <a:noFill/>
          </a:ln>
        </p:spPr>
      </p:pic>
      <p:pic>
        <p:nvPicPr>
          <p:cNvPr id="1344" name="Рисунок 1343"/>
          <p:cNvPicPr/>
          <p:nvPr/>
        </p:nvPicPr>
        <p:blipFill>
          <a:blip r:embed="rId4"/>
          <a:stretch/>
        </p:blipFill>
        <p:spPr>
          <a:xfrm>
            <a:off x="721440" y="432360"/>
            <a:ext cx="493560" cy="571680"/>
          </a:xfrm>
          <a:prstGeom prst="rect">
            <a:avLst/>
          </a:prstGeom>
          <a:ln>
            <a:noFill/>
          </a:ln>
        </p:spPr>
      </p:pic>
      <p:sp>
        <p:nvSpPr>
          <p:cNvPr id="1345" name="TextShape 2"/>
          <p:cNvSpPr txBox="1"/>
          <p:nvPr/>
        </p:nvSpPr>
        <p:spPr>
          <a:xfrm>
            <a:off x="216000" y="1316520"/>
            <a:ext cx="8640000" cy="465948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Модификацией экстракционных дисков  являются картридж - диски. Экстракционные диск - картриджи бывают трех диаметров: 4 мм / 1 мл, 7 мм / 3 мл и 11 мм / 6 мл. Сорбирующий слой помещается в пластиковый ствол патрона шприца и удерживается на месте стопорными кольцами. Диски имеют большую площадь поверхности на единицу массы сорбента. Это облегчает их использование для пассивного отбора аналита путем погружения диска в жидкий образец, в отличие от традиционного подхода прохождения образца через диск аналогично простой фильтрации. Пассивная экстракция удобна как для полевых и лабораторных применений, но  до сих пор была мало изучена.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При малых объемах образца, миниатюрные диски предпочтительнее и удобнее, чем патроны-картриджи, поскольку содержат только несколько милиграммов сорбента . Диски доступны  нескольких различных диаметров (4,6 мм, 47 мм и 93 мм) , позволяя быструю скорость потока для больших объемов. Размер наиболее часто используемых дисков 47 мм, которые подходят для стандартных методов (0.5-1 л объемов пробы воды). Устройство экстракционных дисков позволяет относительно высокую скорость потока пробы через сорбирующий слой, в сравнении с патронами-картриджами заполнеными тем же сорбентом, из-за отсутствия каналирования и более быстрого массопереноса. Имеются также и диски для мембранной экстракции, которые имеют предмембранный фильтр. Дж.T. Бейкер представил новые ламинарные диски, известные как </a:t>
            </a:r>
            <a:r>
              <a:rPr lang="ru-RU" sz="1400" b="0" i="1" u="sng" strike="noStrike" spc="-1">
                <a:solidFill>
                  <a:srgbClr val="000000"/>
                </a:solidFill>
                <a:uFill>
                  <a:solidFill>
                    <a:srgbClr val="FFFFFF"/>
                  </a:solidFill>
                </a:uFill>
                <a:latin typeface="Arial"/>
              </a:rPr>
              <a:t>Speedisks</a:t>
            </a:r>
            <a:r>
              <a:rPr lang="ru-RU" sz="1400" b="0" strike="noStrike" spc="-1">
                <a:solidFill>
                  <a:srgbClr val="000000"/>
                </a:solidFill>
                <a:uFill>
                  <a:solidFill>
                    <a:srgbClr val="FFFFFF"/>
                  </a:solidFill>
                </a:uFill>
                <a:latin typeface="Arial"/>
              </a:rPr>
              <a:t>, которые состоят из тонкого слоя микрочастиц поддерживаемых в ламинарной структуре собранного диска. Экстрация аналитов из 1 л поверхностных вод без предварительной фильтрации занимает менее 5 мин.</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47" name="Рисунок 1346"/>
          <p:cNvPicPr/>
          <p:nvPr/>
        </p:nvPicPr>
        <p:blipFill>
          <a:blip r:embed="rId3"/>
          <a:stretch/>
        </p:blipFill>
        <p:spPr>
          <a:xfrm>
            <a:off x="469080" y="288000"/>
            <a:ext cx="971640" cy="963720"/>
          </a:xfrm>
          <a:prstGeom prst="rect">
            <a:avLst/>
          </a:prstGeom>
          <a:ln>
            <a:noFill/>
          </a:ln>
        </p:spPr>
      </p:pic>
      <p:pic>
        <p:nvPicPr>
          <p:cNvPr id="1348" name="Рисунок 1347"/>
          <p:cNvPicPr/>
          <p:nvPr/>
        </p:nvPicPr>
        <p:blipFill>
          <a:blip r:embed="rId4"/>
          <a:stretch/>
        </p:blipFill>
        <p:spPr>
          <a:xfrm>
            <a:off x="721440" y="432360"/>
            <a:ext cx="493560" cy="571680"/>
          </a:xfrm>
          <a:prstGeom prst="rect">
            <a:avLst/>
          </a:prstGeom>
          <a:ln>
            <a:noFill/>
          </a:ln>
        </p:spPr>
      </p:pic>
      <p:sp>
        <p:nvSpPr>
          <p:cNvPr id="1349" name="TextShape 2"/>
          <p:cNvSpPr txBox="1"/>
          <p:nvPr/>
        </p:nvSpPr>
        <p:spPr>
          <a:xfrm>
            <a:off x="288000" y="1562040"/>
            <a:ext cx="8640000" cy="4053960"/>
          </a:xfrm>
          <a:prstGeom prst="rect">
            <a:avLst/>
          </a:prstGeom>
          <a:noFill/>
          <a:ln>
            <a:noFill/>
          </a:ln>
        </p:spPr>
        <p:txBody>
          <a:bodyPr lIns="90000" tIns="45000" rIns="90000" bIns="45000"/>
          <a:lstStyle/>
          <a:p>
            <a:pPr marL="272880" indent="-2880" algn="just">
              <a:lnSpc>
                <a:spcPct val="100000"/>
              </a:lnSpc>
            </a:pPr>
            <a:r>
              <a:rPr lang="ru-RU" sz="1400" b="0" strike="noStrike" spc="-1">
                <a:solidFill>
                  <a:srgbClr val="000000"/>
                </a:solidFill>
                <a:uFill>
                  <a:solidFill>
                    <a:srgbClr val="FFFFFF"/>
                  </a:solidFill>
                </a:uFill>
                <a:latin typeface="Arial"/>
              </a:rPr>
              <a:t>У дисков есть два явных преимущества по сравнению с обычными ТФЭ картриджами: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Во-первых, они часто могут работать с меньшим объемом элюции и на более высокой скорости потока. Улучшение производительности дисков может быть связано с малым размером частиц (8-12 мкм) сорбента встроенных в politetrafluoroethylene (PTFE или тефлон), по сравнению с 40-80 мкм в обычных картриджей. Уменьшение мертвого объема и увеличение площади поверхности, связано с более малыми размерами частиц. Поэтому, масса сорбента, необходимая для обработки аналогичного объема образца, гораздо меньше, что позволяет использование меньших объемов растворителей для элюирования.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Во-вторых, увеличение плотности и однородности упаковки более мелких частиц снижает вероятность проскока и каналирования, что позволяет использовать более высокие скорости потока и снижает время экстракции. Диски заполнены тем же хроматографическим материалом, что и обычные картриджи. Различия лежат лишь в размерах частиц. </a:t>
            </a:r>
            <a:endParaRPr lang="ru-RU" sz="1800" b="0" strike="noStrike" spc="-1">
              <a:solidFill>
                <a:srgbClr val="000000"/>
              </a:solidFill>
              <a:uFill>
                <a:solidFill>
                  <a:srgbClr val="FFFFFF"/>
                </a:solidFill>
              </a:uFill>
              <a:latin typeface="Arial"/>
            </a:endParaRPr>
          </a:p>
          <a:p>
            <a:pPr marL="272880" indent="-2880" algn="just">
              <a:lnSpc>
                <a:spcPct val="100000"/>
              </a:lnSpc>
            </a:pPr>
            <a:r>
              <a:rPr lang="ru-RU" sz="1400" b="0" strike="noStrike" spc="-1">
                <a:solidFill>
                  <a:srgbClr val="000000"/>
                </a:solidFill>
                <a:uFill>
                  <a:solidFill>
                    <a:srgbClr val="FFFFFF"/>
                  </a:solidFill>
                </a:uFill>
                <a:latin typeface="Arial"/>
              </a:rPr>
              <a:t>Speedisks наиболее часто используются для выделения пестицидов из большого объема пробы воды.</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5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51" name="Рисунок 1350"/>
          <p:cNvPicPr/>
          <p:nvPr/>
        </p:nvPicPr>
        <p:blipFill>
          <a:blip r:embed="rId3"/>
          <a:stretch/>
        </p:blipFill>
        <p:spPr>
          <a:xfrm>
            <a:off x="469080" y="288000"/>
            <a:ext cx="971640" cy="963720"/>
          </a:xfrm>
          <a:prstGeom prst="rect">
            <a:avLst/>
          </a:prstGeom>
          <a:ln>
            <a:noFill/>
          </a:ln>
        </p:spPr>
      </p:pic>
      <p:pic>
        <p:nvPicPr>
          <p:cNvPr id="1352" name="Рисунок 1351"/>
          <p:cNvPicPr/>
          <p:nvPr/>
        </p:nvPicPr>
        <p:blipFill>
          <a:blip r:embed="rId4"/>
          <a:stretch/>
        </p:blipFill>
        <p:spPr>
          <a:xfrm>
            <a:off x="721440" y="432360"/>
            <a:ext cx="493560" cy="571680"/>
          </a:xfrm>
          <a:prstGeom prst="rect">
            <a:avLst/>
          </a:prstGeom>
          <a:ln>
            <a:noFill/>
          </a:ln>
        </p:spPr>
      </p:pic>
      <p:pic>
        <p:nvPicPr>
          <p:cNvPr id="1353" name="Picture 1"/>
          <p:cNvPicPr/>
          <p:nvPr/>
        </p:nvPicPr>
        <p:blipFill>
          <a:blip r:embed="rId5"/>
          <a:stretch/>
        </p:blipFill>
        <p:spPr>
          <a:xfrm>
            <a:off x="3226680" y="1364400"/>
            <a:ext cx="5701320" cy="3642840"/>
          </a:xfrm>
          <a:prstGeom prst="rect">
            <a:avLst/>
          </a:prstGeom>
          <a:ln w="9360">
            <a:noFill/>
          </a:ln>
        </p:spPr>
      </p:pic>
      <p:sp>
        <p:nvSpPr>
          <p:cNvPr id="1354" name="CustomShape 2"/>
          <p:cNvSpPr/>
          <p:nvPr/>
        </p:nvSpPr>
        <p:spPr>
          <a:xfrm>
            <a:off x="584640" y="5570280"/>
            <a:ext cx="7857720" cy="333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600" b="1" strike="noStrike" spc="-1">
                <a:solidFill>
                  <a:srgbClr val="000000"/>
                </a:solidFill>
                <a:uFill>
                  <a:solidFill>
                    <a:srgbClr val="FFFFFF"/>
                  </a:solidFill>
                </a:uFill>
                <a:latin typeface="Calibri"/>
              </a:rPr>
              <a:t>Конструктивные особенности  дисковых  ТФЭ</a:t>
            </a:r>
            <a:endParaRPr lang="ru-RU" sz="1800" b="0" strike="noStrike" spc="-1">
              <a:solidFill>
                <a:srgbClr val="000000"/>
              </a:solidFill>
              <a:uFill>
                <a:solidFill>
                  <a:srgbClr val="FFFFFF"/>
                </a:solidFill>
              </a:uFill>
              <a:latin typeface="Arial"/>
            </a:endParaRPr>
          </a:p>
        </p:txBody>
      </p:sp>
      <p:pic>
        <p:nvPicPr>
          <p:cNvPr id="1355" name="Рисунок 5"/>
          <p:cNvPicPr/>
          <p:nvPr/>
        </p:nvPicPr>
        <p:blipFill>
          <a:blip r:embed="rId6"/>
          <a:stretch/>
        </p:blipFill>
        <p:spPr>
          <a:xfrm>
            <a:off x="226080" y="2285640"/>
            <a:ext cx="3039120" cy="2428560"/>
          </a:xfrm>
          <a:prstGeom prst="rect">
            <a:avLst/>
          </a:prstGeom>
          <a:ln>
            <a:noFill/>
          </a:ln>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5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57" name="Рисунок 1356"/>
          <p:cNvPicPr/>
          <p:nvPr/>
        </p:nvPicPr>
        <p:blipFill>
          <a:blip r:embed="rId3"/>
          <a:stretch/>
        </p:blipFill>
        <p:spPr>
          <a:xfrm>
            <a:off x="469080" y="288000"/>
            <a:ext cx="971640" cy="963720"/>
          </a:xfrm>
          <a:prstGeom prst="rect">
            <a:avLst/>
          </a:prstGeom>
          <a:ln>
            <a:noFill/>
          </a:ln>
        </p:spPr>
      </p:pic>
      <p:pic>
        <p:nvPicPr>
          <p:cNvPr id="1358" name="Рисунок 1357"/>
          <p:cNvPicPr/>
          <p:nvPr/>
        </p:nvPicPr>
        <p:blipFill>
          <a:blip r:embed="rId4"/>
          <a:stretch/>
        </p:blipFill>
        <p:spPr>
          <a:xfrm>
            <a:off x="721440" y="432360"/>
            <a:ext cx="493560" cy="571680"/>
          </a:xfrm>
          <a:prstGeom prst="rect">
            <a:avLst/>
          </a:prstGeom>
          <a:ln>
            <a:noFill/>
          </a:ln>
        </p:spPr>
      </p:pic>
      <p:sp>
        <p:nvSpPr>
          <p:cNvPr id="1359" name="TextShape 2"/>
          <p:cNvSpPr txBox="1"/>
          <p:nvPr/>
        </p:nvSpPr>
        <p:spPr>
          <a:xfrm>
            <a:off x="216000" y="1368000"/>
            <a:ext cx="8640000" cy="486648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96-луночные SPE планшеты - Новые тенденции в твердофазной экстракции</a:t>
            </a:r>
            <a:r>
              <a:rPr lang="ru-RU" sz="14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Новым форматом SPE являются 96-луночные SPE планшеты</a:t>
            </a:r>
            <a:r>
              <a:rPr lang="ru-RU" sz="1400" b="1" strike="noStrike" spc="-1">
                <a:solidFill>
                  <a:srgbClr val="000000"/>
                </a:solidFill>
                <a:uFill>
                  <a:solidFill>
                    <a:srgbClr val="FFFFFF"/>
                  </a:solidFill>
                </a:uFill>
                <a:latin typeface="Arial"/>
              </a:rPr>
              <a:t> </a:t>
            </a:r>
            <a:r>
              <a:rPr lang="ru-RU" sz="1400" b="0" strike="noStrike" spc="-1">
                <a:solidFill>
                  <a:srgbClr val="000000"/>
                </a:solidFill>
                <a:uFill>
                  <a:solidFill>
                    <a:srgbClr val="FFFFFF"/>
                  </a:solidFill>
                </a:uFill>
                <a:latin typeface="Arial"/>
              </a:rPr>
              <a:t>. Формат 96-луночного планшета основан на стандартном формате пластины 96-луночного микротитровочного планшета . Параллельная обработка образца позволяет извлекать 96 образцов примерно  один час или меньше. Обработка 96 образцов одновременно снижает вероятность возникновения ошибок и повышает производительность. Каждая из 96 лунок представлена 1 или 2 мл SPE колонкой с 3-10 мг упаковочного материала.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Упаковочный материал в SPE патроне помещается между нижней фриттой или мембраной верхней фритты. Существует 2 типа 96-луночных SPE планшетов : фиксированные и гибкие. Планшеты называются фиксированными, если ячейки в них имеют фиксированный объем и фиксированное количество сорбента. По сравнению с типичными SPE картриджами, эти небольшие упакованные сорбционные слои отличаются  другими характеристиками потока, массой и объемом, поэтому они требуют некоторой корректировки SPE условий. Эти планшеты являются довольно дорогостоящими и, учитывая, что в анализах могут использовать только некоторые из ячеек, лаборатории могут понести значительные расходы в экспериментах по разработке методов с использованием этих планшетов.</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6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61" name="Рисунок 1360"/>
          <p:cNvPicPr/>
          <p:nvPr/>
        </p:nvPicPr>
        <p:blipFill>
          <a:blip r:embed="rId3"/>
          <a:stretch/>
        </p:blipFill>
        <p:spPr>
          <a:xfrm>
            <a:off x="469080" y="288000"/>
            <a:ext cx="971640" cy="963720"/>
          </a:xfrm>
          <a:prstGeom prst="rect">
            <a:avLst/>
          </a:prstGeom>
          <a:ln>
            <a:noFill/>
          </a:ln>
        </p:spPr>
      </p:pic>
      <p:pic>
        <p:nvPicPr>
          <p:cNvPr id="1362" name="Рисунок 1361"/>
          <p:cNvPicPr/>
          <p:nvPr/>
        </p:nvPicPr>
        <p:blipFill>
          <a:blip r:embed="rId4"/>
          <a:stretch/>
        </p:blipFill>
        <p:spPr>
          <a:xfrm>
            <a:off x="721440" y="432360"/>
            <a:ext cx="493560" cy="571680"/>
          </a:xfrm>
          <a:prstGeom prst="rect">
            <a:avLst/>
          </a:prstGeom>
          <a:ln>
            <a:noFill/>
          </a:ln>
        </p:spPr>
      </p:pic>
      <p:sp>
        <p:nvSpPr>
          <p:cNvPr id="1363" name="TextShape 2"/>
          <p:cNvSpPr txBox="1"/>
          <p:nvPr/>
        </p:nvSpPr>
        <p:spPr>
          <a:xfrm>
            <a:off x="432000" y="1304640"/>
            <a:ext cx="8352000" cy="467136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Гибкие планшеты имеют съемные маленькие круглые или квадратные пластиковые картриджи SPE, которые плотно вставляются в отдельные отверстия 96-луночного базового планшета. Каждый картридж имеет верхнюю и нижнюю фритты и упакованы стационарной фазой так же, как и в фиксированном SPE планшете. Пользователи могут использовать всего несколько картриджей, по мере необходимости заполнять все площадь планшета. Отдельные картриджи могут содержать различные стационарные фазы или различное количество той же фазы. Для создания потока подвижной фазы или растворителей через гибкий планшет используют вакуумные манифолды, и пользователи могут заглушить неиспользуемые отверстия специальными заглушками.</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Существуют также и 384-луночные SPE планшеты. Они имеют одинаковые внешние размеры, что и 96-луночные SPE , но SPE картриджи очень плотно сжаты вместе.</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 Преимуществом автоматизированной разработки метода является то, что аналитики наверняка могут ожидать улучшения точности метода, потому что в их распоряжении лучший контроль манипуляций в автоматизированной среде с образцами и растворителями . Новые форматы устройств для SPE обеспечивают более низкий уровень масс сорбционных слоев, высокую пропускную способность и большое удобство для разработки метода. Малая масса сорбционного слоя позволяет ускорить разработку метода, сократить объемы растворителя и сократить время подготовки образцов. Перевод ручных методов на автоматизированные значительно облегчен с появлением съемных, гибких картриджей, которые можно использовать вручную или в автоматизированной среде.</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6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65" name="Рисунок 1364"/>
          <p:cNvPicPr/>
          <p:nvPr/>
        </p:nvPicPr>
        <p:blipFill>
          <a:blip r:embed="rId3"/>
          <a:stretch/>
        </p:blipFill>
        <p:spPr>
          <a:xfrm>
            <a:off x="469080" y="288000"/>
            <a:ext cx="971640" cy="963720"/>
          </a:xfrm>
          <a:prstGeom prst="rect">
            <a:avLst/>
          </a:prstGeom>
          <a:ln>
            <a:noFill/>
          </a:ln>
        </p:spPr>
      </p:pic>
      <p:pic>
        <p:nvPicPr>
          <p:cNvPr id="1366" name="Рисунок 1365"/>
          <p:cNvPicPr/>
          <p:nvPr/>
        </p:nvPicPr>
        <p:blipFill>
          <a:blip r:embed="rId4"/>
          <a:stretch/>
        </p:blipFill>
        <p:spPr>
          <a:xfrm>
            <a:off x="721440" y="432360"/>
            <a:ext cx="493560" cy="571680"/>
          </a:xfrm>
          <a:prstGeom prst="rect">
            <a:avLst/>
          </a:prstGeom>
          <a:ln>
            <a:noFill/>
          </a:ln>
        </p:spPr>
      </p:pic>
      <p:pic>
        <p:nvPicPr>
          <p:cNvPr id="1367" name="Picture 4"/>
          <p:cNvPicPr/>
          <p:nvPr/>
        </p:nvPicPr>
        <p:blipFill>
          <a:blip r:embed="rId5"/>
          <a:stretch/>
        </p:blipFill>
        <p:spPr>
          <a:xfrm>
            <a:off x="792000" y="1943640"/>
            <a:ext cx="3795480" cy="2785680"/>
          </a:xfrm>
          <a:prstGeom prst="rect">
            <a:avLst/>
          </a:prstGeom>
          <a:ln>
            <a:noFill/>
          </a:ln>
        </p:spPr>
      </p:pic>
      <p:pic>
        <p:nvPicPr>
          <p:cNvPr id="1368" name="Picture 2"/>
          <p:cNvPicPr/>
          <p:nvPr/>
        </p:nvPicPr>
        <p:blipFill>
          <a:blip r:embed="rId6"/>
          <a:stretch/>
        </p:blipFill>
        <p:spPr>
          <a:xfrm>
            <a:off x="5078160" y="1872000"/>
            <a:ext cx="3428640" cy="2714400"/>
          </a:xfrm>
          <a:prstGeom prst="rect">
            <a:avLst/>
          </a:prstGeom>
          <a:ln w="9360">
            <a:noFill/>
          </a:ln>
        </p:spPr>
      </p:pic>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69"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70" name="Рисунок 1369"/>
          <p:cNvPicPr/>
          <p:nvPr/>
        </p:nvPicPr>
        <p:blipFill>
          <a:blip r:embed="rId3"/>
          <a:stretch/>
        </p:blipFill>
        <p:spPr>
          <a:xfrm>
            <a:off x="469080" y="288000"/>
            <a:ext cx="971640" cy="963720"/>
          </a:xfrm>
          <a:prstGeom prst="rect">
            <a:avLst/>
          </a:prstGeom>
          <a:ln>
            <a:noFill/>
          </a:ln>
        </p:spPr>
      </p:pic>
      <p:pic>
        <p:nvPicPr>
          <p:cNvPr id="1371" name="Рисунок 1370"/>
          <p:cNvPicPr/>
          <p:nvPr/>
        </p:nvPicPr>
        <p:blipFill>
          <a:blip r:embed="rId4"/>
          <a:stretch/>
        </p:blipFill>
        <p:spPr>
          <a:xfrm>
            <a:off x="721440" y="432360"/>
            <a:ext cx="493560" cy="571680"/>
          </a:xfrm>
          <a:prstGeom prst="rect">
            <a:avLst/>
          </a:prstGeom>
          <a:ln>
            <a:noFill/>
          </a:ln>
        </p:spPr>
      </p:pic>
      <p:sp>
        <p:nvSpPr>
          <p:cNvPr id="1372" name="TextShape 2"/>
          <p:cNvSpPr txBox="1"/>
          <p:nvPr/>
        </p:nvSpPr>
        <p:spPr>
          <a:xfrm>
            <a:off x="360000" y="1656000"/>
            <a:ext cx="8568000" cy="406404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SPE наконечники  для пипеток</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 целью автоматизации ТФЭ появились новые форматы активных элементов, для автоматизированных систем. Среди различных устройств в SPE в качестве новых устройств были введены в 1998 году наконечники. Пипеточная экстракция представляет собой простой и быстрый метод твердофазной экстракции. Твердая фаза сорбента находится внутри наконечника пипетки, удерживается на месте с помощью экрана и фильтра. Поскольку стационарная фаза смешивается с образцом, шаг кондиционирования, необходимый для обычных твердофазной экстракции в этом случае не требуется. Образец впоследствии направляется контейнер для отходов, а стационарную фазу промывают только  1 мл воды или буфера. После промывки растворитель также отправляется в отходы а адсорбированные аналиты элюируют путем пропускания только 0,1-0,3 мл растворителя, вихревое перемешивание и помещение образца в виалу для проведения ГЖХ или ВЭЖХ анализа . Много времени для такого концентрирования не требуется из-за малого объема растворителя. Технология SPE наконечников имеет ряд преимуществ: более быстрое извлечение время (1-2 мин.), один метод извлечения всех аналитов, чистые экстракты, меньше объем образца (200 мкл), чем обычные SPE, меньше объем затраченного растворителя (200 – 400 мкл) и меньше выброшеных отходов.</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73"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74" name="Рисунок 1373"/>
          <p:cNvPicPr/>
          <p:nvPr/>
        </p:nvPicPr>
        <p:blipFill>
          <a:blip r:embed="rId3"/>
          <a:stretch/>
        </p:blipFill>
        <p:spPr>
          <a:xfrm>
            <a:off x="469080" y="288000"/>
            <a:ext cx="971640" cy="963720"/>
          </a:xfrm>
          <a:prstGeom prst="rect">
            <a:avLst/>
          </a:prstGeom>
          <a:ln>
            <a:noFill/>
          </a:ln>
        </p:spPr>
      </p:pic>
      <p:pic>
        <p:nvPicPr>
          <p:cNvPr id="1375" name="Рисунок 1374"/>
          <p:cNvPicPr/>
          <p:nvPr/>
        </p:nvPicPr>
        <p:blipFill>
          <a:blip r:embed="rId4"/>
          <a:stretch/>
        </p:blipFill>
        <p:spPr>
          <a:xfrm>
            <a:off x="721440" y="432360"/>
            <a:ext cx="493560" cy="571680"/>
          </a:xfrm>
          <a:prstGeom prst="rect">
            <a:avLst/>
          </a:prstGeom>
          <a:ln>
            <a:noFill/>
          </a:ln>
        </p:spPr>
      </p:pic>
      <p:sp>
        <p:nvSpPr>
          <p:cNvPr id="1376" name="TextShape 2"/>
          <p:cNvSpPr txBox="1"/>
          <p:nvPr/>
        </p:nvSpPr>
        <p:spPr>
          <a:xfrm>
            <a:off x="288000" y="1296000"/>
            <a:ext cx="8640000" cy="432000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Адсорбционная очистка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Анализируемая проба по возможности должна содержать как можно меньше компонентов матрицы образца, могущих помешать определению целевых аналитов или загрязнить узлы применяемой для анализа аппаратуры. Адсорбционная очистка пробы имеет целью быстрое и эффективное удаление мешающих веществ матрицы при помощи различных адсорбционных материалов.</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Адсорбционная очистка может происходить без перевода аналитов в фазу сорбента; в этом случае процедура очистки не приводит к концентрированию целевых аналитов, которые остаются в жидкой фазе, тогда как примеси сорбируются и удаляются.</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другом методе адсорбционной очистки на первом этапе проводят концентрирование аналитов на твердой фазе с последующим смывом примесей на второй стадии, и по возможности более селективным смывом аналитов на третьей. Фактически, этот способ адсорбционной очистки активно использует твердофазную экстракцию; в зарубежной печати этот подход называется SPE cleanup, что можно перевести как «очистка с применением ТФЭ». В сущности, любая процедура ТФЭ сопровождается некоторой очисткой пробы, т. к. из образца удаляются соединения, не удерживаемые адсорбционным материалом, к примеру, неорганические соли.</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77"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78" name="Рисунок 1377"/>
          <p:cNvPicPr/>
          <p:nvPr/>
        </p:nvPicPr>
        <p:blipFill>
          <a:blip r:embed="rId3"/>
          <a:stretch/>
        </p:blipFill>
        <p:spPr>
          <a:xfrm>
            <a:off x="469080" y="288000"/>
            <a:ext cx="971640" cy="963720"/>
          </a:xfrm>
          <a:prstGeom prst="rect">
            <a:avLst/>
          </a:prstGeom>
          <a:ln>
            <a:noFill/>
          </a:ln>
        </p:spPr>
      </p:pic>
      <p:pic>
        <p:nvPicPr>
          <p:cNvPr id="1379" name="Рисунок 1378"/>
          <p:cNvPicPr/>
          <p:nvPr/>
        </p:nvPicPr>
        <p:blipFill>
          <a:blip r:embed="rId4"/>
          <a:stretch/>
        </p:blipFill>
        <p:spPr>
          <a:xfrm>
            <a:off x="721440" y="432360"/>
            <a:ext cx="493560" cy="571680"/>
          </a:xfrm>
          <a:prstGeom prst="rect">
            <a:avLst/>
          </a:prstGeom>
          <a:ln>
            <a:noFill/>
          </a:ln>
        </p:spPr>
      </p:pic>
      <p:sp>
        <p:nvSpPr>
          <p:cNvPr id="1380" name="TextShape 2"/>
          <p:cNvSpPr txBox="1"/>
          <p:nvPr/>
        </p:nvSpPr>
        <p:spPr>
          <a:xfrm>
            <a:off x="432000" y="1574280"/>
            <a:ext cx="8496000" cy="346572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Очистку можно продолжить, если удается подобрать элюент, вымывающий из сорбента примеси без заметной десорбции аналитов. Такая возможность очевидна в случае применения для ТФЭ наиболее селективных адсорбционных материалов, таких как ионообменные и комплексообразующие смолы, аффинные и импринтные материалы. Селективные картриджи для твердофазной экстракции как правило не дешевы; их регенерируют и применяют многократно.</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Адсорбционная очистка аналитов без ТФЭ в основном осуществляется на однократно используемых дешевых марках адсорбентов, таких как силикагель, амино-, циано-, диол-, С8- и С18- силикагели, флоризил, сульфат магния, окись алюминия. Адсорбционная очистка может проводиться как динамическим методом на картридже, так и статическим (путем перемешивания пробы с адсорбентом и ее фильтрацией).</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Резюмируя, можно сказать, что многие адсорбционные материалы могут применяться в зависимости от ситуации как для концентрирования, так и для адсорбционной очистки, либо для обеих целей одновременно.</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81"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82" name="Рисунок 1381"/>
          <p:cNvPicPr/>
          <p:nvPr/>
        </p:nvPicPr>
        <p:blipFill>
          <a:blip r:embed="rId3"/>
          <a:stretch/>
        </p:blipFill>
        <p:spPr>
          <a:xfrm>
            <a:off x="469080" y="288000"/>
            <a:ext cx="971640" cy="963720"/>
          </a:xfrm>
          <a:prstGeom prst="rect">
            <a:avLst/>
          </a:prstGeom>
          <a:ln>
            <a:noFill/>
          </a:ln>
        </p:spPr>
      </p:pic>
      <p:pic>
        <p:nvPicPr>
          <p:cNvPr id="1383" name="Рисунок 1382"/>
          <p:cNvPicPr/>
          <p:nvPr/>
        </p:nvPicPr>
        <p:blipFill>
          <a:blip r:embed="rId4"/>
          <a:stretch/>
        </p:blipFill>
        <p:spPr>
          <a:xfrm>
            <a:off x="721440" y="432360"/>
            <a:ext cx="493560" cy="571680"/>
          </a:xfrm>
          <a:prstGeom prst="rect">
            <a:avLst/>
          </a:prstGeom>
          <a:ln>
            <a:noFill/>
          </a:ln>
        </p:spPr>
      </p:pic>
      <p:sp>
        <p:nvSpPr>
          <p:cNvPr id="1384" name="TextShape 2"/>
          <p:cNvSpPr txBox="1"/>
          <p:nvPr/>
        </p:nvSpPr>
        <p:spPr>
          <a:xfrm>
            <a:off x="216000" y="1296000"/>
            <a:ext cx="8712000" cy="475200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Адсорбенты для твердофазной экстракции и адсорбционной очистки</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До сравнительно недавнего времени алкилированные С8 и С18 силикагели являлись фактически единственными адсорбционными материалами для твердофазной экстракции. В очень редких случаях в этих целях применялись пористые полистирол-дивинилбензольные (ПС-ДВБ, PS-DVB) смолы типа Amberlite XAD-1-4. В настоящее время на лидирующее место выходят полимерные адсорбционные материалы, за ними по частоте применения следуют активированные угли и лишь затем - С8, С18 и другие привитые силикагели. Полимерные сорбенты и угли, особенно с большой удельной поверхностью, обладают на один-два порядка большими, чем С18, объемами пробоя при ТФЭ из водных и водно-органических систем и позволяют добиваться значительно более высоких эффектов концентрирования.</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Твердофазные адсорбционные материалы по отношению к концентрируемым аналитам можно условно разделить на селективные, универсальные и групповые. Последние должны сочетать по возможности количественную адсорбцию определенной группы аналитов (внутри-групповую универсальность) с отсутствием адсорбции нежелательных классов соединений (меж-групповой селективностью). К примеру, для скрининга низкомолекулярных веществ из биологических жидкостей или растительных   образцов   наиболее   эффективная   подготовка   пробы   включает твердофазную экстракцию на адсорбенте, обладающем максимальным сродством к любым низкомолекулярным аналитам (внутри-групповая универсальность) и минимальным сродством ко всем высокомолекулярным соединениям (меж-групповая селективность).</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85"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86" name="Рисунок 1385"/>
          <p:cNvPicPr/>
          <p:nvPr/>
        </p:nvPicPr>
        <p:blipFill>
          <a:blip r:embed="rId3"/>
          <a:stretch/>
        </p:blipFill>
        <p:spPr>
          <a:xfrm>
            <a:off x="469080" y="288000"/>
            <a:ext cx="971640" cy="963720"/>
          </a:xfrm>
          <a:prstGeom prst="rect">
            <a:avLst/>
          </a:prstGeom>
          <a:ln>
            <a:noFill/>
          </a:ln>
        </p:spPr>
      </p:pic>
      <p:pic>
        <p:nvPicPr>
          <p:cNvPr id="1387" name="Рисунок 1386"/>
          <p:cNvPicPr/>
          <p:nvPr/>
        </p:nvPicPr>
        <p:blipFill>
          <a:blip r:embed="rId4"/>
          <a:stretch/>
        </p:blipFill>
        <p:spPr>
          <a:xfrm>
            <a:off x="721440" y="432360"/>
            <a:ext cx="493560" cy="571680"/>
          </a:xfrm>
          <a:prstGeom prst="rect">
            <a:avLst/>
          </a:prstGeom>
          <a:ln>
            <a:noFill/>
          </a:ln>
        </p:spPr>
      </p:pic>
      <p:sp>
        <p:nvSpPr>
          <p:cNvPr id="1388" name="TextShape 2"/>
          <p:cNvSpPr txBox="1"/>
          <p:nvPr/>
        </p:nvSpPr>
        <p:spPr>
          <a:xfrm>
            <a:off x="360000" y="1368000"/>
            <a:ext cx="8496000" cy="5112000"/>
          </a:xfrm>
          <a:prstGeom prst="rect">
            <a:avLst/>
          </a:prstGeom>
          <a:noFill/>
          <a:ln>
            <a:noFill/>
          </a:ln>
        </p:spPr>
        <p:txBody>
          <a:bodyPr lIns="90000" tIns="45000" rIns="90000" bIns="45000"/>
          <a:lstStyle/>
          <a:p>
            <a:pPr marL="274320" indent="-273960" algn="ctr">
              <a:lnSpc>
                <a:spcPct val="100000"/>
              </a:lnSpc>
            </a:pPr>
            <a:r>
              <a:rPr lang="ru-RU" sz="1400" b="0" i="1" strike="noStrike" spc="-1">
                <a:solidFill>
                  <a:srgbClr val="000000"/>
                </a:solidFill>
                <a:uFill>
                  <a:solidFill>
                    <a:srgbClr val="FFFFFF"/>
                  </a:solidFill>
                </a:uFill>
                <a:latin typeface="Arial"/>
              </a:rPr>
              <a:t>Неорганические полярные адсорбенты: окись алюминия, флоризил, силикагель; полярные адсорбенты на основе силикагеля</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Дешевизна неорганических полярных адсорбентов делает привлекательным их применение для адсорбционной очистки проб, особенно в случаях проведения рутинных анализов. В методах пробоподготовки с применением ТФЭ адсорбционной очистке неорганическими материалами подвергается как правило элюат с концентрирующего картриджа, то есть концентрированная проба в неполярном растворителе. Сорбция на минеральном сорбенте эффективно удаляет из пробы полярные компоненты матрицы, что наиболее важно в случае последующего анализа пробы методом ГХ, где присутствие гидрофильных слабо летучих соединений является крайне нежелательным. Твердофазная экстракция на полярных неорганических адсорбентах применяется для концентрирования полярных компонентов из растворов липофильных образцов в гексане; в этих случаях как правило используется силикагель или его аминопропилированный аналог. Силикагель может быть использован как очень успешный адсорбирующий агент, так как он не набухает и не деформируется, имеет хорошую механическую прочность и может подвергаться термической обработке. Поверхность частиц кремнезема является гетерогенной, с варьированием различных типов силанольных групп. Кремнезем может быть использован в качестве сорбента SPE и без дополнительных модификаций. Но для увеличения сферы применимости и вариантов, предоставляющих возможность выбора соответствующего механизма экстракции, поверхность кремнезема, как правило, изменяют путем присоединения широкого спектра функциональных групп на поверхности.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89"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90" name="Рисунок 1389"/>
          <p:cNvPicPr/>
          <p:nvPr/>
        </p:nvPicPr>
        <p:blipFill>
          <a:blip r:embed="rId3"/>
          <a:stretch/>
        </p:blipFill>
        <p:spPr>
          <a:xfrm>
            <a:off x="469080" y="288000"/>
            <a:ext cx="971640" cy="963720"/>
          </a:xfrm>
          <a:prstGeom prst="rect">
            <a:avLst/>
          </a:prstGeom>
          <a:ln>
            <a:noFill/>
          </a:ln>
        </p:spPr>
      </p:pic>
      <p:pic>
        <p:nvPicPr>
          <p:cNvPr id="1391" name="Рисунок 1390"/>
          <p:cNvPicPr/>
          <p:nvPr/>
        </p:nvPicPr>
        <p:blipFill>
          <a:blip r:embed="rId4"/>
          <a:stretch/>
        </p:blipFill>
        <p:spPr>
          <a:xfrm>
            <a:off x="721440" y="432360"/>
            <a:ext cx="493560" cy="571680"/>
          </a:xfrm>
          <a:prstGeom prst="rect">
            <a:avLst/>
          </a:prstGeom>
          <a:ln>
            <a:noFill/>
          </a:ln>
        </p:spPr>
      </p:pic>
      <p:sp>
        <p:nvSpPr>
          <p:cNvPr id="1392" name="TextShape 2"/>
          <p:cNvSpPr txBox="1"/>
          <p:nvPr/>
        </p:nvSpPr>
        <p:spPr>
          <a:xfrm>
            <a:off x="457560" y="1214640"/>
            <a:ext cx="8229240" cy="514332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Характер функциональных групп может быть : неполярным (например, C</a:t>
            </a:r>
            <a:r>
              <a:rPr lang="ru-RU" sz="1400" b="0" strike="noStrike" spc="-1" baseline="-25000">
                <a:solidFill>
                  <a:srgbClr val="000000"/>
                </a:solidFill>
                <a:uFill>
                  <a:solidFill>
                    <a:srgbClr val="FFFFFF"/>
                  </a:solidFill>
                </a:uFill>
                <a:latin typeface="Arial"/>
              </a:rPr>
              <a:t>18</a:t>
            </a:r>
            <a:r>
              <a:rPr lang="ru-RU" sz="1400" b="0" strike="noStrike" spc="-1">
                <a:solidFill>
                  <a:srgbClr val="000000"/>
                </a:solidFill>
                <a:uFill>
                  <a:solidFill>
                    <a:srgbClr val="FFFFFF"/>
                  </a:solidFill>
                </a:uFill>
                <a:latin typeface="Arial"/>
              </a:rPr>
              <a:t>), полярным (например, NH</a:t>
            </a:r>
            <a:r>
              <a:rPr lang="ru-RU" sz="1400" b="0" strike="noStrike" spc="-1" baseline="-25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 ионный или смешанный (С</a:t>
            </a:r>
            <a:r>
              <a:rPr lang="ru-RU" sz="1400" b="0" strike="noStrike" spc="-1" baseline="-25000">
                <a:solidFill>
                  <a:srgbClr val="000000"/>
                </a:solidFill>
                <a:uFill>
                  <a:solidFill>
                    <a:srgbClr val="FFFFFF"/>
                  </a:solidFill>
                </a:uFill>
                <a:latin typeface="Arial"/>
              </a:rPr>
              <a:t>8</a:t>
            </a:r>
            <a:r>
              <a:rPr lang="ru-RU" sz="1400" b="0" strike="noStrike" spc="-1">
                <a:solidFill>
                  <a:srgbClr val="000000"/>
                </a:solidFill>
                <a:uFill>
                  <a:solidFill>
                    <a:srgbClr val="FFFFFF"/>
                  </a:solidFill>
                </a:uFill>
                <a:latin typeface="Arial"/>
              </a:rPr>
              <a:t>/катионнообменный). Что касается применяемых для промывки и элюции растворителей, то наиболее часто используемые группы сорбентов на основе силикагеля можно разделить на следующие категории: обращенно-фазный (RP), нормально-фазовый (NP) и ионообменный (IE) .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Привитые фазы, которые применяются в режиме нормальной фазы, получают дериватизацией силильным агентом с циано-, амино- или диол- группами. Эти привитые силикагели обладают меньшим удерживанием очень полярных аналитов  чем силикагель и, следовательно, используются там, где невозможно достичь хорошей экстракции с немодифицированным кремнеземом. Как и в случае нормальнофазовой адсорбционной хроматографии, образец растворяют в растворителе с низкой элюирующей силой, что позволяет сорбироваться аналиту на полярной поверхности сорбента, при прохождении образца  через колонку</a:t>
            </a:r>
            <a:r>
              <a:rPr lang="ru-RU" sz="1400" b="0" strike="noStrike" spc="-1">
                <a:solidFill>
                  <a:srgbClr val="000000"/>
                </a:solidFill>
                <a:uFill>
                  <a:solidFill>
                    <a:srgbClr val="FFFFFF"/>
                  </a:solidFill>
                </a:uFill>
                <a:latin typeface="Calibri"/>
              </a:rPr>
              <a:t>.</a:t>
            </a:r>
            <a:endParaRPr lang="ru-RU" sz="3000" b="0" strike="noStrike" spc="-1">
              <a:solidFill>
                <a:srgbClr val="000000"/>
              </a:solidFill>
              <a:uFill>
                <a:solidFill>
                  <a:srgbClr val="FFFFFF"/>
                </a:solidFill>
              </a:uFill>
              <a:latin typeface="Arial"/>
            </a:endParaRPr>
          </a:p>
          <a:p>
            <a:pPr algn="just">
              <a:lnSpc>
                <a:spcPct val="100000"/>
              </a:lnSpc>
            </a:pPr>
            <a:endParaRPr lang="ru-RU" sz="3000" b="0" strike="noStrike" spc="-1">
              <a:solidFill>
                <a:srgbClr val="000000"/>
              </a:solidFill>
              <a:uFill>
                <a:solidFill>
                  <a:srgbClr val="FFFFFF"/>
                </a:solidFill>
              </a:uFill>
              <a:latin typeface="Arial"/>
            </a:endParaRPr>
          </a:p>
        </p:txBody>
      </p:sp>
      <p:pic>
        <p:nvPicPr>
          <p:cNvPr id="1393" name="Picture 3"/>
          <p:cNvPicPr/>
          <p:nvPr/>
        </p:nvPicPr>
        <p:blipFill>
          <a:blip r:embed="rId5"/>
          <a:stretch/>
        </p:blipFill>
        <p:spPr>
          <a:xfrm>
            <a:off x="1944000" y="4248000"/>
            <a:ext cx="2142720" cy="1652400"/>
          </a:xfrm>
          <a:prstGeom prst="rect">
            <a:avLst/>
          </a:prstGeom>
          <a:ln w="9360">
            <a:noFill/>
          </a:ln>
        </p:spPr>
      </p:pic>
      <p:pic>
        <p:nvPicPr>
          <p:cNvPr id="1394" name="Picture 4"/>
          <p:cNvPicPr/>
          <p:nvPr/>
        </p:nvPicPr>
        <p:blipFill>
          <a:blip r:embed="rId6"/>
          <a:stretch/>
        </p:blipFill>
        <p:spPr>
          <a:xfrm>
            <a:off x="4653360" y="4248000"/>
            <a:ext cx="3266640" cy="1456920"/>
          </a:xfrm>
          <a:prstGeom prst="rect">
            <a:avLst/>
          </a:prstGeom>
          <a:ln w="9360">
            <a:noFill/>
          </a:ln>
        </p:spPr>
      </p:pic>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95"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396" name="Рисунок 1395"/>
          <p:cNvPicPr/>
          <p:nvPr/>
        </p:nvPicPr>
        <p:blipFill>
          <a:blip r:embed="rId3"/>
          <a:stretch/>
        </p:blipFill>
        <p:spPr>
          <a:xfrm>
            <a:off x="469080" y="288000"/>
            <a:ext cx="971640" cy="963720"/>
          </a:xfrm>
          <a:prstGeom prst="rect">
            <a:avLst/>
          </a:prstGeom>
          <a:ln>
            <a:noFill/>
          </a:ln>
        </p:spPr>
      </p:pic>
      <p:pic>
        <p:nvPicPr>
          <p:cNvPr id="1397" name="Рисунок 1396"/>
          <p:cNvPicPr/>
          <p:nvPr/>
        </p:nvPicPr>
        <p:blipFill>
          <a:blip r:embed="rId4"/>
          <a:stretch/>
        </p:blipFill>
        <p:spPr>
          <a:xfrm>
            <a:off x="721440" y="432360"/>
            <a:ext cx="493560" cy="571680"/>
          </a:xfrm>
          <a:prstGeom prst="rect">
            <a:avLst/>
          </a:prstGeom>
          <a:ln>
            <a:noFill/>
          </a:ln>
        </p:spPr>
      </p:pic>
      <p:sp>
        <p:nvSpPr>
          <p:cNvPr id="1398" name="TextShape 2"/>
          <p:cNvSpPr txBox="1"/>
          <p:nvPr/>
        </p:nvSpPr>
        <p:spPr>
          <a:xfrm>
            <a:off x="288000" y="1436040"/>
            <a:ext cx="8640000" cy="441396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Привитые сорбенты на основе силикагеля изготавливаются путем взаимодействия органосиланов с поверхностью кремнезема. Органосиланы, которые используются состоят из атомов кремния, связанного с органическими функциональными группами такими , как C</a:t>
            </a:r>
            <a:r>
              <a:rPr lang="ru-RU" sz="1400" b="0" strike="noStrike" spc="-1" baseline="-25000">
                <a:solidFill>
                  <a:srgbClr val="000000"/>
                </a:solidFill>
                <a:uFill>
                  <a:solidFill>
                    <a:srgbClr val="FFFFFF"/>
                  </a:solidFill>
                </a:uFill>
                <a:latin typeface="Arial"/>
              </a:rPr>
              <a:t>18</a:t>
            </a:r>
            <a:r>
              <a:rPr lang="ru-RU" sz="1400" b="0" strike="noStrike" spc="-1">
                <a:solidFill>
                  <a:srgbClr val="000000"/>
                </a:solidFill>
                <a:uFill>
                  <a:solidFill>
                    <a:srgbClr val="FFFFFF"/>
                  </a:solidFill>
                </a:uFill>
                <a:latin typeface="Arial"/>
              </a:rPr>
              <a:t>, и 1-3 атомами хлора. Два общих типа связи являются монофункциональными, где органосилан имеет один атом хлора, и трифункциональных, где органосилан имеет три атома хлора. Сорбенты, изготовленые с использованием монофункциональных силанов, как правило, менее устойчивы к действию экстремальных  рН из-за одной точки крепления силана  к поверхности частицы силикагеля. Привитые фазы, которые применяются в режиме обращенной фазой получают химической модификацией поверхности силикагеля октадецил-, октил-, циклогексил-, бутил-, фенил- замещенными хлорсиланами. Они могут быть использованы для экстракции неполярных и малополярных аналитов. Октадецил- и октил- привитые кремнеземы могут рассматриваться как универсальные экстракционные сорбенты.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pic>
        <p:nvPicPr>
          <p:cNvPr id="1399" name="Picture 2"/>
          <p:cNvPicPr/>
          <p:nvPr/>
        </p:nvPicPr>
        <p:blipFill>
          <a:blip r:embed="rId5"/>
          <a:stretch/>
        </p:blipFill>
        <p:spPr>
          <a:xfrm>
            <a:off x="720000" y="4320000"/>
            <a:ext cx="2071440" cy="1642680"/>
          </a:xfrm>
          <a:prstGeom prst="rect">
            <a:avLst/>
          </a:prstGeom>
          <a:ln w="9360">
            <a:noFill/>
          </a:ln>
        </p:spPr>
      </p:pic>
      <p:pic>
        <p:nvPicPr>
          <p:cNvPr id="1400" name="Picture 3"/>
          <p:cNvPicPr/>
          <p:nvPr/>
        </p:nvPicPr>
        <p:blipFill>
          <a:blip r:embed="rId6"/>
          <a:stretch/>
        </p:blipFill>
        <p:spPr>
          <a:xfrm>
            <a:off x="2577240" y="4391640"/>
            <a:ext cx="3352320" cy="1399680"/>
          </a:xfrm>
          <a:prstGeom prst="rect">
            <a:avLst/>
          </a:prstGeom>
          <a:ln w="9360">
            <a:noFill/>
          </a:ln>
        </p:spPr>
      </p:pic>
      <p:pic>
        <p:nvPicPr>
          <p:cNvPr id="1401" name="Picture 4"/>
          <p:cNvPicPr/>
          <p:nvPr/>
        </p:nvPicPr>
        <p:blipFill>
          <a:blip r:embed="rId7"/>
          <a:stretch/>
        </p:blipFill>
        <p:spPr>
          <a:xfrm>
            <a:off x="5577840" y="4391640"/>
            <a:ext cx="2923920" cy="1399680"/>
          </a:xfrm>
          <a:prstGeom prst="rect">
            <a:avLst/>
          </a:prstGeom>
          <a:ln w="9360">
            <a:noFill/>
          </a:ln>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0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03" name="Рисунок 1402"/>
          <p:cNvPicPr/>
          <p:nvPr/>
        </p:nvPicPr>
        <p:blipFill>
          <a:blip r:embed="rId3"/>
          <a:stretch/>
        </p:blipFill>
        <p:spPr>
          <a:xfrm>
            <a:off x="469080" y="288000"/>
            <a:ext cx="971640" cy="963720"/>
          </a:xfrm>
          <a:prstGeom prst="rect">
            <a:avLst/>
          </a:prstGeom>
          <a:ln>
            <a:noFill/>
          </a:ln>
        </p:spPr>
      </p:pic>
      <p:pic>
        <p:nvPicPr>
          <p:cNvPr id="1404" name="Рисунок 1403"/>
          <p:cNvPicPr/>
          <p:nvPr/>
        </p:nvPicPr>
        <p:blipFill>
          <a:blip r:embed="rId4"/>
          <a:stretch/>
        </p:blipFill>
        <p:spPr>
          <a:xfrm>
            <a:off x="721440" y="432360"/>
            <a:ext cx="493560" cy="571680"/>
          </a:xfrm>
          <a:prstGeom prst="rect">
            <a:avLst/>
          </a:prstGeom>
          <a:ln>
            <a:noFill/>
          </a:ln>
        </p:spPr>
      </p:pic>
      <p:sp>
        <p:nvSpPr>
          <p:cNvPr id="1405" name="TextShape 2"/>
          <p:cNvSpPr txBox="1"/>
          <p:nvPr/>
        </p:nvSpPr>
        <p:spPr>
          <a:xfrm>
            <a:off x="360000" y="1340640"/>
            <a:ext cx="8496000" cy="449136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большинстве случаев для заполнения патронов используются сорбенты на основе силикагеля с химически привитыми функциональными группами. По-прежнему широко используются патроны на основе силикагеля или оксида алюминия. Одним из важнейших достоинств этих сорбентов является высокая интенсивность сорбции и десорбции, позволяющая работать при достаточно высоких скоростях пропускания анализируемой пробы через патрон, что существенно ускоряет проведение пробоподготовки.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Другим преимуществом этих сорбентов является постоянство их объема при контакте с органическими и водно-солевыми растворами. Сорбенты на основе силикагеля не требуют длительного предварительного набухания и, после проведения кратковременной активации и кондиционирования , либо регенерации, готовы к работе.</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Третьей особенностью привитых сорбентов следует считать достаточную химическую стабильность, хотя она и уступает таковой для полимерных сорбентов. Для практической ее оценки важно помнить о кратковременности контакта растворителей, используемых в процессах концентрирования и очистки, с поверхностью сорбента, что напрямую связано с дискретным характером протекания процессов по схеме «посадка-смыв».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Например, гидролитическая стабильность обращенно-фазовых (ОФ) сорбентов в реальных условиях эксплуатации гарантируется в диапазоне pH 1-10, т.е. значительно более широком, чем это принято для ВЭЖХ-сорбентов с такой же химической природой поверхности. Для одноразовых (нерегенерируемых) патронов, используемых для предварительной очистки, этот диапазон еще шире.</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0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07" name="Рисунок 1406"/>
          <p:cNvPicPr/>
          <p:nvPr/>
        </p:nvPicPr>
        <p:blipFill>
          <a:blip r:embed="rId3"/>
          <a:stretch/>
        </p:blipFill>
        <p:spPr>
          <a:xfrm>
            <a:off x="469080" y="288000"/>
            <a:ext cx="971640" cy="963720"/>
          </a:xfrm>
          <a:prstGeom prst="rect">
            <a:avLst/>
          </a:prstGeom>
          <a:ln>
            <a:noFill/>
          </a:ln>
        </p:spPr>
      </p:pic>
      <p:pic>
        <p:nvPicPr>
          <p:cNvPr id="1408" name="Рисунок 1407"/>
          <p:cNvPicPr/>
          <p:nvPr/>
        </p:nvPicPr>
        <p:blipFill>
          <a:blip r:embed="rId4"/>
          <a:stretch/>
        </p:blipFill>
        <p:spPr>
          <a:xfrm>
            <a:off x="721440" y="432360"/>
            <a:ext cx="493560" cy="571680"/>
          </a:xfrm>
          <a:prstGeom prst="rect">
            <a:avLst/>
          </a:prstGeom>
          <a:ln>
            <a:noFill/>
          </a:ln>
        </p:spPr>
      </p:pic>
      <p:sp>
        <p:nvSpPr>
          <p:cNvPr id="1409" name="TextShape 2"/>
          <p:cNvSpPr txBox="1"/>
          <p:nvPr/>
        </p:nvSpPr>
        <p:spPr>
          <a:xfrm>
            <a:off x="360000" y="1368000"/>
            <a:ext cx="8424000" cy="2138040"/>
          </a:xfrm>
          <a:prstGeom prst="rect">
            <a:avLst/>
          </a:prstGeom>
          <a:noFill/>
          <a:ln>
            <a:noFill/>
          </a:ln>
        </p:spPr>
        <p:txBody>
          <a:bodyPr lIns="90000" tIns="46800" rIns="90000" bIns="468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Полярные привитые кремнеземы, содержащие -S0</a:t>
            </a:r>
            <a:r>
              <a:rPr lang="ru-RU" sz="1400" b="0" strike="noStrike" spc="-1" baseline="-25000">
                <a:solidFill>
                  <a:srgbClr val="000000"/>
                </a:solidFill>
                <a:uFill>
                  <a:solidFill>
                    <a:srgbClr val="FFFFFF"/>
                  </a:solidFill>
                </a:uFill>
                <a:latin typeface="Arial"/>
              </a:rPr>
              <a:t>3</a:t>
            </a:r>
            <a:r>
              <a:rPr lang="ru-RU" sz="1400" b="0" strike="noStrike" spc="-1" baseline="30000">
                <a:solidFill>
                  <a:srgbClr val="000000"/>
                </a:solidFill>
                <a:uFill>
                  <a:solidFill>
                    <a:srgbClr val="FFFFFF"/>
                  </a:solidFill>
                </a:uFill>
                <a:latin typeface="Arial"/>
              </a:rPr>
              <a:t>- </a:t>
            </a:r>
            <a:r>
              <a:rPr lang="ru-RU" sz="1400" b="0" strike="noStrike" spc="-1">
                <a:solidFill>
                  <a:srgbClr val="000000"/>
                </a:solidFill>
                <a:uFill>
                  <a:solidFill>
                    <a:srgbClr val="FFFFFF"/>
                  </a:solidFill>
                </a:uFill>
                <a:latin typeface="Arial"/>
              </a:rPr>
              <a:t>и-N</a:t>
            </a:r>
            <a:r>
              <a:rPr lang="ru-RU" sz="1400" b="0" strike="noStrike" spc="-1" baseline="30000">
                <a:solidFill>
                  <a:srgbClr val="000000"/>
                </a:solidFill>
                <a:uFill>
                  <a:solidFill>
                    <a:srgbClr val="FFFFFF"/>
                  </a:solidFill>
                </a:uFill>
                <a:latin typeface="Arial"/>
              </a:rPr>
              <a:t>+</a:t>
            </a:r>
            <a:r>
              <a:rPr lang="ru-RU" sz="1400" b="0" strike="noStrike" spc="-1">
                <a:solidFill>
                  <a:srgbClr val="000000"/>
                </a:solidFill>
                <a:uFill>
                  <a:solidFill>
                    <a:srgbClr val="FFFFFF"/>
                  </a:solidFill>
                </a:uFill>
                <a:latin typeface="Arial"/>
              </a:rPr>
              <a:t>(CH</a:t>
            </a:r>
            <a:r>
              <a:rPr lang="ru-RU" sz="1400" b="0" strike="noStrike" spc="-1" baseline="-25000">
                <a:solidFill>
                  <a:srgbClr val="000000"/>
                </a:solidFill>
                <a:uFill>
                  <a:solidFill>
                    <a:srgbClr val="FFFFFF"/>
                  </a:solidFill>
                </a:uFill>
                <a:latin typeface="Arial"/>
              </a:rPr>
              <a:t>3</a:t>
            </a:r>
            <a:r>
              <a:rPr lang="ru-RU" sz="1400" b="0" strike="noStrike" spc="-1">
                <a:solidFill>
                  <a:srgbClr val="000000"/>
                </a:solidFill>
                <a:uFill>
                  <a:solidFill>
                    <a:srgbClr val="FFFFFF"/>
                  </a:solidFill>
                </a:uFill>
                <a:latin typeface="Arial"/>
              </a:rPr>
              <a:t>)</a:t>
            </a:r>
            <a:r>
              <a:rPr lang="ru-RU" sz="1400" b="0" strike="noStrike" spc="-1" baseline="-25000">
                <a:solidFill>
                  <a:srgbClr val="000000"/>
                </a:solidFill>
                <a:uFill>
                  <a:solidFill>
                    <a:srgbClr val="FFFFFF"/>
                  </a:solidFill>
                </a:uFill>
                <a:latin typeface="Arial"/>
              </a:rPr>
              <a:t>3</a:t>
            </a:r>
            <a:r>
              <a:rPr lang="ru-RU" sz="1400" b="0" strike="noStrike" spc="-1">
                <a:solidFill>
                  <a:srgbClr val="000000"/>
                </a:solidFill>
                <a:uFill>
                  <a:solidFill>
                    <a:srgbClr val="FFFFFF"/>
                  </a:solidFill>
                </a:uFill>
                <a:latin typeface="Arial"/>
              </a:rPr>
              <a:t> ионные функциональные группы. Эти фазы используются для извлечения кислых и основных соединений из водных растворов в соответствии с классической теории ионного обмена. -S0</a:t>
            </a:r>
            <a:r>
              <a:rPr lang="ru-RU" sz="1400" b="0" strike="noStrike" spc="-1" baseline="-25000">
                <a:solidFill>
                  <a:srgbClr val="000000"/>
                </a:solidFill>
                <a:uFill>
                  <a:solidFill>
                    <a:srgbClr val="FFFFFF"/>
                  </a:solidFill>
                </a:uFill>
                <a:latin typeface="Arial"/>
              </a:rPr>
              <a:t>3</a:t>
            </a:r>
            <a:r>
              <a:rPr lang="ru-RU" sz="1400" b="0" strike="noStrike" spc="-1" baseline="30000">
                <a:solidFill>
                  <a:srgbClr val="000000"/>
                </a:solidFill>
                <a:uFill>
                  <a:solidFill>
                    <a:srgbClr val="FFFFFF"/>
                  </a:solidFill>
                </a:uFill>
                <a:latin typeface="Arial"/>
              </a:rPr>
              <a:t>- </a:t>
            </a:r>
            <a:r>
              <a:rPr lang="ru-RU" sz="1400" b="0" strike="noStrike" spc="-1">
                <a:solidFill>
                  <a:srgbClr val="000000"/>
                </a:solidFill>
                <a:uFill>
                  <a:solidFill>
                    <a:srgbClr val="FFFFFF"/>
                  </a:solidFill>
                </a:uFill>
                <a:latin typeface="Arial"/>
              </a:rPr>
              <a:t>группа является сильным анионитом (SCX) и предназначена для экстракции основных аналитов из раствора. -N</a:t>
            </a:r>
            <a:r>
              <a:rPr lang="ru-RU" sz="1400" b="0" strike="noStrike" spc="-1" baseline="30000">
                <a:solidFill>
                  <a:srgbClr val="000000"/>
                </a:solidFill>
                <a:uFill>
                  <a:solidFill>
                    <a:srgbClr val="FFFFFF"/>
                  </a:solidFill>
                </a:uFill>
                <a:latin typeface="Arial"/>
              </a:rPr>
              <a:t>+</a:t>
            </a:r>
            <a:r>
              <a:rPr lang="ru-RU" sz="1400" b="0" strike="noStrike" spc="-1">
                <a:solidFill>
                  <a:srgbClr val="000000"/>
                </a:solidFill>
                <a:uFill>
                  <a:solidFill>
                    <a:srgbClr val="FFFFFF"/>
                  </a:solidFill>
                </a:uFill>
                <a:latin typeface="Arial"/>
              </a:rPr>
              <a:t>(CH</a:t>
            </a:r>
            <a:r>
              <a:rPr lang="ru-RU" sz="1400" b="0" strike="noStrike" spc="-1" baseline="-25000">
                <a:solidFill>
                  <a:srgbClr val="000000"/>
                </a:solidFill>
                <a:uFill>
                  <a:solidFill>
                    <a:srgbClr val="FFFFFF"/>
                  </a:solidFill>
                </a:uFill>
                <a:latin typeface="Arial"/>
              </a:rPr>
              <a:t>3</a:t>
            </a:r>
            <a:r>
              <a:rPr lang="ru-RU" sz="1400" b="0" strike="noStrike" spc="-1">
                <a:solidFill>
                  <a:srgbClr val="000000"/>
                </a:solidFill>
                <a:uFill>
                  <a:solidFill>
                    <a:srgbClr val="FFFFFF"/>
                  </a:solidFill>
                </a:uFill>
                <a:latin typeface="Arial"/>
              </a:rPr>
              <a:t>)</a:t>
            </a:r>
            <a:r>
              <a:rPr lang="ru-RU" sz="1400" b="0" strike="noStrike" spc="-1" baseline="-25000">
                <a:solidFill>
                  <a:srgbClr val="000000"/>
                </a:solidFill>
                <a:uFill>
                  <a:solidFill>
                    <a:srgbClr val="FFFFFF"/>
                  </a:solidFill>
                </a:uFill>
                <a:latin typeface="Arial"/>
              </a:rPr>
              <a:t>3</a:t>
            </a:r>
            <a:r>
              <a:rPr lang="ru-RU" sz="1400" b="0" strike="noStrike" spc="-1">
                <a:solidFill>
                  <a:srgbClr val="000000"/>
                </a:solidFill>
                <a:uFill>
                  <a:solidFill>
                    <a:srgbClr val="FFFFFF"/>
                  </a:solidFill>
                </a:uFill>
                <a:latin typeface="Arial"/>
              </a:rPr>
              <a:t> группа сильных анионитов (SAX) для адсорбции кислот. Для достижения оптимальных условий экстракции, ионообменные сорбенты и аналиты должны иметь противоположный заряд</a:t>
            </a:r>
            <a:r>
              <a:rPr lang="ru-RU" sz="1600" b="0" strike="noStrike" spc="-1">
                <a:solidFill>
                  <a:srgbClr val="000000"/>
                </a:solidFill>
                <a:uFill>
                  <a:solidFill>
                    <a:srgbClr val="FFFFFF"/>
                  </a:solidFill>
                </a:uFill>
                <a:latin typeface="Calibri"/>
              </a:rPr>
              <a:t>.</a:t>
            </a:r>
            <a:endParaRPr lang="ru-RU" sz="3000" b="0" strike="noStrike" spc="-1">
              <a:solidFill>
                <a:srgbClr val="000000"/>
              </a:solidFill>
              <a:uFill>
                <a:solidFill>
                  <a:srgbClr val="FFFFFF"/>
                </a:solidFill>
              </a:uFill>
              <a:latin typeface="Arial"/>
            </a:endParaRPr>
          </a:p>
        </p:txBody>
      </p:sp>
      <p:pic>
        <p:nvPicPr>
          <p:cNvPr id="1410" name="Picture 3"/>
          <p:cNvPicPr/>
          <p:nvPr/>
        </p:nvPicPr>
        <p:blipFill>
          <a:blip r:embed="rId5"/>
          <a:stretch/>
        </p:blipFill>
        <p:spPr>
          <a:xfrm>
            <a:off x="5430240" y="3050280"/>
            <a:ext cx="2561760" cy="2285640"/>
          </a:xfrm>
          <a:prstGeom prst="rect">
            <a:avLst/>
          </a:prstGeom>
          <a:ln w="9360">
            <a:noFill/>
          </a:ln>
        </p:spPr>
      </p:pic>
      <p:pic>
        <p:nvPicPr>
          <p:cNvPr id="1411" name="Picture 4"/>
          <p:cNvPicPr/>
          <p:nvPr/>
        </p:nvPicPr>
        <p:blipFill>
          <a:blip r:embed="rId6"/>
          <a:stretch/>
        </p:blipFill>
        <p:spPr>
          <a:xfrm>
            <a:off x="1000800" y="3082680"/>
            <a:ext cx="2590560" cy="2533320"/>
          </a:xfrm>
          <a:prstGeom prst="rect">
            <a:avLst/>
          </a:prstGeom>
          <a:ln w="9360">
            <a:noFill/>
          </a:ln>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1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13" name="Рисунок 1412"/>
          <p:cNvPicPr/>
          <p:nvPr/>
        </p:nvPicPr>
        <p:blipFill>
          <a:blip r:embed="rId3"/>
          <a:stretch/>
        </p:blipFill>
        <p:spPr>
          <a:xfrm>
            <a:off x="469080" y="288000"/>
            <a:ext cx="971640" cy="963720"/>
          </a:xfrm>
          <a:prstGeom prst="rect">
            <a:avLst/>
          </a:prstGeom>
          <a:ln>
            <a:noFill/>
          </a:ln>
        </p:spPr>
      </p:pic>
      <p:pic>
        <p:nvPicPr>
          <p:cNvPr id="1414" name="Рисунок 1413"/>
          <p:cNvPicPr/>
          <p:nvPr/>
        </p:nvPicPr>
        <p:blipFill>
          <a:blip r:embed="rId4"/>
          <a:stretch/>
        </p:blipFill>
        <p:spPr>
          <a:xfrm>
            <a:off x="721440" y="432360"/>
            <a:ext cx="493560" cy="571680"/>
          </a:xfrm>
          <a:prstGeom prst="rect">
            <a:avLst/>
          </a:prstGeom>
          <a:ln>
            <a:noFill/>
          </a:ln>
        </p:spPr>
      </p:pic>
      <p:sp>
        <p:nvSpPr>
          <p:cNvPr id="1415" name="TextShape 2"/>
          <p:cNvSpPr txBox="1"/>
          <p:nvPr/>
        </p:nvSpPr>
        <p:spPr>
          <a:xfrm>
            <a:off x="360000" y="1368000"/>
            <a:ext cx="8568000" cy="433764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Очень популярный и часто используемый сорбент  Florisil. Florisil (силикат магния) особенно подходит для очистки экстрактов из жиров, поскольку он преимущественно удерживает некоторые липиды. Florisil очень хорош для очистки экстрактов, содержащих неполярные пестициды, такие как хлорированные углеводороды, он удаляет большинство примесей при элюировании неполярными растворителями. Оксид алюминия (Al</a:t>
            </a:r>
            <a:r>
              <a:rPr lang="ru-RU" sz="1400" b="0" strike="noStrike" spc="-1" baseline="-25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O</a:t>
            </a:r>
            <a:r>
              <a:rPr lang="ru-RU" sz="1400" b="0" strike="noStrike" spc="-1" baseline="-25000">
                <a:solidFill>
                  <a:srgbClr val="000000"/>
                </a:solidFill>
                <a:uFill>
                  <a:solidFill>
                    <a:srgbClr val="FFFFFF"/>
                  </a:solidFill>
                </a:uFill>
                <a:latin typeface="Arial"/>
              </a:rPr>
              <a:t>3</a:t>
            </a:r>
            <a:r>
              <a:rPr lang="ru-RU" sz="1400" b="0" strike="noStrike" spc="-1">
                <a:solidFill>
                  <a:srgbClr val="000000"/>
                </a:solidFill>
                <a:uFill>
                  <a:solidFill>
                    <a:srgbClr val="FFFFFF"/>
                  </a:solidFill>
                </a:uFill>
                <a:latin typeface="Arial"/>
              </a:rPr>
              <a:t>) может быть заменен на Florisil для очистки экстрактов от жиров. Это особенно полезно для выделения некоторых полярных пестицидов без потерь на силикагеле. Florisil является силикатом магния, который получают путем осаждения из смеси растворов сульфата магния и силиката натрия с последующим прокаливанием около 1200°С. Он имеет площадь около 250-300 м</a:t>
            </a:r>
            <a:r>
              <a:rPr lang="ru-RU" sz="1400" b="0" strike="noStrike" spc="-1" baseline="30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 / г и рН около 8,5.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Оксид алюминия получают путем обезвоживания при низкой температуре (&lt;700°C) оксида алюминия тригидрата и смеси γ-оксида алюминия с небольшим количеством       α-оксида алюминия (менее активной формы) и карбоната натрия. В зависимости от условий обработки, оксид алюминия доступен в виде нейтральной (рН 7,5 ± 0,5), слабокислой (рН 6,0 ± 0,5), кислой (рН 4,5 ± 0,5) и основной (рН 9.5 ± 0.5) форм.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1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17" name="Рисунок 1416"/>
          <p:cNvPicPr/>
          <p:nvPr/>
        </p:nvPicPr>
        <p:blipFill>
          <a:blip r:embed="rId3"/>
          <a:stretch/>
        </p:blipFill>
        <p:spPr>
          <a:xfrm>
            <a:off x="469080" y="288000"/>
            <a:ext cx="971640" cy="963720"/>
          </a:xfrm>
          <a:prstGeom prst="rect">
            <a:avLst/>
          </a:prstGeom>
          <a:ln>
            <a:noFill/>
          </a:ln>
        </p:spPr>
      </p:pic>
      <p:pic>
        <p:nvPicPr>
          <p:cNvPr id="1418" name="Рисунок 1417"/>
          <p:cNvPicPr/>
          <p:nvPr/>
        </p:nvPicPr>
        <p:blipFill>
          <a:blip r:embed="rId4"/>
          <a:stretch/>
        </p:blipFill>
        <p:spPr>
          <a:xfrm>
            <a:off x="721440" y="432360"/>
            <a:ext cx="493560" cy="571680"/>
          </a:xfrm>
          <a:prstGeom prst="rect">
            <a:avLst/>
          </a:prstGeom>
          <a:ln>
            <a:noFill/>
          </a:ln>
        </p:spPr>
      </p:pic>
      <p:sp>
        <p:nvSpPr>
          <p:cNvPr id="1419" name="TextShape 2"/>
          <p:cNvSpPr txBox="1"/>
          <p:nvPr/>
        </p:nvSpPr>
        <p:spPr>
          <a:xfrm>
            <a:off x="432000" y="1480680"/>
            <a:ext cx="8424000" cy="4207320"/>
          </a:xfrm>
          <a:prstGeom prst="rect">
            <a:avLst/>
          </a:prstGeom>
          <a:noFill/>
          <a:ln>
            <a:noFill/>
          </a:ln>
        </p:spPr>
        <p:txBody>
          <a:bodyPr lIns="90000" tIns="45000" rIns="90000" bIns="45000"/>
          <a:lstStyle/>
          <a:p>
            <a:pPr marL="274320" indent="-273960" algn="ctr">
              <a:lnSpc>
                <a:spcPct val="100000"/>
              </a:lnSpc>
            </a:pPr>
            <a:r>
              <a:rPr lang="ru-RU" sz="1400" b="0" i="1" strike="noStrike" spc="-1">
                <a:solidFill>
                  <a:srgbClr val="000000"/>
                </a:solidFill>
                <a:uFill>
                  <a:solidFill>
                    <a:srgbClr val="FFFFFF"/>
                  </a:solidFill>
                </a:uFill>
                <a:latin typeface="Arial"/>
              </a:rPr>
              <a:t>Углеродные адсорбционные материалы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Достаточно перспективными материалами для ТФЭ являются активированные угли и сажи. Удельная поверхность этих материалов может варьироваться в широких пределах в зависимости от технологии их изготовления: от 10м</a:t>
            </a:r>
            <a:r>
              <a:rPr lang="ru-RU" sz="1400" b="0" strike="noStrike" spc="-1" baseline="30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 /г для непористых саж (ENVI-Carb, Supelco, США) до 1000 м</a:t>
            </a:r>
            <a:r>
              <a:rPr lang="ru-RU" sz="1400" b="0" strike="noStrike" spc="-1" baseline="30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/г (различные активированные угли). Сажи, выпускаемые для твердофазной экстракции, графитизуются при высокой температуре для гомогенизации их поверхности, удаления с нее остаточных полярных групп. Угли содержат на своей поверхности значительное количество полярных групп.</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Углеродные адсорбенты демонстрируют лучшие результаты по адсорбции из водных и водно-органических сред по сравнению со всеми остальными типами адсорбционных материалов. Гидрофобность углей такова, что позволяет адсорбировать липофильные аналиты даже из некоторых органических полярных растворителей, к примеру, метанола и в некоторых случаях - ацетона. Основным и очень существенным недостатком углеродных адсорбентов является затрудненная десорбция аналитов, что ограничивает интенсивное применение углей. Для смыва аналитов с такого рода материалов обычно применяют термодесорбцию горячими растворителями с относительно высокими температурами кипения: толуолом, ксилолом, хлороформом и их смесями. В случае применения термодесорбции картриджи для углеродных материалов изготавливаются из стекла.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2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21" name="Рисунок 1420"/>
          <p:cNvPicPr/>
          <p:nvPr/>
        </p:nvPicPr>
        <p:blipFill>
          <a:blip r:embed="rId3"/>
          <a:stretch/>
        </p:blipFill>
        <p:spPr>
          <a:xfrm>
            <a:off x="469080" y="288000"/>
            <a:ext cx="971640" cy="963720"/>
          </a:xfrm>
          <a:prstGeom prst="rect">
            <a:avLst/>
          </a:prstGeom>
          <a:ln>
            <a:noFill/>
          </a:ln>
        </p:spPr>
      </p:pic>
      <p:pic>
        <p:nvPicPr>
          <p:cNvPr id="1422" name="Рисунок 1421"/>
          <p:cNvPicPr/>
          <p:nvPr/>
        </p:nvPicPr>
        <p:blipFill>
          <a:blip r:embed="rId4"/>
          <a:stretch/>
        </p:blipFill>
        <p:spPr>
          <a:xfrm>
            <a:off x="721440" y="432360"/>
            <a:ext cx="493560" cy="571680"/>
          </a:xfrm>
          <a:prstGeom prst="rect">
            <a:avLst/>
          </a:prstGeom>
          <a:ln>
            <a:noFill/>
          </a:ln>
        </p:spPr>
      </p:pic>
      <p:sp>
        <p:nvSpPr>
          <p:cNvPr id="1423" name="TextShape 2"/>
          <p:cNvSpPr txBox="1"/>
          <p:nvPr/>
        </p:nvSpPr>
        <p:spPr>
          <a:xfrm>
            <a:off x="288000" y="1415520"/>
            <a:ext cx="8568000" cy="3336480"/>
          </a:xfrm>
          <a:prstGeom prst="rect">
            <a:avLst/>
          </a:prstGeom>
          <a:noFill/>
          <a:ln>
            <a:noFill/>
          </a:ln>
        </p:spPr>
        <p:txBody>
          <a:bodyPr lIns="90000" tIns="46800" rIns="90000" bIns="468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Универсальность этих сорбентов, вероятно, из-за их поведения как неспецифического стандартного (т.е. ван-дер-ваальсовых взаимодействий) и анионообменного сорбента. Недостаток углеродных сорбентов  связанный с чрезмерным удержанием можно избежать, выполняя элюцию в режиме обратной промывки . Пористый графитированый углерод (PGC) была доступен для SPE картриджей еще в конце 1980-х годов. Новые углеродные сорбенты представлены пористым иммобилизованным графитированым углеродом, в котором графит иммобилизован на силикагельной структуре, и именно поэтому он более стабилен, чем первые углеродные сорбенты. Сорбенты (PGC) имеют среднюю удельную площадь поверхности 120 м</a:t>
            </a:r>
            <a:r>
              <a:rPr lang="ru-RU" sz="1400" b="0" strike="noStrike" spc="-1" baseline="30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/г, равномерную структуру пор со средним диаметром  25 нм и пористостью 75%. Использование PGC предпочтительнее для концентрирования полярных фенольных соединений  по сравнению с полимерными сорбентами. Углеродные сорбенты в отличие от других сорбентов имеет различные характеристики вымывания из-за его липофильного характера. Сорбент поглощает преимущественно неполярные и высокомолекулярные пестициды. </a:t>
            </a: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2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25" name="Рисунок 1424"/>
          <p:cNvPicPr/>
          <p:nvPr/>
        </p:nvPicPr>
        <p:blipFill>
          <a:blip r:embed="rId3"/>
          <a:stretch/>
        </p:blipFill>
        <p:spPr>
          <a:xfrm>
            <a:off x="469080" y="288000"/>
            <a:ext cx="971640" cy="963720"/>
          </a:xfrm>
          <a:prstGeom prst="rect">
            <a:avLst/>
          </a:prstGeom>
          <a:ln>
            <a:noFill/>
          </a:ln>
        </p:spPr>
      </p:pic>
      <p:pic>
        <p:nvPicPr>
          <p:cNvPr id="1426" name="Рисунок 1425"/>
          <p:cNvPicPr/>
          <p:nvPr/>
        </p:nvPicPr>
        <p:blipFill>
          <a:blip r:embed="rId4"/>
          <a:stretch/>
        </p:blipFill>
        <p:spPr>
          <a:xfrm>
            <a:off x="721440" y="432360"/>
            <a:ext cx="493560" cy="571680"/>
          </a:xfrm>
          <a:prstGeom prst="rect">
            <a:avLst/>
          </a:prstGeom>
          <a:ln>
            <a:noFill/>
          </a:ln>
        </p:spPr>
      </p:pic>
      <p:sp>
        <p:nvSpPr>
          <p:cNvPr id="1427" name="TextShape 2"/>
          <p:cNvSpPr txBox="1"/>
          <p:nvPr/>
        </p:nvSpPr>
        <p:spPr>
          <a:xfrm>
            <a:off x="216000" y="1468440"/>
            <a:ext cx="8712000" cy="4435560"/>
          </a:xfrm>
          <a:prstGeom prst="rect">
            <a:avLst/>
          </a:prstGeom>
          <a:noFill/>
          <a:ln>
            <a:noFill/>
          </a:ln>
        </p:spPr>
        <p:txBody>
          <a:bodyPr lIns="90000" tIns="45000" rIns="90000" bIns="45000"/>
          <a:lstStyle/>
          <a:p>
            <a:pPr marL="274320" indent="-273960" algn="ctr">
              <a:lnSpc>
                <a:spcPct val="100000"/>
              </a:lnSpc>
            </a:pPr>
            <a:r>
              <a:rPr lang="ru-RU" sz="1400" b="0" strike="noStrike" spc="-1" baseline="-25000">
                <a:solidFill>
                  <a:srgbClr val="000000"/>
                </a:solidFill>
                <a:uFill>
                  <a:solidFill>
                    <a:srgbClr val="FFFFFF"/>
                  </a:solidFill>
                </a:uFill>
                <a:latin typeface="Arial"/>
              </a:rPr>
              <a:t> </a:t>
            </a:r>
            <a:r>
              <a:rPr lang="ru-RU" sz="1400" b="0" i="1" strike="noStrike" spc="-1">
                <a:solidFill>
                  <a:srgbClr val="000000"/>
                </a:solidFill>
                <a:uFill>
                  <a:solidFill>
                    <a:srgbClr val="FFFFFF"/>
                  </a:solidFill>
                </a:uFill>
                <a:latin typeface="Arial"/>
              </a:rPr>
              <a:t>Нейтральные полимерные адсорбционные материалы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Адсорбционные свойства полимерных материалов зависят от совокупности их структурных и химических характеристик; к первым относятся величина удельной площади поверхности, размер пор, распределение пор по размеру, суммарный объем пор, ко вторым - гидрофобность или гидрофильность поверхности, наличие функциональных групп. Априорный выбор оптимального сорбента часто оказывается затруднительным, так как фирмы-производители редко сообщают все эти характеристики сорбентов.</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Структурные параметры сорбента определяются степенью сшивки его полимерного каркаса и использованием определенных порогенов в процессе синтеза.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Материалы низкой степени сшивки не обладают пористостью в сухом состоянии, но способны набухать в ограниченном наборе жидких сред и, как правило, используются для получения ионообменных смол. Последние набухают в водных средах и извлекают из воды катионы или анионы как минеральной природы, так и органические кислоты или основания. Слабо сшитые гидрофильные материалы на основе декстранов также набухают в воде и могут использоваться для получения ионообменных или специфических сорбентов. Однако эти сорбенты в набухшем состоянии довольно эластичны и сминаются в колонке при повышении перепада давления.</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2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29" name="Рисунок 1428"/>
          <p:cNvPicPr/>
          <p:nvPr/>
        </p:nvPicPr>
        <p:blipFill>
          <a:blip r:embed="rId3"/>
          <a:stretch/>
        </p:blipFill>
        <p:spPr>
          <a:xfrm>
            <a:off x="469080" y="288000"/>
            <a:ext cx="971640" cy="963720"/>
          </a:xfrm>
          <a:prstGeom prst="rect">
            <a:avLst/>
          </a:prstGeom>
          <a:ln>
            <a:noFill/>
          </a:ln>
        </p:spPr>
      </p:pic>
      <p:pic>
        <p:nvPicPr>
          <p:cNvPr id="1430" name="Рисунок 1429"/>
          <p:cNvPicPr/>
          <p:nvPr/>
        </p:nvPicPr>
        <p:blipFill>
          <a:blip r:embed="rId4"/>
          <a:stretch/>
        </p:blipFill>
        <p:spPr>
          <a:xfrm>
            <a:off x="721440" y="432360"/>
            <a:ext cx="493560" cy="571680"/>
          </a:xfrm>
          <a:prstGeom prst="rect">
            <a:avLst/>
          </a:prstGeom>
          <a:ln>
            <a:noFill/>
          </a:ln>
        </p:spPr>
      </p:pic>
      <p:sp>
        <p:nvSpPr>
          <p:cNvPr id="1431" name="TextShape 2"/>
          <p:cNvSpPr txBox="1"/>
          <p:nvPr/>
        </p:nvSpPr>
        <p:spPr>
          <a:xfrm>
            <a:off x="216000" y="1368000"/>
            <a:ext cx="8640000" cy="381600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Сорбенты со средней степенью сшивки обычно синтезируют в присутствии осаждающего полимер порогена, что приводит к фазовому распаду системы и образованию макропористой структуры конечного материала. Удельная поверхность такого материала редко превышает несколько десятков м /г, но поры имеют от сотен до тысяч ангстрем в диаметре. Такие поры, с одной стороны, позволяют сорбировать крупные молекулы, с другой - закреплять на поверхности пор крупные лиганды, например сложные молекулы красителей, комплексы металлов и даже белковые антитела. Макропористые полимеры используют для синтеза специфических сорбентов для селективной аффинной (биоспецифической) или металло-хелат-аффинной (лигандообменной) сорбции белков, или наоборот, для закрепления крупных антител и селективной сорбции низкомолекулярных антигенов. Примером сорбентов со средней степенью сшивки являются PLRP-S (PolymerLabs, Великобритания) и PRP-1 (Hamilton, США). Эти материалы способны работать в определенном наборе растворителей, что ограничивает возможности выбора среды для проведения процессов сорбции и десорбции.</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 1970-х годах были получены жесткие микропористые полимерные материалы, практически одинаково набухающие и способные работать в любых жидких средах. Этому типу полимерных сеток и адсорбционных материалов было предложено название «сверхсшитые» (hypercrosslinked)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33" name="Рисунок 1432"/>
          <p:cNvPicPr/>
          <p:nvPr/>
        </p:nvPicPr>
        <p:blipFill>
          <a:blip r:embed="rId3"/>
          <a:stretch/>
        </p:blipFill>
        <p:spPr>
          <a:xfrm>
            <a:off x="469080" y="288000"/>
            <a:ext cx="971640" cy="963720"/>
          </a:xfrm>
          <a:prstGeom prst="rect">
            <a:avLst/>
          </a:prstGeom>
          <a:ln>
            <a:noFill/>
          </a:ln>
        </p:spPr>
      </p:pic>
      <p:pic>
        <p:nvPicPr>
          <p:cNvPr id="1434" name="Рисунок 1433"/>
          <p:cNvPicPr/>
          <p:nvPr/>
        </p:nvPicPr>
        <p:blipFill>
          <a:blip r:embed="rId4"/>
          <a:stretch/>
        </p:blipFill>
        <p:spPr>
          <a:xfrm>
            <a:off x="721440" y="432360"/>
            <a:ext cx="493560" cy="571680"/>
          </a:xfrm>
          <a:prstGeom prst="rect">
            <a:avLst/>
          </a:prstGeom>
          <a:ln>
            <a:noFill/>
          </a:ln>
        </p:spPr>
      </p:pic>
      <p:sp>
        <p:nvSpPr>
          <p:cNvPr id="1435" name="TextShape 2"/>
          <p:cNvSpPr txBox="1"/>
          <p:nvPr/>
        </p:nvSpPr>
        <p:spPr>
          <a:xfrm>
            <a:off x="360000" y="1640520"/>
            <a:ext cx="8496000" cy="447948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Отличительным признаком сверхсшитых сорбентов является их исключительно высокая удельная поверхность - порядка 1000 м</a:t>
            </a:r>
            <a:r>
              <a:rPr lang="ru-RU" sz="1400" b="0" strike="noStrike" spc="-1" baseline="30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/г и выше и, соответственно, высокая сорбционная активность. Характерный размер пор этих материалов 20-40 ангстрем. В настоящее время для ТФЭ применяются несколько марок коммерчески доступных сверхсшитых полистирольных материалов: Purosep MN-200 (Purolite, Великобритания) и Isolute ENV (1ST, Великобритания) - эти сорбенты, кроме сорбционных микро и мезо-пор, содержат еще и транспортные макропоры. Сверхсшитую полистирольную природу имеет и сорбент LiChrolut EN (фирма Merck, Германия). По величине удельной поверхности и сорбционной емкости указанным сверхсшитым полистиролам существенно уступают пористые стирол-дивинилбензольные материалы типа Amberlite XAD-4 (Rohm&amp;Haas, США). Все эти ПС-ДВБ (PS-DVB) сорбенты имеют гидрофобную поверхность. К сорбентам XAD по своей пористой структуре близок материал Oasis HLB (Waters, США), однако у него в ПС-ДВБ-матрицу включено до 30% звеньев поливинилпирролидона и потому он более гидрофилен, в частности, напрямую смачивается водой, тогда как гидрофобные сорбенты требуют предварительного смачивания («активации») метанолом или ацетонитрилом.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Особенным свойством сверхсшитых полистролов является их способность концентрировать аналиты не только из водных сред, но и из органических растворителей.</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37" name="Рисунок 1436"/>
          <p:cNvPicPr/>
          <p:nvPr/>
        </p:nvPicPr>
        <p:blipFill>
          <a:blip r:embed="rId3"/>
          <a:stretch/>
        </p:blipFill>
        <p:spPr>
          <a:xfrm>
            <a:off x="469080" y="288000"/>
            <a:ext cx="971640" cy="963720"/>
          </a:xfrm>
          <a:prstGeom prst="rect">
            <a:avLst/>
          </a:prstGeom>
          <a:ln>
            <a:noFill/>
          </a:ln>
        </p:spPr>
      </p:pic>
      <p:pic>
        <p:nvPicPr>
          <p:cNvPr id="1438" name="Рисунок 1437"/>
          <p:cNvPicPr/>
          <p:nvPr/>
        </p:nvPicPr>
        <p:blipFill>
          <a:blip r:embed="rId4"/>
          <a:stretch/>
        </p:blipFill>
        <p:spPr>
          <a:xfrm>
            <a:off x="721440" y="432360"/>
            <a:ext cx="493560" cy="571680"/>
          </a:xfrm>
          <a:prstGeom prst="rect">
            <a:avLst/>
          </a:prstGeom>
          <a:ln>
            <a:noFill/>
          </a:ln>
        </p:spPr>
      </p:pic>
      <p:sp>
        <p:nvSpPr>
          <p:cNvPr id="1439" name="TextShape 2"/>
          <p:cNvSpPr txBox="1"/>
          <p:nvPr/>
        </p:nvSpPr>
        <p:spPr>
          <a:xfrm>
            <a:off x="360000" y="1442520"/>
            <a:ext cx="8496000" cy="410148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Из метанола и ацетонитрила активно сорбируются неполярные аналиты. Из углеводородов сорбируются органические соединения, структура которых включает ненасыщенные системы: кратные связи углерод-углерод, углерод-кислород, ароматические (в том числе гетероциклические ароматические) молекулярные фрагменты. В последнем случае адсорбция происходит за счет π-взаимодействий ненасыщенных систем аналитов и адсорбента. Режим сорбции в этих условиях был назван «квази-нормально-фазовым» для сверхсшитых полистирольных адсорбентов, не содержащих полярных групп . Метод квази-нормально-фазного концентрирования применим для извлечения ароматических веществ из растительных и машинных масел, масляных экстрактов, нефтей и топлив.</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a:p>
            <a:pPr marL="274320" indent="-273960" algn="ctr">
              <a:lnSpc>
                <a:spcPct val="100000"/>
              </a:lnSpc>
            </a:pPr>
            <a:r>
              <a:rPr lang="ru-RU" sz="1400" b="0" i="1" strike="noStrike" spc="-1">
                <a:solidFill>
                  <a:srgbClr val="000000"/>
                </a:solidFill>
                <a:uFill>
                  <a:solidFill>
                    <a:srgbClr val="FFFFFF"/>
                  </a:solidFill>
                </a:uFill>
                <a:latin typeface="Arial"/>
              </a:rPr>
              <a:t>Смешанные и бифункциональные  адсорбенты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Смешанные сорбенты могут представлять собой смеси различных типов адсорбентов в определенных пропорциях. Как правило, один из адсорбентов является обращенно-фазовым, а другой – ионообменным ; к примеру, для концентрирования основных соединений может применяться смесь нейтратьного и сульфированного ПС-ДВБ. Но чаще всего применяют так называемые бифункциональные сорбенты. Эти сорбенты очень часто используют в технологии  CLEAN SCREEN при тестировании на наличие наркотикотических веществ.</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4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41" name="Рисунок 1440"/>
          <p:cNvPicPr/>
          <p:nvPr/>
        </p:nvPicPr>
        <p:blipFill>
          <a:blip r:embed="rId3"/>
          <a:stretch/>
        </p:blipFill>
        <p:spPr>
          <a:xfrm>
            <a:off x="469080" y="288000"/>
            <a:ext cx="971640" cy="963720"/>
          </a:xfrm>
          <a:prstGeom prst="rect">
            <a:avLst/>
          </a:prstGeom>
          <a:ln>
            <a:noFill/>
          </a:ln>
        </p:spPr>
      </p:pic>
      <p:pic>
        <p:nvPicPr>
          <p:cNvPr id="1442" name="Рисунок 1441"/>
          <p:cNvPicPr/>
          <p:nvPr/>
        </p:nvPicPr>
        <p:blipFill>
          <a:blip r:embed="rId4"/>
          <a:stretch/>
        </p:blipFill>
        <p:spPr>
          <a:xfrm>
            <a:off x="721440" y="432360"/>
            <a:ext cx="493560" cy="571680"/>
          </a:xfrm>
          <a:prstGeom prst="rect">
            <a:avLst/>
          </a:prstGeom>
          <a:ln>
            <a:noFill/>
          </a:ln>
        </p:spPr>
      </p:pic>
      <p:sp>
        <p:nvSpPr>
          <p:cNvPr id="1443" name="TextShape 2"/>
          <p:cNvSpPr txBox="1"/>
          <p:nvPr/>
        </p:nvSpPr>
        <p:spPr>
          <a:xfrm>
            <a:off x="288000" y="1296000"/>
            <a:ext cx="8496000" cy="179532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Бифункциональными называются материалы, на которых осуществляется селективная сорбция аналитов комбинацией нескольких механизмов взаимодействия с сорбентом. Такие адсорбенты могут содержать в своей структуре наряду с неполярными фрагментами различные полярные функциональные группы, в том числе ионные и хелатирующие группировки, а также ненасыщенные системы. Примером бифункционального материала может являться силикагель с различными одновременно привитыми фазами, обращенно-фазовой (октадецильной) и ионообменной (триметиламинопропильной или сульфопропильной).</a:t>
            </a:r>
            <a:endParaRPr lang="ru-RU" sz="1800" b="0" strike="noStrike" spc="-1">
              <a:solidFill>
                <a:srgbClr val="000000"/>
              </a:solidFill>
              <a:uFill>
                <a:solidFill>
                  <a:srgbClr val="FFFFFF"/>
                </a:solidFill>
              </a:uFill>
              <a:latin typeface="Arial"/>
            </a:endParaRPr>
          </a:p>
        </p:txBody>
      </p:sp>
      <p:pic>
        <p:nvPicPr>
          <p:cNvPr id="1444" name="Picture 3"/>
          <p:cNvPicPr/>
          <p:nvPr/>
        </p:nvPicPr>
        <p:blipFill>
          <a:blip r:embed="rId5"/>
          <a:stretch/>
        </p:blipFill>
        <p:spPr>
          <a:xfrm>
            <a:off x="432000" y="3096000"/>
            <a:ext cx="2828520" cy="2771280"/>
          </a:xfrm>
          <a:prstGeom prst="rect">
            <a:avLst/>
          </a:prstGeom>
          <a:ln w="9360">
            <a:noFill/>
          </a:ln>
        </p:spPr>
      </p:pic>
      <p:sp>
        <p:nvSpPr>
          <p:cNvPr id="1445" name="TextShape 3"/>
          <p:cNvSpPr txBox="1"/>
          <p:nvPr/>
        </p:nvSpPr>
        <p:spPr>
          <a:xfrm>
            <a:off x="3600000" y="3017160"/>
            <a:ext cx="5112000" cy="2860920"/>
          </a:xfrm>
          <a:prstGeom prst="rect">
            <a:avLst/>
          </a:prstGeom>
          <a:noFill/>
          <a:ln>
            <a:noFill/>
          </a:ln>
        </p:spPr>
        <p:txBody>
          <a:bodyPr lIns="90000" tIns="45000" rIns="90000" bIns="45000"/>
          <a:lstStyle/>
          <a:p>
            <a:pPr algn="just">
              <a:lnSpc>
                <a:spcPct val="100000"/>
              </a:lnSpc>
            </a:pPr>
            <a:r>
              <a:rPr lang="ru-RU" sz="1400" b="0" strike="noStrike" spc="-1">
                <a:solidFill>
                  <a:srgbClr val="000000"/>
                </a:solidFill>
                <a:uFill>
                  <a:solidFill>
                    <a:srgbClr val="FFFFFF"/>
                  </a:solidFill>
                </a:uFill>
                <a:latin typeface="Arial"/>
              </a:rPr>
              <a:t>Широким классом бифункциональных адсорбентов являются химически модифицированные ПС-ДВБ смолы. Кроме частичного сульфирования, модификация полистирольных материалов легко осуществляется ацилированием по Фриделю-Крафтцу, либо хлорметилированием с последующим аминированием. Улучшение адсорбционных свойств при концентрировании полярных и ионных аналитов принято связывать прежде всего с ускорением массопереноса вследствие увеличения смачиваемости изначально неполярных исходных материалов, а также с появлением дополнительных полярных взаимодействий адсорбент-аналит.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4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47" name="Рисунок 1446"/>
          <p:cNvPicPr/>
          <p:nvPr/>
        </p:nvPicPr>
        <p:blipFill>
          <a:blip r:embed="rId3"/>
          <a:stretch/>
        </p:blipFill>
        <p:spPr>
          <a:xfrm>
            <a:off x="469080" y="288000"/>
            <a:ext cx="971640" cy="963720"/>
          </a:xfrm>
          <a:prstGeom prst="rect">
            <a:avLst/>
          </a:prstGeom>
          <a:ln>
            <a:noFill/>
          </a:ln>
        </p:spPr>
      </p:pic>
      <p:pic>
        <p:nvPicPr>
          <p:cNvPr id="1448" name="Рисунок 1447"/>
          <p:cNvPicPr/>
          <p:nvPr/>
        </p:nvPicPr>
        <p:blipFill>
          <a:blip r:embed="rId4"/>
          <a:stretch/>
        </p:blipFill>
        <p:spPr>
          <a:xfrm>
            <a:off x="721440" y="432360"/>
            <a:ext cx="493560" cy="571680"/>
          </a:xfrm>
          <a:prstGeom prst="rect">
            <a:avLst/>
          </a:prstGeom>
          <a:ln>
            <a:noFill/>
          </a:ln>
        </p:spPr>
      </p:pic>
      <p:sp>
        <p:nvSpPr>
          <p:cNvPr id="1449" name="TextShape 2"/>
          <p:cNvSpPr txBox="1"/>
          <p:nvPr/>
        </p:nvSpPr>
        <p:spPr>
          <a:xfrm>
            <a:off x="432000" y="1368000"/>
            <a:ext cx="8424000" cy="381708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Зависимость эффективности адсорбции на модифицированных смолах от плотности прививки полярных фрагментов проходит через максимум, так как чрезмерное количество полярных групп приводит к уменьшению гидрофобности материала и снижению адсорбции . Степень сульфирования 0.6 мэкв/г была признана оптимальной, повышающей факторы емкости по различным полярным аналитам в десятки раз по сравнению с несульфированными смолами. Активация картриджей метанолом перед экстракцией приводит к дополнительному увеличению удерживания полярных соединений.</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Наиболее широко применяемыми на данный момент бифункциональными адсорбентами для твердофазной экстракции являются Oasis HLB, Oasis МСХ и Oasis MAX (Waters), являющиеся сополимерами неполярных стирола и дивинилбензола и полярного винилпирролидона с высокой степенью сшивки: нейтральный (Oasis HLB), с привитыми сульфогруппами (Oasis МСХ) и с триметиламино-группами (Oasis МАХ).</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51" name="Рисунок 1450"/>
          <p:cNvPicPr/>
          <p:nvPr/>
        </p:nvPicPr>
        <p:blipFill>
          <a:blip r:embed="rId3"/>
          <a:stretch/>
        </p:blipFill>
        <p:spPr>
          <a:xfrm>
            <a:off x="469080" y="288000"/>
            <a:ext cx="971640" cy="963720"/>
          </a:xfrm>
          <a:prstGeom prst="rect">
            <a:avLst/>
          </a:prstGeom>
          <a:ln>
            <a:noFill/>
          </a:ln>
        </p:spPr>
      </p:pic>
      <p:pic>
        <p:nvPicPr>
          <p:cNvPr id="1452" name="Рисунок 1451"/>
          <p:cNvPicPr/>
          <p:nvPr/>
        </p:nvPicPr>
        <p:blipFill>
          <a:blip r:embed="rId4"/>
          <a:stretch/>
        </p:blipFill>
        <p:spPr>
          <a:xfrm>
            <a:off x="721440" y="432360"/>
            <a:ext cx="493560" cy="571680"/>
          </a:xfrm>
          <a:prstGeom prst="rect">
            <a:avLst/>
          </a:prstGeom>
          <a:ln>
            <a:noFill/>
          </a:ln>
        </p:spPr>
      </p:pic>
      <p:sp>
        <p:nvSpPr>
          <p:cNvPr id="1453" name="TextShape 2"/>
          <p:cNvSpPr txBox="1"/>
          <p:nvPr/>
        </p:nvSpPr>
        <p:spPr>
          <a:xfrm>
            <a:off x="360000" y="1184040"/>
            <a:ext cx="8496000" cy="5007960"/>
          </a:xfrm>
          <a:prstGeom prst="rect">
            <a:avLst/>
          </a:prstGeom>
          <a:noFill/>
          <a:ln>
            <a:noFill/>
          </a:ln>
        </p:spPr>
        <p:txBody>
          <a:bodyPr lIns="90000" tIns="45000" rIns="90000" bIns="45000"/>
          <a:lstStyle/>
          <a:p>
            <a:pPr marL="274320" indent="-273960" algn="ctr">
              <a:lnSpc>
                <a:spcPct val="100000"/>
              </a:lnSpc>
            </a:pPr>
            <a:r>
              <a:rPr lang="ru-RU" sz="1400" b="0" i="1" strike="noStrike" spc="-1">
                <a:solidFill>
                  <a:srgbClr val="000000"/>
                </a:solidFill>
                <a:uFill>
                  <a:solidFill>
                    <a:srgbClr val="FFFFFF"/>
                  </a:solidFill>
                </a:uFill>
                <a:latin typeface="Arial"/>
              </a:rPr>
              <a:t>Аффинные и импринтные адсорбционные материалы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К наиболее селективным материалам для ТФЭ можно отнести аффинные (Affinity SPE) и импринтные (Molecular Imprinted Solid-Phase Extraction, MISPE) адсорбенты.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Принцип действия аффинных адсорбционных материалов основан на селективности биокомплементарных взаимодействий пары лиганд-аналит, например, пары антитело-антиген. Для прививки (иммобилизации) антител или других лигандов применяются три типа стационарных фаз: полисахаридные носители (агароза, целлюлоза), макропористые полимерные носители на основе полиметакрилата или ПС-ДВБ, а также силикагель и макропористые стекла . Метод офф-лайн ТФЭ совместим с аффинными адсорбционными материалами на любой основе, в то время как он-лайн анализ возможен лишь с применением аффинных адсорбентов на основе силикагеля и ПС-ДВБ, способных выдерживать значительный перепад давления в экстракционном картридже.</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Одним из недостатков аффинных адсорбентов для ТФЭ является потеря их адсорбционной активности в водно-органических смесях с большой концентрацией органических растворителей, то есть в оптимальных условиях смыва аналитов. Для продления срока службы аффинных он-лайн картриджей применяется следующий технический прием: подвижная фаза пропускается через картридж только первые несколько минут градиентного элюирования до достижения определенного содержания органического растворителя в водном буфере, затем инжектор переключается в положение прерывания потока; подвижная фаза идет через хроматографическую колонку минуя картридж, который во время анализа регенерируется водным буфером. В среднем, на одном аффинном картридже можно провести до десятка анализов.</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55" name="Рисунок 1454"/>
          <p:cNvPicPr/>
          <p:nvPr/>
        </p:nvPicPr>
        <p:blipFill>
          <a:blip r:embed="rId3"/>
          <a:stretch/>
        </p:blipFill>
        <p:spPr>
          <a:xfrm>
            <a:off x="469080" y="288000"/>
            <a:ext cx="971640" cy="963720"/>
          </a:xfrm>
          <a:prstGeom prst="rect">
            <a:avLst/>
          </a:prstGeom>
          <a:ln>
            <a:noFill/>
          </a:ln>
        </p:spPr>
      </p:pic>
      <p:pic>
        <p:nvPicPr>
          <p:cNvPr id="1456" name="Рисунок 1455"/>
          <p:cNvPicPr/>
          <p:nvPr/>
        </p:nvPicPr>
        <p:blipFill>
          <a:blip r:embed="rId4"/>
          <a:stretch/>
        </p:blipFill>
        <p:spPr>
          <a:xfrm>
            <a:off x="721440" y="432360"/>
            <a:ext cx="493560" cy="571680"/>
          </a:xfrm>
          <a:prstGeom prst="rect">
            <a:avLst/>
          </a:prstGeom>
          <a:ln>
            <a:noFill/>
          </a:ln>
        </p:spPr>
      </p:pic>
      <p:sp>
        <p:nvSpPr>
          <p:cNvPr id="1457" name="TextShape 2"/>
          <p:cNvSpPr txBox="1"/>
          <p:nvPr/>
        </p:nvSpPr>
        <p:spPr>
          <a:xfrm>
            <a:off x="360000" y="1368000"/>
            <a:ext cx="8496000" cy="424800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Высокая селективность импринтных адсорбентов обусловлена наличием полостей, комплементарных структуре концентрируемых аналитов. Импринтные адсорбенты получают сополимеризацией полярных мономеров типа акриламида, метилакрилата, винилпиридина со значительным количеством сшивающего агента (чаще всего этиленгликольдиметакрилата) в присутствии либо самого целевого аналита (формообразователя), либо аналогичного по структуре соединения. Затем это соединение тщательно отмывается, оставляя в сильно сшитой матрице полимера полости соответствующего размера и конфигурации. Одним из интересных с аналитической точки зрения свойств импринтных (а также аффинных) адсорбционных материалов является повышенная селективность удерживания структурно близких соединений (для аффинных адсорбентов - аналогов антигена); это свойство соответствует зарубежному термину «cross-reactivity».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Полярные, содержащие ионные группы импринтные адсорбенты на основе полиметакриловой кислоты или винилпиридина во многих случаях не обладают необходимой гидрофобностью для проведения эффективного концентрирования из водных образцов большого обьема. В этих случаях импринтные адсорбенты применяются для твердофазной экстракции аналитов из пробы, уже сконцентрированной с помощью универсальных адсорбционных материалов</a:t>
            </a:r>
            <a:r>
              <a:rPr lang="ru-RU" sz="1400" b="0" strike="noStrike" spc="-1">
                <a:solidFill>
                  <a:srgbClr val="000000"/>
                </a:solidFill>
                <a:uFill>
                  <a:solidFill>
                    <a:srgbClr val="FFFFFF"/>
                  </a:solidFill>
                </a:uFill>
                <a:latin typeface="Calibri"/>
              </a:rPr>
              <a:t>.</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59" name="Рисунок 1458"/>
          <p:cNvPicPr/>
          <p:nvPr/>
        </p:nvPicPr>
        <p:blipFill>
          <a:blip r:embed="rId3"/>
          <a:stretch/>
        </p:blipFill>
        <p:spPr>
          <a:xfrm>
            <a:off x="469080" y="288000"/>
            <a:ext cx="971640" cy="963720"/>
          </a:xfrm>
          <a:prstGeom prst="rect">
            <a:avLst/>
          </a:prstGeom>
          <a:ln>
            <a:noFill/>
          </a:ln>
        </p:spPr>
      </p:pic>
      <p:pic>
        <p:nvPicPr>
          <p:cNvPr id="1460" name="Рисунок 1459"/>
          <p:cNvPicPr/>
          <p:nvPr/>
        </p:nvPicPr>
        <p:blipFill>
          <a:blip r:embed="rId4"/>
          <a:stretch/>
        </p:blipFill>
        <p:spPr>
          <a:xfrm>
            <a:off x="721440" y="432360"/>
            <a:ext cx="493560" cy="571680"/>
          </a:xfrm>
          <a:prstGeom prst="rect">
            <a:avLst/>
          </a:prstGeom>
          <a:ln>
            <a:noFill/>
          </a:ln>
        </p:spPr>
      </p:pic>
      <p:sp>
        <p:nvSpPr>
          <p:cNvPr id="1461" name="TextShape 2"/>
          <p:cNvSpPr txBox="1"/>
          <p:nvPr/>
        </p:nvSpPr>
        <p:spPr>
          <a:xfrm>
            <a:off x="500400" y="1214280"/>
            <a:ext cx="8229240" cy="356760"/>
          </a:xfrm>
          <a:prstGeom prst="rect">
            <a:avLst/>
          </a:prstGeom>
          <a:noFill/>
          <a:ln>
            <a:noFill/>
          </a:ln>
        </p:spPr>
        <p:txBody>
          <a:bodyPr lIns="90000" tIns="45000" rIns="90000" bIns="45000"/>
          <a:lstStyle/>
          <a:p>
            <a:pPr marL="274320" indent="-273960" algn="ctr">
              <a:lnSpc>
                <a:spcPct val="100000"/>
              </a:lnSpc>
            </a:pPr>
            <a:r>
              <a:rPr lang="ru-RU" sz="1600" b="0" i="1" strike="noStrike" spc="-1">
                <a:solidFill>
                  <a:srgbClr val="000000"/>
                </a:solidFill>
                <a:uFill>
                  <a:solidFill>
                    <a:srgbClr val="FFFFFF"/>
                  </a:solidFill>
                </a:uFill>
                <a:latin typeface="Calibri"/>
              </a:rPr>
              <a:t>Способы подачи элюентов в ТФЭ</a:t>
            </a:r>
            <a:endParaRPr lang="ru-RU" sz="3000" b="0" strike="noStrike" spc="-1">
              <a:solidFill>
                <a:srgbClr val="000000"/>
              </a:solidFill>
              <a:uFill>
                <a:solidFill>
                  <a:srgbClr val="FFFFFF"/>
                </a:solidFill>
              </a:uFill>
              <a:latin typeface="Arial"/>
            </a:endParaRPr>
          </a:p>
          <a:p>
            <a:pPr marL="274320" indent="-273960" algn="ctr">
              <a:lnSpc>
                <a:spcPct val="100000"/>
              </a:lnSpc>
            </a:pPr>
            <a:endParaRPr lang="ru-RU" sz="3000" b="0" strike="noStrike" spc="-1">
              <a:solidFill>
                <a:srgbClr val="000000"/>
              </a:solidFill>
              <a:uFill>
                <a:solidFill>
                  <a:srgbClr val="FFFFFF"/>
                </a:solidFill>
              </a:uFill>
              <a:latin typeface="Arial"/>
            </a:endParaRPr>
          </a:p>
          <a:p>
            <a:pPr marL="274320" indent="-273960" algn="just">
              <a:lnSpc>
                <a:spcPct val="100000"/>
              </a:lnSpc>
            </a:pPr>
            <a:endParaRPr lang="ru-RU" sz="3000" b="0" strike="noStrike" spc="-1">
              <a:solidFill>
                <a:srgbClr val="000000"/>
              </a:solidFill>
              <a:uFill>
                <a:solidFill>
                  <a:srgbClr val="FFFFFF"/>
                </a:solidFill>
              </a:uFill>
              <a:latin typeface="Arial"/>
            </a:endParaRPr>
          </a:p>
        </p:txBody>
      </p:sp>
      <p:pic>
        <p:nvPicPr>
          <p:cNvPr id="1462" name="Picture 2"/>
          <p:cNvPicPr/>
          <p:nvPr/>
        </p:nvPicPr>
        <p:blipFill>
          <a:blip r:embed="rId5"/>
          <a:stretch/>
        </p:blipFill>
        <p:spPr>
          <a:xfrm>
            <a:off x="357480" y="2000160"/>
            <a:ext cx="2057040" cy="2704680"/>
          </a:xfrm>
          <a:prstGeom prst="rect">
            <a:avLst/>
          </a:prstGeom>
          <a:ln w="9360">
            <a:noFill/>
          </a:ln>
        </p:spPr>
      </p:pic>
      <p:pic>
        <p:nvPicPr>
          <p:cNvPr id="1463" name="Picture 3"/>
          <p:cNvPicPr/>
          <p:nvPr/>
        </p:nvPicPr>
        <p:blipFill>
          <a:blip r:embed="rId6"/>
          <a:stretch/>
        </p:blipFill>
        <p:spPr>
          <a:xfrm>
            <a:off x="3358080" y="1857240"/>
            <a:ext cx="1152000" cy="2904840"/>
          </a:xfrm>
          <a:prstGeom prst="rect">
            <a:avLst/>
          </a:prstGeom>
          <a:ln w="9360">
            <a:noFill/>
          </a:ln>
        </p:spPr>
      </p:pic>
      <p:pic>
        <p:nvPicPr>
          <p:cNvPr id="1464" name="Picture 4"/>
          <p:cNvPicPr/>
          <p:nvPr/>
        </p:nvPicPr>
        <p:blipFill>
          <a:blip r:embed="rId7"/>
          <a:stretch/>
        </p:blipFill>
        <p:spPr>
          <a:xfrm>
            <a:off x="5501160" y="2428920"/>
            <a:ext cx="3142800" cy="1999800"/>
          </a:xfrm>
          <a:prstGeom prst="rect">
            <a:avLst/>
          </a:prstGeom>
          <a:ln w="9360">
            <a:noFill/>
          </a:ln>
        </p:spPr>
      </p:pic>
      <p:sp>
        <p:nvSpPr>
          <p:cNvPr id="1465" name="CustomShape 3"/>
          <p:cNvSpPr/>
          <p:nvPr/>
        </p:nvSpPr>
        <p:spPr>
          <a:xfrm>
            <a:off x="214560" y="5072040"/>
            <a:ext cx="249984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Calibri"/>
              </a:rPr>
              <a:t>Под действием гравитации  </a:t>
            </a:r>
            <a:endParaRPr lang="ru-RU" sz="1800" b="0" strike="noStrike" spc="-1">
              <a:solidFill>
                <a:srgbClr val="000000"/>
              </a:solidFill>
              <a:uFill>
                <a:solidFill>
                  <a:srgbClr val="FFFFFF"/>
                </a:solidFill>
              </a:uFill>
              <a:latin typeface="Arial"/>
            </a:endParaRPr>
          </a:p>
        </p:txBody>
      </p:sp>
      <p:sp>
        <p:nvSpPr>
          <p:cNvPr id="1466" name="CustomShape 4"/>
          <p:cNvSpPr/>
          <p:nvPr/>
        </p:nvSpPr>
        <p:spPr>
          <a:xfrm>
            <a:off x="2929320" y="5072040"/>
            <a:ext cx="249984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Calibri"/>
              </a:rPr>
              <a:t>С помощью шприца типа Луер через адаптер  </a:t>
            </a:r>
            <a:endParaRPr lang="ru-RU" sz="1800" b="0" strike="noStrike" spc="-1">
              <a:solidFill>
                <a:srgbClr val="000000"/>
              </a:solidFill>
              <a:uFill>
                <a:solidFill>
                  <a:srgbClr val="FFFFFF"/>
                </a:solidFill>
              </a:uFill>
              <a:latin typeface="Arial"/>
            </a:endParaRPr>
          </a:p>
        </p:txBody>
      </p:sp>
      <p:sp>
        <p:nvSpPr>
          <p:cNvPr id="1467" name="CustomShape 5"/>
          <p:cNvSpPr/>
          <p:nvPr/>
        </p:nvSpPr>
        <p:spPr>
          <a:xfrm>
            <a:off x="5832000" y="5107320"/>
            <a:ext cx="28080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Calibri"/>
              </a:rPr>
              <a:t>Центрифугирование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6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69" name="Рисунок 1468"/>
          <p:cNvPicPr/>
          <p:nvPr/>
        </p:nvPicPr>
        <p:blipFill>
          <a:blip r:embed="rId3"/>
          <a:stretch/>
        </p:blipFill>
        <p:spPr>
          <a:xfrm>
            <a:off x="469080" y="288000"/>
            <a:ext cx="971640" cy="963720"/>
          </a:xfrm>
          <a:prstGeom prst="rect">
            <a:avLst/>
          </a:prstGeom>
          <a:ln>
            <a:noFill/>
          </a:ln>
        </p:spPr>
      </p:pic>
      <p:pic>
        <p:nvPicPr>
          <p:cNvPr id="1470" name="Рисунок 1469"/>
          <p:cNvPicPr/>
          <p:nvPr/>
        </p:nvPicPr>
        <p:blipFill>
          <a:blip r:embed="rId4"/>
          <a:stretch/>
        </p:blipFill>
        <p:spPr>
          <a:xfrm>
            <a:off x="721440" y="432360"/>
            <a:ext cx="493560" cy="571680"/>
          </a:xfrm>
          <a:prstGeom prst="rect">
            <a:avLst/>
          </a:prstGeom>
          <a:ln>
            <a:noFill/>
          </a:ln>
        </p:spPr>
      </p:pic>
      <p:pic>
        <p:nvPicPr>
          <p:cNvPr id="1471" name="Picture 2"/>
          <p:cNvPicPr/>
          <p:nvPr/>
        </p:nvPicPr>
        <p:blipFill>
          <a:blip r:embed="rId5"/>
          <a:stretch/>
        </p:blipFill>
        <p:spPr>
          <a:xfrm>
            <a:off x="2733120" y="1279440"/>
            <a:ext cx="3457080" cy="2161800"/>
          </a:xfrm>
          <a:prstGeom prst="rect">
            <a:avLst/>
          </a:prstGeom>
          <a:ln w="9360">
            <a:noFill/>
          </a:ln>
        </p:spPr>
      </p:pic>
      <p:sp>
        <p:nvSpPr>
          <p:cNvPr id="1472" name="CustomShape 2"/>
          <p:cNvSpPr/>
          <p:nvPr/>
        </p:nvSpPr>
        <p:spPr>
          <a:xfrm>
            <a:off x="2904120" y="3417480"/>
            <a:ext cx="2999880" cy="17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0" strike="noStrike" spc="-1">
                <a:solidFill>
                  <a:srgbClr val="000000"/>
                </a:solidFill>
                <a:uFill>
                  <a:solidFill>
                    <a:srgbClr val="FFFFFF"/>
                  </a:solidFill>
                </a:uFill>
                <a:latin typeface="Calibri"/>
              </a:rPr>
              <a:t>Для серийных анализов  подача элюентов осуществляется помощью вакуумных манифолдов  как для нескольких картриджей так и для планшетов</a:t>
            </a:r>
            <a:endParaRPr lang="ru-RU" sz="1800" b="0" strike="noStrike" spc="-1">
              <a:solidFill>
                <a:srgbClr val="000000"/>
              </a:solidFill>
              <a:uFill>
                <a:solidFill>
                  <a:srgbClr val="FFFFFF"/>
                </a:solidFill>
              </a:uFill>
              <a:latin typeface="Arial"/>
            </a:endParaRPr>
          </a:p>
        </p:txBody>
      </p:sp>
      <p:pic>
        <p:nvPicPr>
          <p:cNvPr id="1473" name="Picture 6"/>
          <p:cNvPicPr/>
          <p:nvPr/>
        </p:nvPicPr>
        <p:blipFill>
          <a:blip r:embed="rId6"/>
          <a:stretch/>
        </p:blipFill>
        <p:spPr>
          <a:xfrm>
            <a:off x="469080" y="3587400"/>
            <a:ext cx="1999800" cy="2095200"/>
          </a:xfrm>
          <a:prstGeom prst="rect">
            <a:avLst/>
          </a:prstGeom>
          <a:ln>
            <a:noFill/>
          </a:ln>
        </p:spPr>
      </p:pic>
      <p:pic>
        <p:nvPicPr>
          <p:cNvPr id="1474" name="Picture 4"/>
          <p:cNvPicPr/>
          <p:nvPr/>
        </p:nvPicPr>
        <p:blipFill>
          <a:blip r:embed="rId7"/>
          <a:stretch/>
        </p:blipFill>
        <p:spPr>
          <a:xfrm>
            <a:off x="6305040" y="2065320"/>
            <a:ext cx="2381040" cy="3180960"/>
          </a:xfrm>
          <a:prstGeom prst="rect">
            <a:avLst/>
          </a:prstGeom>
          <a:ln>
            <a:noFill/>
          </a:ln>
        </p:spPr>
      </p:pic>
      <p:pic>
        <p:nvPicPr>
          <p:cNvPr id="1475" name="Picture 6"/>
          <p:cNvPicPr/>
          <p:nvPr/>
        </p:nvPicPr>
        <p:blipFill>
          <a:blip r:embed="rId8"/>
          <a:stretch/>
        </p:blipFill>
        <p:spPr>
          <a:xfrm>
            <a:off x="540360" y="1301400"/>
            <a:ext cx="1904760" cy="1904760"/>
          </a:xfrm>
          <a:prstGeom prst="rect">
            <a:avLst/>
          </a:prstGeom>
          <a:ln>
            <a:noFill/>
          </a:ln>
        </p:spPr>
      </p:pic>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7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77" name="Рисунок 1476"/>
          <p:cNvPicPr/>
          <p:nvPr/>
        </p:nvPicPr>
        <p:blipFill>
          <a:blip r:embed="rId3"/>
          <a:stretch/>
        </p:blipFill>
        <p:spPr>
          <a:xfrm>
            <a:off x="469080" y="288000"/>
            <a:ext cx="971640" cy="963720"/>
          </a:xfrm>
          <a:prstGeom prst="rect">
            <a:avLst/>
          </a:prstGeom>
          <a:ln>
            <a:noFill/>
          </a:ln>
        </p:spPr>
      </p:pic>
      <p:pic>
        <p:nvPicPr>
          <p:cNvPr id="1478" name="Рисунок 1477"/>
          <p:cNvPicPr/>
          <p:nvPr/>
        </p:nvPicPr>
        <p:blipFill>
          <a:blip r:embed="rId4"/>
          <a:stretch/>
        </p:blipFill>
        <p:spPr>
          <a:xfrm>
            <a:off x="721440" y="432360"/>
            <a:ext cx="493560" cy="571680"/>
          </a:xfrm>
          <a:prstGeom prst="rect">
            <a:avLst/>
          </a:prstGeom>
          <a:ln>
            <a:noFill/>
          </a:ln>
        </p:spPr>
      </p:pic>
      <p:sp>
        <p:nvSpPr>
          <p:cNvPr id="1479" name="TextShape 2"/>
          <p:cNvSpPr txBox="1"/>
          <p:nvPr/>
        </p:nvSpPr>
        <p:spPr>
          <a:xfrm>
            <a:off x="476280" y="1214280"/>
            <a:ext cx="8229240" cy="428760"/>
          </a:xfrm>
          <a:prstGeom prst="rect">
            <a:avLst/>
          </a:prstGeom>
          <a:noFill/>
          <a:ln>
            <a:noFill/>
          </a:ln>
        </p:spPr>
        <p:txBody>
          <a:bodyPr lIns="90000" tIns="45000" rIns="90000" bIns="45000"/>
          <a:lstStyle/>
          <a:p>
            <a:pPr marL="274320" indent="-273960" algn="ctr">
              <a:lnSpc>
                <a:spcPct val="100000"/>
              </a:lnSpc>
            </a:pPr>
            <a:r>
              <a:rPr lang="ru-RU" sz="1600" b="0" i="1" strike="noStrike" spc="-1">
                <a:solidFill>
                  <a:srgbClr val="000000"/>
                </a:solidFill>
                <a:uFill>
                  <a:solidFill>
                    <a:srgbClr val="FFFFFF"/>
                  </a:solidFill>
                </a:uFill>
                <a:latin typeface="Arial"/>
              </a:rPr>
              <a:t>Автоматические приборы для ТФЭ</a:t>
            </a:r>
            <a:endParaRPr lang="ru-RU" sz="3000" b="0" strike="noStrike" spc="-1">
              <a:solidFill>
                <a:srgbClr val="000000"/>
              </a:solidFill>
              <a:uFill>
                <a:solidFill>
                  <a:srgbClr val="FFFFFF"/>
                </a:solidFill>
              </a:uFill>
              <a:latin typeface="Arial"/>
            </a:endParaRPr>
          </a:p>
          <a:p>
            <a:pPr marL="274320" indent="-273960" algn="ctr">
              <a:lnSpc>
                <a:spcPct val="100000"/>
              </a:lnSpc>
            </a:pPr>
            <a:endParaRPr lang="ru-RU" sz="3000" b="0" strike="noStrike" spc="-1">
              <a:solidFill>
                <a:srgbClr val="000000"/>
              </a:solidFill>
              <a:uFill>
                <a:solidFill>
                  <a:srgbClr val="FFFFFF"/>
                </a:solidFill>
              </a:uFill>
              <a:latin typeface="Arial"/>
            </a:endParaRPr>
          </a:p>
          <a:p>
            <a:pPr marL="274320" indent="-273960" algn="ctr">
              <a:lnSpc>
                <a:spcPct val="100000"/>
              </a:lnSpc>
            </a:pPr>
            <a:endParaRPr lang="ru-RU" sz="3000" b="0" strike="noStrike" spc="-1">
              <a:solidFill>
                <a:srgbClr val="000000"/>
              </a:solidFill>
              <a:uFill>
                <a:solidFill>
                  <a:srgbClr val="FFFFFF"/>
                </a:solidFill>
              </a:uFill>
              <a:latin typeface="Arial"/>
            </a:endParaRPr>
          </a:p>
        </p:txBody>
      </p:sp>
      <p:pic>
        <p:nvPicPr>
          <p:cNvPr id="1480" name="Picture 2"/>
          <p:cNvPicPr/>
          <p:nvPr/>
        </p:nvPicPr>
        <p:blipFill>
          <a:blip r:embed="rId5"/>
          <a:stretch/>
        </p:blipFill>
        <p:spPr>
          <a:xfrm>
            <a:off x="286200" y="1714320"/>
            <a:ext cx="4357440" cy="3142800"/>
          </a:xfrm>
          <a:prstGeom prst="rect">
            <a:avLst/>
          </a:prstGeom>
          <a:ln>
            <a:noFill/>
          </a:ln>
        </p:spPr>
      </p:pic>
      <p:sp>
        <p:nvSpPr>
          <p:cNvPr id="1481" name="CustomShape 3"/>
          <p:cNvSpPr/>
          <p:nvPr/>
        </p:nvSpPr>
        <p:spPr>
          <a:xfrm>
            <a:off x="4785120" y="1963080"/>
            <a:ext cx="4142880" cy="2860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ru-RU" sz="1400" b="1" strike="noStrike" spc="-1">
                <a:solidFill>
                  <a:srgbClr val="000000"/>
                </a:solidFill>
                <a:uFill>
                  <a:solidFill>
                    <a:srgbClr val="FFFFFF"/>
                  </a:solidFill>
                </a:uFill>
                <a:latin typeface="Arial"/>
              </a:rPr>
              <a:t>Экстракция</a:t>
            </a:r>
            <a:r>
              <a:rPr lang="ru-RU" sz="1400" b="0" strike="noStrike" spc="-1">
                <a:solidFill>
                  <a:srgbClr val="000000"/>
                </a:solidFill>
                <a:uFill>
                  <a:solidFill>
                    <a:srgbClr val="FFFFFF"/>
                  </a:solidFill>
                </a:uFill>
                <a:latin typeface="Arial"/>
              </a:rPr>
              <a:t> растворителями, обычно требующая множества трудовых затрат, при автоматизации выполняется за считанные минуты, с уменьшеннием затрат растворителей и времени на подготовку образцов при использовании систем ускоренной </a:t>
            </a:r>
            <a:r>
              <a:rPr lang="ru-RU" sz="1400" b="1" strike="noStrike" spc="-1">
                <a:solidFill>
                  <a:srgbClr val="000000"/>
                </a:solidFill>
                <a:uFill>
                  <a:solidFill>
                    <a:srgbClr val="FFFFFF"/>
                  </a:solidFill>
                </a:uFill>
                <a:latin typeface="Arial"/>
              </a:rPr>
              <a:t>экстракции</a:t>
            </a:r>
            <a:r>
              <a:rPr lang="ru-RU" sz="1400" b="0" strike="noStrike" spc="-1">
                <a:solidFill>
                  <a:srgbClr val="000000"/>
                </a:solidFill>
                <a:uFill>
                  <a:solidFill>
                    <a:srgbClr val="FFFFFF"/>
                  </a:solidFill>
                </a:uFill>
                <a:latin typeface="Arial"/>
              </a:rPr>
              <a:t> растворителями (ASE®) или систем для ТФЭ (AutoTrace®).</a:t>
            </a:r>
            <a:endParaRPr lang="ru-RU" sz="1800" b="0" strike="noStrike" spc="-1">
              <a:solidFill>
                <a:srgbClr val="000000"/>
              </a:solidFill>
              <a:uFill>
                <a:solidFill>
                  <a:srgbClr val="FFFFFF"/>
                </a:solidFill>
              </a:uFill>
              <a:latin typeface="Arial"/>
            </a:endParaRPr>
          </a:p>
          <a:p>
            <a:pPr algn="just">
              <a:lnSpc>
                <a:spcPct val="100000"/>
              </a:lnSpc>
            </a:pPr>
            <a:r>
              <a:rPr lang="ru-RU" sz="1400" b="1" strike="noStrike" spc="-1">
                <a:solidFill>
                  <a:srgbClr val="000000"/>
                </a:solidFill>
                <a:uFill>
                  <a:solidFill>
                    <a:srgbClr val="FFFFFF"/>
                  </a:solidFill>
                </a:uFill>
                <a:latin typeface="Arial"/>
              </a:rPr>
              <a:t>Системы ASE</a:t>
            </a:r>
            <a:r>
              <a:rPr lang="ru-RU" sz="1400" b="0" strike="noStrike" spc="-1">
                <a:solidFill>
                  <a:srgbClr val="000000"/>
                </a:solidFill>
                <a:uFill>
                  <a:solidFill>
                    <a:srgbClr val="FFFFFF"/>
                  </a:solidFill>
                </a:uFill>
                <a:latin typeface="Arial"/>
              </a:rPr>
              <a:t> используют запатентованную технологию </a:t>
            </a:r>
            <a:r>
              <a:rPr lang="ru-RU" sz="1400" b="1" strike="noStrike" spc="-1">
                <a:solidFill>
                  <a:srgbClr val="000000"/>
                </a:solidFill>
                <a:uFill>
                  <a:solidFill>
                    <a:srgbClr val="FFFFFF"/>
                  </a:solidFill>
                </a:uFill>
                <a:latin typeface="Arial"/>
              </a:rPr>
              <a:t>экстракции</a:t>
            </a:r>
            <a:r>
              <a:rPr lang="ru-RU" sz="1400" b="0" strike="noStrike" spc="-1">
                <a:solidFill>
                  <a:srgbClr val="000000"/>
                </a:solidFill>
                <a:uFill>
                  <a:solidFill>
                    <a:srgbClr val="FFFFFF"/>
                  </a:solidFill>
                </a:uFill>
                <a:latin typeface="Arial"/>
              </a:rPr>
              <a:t> из твердых и полутвердых образцов, используя обычные растворители при повышенной температуре и давлении.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8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83" name="Рисунок 1482"/>
          <p:cNvPicPr/>
          <p:nvPr/>
        </p:nvPicPr>
        <p:blipFill>
          <a:blip r:embed="rId3"/>
          <a:stretch/>
        </p:blipFill>
        <p:spPr>
          <a:xfrm>
            <a:off x="469080" y="288000"/>
            <a:ext cx="971640" cy="963720"/>
          </a:xfrm>
          <a:prstGeom prst="rect">
            <a:avLst/>
          </a:prstGeom>
          <a:ln>
            <a:noFill/>
          </a:ln>
        </p:spPr>
      </p:pic>
      <p:pic>
        <p:nvPicPr>
          <p:cNvPr id="1484" name="Рисунок 1483"/>
          <p:cNvPicPr/>
          <p:nvPr/>
        </p:nvPicPr>
        <p:blipFill>
          <a:blip r:embed="rId4"/>
          <a:stretch/>
        </p:blipFill>
        <p:spPr>
          <a:xfrm>
            <a:off x="721440" y="432360"/>
            <a:ext cx="493560" cy="571680"/>
          </a:xfrm>
          <a:prstGeom prst="rect">
            <a:avLst/>
          </a:prstGeom>
          <a:ln>
            <a:noFill/>
          </a:ln>
        </p:spPr>
      </p:pic>
      <p:sp>
        <p:nvSpPr>
          <p:cNvPr id="1485" name="TextShape 2"/>
          <p:cNvSpPr txBox="1"/>
          <p:nvPr/>
        </p:nvSpPr>
        <p:spPr>
          <a:xfrm>
            <a:off x="288000" y="1316160"/>
            <a:ext cx="8568000" cy="501984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Система AutoTrace 280</a:t>
            </a:r>
            <a:r>
              <a:rPr lang="ru-RU" sz="1400" b="0" strike="noStrike" spc="-1">
                <a:solidFill>
                  <a:srgbClr val="000000"/>
                </a:solidFill>
                <a:uFill>
                  <a:solidFill>
                    <a:srgbClr val="FFFFFF"/>
                  </a:solidFill>
                </a:uFill>
                <a:latin typeface="Arial"/>
              </a:rPr>
              <a:t> выполняет автоматизированную твердофазную экстракцию (ТФЭ) из большого объема жидкости. Инструмент автоматизирует стандартные шаги ТФЭ: кондиционирование, загрузку, промывку и элюирование, уменьшая трудоемкость пробоподготовки и и улучшая производительность работ. Системы AutoTrace доступны в форматах  для патронов или дисков, и могут использоваться в соответствии с множеством методов EPA, требующих ТФЭ до анализа.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Пробы, подвергающиеся ТФЭ экстракции - сложного состава, включая мочу, кровь, напитки, органические и водные растворы. Требования ТФЭ изменяются в зависимости от объема образца. Автоматические ТФЭ используются при объемах более 100 мл жидкого образца.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Автоматический ТФЭ экстрактор AutoTrace уменьшает трудозатраты и потребление растворителя на 90 % по сравнению с традиционными методами извлечения. AutoTrace автоматизирует процесс ТФЭ, чтобы обеспечить высокую производительность и надежные аналитические результаты.</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Система AutoTrace 280 может одновременно проводить пробоподготовку 6 проб, автоматически кондиционируя и промывая сорбционные картриджи по выбору (до 5) различными растворителями, их смесями или реагентами.</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8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87" name="Рисунок 1486"/>
          <p:cNvPicPr/>
          <p:nvPr/>
        </p:nvPicPr>
        <p:blipFill>
          <a:blip r:embed="rId3"/>
          <a:stretch/>
        </p:blipFill>
        <p:spPr>
          <a:xfrm>
            <a:off x="469080" y="288000"/>
            <a:ext cx="971640" cy="963720"/>
          </a:xfrm>
          <a:prstGeom prst="rect">
            <a:avLst/>
          </a:prstGeom>
          <a:ln>
            <a:noFill/>
          </a:ln>
        </p:spPr>
      </p:pic>
      <p:pic>
        <p:nvPicPr>
          <p:cNvPr id="1488" name="Рисунок 1487"/>
          <p:cNvPicPr/>
          <p:nvPr/>
        </p:nvPicPr>
        <p:blipFill>
          <a:blip r:embed="rId4"/>
          <a:stretch/>
        </p:blipFill>
        <p:spPr>
          <a:xfrm>
            <a:off x="721440" y="432360"/>
            <a:ext cx="493560" cy="571680"/>
          </a:xfrm>
          <a:prstGeom prst="rect">
            <a:avLst/>
          </a:prstGeom>
          <a:ln>
            <a:noFill/>
          </a:ln>
        </p:spPr>
      </p:pic>
      <p:sp>
        <p:nvSpPr>
          <p:cNvPr id="1489" name="TextShape 2"/>
          <p:cNvSpPr txBox="1"/>
          <p:nvPr/>
        </p:nvSpPr>
        <p:spPr>
          <a:xfrm>
            <a:off x="360000" y="1296000"/>
            <a:ext cx="8424000" cy="4824000"/>
          </a:xfrm>
          <a:prstGeom prst="rect">
            <a:avLst/>
          </a:prstGeom>
          <a:noFill/>
          <a:ln>
            <a:noFill/>
          </a:ln>
        </p:spPr>
        <p:txBody>
          <a:bodyPr lIns="90000" tIns="45000" rIns="90000" bIns="45000"/>
          <a:lstStyle/>
          <a:p>
            <a:pPr marL="274320" indent="-273960" algn="ctr">
              <a:lnSpc>
                <a:spcPct val="100000"/>
              </a:lnSpc>
            </a:pPr>
            <a:r>
              <a:rPr lang="ru-RU" sz="1400" b="0" i="1" strike="noStrike" spc="-1">
                <a:solidFill>
                  <a:srgbClr val="000000"/>
                </a:solidFill>
                <a:uFill>
                  <a:solidFill>
                    <a:srgbClr val="FFFFFF"/>
                  </a:solidFill>
                </a:uFill>
                <a:latin typeface="Arial"/>
              </a:rPr>
              <a:t>Разработка метода ТФЭ</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Выбор аппаратурного аналитического метода для идентификации и количественного определения аналитов накладывает на качество пробы определенные требования, которые можно сформулировать следующим образом:</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1. растворитель для растворения (или перерастворения) пробы должен обеспечивать максимальную эффективность ее последующего анализа выбранным аппаратурным методом;</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2. концентрация аналитов в пробе должна быть достаточной для их надежной идентификации и количественного определения;</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0" strike="noStrike" spc="-1">
                <a:solidFill>
                  <a:srgbClr val="000000"/>
                </a:solidFill>
                <a:uFill>
                  <a:solidFill>
                    <a:srgbClr val="FFFFFF"/>
                  </a:solidFill>
                </a:uFill>
                <a:latin typeface="Arial"/>
              </a:rPr>
              <a:t>3. концентрации в пробе веществ, мешающих определению аналитов и приводящих к загрязнению узлов оборудования, должны быть снижены до приемлемого уровня.</a:t>
            </a:r>
            <a:endParaRPr lang="ru-RU" sz="1800" b="0" strike="noStrike" spc="-1">
              <a:solidFill>
                <a:srgbClr val="000000"/>
              </a:solidFill>
              <a:uFill>
                <a:solidFill>
                  <a:srgbClr val="FFFFFF"/>
                </a:solidFill>
              </a:uFill>
              <a:latin typeface="Arial"/>
            </a:endParaRPr>
          </a:p>
          <a:p>
            <a:pPr marL="3240" indent="266760" algn="just">
              <a:lnSpc>
                <a:spcPct val="100000"/>
              </a:lnSpc>
            </a:pPr>
            <a:r>
              <a:rPr lang="ru-RU" sz="1400" b="0" strike="noStrike" spc="-1">
                <a:solidFill>
                  <a:srgbClr val="000000"/>
                </a:solidFill>
                <a:uFill>
                  <a:solidFill>
                    <a:srgbClr val="FFFFFF"/>
                  </a:solidFill>
                </a:uFill>
                <a:latin typeface="Arial"/>
              </a:rPr>
              <a:t>Задача пробоподготовки состоит в приготовлении пробы, удовлетворяющей этим требованиям, с наименьшими затратами труда персонала, времени и химических реактивов. Составление схемы подготовки пробы сводится к поиску компромисса между предъявляемыми требованиями к качеству пробы и требованиями по сокращению затрачиваемых на анализ ресурсов, и подразумевает выбор оптимального варианта из нескольких возможных. По своей малой ресурсоемкости и высокой эффективности метод ТФЭ выигрывает у классических методов пробоподготовки, что и делает его привлекательным для применения в комплексных аналитических методах.</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91" name="Рисунок 1490"/>
          <p:cNvPicPr/>
          <p:nvPr/>
        </p:nvPicPr>
        <p:blipFill>
          <a:blip r:embed="rId3"/>
          <a:stretch/>
        </p:blipFill>
        <p:spPr>
          <a:xfrm>
            <a:off x="469080" y="288000"/>
            <a:ext cx="971640" cy="963720"/>
          </a:xfrm>
          <a:prstGeom prst="rect">
            <a:avLst/>
          </a:prstGeom>
          <a:ln>
            <a:noFill/>
          </a:ln>
        </p:spPr>
      </p:pic>
      <p:pic>
        <p:nvPicPr>
          <p:cNvPr id="1492" name="Рисунок 1491"/>
          <p:cNvPicPr/>
          <p:nvPr/>
        </p:nvPicPr>
        <p:blipFill>
          <a:blip r:embed="rId4"/>
          <a:stretch/>
        </p:blipFill>
        <p:spPr>
          <a:xfrm>
            <a:off x="721440" y="432360"/>
            <a:ext cx="493560" cy="571680"/>
          </a:xfrm>
          <a:prstGeom prst="rect">
            <a:avLst/>
          </a:prstGeom>
          <a:ln>
            <a:noFill/>
          </a:ln>
        </p:spPr>
      </p:pic>
      <p:sp>
        <p:nvSpPr>
          <p:cNvPr id="1493" name="TextShape 2"/>
          <p:cNvSpPr txBox="1"/>
          <p:nvPr/>
        </p:nvSpPr>
        <p:spPr>
          <a:xfrm>
            <a:off x="432000" y="1275840"/>
            <a:ext cx="8496000" cy="438444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Выбор оптимального размера картриджа (колонки) для ТФЭ</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1. Объём колонки</a:t>
            </a:r>
            <a:r>
              <a:rPr lang="ru-RU" sz="1400" b="0" strike="noStrike" spc="-1">
                <a:solidFill>
                  <a:srgbClr val="000000"/>
                </a:solidFill>
                <a:uFill>
                  <a:solidFill>
                    <a:srgbClr val="FFFFFF"/>
                  </a:solidFill>
                </a:uFill>
                <a:latin typeface="Arial"/>
              </a:rPr>
              <a:t> определяется как наибольший объём пробы или растворителя, который может вместить картридж для ТФЭ.</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2. Масса сорбента</a:t>
            </a:r>
            <a:r>
              <a:rPr lang="ru-RU" sz="1400" b="0" strike="noStrike" spc="-1">
                <a:solidFill>
                  <a:srgbClr val="000000"/>
                </a:solidFill>
                <a:uFill>
                  <a:solidFill>
                    <a:srgbClr val="FFFFFF"/>
                  </a:solidFill>
                </a:uFill>
                <a:latin typeface="Arial"/>
              </a:rPr>
              <a:t> определяется исходя из максимального количества анализируемого вещества, которое может быть удержано сорбентом.</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Общее правило определения массы сорбента :</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400" b="1" strike="noStrike" spc="-1">
                <a:solidFill>
                  <a:srgbClr val="000000"/>
                </a:solidFill>
                <a:uFill>
                  <a:solidFill>
                    <a:srgbClr val="FFFFFF"/>
                  </a:solidFill>
                </a:uFill>
                <a:latin typeface="Arial"/>
              </a:rPr>
              <a:t>Сорбенты на основе силикагелей. </a:t>
            </a:r>
            <a:r>
              <a:rPr lang="ru-RU" sz="1400" b="0" strike="noStrike" spc="-1">
                <a:solidFill>
                  <a:srgbClr val="000000"/>
                </a:solidFill>
                <a:uFill>
                  <a:solidFill>
                    <a:srgbClr val="FFFFFF"/>
                  </a:solidFill>
                </a:uFill>
                <a:latin typeface="Arial"/>
              </a:rPr>
              <a:t>Масса целевого компонента, удерживаемого сорбентом из раствора, подвергающегося ТФЭ, включая удерживаемые примеси по химической природе сходные с этим компонентом, примерно равняется 5% от массы сорбента. Таким образом, 100 мг картридж может удержать примерно 5 мг растворенных веществ.</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400" b="1" strike="noStrike" spc="-1">
                <a:solidFill>
                  <a:srgbClr val="000000"/>
                </a:solidFill>
                <a:uFill>
                  <a:solidFill>
                    <a:srgbClr val="FFFFFF"/>
                  </a:solidFill>
                </a:uFill>
                <a:latin typeface="Arial"/>
              </a:rPr>
              <a:t>Полимерные сорбенты. </a:t>
            </a:r>
            <a:r>
              <a:rPr lang="ru-RU" sz="1400" b="0" strike="noStrike" spc="-1">
                <a:solidFill>
                  <a:srgbClr val="000000"/>
                </a:solidFill>
                <a:uFill>
                  <a:solidFill>
                    <a:srgbClr val="FFFFFF"/>
                  </a:solidFill>
                </a:uFill>
                <a:latin typeface="Arial"/>
              </a:rPr>
              <a:t>Большая площадь поверхности полимеров позволяет удерживать примерно 10-15% от массы сорбента.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400" b="1" strike="noStrike" spc="-1">
                <a:solidFill>
                  <a:srgbClr val="000000"/>
                </a:solidFill>
                <a:uFill>
                  <a:solidFill>
                    <a:srgbClr val="FFFFFF"/>
                  </a:solidFill>
                </a:uFill>
                <a:latin typeface="Arial"/>
              </a:rPr>
              <a:t>Ионообменные сорбенты. </a:t>
            </a:r>
            <a:r>
              <a:rPr lang="ru-RU" sz="1400" b="0" strike="noStrike" spc="-1">
                <a:solidFill>
                  <a:srgbClr val="000000"/>
                </a:solidFill>
                <a:uFill>
                  <a:solidFill>
                    <a:srgbClr val="FFFFFF"/>
                  </a:solidFill>
                </a:uFill>
                <a:latin typeface="Arial"/>
              </a:rPr>
              <a:t>Обменная ёмкость зависит от количества функциональных ионообменных групп сорбента, способных взаимодействовать с анализируемым веществом. Среднее значение обменной ёмкости находится в диапазоне от 0.8 до 1.3 мэкв/г. Поскольку при проведении ТФЭ мы обычно имеем дело с образцами, содержащими загрязнители, пагубно влияющие на сорбент, рекомендуется выбирать массу сорбента чуть больше расчётного количества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95" name="Рисунок 1494"/>
          <p:cNvPicPr/>
          <p:nvPr/>
        </p:nvPicPr>
        <p:blipFill>
          <a:blip r:embed="rId3"/>
          <a:stretch/>
        </p:blipFill>
        <p:spPr>
          <a:xfrm>
            <a:off x="469080" y="288000"/>
            <a:ext cx="971640" cy="963720"/>
          </a:xfrm>
          <a:prstGeom prst="rect">
            <a:avLst/>
          </a:prstGeom>
          <a:ln>
            <a:noFill/>
          </a:ln>
        </p:spPr>
      </p:pic>
      <p:pic>
        <p:nvPicPr>
          <p:cNvPr id="1496" name="Рисунок 1495"/>
          <p:cNvPicPr/>
          <p:nvPr/>
        </p:nvPicPr>
        <p:blipFill>
          <a:blip r:embed="rId4"/>
          <a:stretch/>
        </p:blipFill>
        <p:spPr>
          <a:xfrm>
            <a:off x="721440" y="432360"/>
            <a:ext cx="493560" cy="571680"/>
          </a:xfrm>
          <a:prstGeom prst="rect">
            <a:avLst/>
          </a:prstGeom>
          <a:ln>
            <a:noFill/>
          </a:ln>
        </p:spPr>
      </p:pic>
      <p:sp>
        <p:nvSpPr>
          <p:cNvPr id="1497" name="TextShape 2"/>
          <p:cNvSpPr txBox="1"/>
          <p:nvPr/>
        </p:nvSpPr>
        <p:spPr>
          <a:xfrm>
            <a:off x="360000" y="1376640"/>
            <a:ext cx="8352000" cy="2511000"/>
          </a:xfrm>
          <a:prstGeom prst="rect">
            <a:avLst/>
          </a:prstGeom>
          <a:noFill/>
          <a:ln>
            <a:noFill/>
          </a:ln>
        </p:spPr>
        <p:txBody>
          <a:bodyPr lIns="90000" tIns="45000" rIns="90000" bIns="45000"/>
          <a:lstStyle/>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3. Свободный объём сорбента</a:t>
            </a:r>
            <a:r>
              <a:rPr lang="ru-RU" sz="1400" b="0" strike="noStrike" spc="-1">
                <a:solidFill>
                  <a:srgbClr val="000000"/>
                </a:solidFill>
                <a:uFill>
                  <a:solidFill>
                    <a:srgbClr val="FFFFFF"/>
                  </a:solidFill>
                </a:uFill>
                <a:latin typeface="Arial"/>
              </a:rPr>
              <a:t> складывается из объёма пространства между частицами и объёма пор сорбента. От величины свободного объёма сорбента зависит, сколько растворителя понадобится для проведения ТФЭ. Для создания оптимальных условий разбавления, очистки и элюирования требуется, чтобы объём растворителя превышал свободный объём сорбента в 4-8 раз. В противном случае увеличивается риск неполной сольватации и низкой степени извлечения исследуемого вещества. Продукты для ТФЭ на основе силикагелей обычно имеют соотношение свободного объёма и массы сорбента примерно 150 мкл на 100 мг. Для полимерных сорбентов требуется больший объём растворителя. Рекомендуется использовать 250 мкл на 100 мг сорбента.</a:t>
            </a:r>
            <a:endParaRPr lang="ru-RU" sz="18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3" charset="2"/>
              <a:buChar char=""/>
            </a:pPr>
            <a:r>
              <a:rPr lang="ru-RU" sz="1400" b="1" strike="noStrike" spc="-1">
                <a:solidFill>
                  <a:srgbClr val="000000"/>
                </a:solidFill>
                <a:uFill>
                  <a:solidFill>
                    <a:srgbClr val="FFFFFF"/>
                  </a:solidFill>
                </a:uFill>
                <a:latin typeface="Arial"/>
              </a:rPr>
              <a:t>4. Размер пор.</a:t>
            </a:r>
            <a:r>
              <a:rPr lang="ru-RU" sz="1400" b="0" strike="noStrike" spc="-1">
                <a:solidFill>
                  <a:srgbClr val="000000"/>
                </a:solidFill>
                <a:uFill>
                  <a:solidFill>
                    <a:srgbClr val="FFFFFF"/>
                  </a:solidFill>
                </a:uFill>
                <a:latin typeface="Arial"/>
              </a:rPr>
              <a:t> Размеры молекул вещества, очищаемого с помощью ТФЭ, должны быть меньше размера пор сорбента.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499" name="Рисунок 1498"/>
          <p:cNvPicPr/>
          <p:nvPr/>
        </p:nvPicPr>
        <p:blipFill>
          <a:blip r:embed="rId3"/>
          <a:stretch/>
        </p:blipFill>
        <p:spPr>
          <a:xfrm>
            <a:off x="469080" y="288000"/>
            <a:ext cx="971640" cy="963720"/>
          </a:xfrm>
          <a:prstGeom prst="rect">
            <a:avLst/>
          </a:prstGeom>
          <a:ln>
            <a:noFill/>
          </a:ln>
        </p:spPr>
      </p:pic>
      <p:pic>
        <p:nvPicPr>
          <p:cNvPr id="1500" name="Рисунок 1499"/>
          <p:cNvPicPr/>
          <p:nvPr/>
        </p:nvPicPr>
        <p:blipFill>
          <a:blip r:embed="rId4"/>
          <a:stretch/>
        </p:blipFill>
        <p:spPr>
          <a:xfrm>
            <a:off x="721440" y="432360"/>
            <a:ext cx="493560" cy="571680"/>
          </a:xfrm>
          <a:prstGeom prst="rect">
            <a:avLst/>
          </a:prstGeom>
          <a:ln>
            <a:noFill/>
          </a:ln>
        </p:spPr>
      </p:pic>
      <p:pic>
        <p:nvPicPr>
          <p:cNvPr id="5122" name="Picture 2"/>
          <p:cNvPicPr>
            <a:picLocks noChangeAspect="1" noChangeArrowheads="1"/>
          </p:cNvPicPr>
          <p:nvPr/>
        </p:nvPicPr>
        <p:blipFill>
          <a:blip r:embed="rId5"/>
          <a:srcRect/>
          <a:stretch>
            <a:fillRect/>
          </a:stretch>
        </p:blipFill>
        <p:spPr bwMode="auto">
          <a:xfrm>
            <a:off x="571472" y="1571612"/>
            <a:ext cx="8016875" cy="4440237"/>
          </a:xfrm>
          <a:prstGeom prst="rect">
            <a:avLst/>
          </a:prstGeom>
          <a:noFill/>
          <a:ln w="9525">
            <a:noFill/>
            <a:miter lim="800000"/>
            <a:headEnd/>
            <a:tailEnd/>
          </a:ln>
          <a:effectLst/>
        </p:spPr>
      </p:pic>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0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03" name="Рисунок 1502"/>
          <p:cNvPicPr/>
          <p:nvPr/>
        </p:nvPicPr>
        <p:blipFill>
          <a:blip r:embed="rId3"/>
          <a:stretch/>
        </p:blipFill>
        <p:spPr>
          <a:xfrm>
            <a:off x="469080" y="288000"/>
            <a:ext cx="971640" cy="963720"/>
          </a:xfrm>
          <a:prstGeom prst="rect">
            <a:avLst/>
          </a:prstGeom>
          <a:ln>
            <a:noFill/>
          </a:ln>
        </p:spPr>
      </p:pic>
      <p:pic>
        <p:nvPicPr>
          <p:cNvPr id="1504" name="Рисунок 1503"/>
          <p:cNvPicPr/>
          <p:nvPr/>
        </p:nvPicPr>
        <p:blipFill>
          <a:blip r:embed="rId4"/>
          <a:stretch/>
        </p:blipFill>
        <p:spPr>
          <a:xfrm>
            <a:off x="721440" y="432360"/>
            <a:ext cx="493560" cy="571680"/>
          </a:xfrm>
          <a:prstGeom prst="rect">
            <a:avLst/>
          </a:prstGeom>
          <a:ln>
            <a:noFill/>
          </a:ln>
        </p:spPr>
      </p:pic>
      <p:pic>
        <p:nvPicPr>
          <p:cNvPr id="6146" name="Picture 2"/>
          <p:cNvPicPr>
            <a:picLocks noChangeAspect="1" noChangeArrowheads="1"/>
          </p:cNvPicPr>
          <p:nvPr/>
        </p:nvPicPr>
        <p:blipFill>
          <a:blip r:embed="rId5"/>
          <a:srcRect/>
          <a:stretch>
            <a:fillRect/>
          </a:stretch>
        </p:blipFill>
        <p:spPr bwMode="auto">
          <a:xfrm>
            <a:off x="428596" y="1714488"/>
            <a:ext cx="8464550" cy="3614737"/>
          </a:xfrm>
          <a:prstGeom prst="rect">
            <a:avLst/>
          </a:prstGeom>
          <a:noFill/>
          <a:ln w="9525">
            <a:noFill/>
            <a:miter lim="800000"/>
            <a:headEnd/>
            <a:tailEnd/>
          </a:ln>
          <a:effectLst/>
        </p:spPr>
      </p:pic>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0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07" name="Рисунок 1506"/>
          <p:cNvPicPr/>
          <p:nvPr/>
        </p:nvPicPr>
        <p:blipFill>
          <a:blip r:embed="rId3"/>
          <a:stretch/>
        </p:blipFill>
        <p:spPr>
          <a:xfrm>
            <a:off x="469080" y="288000"/>
            <a:ext cx="971640" cy="963720"/>
          </a:xfrm>
          <a:prstGeom prst="rect">
            <a:avLst/>
          </a:prstGeom>
          <a:ln>
            <a:noFill/>
          </a:ln>
        </p:spPr>
      </p:pic>
      <p:pic>
        <p:nvPicPr>
          <p:cNvPr id="1508" name="Рисунок 1507"/>
          <p:cNvPicPr/>
          <p:nvPr/>
        </p:nvPicPr>
        <p:blipFill>
          <a:blip r:embed="rId4"/>
          <a:stretch/>
        </p:blipFill>
        <p:spPr>
          <a:xfrm>
            <a:off x="721440" y="432360"/>
            <a:ext cx="493560" cy="571680"/>
          </a:xfrm>
          <a:prstGeom prst="rect">
            <a:avLst/>
          </a:prstGeom>
          <a:ln>
            <a:noFill/>
          </a:ln>
        </p:spPr>
      </p:pic>
      <p:sp>
        <p:nvSpPr>
          <p:cNvPr id="1509" name="TextShape 2"/>
          <p:cNvSpPr txBox="1"/>
          <p:nvPr/>
        </p:nvSpPr>
        <p:spPr>
          <a:xfrm>
            <a:off x="432000" y="1341000"/>
            <a:ext cx="8352000" cy="470052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Методы оценки эффективности процедуры ТФЭ</a:t>
            </a:r>
            <a:endParaRPr lang="ru-RU" sz="1800" b="0" strike="noStrike" spc="-1">
              <a:solidFill>
                <a:srgbClr val="000000"/>
              </a:solidFill>
              <a:uFill>
                <a:solidFill>
                  <a:srgbClr val="FFFFFF"/>
                </a:solidFill>
              </a:uFill>
              <a:latin typeface="Arial"/>
            </a:endParaRPr>
          </a:p>
          <a:p>
            <a:pPr marL="274320" indent="-273960" algn="ctr">
              <a:lnSpc>
                <a:spcPct val="100000"/>
              </a:lnSpc>
            </a:pPr>
            <a:r>
              <a:rPr lang="ru-RU" sz="1400" b="1"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Рассмотрим  стандартную  твердофазную  экстракцию  </a:t>
            </a:r>
            <a:r>
              <a:rPr lang="ru-RU" sz="1400" b="1" i="1" strike="noStrike" spc="-1">
                <a:solidFill>
                  <a:srgbClr val="000000"/>
                </a:solidFill>
                <a:uFill>
                  <a:solidFill>
                    <a:srgbClr val="FFFFFF"/>
                  </a:solidFill>
                </a:uFill>
                <a:latin typeface="Arial"/>
              </a:rPr>
              <a:t>офф-лайн</a:t>
            </a:r>
            <a:r>
              <a:rPr lang="ru-RU" sz="1400" b="0" strike="noStrike" spc="-1">
                <a:solidFill>
                  <a:srgbClr val="000000"/>
                </a:solidFill>
                <a:uFill>
                  <a:solidFill>
                    <a:srgbClr val="FFFFFF"/>
                  </a:solidFill>
                </a:uFill>
                <a:latin typeface="Arial"/>
              </a:rPr>
              <a:t>  методом  как процедуру, состоящую из трех стадий: адсорбции аналитов, их десорбции подходящим растворителем и  замены последнего на  растворитель, наиболее  удобный  для  анализа.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Ключевыми  понятиями,  применяемыми  для  оценки  эффективности  стадии адсорбции  на  концентрирующих  картриджах,  являются  понятия «проскока»  и сорбционной  емкости  каририджа.  График  зависимости  концентрации  аналита  в фильтрате  от  объема  пропускаемого  через  картридж  жидкого  образца  называется кривой выхода сорбции или «кривой проскока» (</a:t>
            </a:r>
            <a:r>
              <a:rPr lang="ru-RU" sz="1400" b="0" i="1" strike="noStrike" spc="-1">
                <a:solidFill>
                  <a:srgbClr val="000000"/>
                </a:solidFill>
                <a:uFill>
                  <a:solidFill>
                    <a:srgbClr val="FFFFFF"/>
                  </a:solidFill>
                </a:uFill>
                <a:latin typeface="Arial"/>
              </a:rPr>
              <a:t>breakthrough curve</a:t>
            </a:r>
            <a:r>
              <a:rPr lang="ru-RU" sz="1400" b="0" strike="noStrike" spc="-1">
                <a:solidFill>
                  <a:srgbClr val="000000"/>
                </a:solidFill>
                <a:uFill>
                  <a:solidFill>
                    <a:srgbClr val="FFFFFF"/>
                  </a:solidFill>
                </a:uFill>
                <a:latin typeface="Arial"/>
              </a:rPr>
              <a:t>). Эта кривая имеет характерную S-образную  форму  с  более  или  менее  резким  подъемом  концентрации аналита  в  области  насыщения  им  сорбирующего  картриджа.  Объемом  проскока принято считать тот объем пропускаемого образца, при котором концентрация аналита в фильтрате достигает 10% от его концентрации в исходном растворе. Термин «объем проскока»  для  метода  ТФЭ  по  своей  сути  является  аналогом  хроматографического термина «объем  удерживания».  Строго  же  говоря, «объемом  удерживания»  для твердофазной  экстракции,  являющейся  по  сути  реализацией  фронтального хроматографирования, является объем </a:t>
            </a:r>
            <a:r>
              <a:rPr lang="ru-RU" sz="1400" b="1" i="1" strike="noStrike" spc="-1">
                <a:solidFill>
                  <a:srgbClr val="000000"/>
                </a:solidFill>
                <a:uFill>
                  <a:solidFill>
                    <a:srgbClr val="FFFFFF"/>
                  </a:solidFill>
                </a:uFill>
                <a:latin typeface="Arial"/>
              </a:rPr>
              <a:t>V</a:t>
            </a:r>
            <a:r>
              <a:rPr lang="ru-RU" sz="1400" b="1" i="1" strike="noStrike" spc="-1" baseline="-25000">
                <a:solidFill>
                  <a:srgbClr val="000000"/>
                </a:solidFill>
                <a:uFill>
                  <a:solidFill>
                    <a:srgbClr val="FFFFFF"/>
                  </a:solidFill>
                </a:uFill>
                <a:latin typeface="Arial"/>
              </a:rPr>
              <a:t>R</a:t>
            </a:r>
            <a:r>
              <a:rPr lang="ru-RU" sz="1400" b="0" strike="noStrike" spc="-1">
                <a:solidFill>
                  <a:srgbClr val="000000"/>
                </a:solidFill>
                <a:uFill>
                  <a:solidFill>
                    <a:srgbClr val="FFFFFF"/>
                  </a:solidFill>
                </a:uFill>
                <a:latin typeface="Arial"/>
              </a:rPr>
              <a:t>, соответствующий точке перегиба на кривой выхода  сорбции  при  предельно  низких  концентрациях  аналита.  Нередко  объем проскока не измеряют напрямую, а оценивают по значению </a:t>
            </a:r>
            <a:r>
              <a:rPr lang="ru-RU" sz="1400" b="1" i="1" strike="noStrike" spc="-1">
                <a:solidFill>
                  <a:srgbClr val="000000"/>
                </a:solidFill>
                <a:uFill>
                  <a:solidFill>
                    <a:srgbClr val="FFFFFF"/>
                  </a:solidFill>
                </a:uFill>
                <a:latin typeface="Arial"/>
              </a:rPr>
              <a:t>V</a:t>
            </a:r>
            <a:r>
              <a:rPr lang="ru-RU" sz="1400" b="1" i="1" strike="noStrike" spc="-1" baseline="-25000">
                <a:solidFill>
                  <a:srgbClr val="000000"/>
                </a:solidFill>
                <a:uFill>
                  <a:solidFill>
                    <a:srgbClr val="FFFFFF"/>
                  </a:solidFill>
                </a:uFill>
                <a:latin typeface="Arial"/>
              </a:rPr>
              <a:t>M</a:t>
            </a:r>
            <a:r>
              <a:rPr lang="ru-RU" sz="1400" b="0" strike="noStrike" spc="-1">
                <a:solidFill>
                  <a:srgbClr val="000000"/>
                </a:solidFill>
                <a:uFill>
                  <a:solidFill>
                    <a:srgbClr val="FFFFFF"/>
                  </a:solidFill>
                </a:uFill>
                <a:latin typeface="Arial"/>
              </a:rPr>
              <a:t>,  которое получают из хроматографических  данных,  либо  рассчитывают  из  результатов  эксперимента  по статической сорбции аналита .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1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11" name="Рисунок 1510"/>
          <p:cNvPicPr/>
          <p:nvPr/>
        </p:nvPicPr>
        <p:blipFill>
          <a:blip r:embed="rId3"/>
          <a:stretch/>
        </p:blipFill>
        <p:spPr>
          <a:xfrm>
            <a:off x="469080" y="288000"/>
            <a:ext cx="971640" cy="963720"/>
          </a:xfrm>
          <a:prstGeom prst="rect">
            <a:avLst/>
          </a:prstGeom>
          <a:ln>
            <a:noFill/>
          </a:ln>
        </p:spPr>
      </p:pic>
      <p:pic>
        <p:nvPicPr>
          <p:cNvPr id="1512" name="Рисунок 1511"/>
          <p:cNvPicPr/>
          <p:nvPr/>
        </p:nvPicPr>
        <p:blipFill>
          <a:blip r:embed="rId4"/>
          <a:stretch/>
        </p:blipFill>
        <p:spPr>
          <a:xfrm>
            <a:off x="721440" y="432360"/>
            <a:ext cx="493560" cy="571680"/>
          </a:xfrm>
          <a:prstGeom prst="rect">
            <a:avLst/>
          </a:prstGeom>
          <a:ln>
            <a:noFill/>
          </a:ln>
        </p:spPr>
      </p:pic>
      <p:pic>
        <p:nvPicPr>
          <p:cNvPr id="1513" name="Picture 2"/>
          <p:cNvPicPr/>
          <p:nvPr/>
        </p:nvPicPr>
        <p:blipFill>
          <a:blip r:embed="rId5"/>
          <a:stretch/>
        </p:blipFill>
        <p:spPr>
          <a:xfrm>
            <a:off x="288000" y="1437480"/>
            <a:ext cx="4214520" cy="2999880"/>
          </a:xfrm>
          <a:prstGeom prst="rect">
            <a:avLst/>
          </a:prstGeom>
          <a:ln w="9360">
            <a:noFill/>
          </a:ln>
        </p:spPr>
      </p:pic>
      <p:pic>
        <p:nvPicPr>
          <p:cNvPr id="1514" name="Picture 3"/>
          <p:cNvPicPr/>
          <p:nvPr/>
        </p:nvPicPr>
        <p:blipFill>
          <a:blip r:embed="rId6"/>
          <a:stretch/>
        </p:blipFill>
        <p:spPr>
          <a:xfrm>
            <a:off x="4431240" y="1152000"/>
            <a:ext cx="4214520" cy="3142800"/>
          </a:xfrm>
          <a:prstGeom prst="rect">
            <a:avLst/>
          </a:prstGeom>
          <a:ln w="9360">
            <a:noFill/>
          </a:ln>
        </p:spPr>
      </p:pic>
      <p:sp>
        <p:nvSpPr>
          <p:cNvPr id="1515" name="TextShape 2"/>
          <p:cNvSpPr txBox="1"/>
          <p:nvPr/>
        </p:nvSpPr>
        <p:spPr>
          <a:xfrm>
            <a:off x="360000" y="4563000"/>
            <a:ext cx="8640000" cy="1584000"/>
          </a:xfrm>
          <a:prstGeom prst="rect">
            <a:avLst/>
          </a:prstGeom>
          <a:noFill/>
          <a:ln>
            <a:noFill/>
          </a:ln>
        </p:spPr>
        <p:txBody>
          <a:bodyPr lIns="90000" tIns="45000" rIns="90000" bIns="45000"/>
          <a:lstStyle/>
          <a:p>
            <a:pPr algn="just">
              <a:lnSpc>
                <a:spcPct val="100000"/>
              </a:lnSpc>
            </a:pPr>
            <a:r>
              <a:rPr lang="ru-RU" sz="1400" b="0" strike="noStrike" spc="-1">
                <a:solidFill>
                  <a:srgbClr val="000000"/>
                </a:solidFill>
                <a:uFill>
                  <a:solidFill>
                    <a:srgbClr val="FFFFFF"/>
                  </a:solidFill>
                </a:uFill>
                <a:latin typeface="Arial"/>
              </a:rPr>
              <a:t>Кривые «проскока» для пентахлорфенола из его раствора в системе ацетонитрил-вода (рН 2) 30:70 на различных адсорбционных материалах. 1 – С18 силикагель HySphere-C18-EC, 2 – полистирол (степень  сшивки  порядка 50%) PLRP-S, 3 – Oasis HLB, 4  и 5 –  сверхсшитые полистиролы HySphere-resin-GP и  HySphere-resin-SH.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V</a:t>
            </a:r>
            <a:r>
              <a:rPr lang="ru-RU" sz="1400" b="0" strike="noStrike" spc="-1" baseline="-25000">
                <a:solidFill>
                  <a:srgbClr val="000000"/>
                </a:solidFill>
                <a:uFill>
                  <a:solidFill>
                    <a:srgbClr val="FFFFFF"/>
                  </a:solidFill>
                </a:uFill>
                <a:latin typeface="Arial"/>
              </a:rPr>
              <a:t>B </a:t>
            </a:r>
            <a:r>
              <a:rPr lang="ru-RU" sz="1400" b="0" strike="noStrike" spc="-1">
                <a:solidFill>
                  <a:srgbClr val="000000"/>
                </a:solidFill>
                <a:uFill>
                  <a:solidFill>
                    <a:srgbClr val="FFFFFF"/>
                  </a:solidFill>
                </a:uFill>
                <a:latin typeface="Arial"/>
              </a:rPr>
              <a:t> - объем «проскока», V</a:t>
            </a:r>
            <a:r>
              <a:rPr lang="ru-RU" sz="1400" b="0" strike="noStrike" spc="-1" baseline="-25000">
                <a:solidFill>
                  <a:srgbClr val="000000"/>
                </a:solidFill>
                <a:uFill>
                  <a:solidFill>
                    <a:srgbClr val="FFFFFF"/>
                  </a:solidFill>
                </a:uFill>
                <a:latin typeface="Arial"/>
              </a:rPr>
              <a:t>R</a:t>
            </a:r>
            <a:r>
              <a:rPr lang="ru-RU" sz="1400" b="0" strike="noStrike" spc="-1">
                <a:solidFill>
                  <a:srgbClr val="000000"/>
                </a:solidFill>
                <a:uFill>
                  <a:solidFill>
                    <a:srgbClr val="FFFFFF"/>
                  </a:solidFill>
                </a:uFill>
                <a:latin typeface="Arial"/>
              </a:rPr>
              <a:t>  - объем удержания, и V</a:t>
            </a:r>
            <a:r>
              <a:rPr lang="ru-RU" sz="1400" b="0" strike="noStrike" spc="-1" baseline="-25000">
                <a:solidFill>
                  <a:srgbClr val="000000"/>
                </a:solidFill>
                <a:uFill>
                  <a:solidFill>
                    <a:srgbClr val="FFFFFF"/>
                  </a:solidFill>
                </a:uFill>
                <a:latin typeface="Arial"/>
              </a:rPr>
              <a:t>M</a:t>
            </a:r>
            <a:r>
              <a:rPr lang="ru-RU" sz="1400" b="0" strike="noStrike" spc="-1">
                <a:solidFill>
                  <a:srgbClr val="000000"/>
                </a:solidFill>
                <a:uFill>
                  <a:solidFill>
                    <a:srgbClr val="FFFFFF"/>
                  </a:solidFill>
                </a:uFill>
                <a:latin typeface="Arial"/>
              </a:rPr>
              <a:t>  - максимум объема образца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1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17" name="Рисунок 1516"/>
          <p:cNvPicPr/>
          <p:nvPr/>
        </p:nvPicPr>
        <p:blipFill>
          <a:blip r:embed="rId3"/>
          <a:stretch/>
        </p:blipFill>
        <p:spPr>
          <a:xfrm>
            <a:off x="469080" y="288000"/>
            <a:ext cx="971640" cy="963720"/>
          </a:xfrm>
          <a:prstGeom prst="rect">
            <a:avLst/>
          </a:prstGeom>
          <a:ln>
            <a:noFill/>
          </a:ln>
        </p:spPr>
      </p:pic>
      <p:pic>
        <p:nvPicPr>
          <p:cNvPr id="1518" name="Рисунок 1517"/>
          <p:cNvPicPr/>
          <p:nvPr/>
        </p:nvPicPr>
        <p:blipFill>
          <a:blip r:embed="rId4"/>
          <a:stretch/>
        </p:blipFill>
        <p:spPr>
          <a:xfrm>
            <a:off x="721440" y="432360"/>
            <a:ext cx="493560" cy="571680"/>
          </a:xfrm>
          <a:prstGeom prst="rect">
            <a:avLst/>
          </a:prstGeom>
          <a:ln>
            <a:noFill/>
          </a:ln>
        </p:spPr>
      </p:pic>
      <p:sp>
        <p:nvSpPr>
          <p:cNvPr id="1519" name="TextShape 2"/>
          <p:cNvSpPr txBox="1"/>
          <p:nvPr/>
        </p:nvSpPr>
        <p:spPr>
          <a:xfrm>
            <a:off x="360000" y="1224000"/>
            <a:ext cx="8496000" cy="4824000"/>
          </a:xfrm>
          <a:prstGeom prst="rect">
            <a:avLst/>
          </a:prstGeom>
          <a:noFill/>
          <a:ln>
            <a:noFill/>
          </a:ln>
        </p:spPr>
        <p:txBody>
          <a:bodyPr lIns="90000" tIns="45000" rIns="90000" bIns="45000"/>
          <a:lstStyle/>
          <a:p>
            <a:pPr algn="just">
              <a:lnSpc>
                <a:spcPct val="100000"/>
              </a:lnSpc>
            </a:pPr>
            <a:r>
              <a:rPr lang="ru-RU" sz="1400" b="0" strike="noStrike" spc="-1">
                <a:solidFill>
                  <a:srgbClr val="000000"/>
                </a:solidFill>
                <a:uFill>
                  <a:solidFill>
                    <a:srgbClr val="FFFFFF"/>
                  </a:solidFill>
                </a:uFill>
                <a:latin typeface="Arial"/>
              </a:rPr>
              <a:t>Измерение  объемов  проскока  обычно  начинают  в «идеальных»  условиях – жидким образцом является раствор аналита в чистом растворителе, например, в воде, водном  буфере или  водно-органической  смеси.  На  практике,  когда  через  картридж пропускается  реальный жидкий  образец  или  первоначальный  экстракт  со  сложной матрицей,  наблюдаемые  значения объемов  проскока могут  оказаться  значительно  ниже «идеальных», что обусловлено конкуренцией доминирующих компонентов матрицы с адсорбцией аналитов. Другими словами, при повышенных концентрациях сорбируемых соединений  насыщение  сорбента  в  картридже наступает  раньше,  и  объем  проскока соответственно уменьшается.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После  надежного  установления  эффективности  стадий  адсорбции  и  смыва  аналитов (в </a:t>
            </a:r>
            <a:r>
              <a:rPr lang="ru-RU" sz="1400" b="1" i="1" strike="noStrike" spc="-1">
                <a:solidFill>
                  <a:srgbClr val="000000"/>
                </a:solidFill>
                <a:uFill>
                  <a:solidFill>
                    <a:srgbClr val="FFFFFF"/>
                  </a:solidFill>
                </a:uFill>
                <a:latin typeface="Arial"/>
              </a:rPr>
              <a:t>офф-лайн</a:t>
            </a:r>
            <a:r>
              <a:rPr lang="ru-RU" sz="1400" b="0" strike="noStrike" spc="-1">
                <a:solidFill>
                  <a:srgbClr val="000000"/>
                </a:solidFill>
                <a:uFill>
                  <a:solidFill>
                    <a:srgbClr val="FFFFFF"/>
                  </a:solidFill>
                </a:uFill>
                <a:latin typeface="Arial"/>
              </a:rPr>
              <a:t> ТФЭ) измерение степени извлечения может использоваться для контроля эффективности  процедур  дополнительной  очистки  экстракта  и  замены растворителя. Нередкими  являются  случаи,  когда  основные  потери  аналитов происходят  именно  на  этих последних  стадиях  пробоподготовки.  При  оптимизации всей  процедуры  удовлетворительными можно  считать  такие  условия,  в  которых достигается  максимальная  чистота  пробы  при приемлемом  уменьшении  степеней извлечения.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 В случае концентрирования следовых количеств соединений из водных образцов существует еще  один  источник  потерь  аналитов:  их  адсорбция  на  стенках  посуды  и подводящих капиллярах.  Уменьшения  вклада  стеночной  адсорбции  можно  добиться экстенсивным методом,  сократив  длину  подводящих  капилляров  и  увеличив соотношение объема пропускаемого образца к общему объему используемых сосудов. Лучшего  решения  проблемы можно  достичь,  добавив  в  водный  образец  некоторое количество органического растворителя, что снижает адсорбцию неполярных аналитов на поверхности подводящих капилляров и стекла.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21" name="Рисунок 1520"/>
          <p:cNvPicPr/>
          <p:nvPr/>
        </p:nvPicPr>
        <p:blipFill>
          <a:blip r:embed="rId3"/>
          <a:stretch/>
        </p:blipFill>
        <p:spPr>
          <a:xfrm>
            <a:off x="469080" y="288000"/>
            <a:ext cx="971640" cy="963720"/>
          </a:xfrm>
          <a:prstGeom prst="rect">
            <a:avLst/>
          </a:prstGeom>
          <a:ln>
            <a:noFill/>
          </a:ln>
        </p:spPr>
      </p:pic>
      <p:pic>
        <p:nvPicPr>
          <p:cNvPr id="1522" name="Рисунок 1521"/>
          <p:cNvPicPr/>
          <p:nvPr/>
        </p:nvPicPr>
        <p:blipFill>
          <a:blip r:embed="rId4"/>
          <a:stretch/>
        </p:blipFill>
        <p:spPr>
          <a:xfrm>
            <a:off x="721440" y="432360"/>
            <a:ext cx="493560" cy="571680"/>
          </a:xfrm>
          <a:prstGeom prst="rect">
            <a:avLst/>
          </a:prstGeom>
          <a:ln>
            <a:noFill/>
          </a:ln>
        </p:spPr>
      </p:pic>
      <p:sp>
        <p:nvSpPr>
          <p:cNvPr id="1523" name="TextShape 2"/>
          <p:cNvSpPr txBox="1"/>
          <p:nvPr/>
        </p:nvSpPr>
        <p:spPr>
          <a:xfrm>
            <a:off x="432000" y="1440000"/>
            <a:ext cx="8280000" cy="446400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Методы оценки сорбционной емкости в случае ТФЭ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Понятие  сорбционной  емкости,  наряду  с  понятием  объема «проскока»,  также является  важным  понятием  в  практическом  приложении  метода  твердофазной экстракции.  Важно  отметить,  что  в  методе  ТФЭ  в  понятие «сорбционной  емкости» вкладывается несколько иной смысл, чем в классической теории адсорбции. В методе твердофазной экстракции «сорбционная емкость» тесно связана с объемом «проскока» аналита  и  степенью «загрязненности»  концентрируемого  образца  компонентами матрицы. Фактически, сорбционной емкостью картриджа следовало бы назвать суммарное количество  компонентов  матрицы  образца,  поглощенного  им  к  моменту  проскока исследуемого  аналита.  С  другой  стороны,  количественно  выразить  емкость  в соответствии  с  этим  определением  нельзя,  так  как  образец  содержит  множество различных «загрязняющих» компонентов в различных концентрациях. Такая ситуация привела  к  тому,  что  понятие  сорбционной  емкости  применяется  для  метода  ТФЭ крайне  редко, и  в  основном  оценки  емкости носят  качественный  характер;  основным же  понятием  является  объем «проскока»,  измеренный  в  определенных  условиях, «идеальных» или для конкретного образца.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Затруднение  в  количественной  оценке  емкости  можно  избежать,  измеряя  ее значение лишь для одного из основных компонентов матрицы, наиболее  типичного  в изучаемом  случае,  и  присутствующем  в  образце  в  наибольшей  концентрации.</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25" name="Рисунок 1524"/>
          <p:cNvPicPr/>
          <p:nvPr/>
        </p:nvPicPr>
        <p:blipFill>
          <a:blip r:embed="rId3"/>
          <a:stretch/>
        </p:blipFill>
        <p:spPr>
          <a:xfrm>
            <a:off x="469080" y="288000"/>
            <a:ext cx="971640" cy="963720"/>
          </a:xfrm>
          <a:prstGeom prst="rect">
            <a:avLst/>
          </a:prstGeom>
          <a:ln>
            <a:noFill/>
          </a:ln>
        </p:spPr>
      </p:pic>
      <p:pic>
        <p:nvPicPr>
          <p:cNvPr id="1526" name="Рисунок 1525"/>
          <p:cNvPicPr/>
          <p:nvPr/>
        </p:nvPicPr>
        <p:blipFill>
          <a:blip r:embed="rId4"/>
          <a:stretch/>
        </p:blipFill>
        <p:spPr>
          <a:xfrm>
            <a:off x="721440" y="432360"/>
            <a:ext cx="493560" cy="571680"/>
          </a:xfrm>
          <a:prstGeom prst="rect">
            <a:avLst/>
          </a:prstGeom>
          <a:ln>
            <a:noFill/>
          </a:ln>
        </p:spPr>
      </p:pic>
      <p:sp>
        <p:nvSpPr>
          <p:cNvPr id="1527" name="TextShape 2"/>
          <p:cNvSpPr txBox="1"/>
          <p:nvPr/>
        </p:nvSpPr>
        <p:spPr>
          <a:xfrm>
            <a:off x="504000" y="1656000"/>
            <a:ext cx="8280000" cy="4320000"/>
          </a:xfrm>
          <a:prstGeom prst="rect">
            <a:avLst/>
          </a:prstGeom>
          <a:noFill/>
          <a:ln>
            <a:noFill/>
          </a:ln>
        </p:spPr>
        <p:txBody>
          <a:bodyPr lIns="90000" tIns="46800" rIns="90000" bIns="46800"/>
          <a:lstStyle/>
          <a:p>
            <a:pPr algn="just">
              <a:lnSpc>
                <a:spcPct val="100000"/>
              </a:lnSpc>
            </a:pPr>
            <a:r>
              <a:rPr lang="ru-RU" sz="1400" b="0" strike="noStrike" spc="-1">
                <a:solidFill>
                  <a:srgbClr val="000000"/>
                </a:solidFill>
                <a:uFill>
                  <a:solidFill>
                    <a:srgbClr val="FFFFFF"/>
                  </a:solidFill>
                </a:uFill>
                <a:latin typeface="Arial"/>
              </a:rPr>
              <a:t>Располагая  сведениями  о  концентрации  в  образце «загрязняющих»  его  компонентов матрицы,  и  зная  значение  емкости  применяемого  сорбента  для  ТФЭ  по  основному компоненту  матрицы  или  по  структурно  подобному  соединению,  можно  оценить максимальный  объем  образца,  который  удается  сконцентрировать  на  картридже  с известным количеством этого сорбента без значительных потерь аналита. Заранее следует отметить, что определение емкостей картриджей для различных нагружающих  компонентов  матрицы  и  различных  аналитов  целесообразно  лишь  при разработке  аналитических  методик  или  при  исследовании  адсорбционных  свойств материалов для твердофазной экстракции.   Для  экспериментального  определения  сорбционной  емкости  необходимо получить  ряд  кривых  выхода  сорбции  аналита  для модельных  образцов,  содержащих нагружающий компонент матрицы в различных концентрациях и исследуемый аналит с постоянной  концентрацией,  соответствующей  реальным  образцам.  Далее  строится зависимость объемов «проскока» аналита от концентрации нагружающего компонента матрицы.  Исходя  из  чувствительности  применяемого  аппаратурного  метода, оценивается объем образца, который необходимо сконцентрировать. Этому объему на построенной  зависимости  соответствует  определенная  максимально  допустимая концентрация  компонента матрицы,  выше  которой  количественное  концентрирование аналита  становится  невозможным.  Сорбционная  емкость  для  данного  случая вычисляется  как  произведение  этой  предельно  допустимой  концентрации нагружающего  компонента  матрицы  на  объем «проскока»  аналита,  приведенное  к единице массы сорбента. </a:t>
            </a: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29" name="Рисунок 1528"/>
          <p:cNvPicPr/>
          <p:nvPr/>
        </p:nvPicPr>
        <p:blipFill>
          <a:blip r:embed="rId3"/>
          <a:stretch/>
        </p:blipFill>
        <p:spPr>
          <a:xfrm>
            <a:off x="469080" y="288000"/>
            <a:ext cx="971640" cy="963720"/>
          </a:xfrm>
          <a:prstGeom prst="rect">
            <a:avLst/>
          </a:prstGeom>
          <a:ln>
            <a:noFill/>
          </a:ln>
        </p:spPr>
      </p:pic>
      <p:pic>
        <p:nvPicPr>
          <p:cNvPr id="1530" name="Рисунок 1529"/>
          <p:cNvPicPr/>
          <p:nvPr/>
        </p:nvPicPr>
        <p:blipFill>
          <a:blip r:embed="rId4"/>
          <a:stretch/>
        </p:blipFill>
        <p:spPr>
          <a:xfrm>
            <a:off x="721440" y="432360"/>
            <a:ext cx="493560" cy="571680"/>
          </a:xfrm>
          <a:prstGeom prst="rect">
            <a:avLst/>
          </a:prstGeom>
          <a:ln>
            <a:noFill/>
          </a:ln>
        </p:spPr>
      </p:pic>
      <p:sp>
        <p:nvSpPr>
          <p:cNvPr id="1531" name="TextShape 2"/>
          <p:cNvSpPr txBox="1"/>
          <p:nvPr/>
        </p:nvSpPr>
        <p:spPr>
          <a:xfrm>
            <a:off x="432000" y="1400040"/>
            <a:ext cx="8352000" cy="4227840"/>
          </a:xfrm>
          <a:prstGeom prst="rect">
            <a:avLst/>
          </a:prstGeom>
          <a:noFill/>
          <a:ln>
            <a:noFill/>
          </a:ln>
        </p:spPr>
        <p:txBody>
          <a:bodyPr lIns="90000" tIns="46800" rIns="90000" bIns="46800"/>
          <a:lstStyle/>
          <a:p>
            <a:pPr algn="just">
              <a:lnSpc>
                <a:spcPct val="100000"/>
              </a:lnSpc>
            </a:pPr>
            <a:r>
              <a:rPr lang="ru-RU" sz="1400" b="0" strike="noStrike" spc="-1">
                <a:solidFill>
                  <a:srgbClr val="000000"/>
                </a:solidFill>
                <a:uFill>
                  <a:solidFill>
                    <a:srgbClr val="FFFFFF"/>
                  </a:solidFill>
                </a:uFill>
                <a:latin typeface="Arial"/>
              </a:rPr>
              <a:t>Так  как  изотерма  адсорбции  обычно  описывается  выпуклой  кривой  с насыщением,  из  изотермы  адсорбции  нагружающего  компонента  матрицы  можно определить предельную емкость сорбента, соответствующую его полному насыщению этим  веществом. «Частные»  значения  сорбционной  емкости  по  этому  компоненту матрицы,  измеренные  по  приведенной  выше  схеме  для  любого  конкретного  аналита, всегда будет меньше значения предельной емкости. Значения  предельной  емкости  являются  удобными  критериями  для  сравнения эффективности различных марок сорбентов для ТФЭ. Сорбенты с большей предельной емкостью  насыщаются  медленнее,  что  положительно  сказывается  на  объеме «проскока»  любого  аналита:  он  уменьшается  медленнее  при  росте  концентрации компонентов матрицы в концентрируемом образце. В  заключение  следует  еще  раз  отметить,  что  значения  объемов «проскока»  и емкостей справедливы лишь для тех условий, в которых они определены. Эти условия: тип матрицы образца, его объем и  скорость пропускания, марка адсорбента, его масса и размер частиц, исследуемый аналит и его приблизительная концентрация – должны указываться рядом с экспериментально определенными значениями объемов пробоя и емкостей.</a:t>
            </a: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33" name="Рисунок 1532"/>
          <p:cNvPicPr/>
          <p:nvPr/>
        </p:nvPicPr>
        <p:blipFill>
          <a:blip r:embed="rId3"/>
          <a:stretch/>
        </p:blipFill>
        <p:spPr>
          <a:xfrm>
            <a:off x="469080" y="288000"/>
            <a:ext cx="971640" cy="963720"/>
          </a:xfrm>
          <a:prstGeom prst="rect">
            <a:avLst/>
          </a:prstGeom>
          <a:ln>
            <a:noFill/>
          </a:ln>
        </p:spPr>
      </p:pic>
      <p:pic>
        <p:nvPicPr>
          <p:cNvPr id="1534" name="Рисунок 1533"/>
          <p:cNvPicPr/>
          <p:nvPr/>
        </p:nvPicPr>
        <p:blipFill>
          <a:blip r:embed="rId4"/>
          <a:stretch/>
        </p:blipFill>
        <p:spPr>
          <a:xfrm>
            <a:off x="721440" y="432360"/>
            <a:ext cx="493560" cy="571680"/>
          </a:xfrm>
          <a:prstGeom prst="rect">
            <a:avLst/>
          </a:prstGeom>
          <a:ln>
            <a:noFill/>
          </a:ln>
        </p:spPr>
      </p:pic>
      <p:sp>
        <p:nvSpPr>
          <p:cNvPr id="1535" name="TextShape 2"/>
          <p:cNvSpPr txBox="1"/>
          <p:nvPr/>
        </p:nvSpPr>
        <p:spPr>
          <a:xfrm>
            <a:off x="432000" y="1440000"/>
            <a:ext cx="8352000" cy="4464000"/>
          </a:xfrm>
          <a:prstGeom prst="rect">
            <a:avLst/>
          </a:prstGeom>
          <a:noFill/>
          <a:ln>
            <a:noFill/>
          </a:ln>
        </p:spPr>
        <p:txBody>
          <a:bodyPr lIns="90000" tIns="45000" rIns="90000" bIns="45000"/>
          <a:lstStyle/>
          <a:p>
            <a:pPr algn="just">
              <a:lnSpc>
                <a:spcPct val="100000"/>
              </a:lnSpc>
            </a:pPr>
            <a:r>
              <a:rPr lang="ru-RU" sz="1400" b="0" strike="noStrike" spc="-1">
                <a:solidFill>
                  <a:srgbClr val="000000"/>
                </a:solidFill>
                <a:uFill>
                  <a:solidFill>
                    <a:srgbClr val="FFFFFF"/>
                  </a:solidFill>
                </a:uFill>
                <a:latin typeface="Arial"/>
              </a:rPr>
              <a:t>Наибольшая проблема, стоящая перед аналитиком, который использует твердофазную  экстракцию (ТФЭ) связана с матрицей образца. Определение молекулярных характеристик аналита, таких как возможность к ионному обмену или к гидрофобным взаимодействиям, является быстрым и простым процессом, в котором  хроматографические свойства могут быть оценены, просто посмотрев на молекулу аналита. Химическая структура связана с растворимостью в различных растворителях. Для сложных молекул, особенно тех, которые имеют несколько функциональных групп, взаимодействующих с поверхностью сорбента, дополнительную информацию, могут прояснить ВЭЖХ условия . Часто такие условия получены  полуэмпирическим путем и не могут быть легко предсказаны на чисто теоретических основаниях. Если хроматографические свойства являются входной переменной , то для оценки результативности эффекта экстракции простое дерево решений может помочь нам быстро подобрать  оптимальный сорбент и растворители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Проблема возникает в том, что этот подход не принимает во внимание потенциально большее количество переменных. Межвыборочная матрица вариантов, даже при ограниченных пределах очень узкого определения, может иметь такое значение для эффективности процесса экстракции или метода, которое может привести к неприемлемо высоким вариациям в коэффициенте возврата. В меньшей степени, объем образца также влияет на производительность экстракции. Совокупный эффект от типа и объема образца должен влиять на выбор механизма экстрагирования и всех аспектов ТФЭ процесса, в том числе и выбор растворителей для промывки и элюции.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37" name="Рисунок 1536"/>
          <p:cNvPicPr/>
          <p:nvPr/>
        </p:nvPicPr>
        <p:blipFill>
          <a:blip r:embed="rId3"/>
          <a:stretch/>
        </p:blipFill>
        <p:spPr>
          <a:xfrm>
            <a:off x="469080" y="288000"/>
            <a:ext cx="971640" cy="963720"/>
          </a:xfrm>
          <a:prstGeom prst="rect">
            <a:avLst/>
          </a:prstGeom>
          <a:ln>
            <a:noFill/>
          </a:ln>
        </p:spPr>
      </p:pic>
      <p:pic>
        <p:nvPicPr>
          <p:cNvPr id="1538" name="Рисунок 1537"/>
          <p:cNvPicPr/>
          <p:nvPr/>
        </p:nvPicPr>
        <p:blipFill>
          <a:blip r:embed="rId4"/>
          <a:stretch/>
        </p:blipFill>
        <p:spPr>
          <a:xfrm>
            <a:off x="721440" y="432360"/>
            <a:ext cx="493560" cy="571680"/>
          </a:xfrm>
          <a:prstGeom prst="rect">
            <a:avLst/>
          </a:prstGeom>
          <a:ln>
            <a:noFill/>
          </a:ln>
        </p:spPr>
      </p:pic>
      <p:sp>
        <p:nvSpPr>
          <p:cNvPr id="1539" name="TextShape 2"/>
          <p:cNvSpPr txBox="1"/>
          <p:nvPr/>
        </p:nvSpPr>
        <p:spPr>
          <a:xfrm>
            <a:off x="432000" y="1615320"/>
            <a:ext cx="8424000" cy="2767680"/>
          </a:xfrm>
          <a:prstGeom prst="rect">
            <a:avLst/>
          </a:prstGeom>
          <a:noFill/>
          <a:ln>
            <a:noFill/>
          </a:ln>
        </p:spPr>
        <p:txBody>
          <a:bodyPr lIns="90000" tIns="46800" rIns="90000" bIns="46800"/>
          <a:lstStyle/>
          <a:p>
            <a:pPr algn="just">
              <a:lnSpc>
                <a:spcPct val="100000"/>
              </a:lnSpc>
            </a:pPr>
            <a:r>
              <a:rPr lang="ru-RU" sz="1400" b="0" strike="noStrike" spc="-1">
                <a:solidFill>
                  <a:srgbClr val="000000"/>
                </a:solidFill>
                <a:uFill>
                  <a:solidFill>
                    <a:srgbClr val="FFFFFF"/>
                  </a:solidFill>
                </a:uFill>
                <a:latin typeface="Arial"/>
              </a:rPr>
              <a:t>Для начала разработки метода может быть проведен быстрый обзор библиографических источников, опубликованных ведущими производителями компонентов для ТФЭ, где разнообразие типа образца частично объясняет, почему имеется двадцать или больше вариантов извлечения аналита, разработаных для одного и того же вещества. Это особенно касается таких соединений как лекарственные препараты и агрохимикаты, для которых может не быть исследований различных матриц. Важно отметить, что матрица варьируется от чистого соединения в форме дозы или коммерческого продукта  до остаточных количеств в  жидкостях организма, растениях, сточных водах, почвах и т.д ; каждый пример отражает различные концентрации целевого вещества в присутствии сильно отличающейся и мешающей матриц</a:t>
            </a:r>
            <a:r>
              <a:rPr lang="ru-RU" sz="1400" b="0" strike="noStrike" spc="-1">
                <a:solidFill>
                  <a:srgbClr val="000000"/>
                </a:solidFill>
                <a:uFill>
                  <a:solidFill>
                    <a:srgbClr val="FFFFFF"/>
                  </a:solidFill>
                </a:uFill>
                <a:latin typeface="Calibri"/>
              </a:rPr>
              <a:t>ы. </a:t>
            </a: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4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41" name="Рисунок 1540"/>
          <p:cNvPicPr/>
          <p:nvPr/>
        </p:nvPicPr>
        <p:blipFill>
          <a:blip r:embed="rId3"/>
          <a:stretch/>
        </p:blipFill>
        <p:spPr>
          <a:xfrm>
            <a:off x="469080" y="288000"/>
            <a:ext cx="971640" cy="963720"/>
          </a:xfrm>
          <a:prstGeom prst="rect">
            <a:avLst/>
          </a:prstGeom>
          <a:ln>
            <a:noFill/>
          </a:ln>
        </p:spPr>
      </p:pic>
      <p:pic>
        <p:nvPicPr>
          <p:cNvPr id="1542" name="Рисунок 1541"/>
          <p:cNvPicPr/>
          <p:nvPr/>
        </p:nvPicPr>
        <p:blipFill>
          <a:blip r:embed="rId4"/>
          <a:stretch/>
        </p:blipFill>
        <p:spPr>
          <a:xfrm>
            <a:off x="721440" y="432360"/>
            <a:ext cx="493560" cy="571680"/>
          </a:xfrm>
          <a:prstGeom prst="rect">
            <a:avLst/>
          </a:prstGeom>
          <a:ln>
            <a:noFill/>
          </a:ln>
        </p:spPr>
      </p:pic>
      <p:sp>
        <p:nvSpPr>
          <p:cNvPr id="1543" name="TextShape 2"/>
          <p:cNvSpPr txBox="1"/>
          <p:nvPr/>
        </p:nvSpPr>
        <p:spPr>
          <a:xfrm>
            <a:off x="360000" y="1224000"/>
            <a:ext cx="8352000" cy="172800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Эффект влияния матрицы</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Например, наша цель состоит в извлечении атразина из трех различных матриц. Это, соответственно, морская вода, кукурузное масло, и соевые бобы. Рассмотрение структуры атразина, его растворимости, и килотно-основных свойств (большую часть этой информации можно найти в справочниках, таких как Merck Index) предполагает, что он может быть извлечен с применением неполярного, полярного или ионнообменного механизмов . Действительно, это так на примерах приложений, демонстрирующих каждый из этих принципиальных механизмов.</a:t>
            </a:r>
            <a:endParaRPr lang="ru-RU" sz="1800" b="0" strike="noStrike" spc="-1">
              <a:solidFill>
                <a:srgbClr val="000000"/>
              </a:solidFill>
              <a:uFill>
                <a:solidFill>
                  <a:srgbClr val="FFFFFF"/>
                </a:solidFill>
              </a:uFill>
              <a:latin typeface="Arial"/>
            </a:endParaRPr>
          </a:p>
        </p:txBody>
      </p:sp>
      <p:pic>
        <p:nvPicPr>
          <p:cNvPr id="1544" name="Picture 2"/>
          <p:cNvPicPr/>
          <p:nvPr/>
        </p:nvPicPr>
        <p:blipFill>
          <a:blip r:embed="rId5"/>
          <a:stretch/>
        </p:blipFill>
        <p:spPr>
          <a:xfrm>
            <a:off x="4286520" y="2952000"/>
            <a:ext cx="4214520" cy="3071520"/>
          </a:xfrm>
          <a:prstGeom prst="rect">
            <a:avLst/>
          </a:prstGeom>
          <a:ln w="9360">
            <a:noFill/>
          </a:ln>
        </p:spPr>
      </p:pic>
      <p:pic>
        <p:nvPicPr>
          <p:cNvPr id="1545" name="Picture 4"/>
          <p:cNvPicPr/>
          <p:nvPr/>
        </p:nvPicPr>
        <p:blipFill>
          <a:blip r:embed="rId6"/>
          <a:stretch/>
        </p:blipFill>
        <p:spPr>
          <a:xfrm>
            <a:off x="873360" y="3240000"/>
            <a:ext cx="2222640" cy="1856880"/>
          </a:xfrm>
          <a:prstGeom prst="rect">
            <a:avLst/>
          </a:prstGeom>
          <a:ln>
            <a:noFill/>
          </a:ln>
        </p:spPr>
      </p:pic>
      <p:sp>
        <p:nvSpPr>
          <p:cNvPr id="1546" name="CustomShape 3"/>
          <p:cNvSpPr/>
          <p:nvPr/>
        </p:nvSpPr>
        <p:spPr>
          <a:xfrm>
            <a:off x="357480" y="5449320"/>
            <a:ext cx="371448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0" strike="noStrike" spc="-1">
                <a:solidFill>
                  <a:srgbClr val="000000"/>
                </a:solidFill>
                <a:uFill>
                  <a:solidFill>
                    <a:srgbClr val="FFFFFF"/>
                  </a:solidFill>
                </a:uFill>
                <a:latin typeface="Calibri"/>
              </a:rPr>
              <a:t>6-chloro-</a:t>
            </a:r>
            <a:r>
              <a:rPr lang="ru-RU" sz="1200" b="0" i="1" strike="noStrike" spc="-1">
                <a:solidFill>
                  <a:srgbClr val="000000"/>
                </a:solidFill>
                <a:uFill>
                  <a:solidFill>
                    <a:srgbClr val="FFFFFF"/>
                  </a:solidFill>
                </a:uFill>
                <a:latin typeface="Calibri"/>
              </a:rPr>
              <a:t>N</a:t>
            </a:r>
            <a:r>
              <a:rPr lang="ru-RU" sz="1200" b="0" i="1" strike="noStrike" spc="-1" baseline="30000">
                <a:solidFill>
                  <a:srgbClr val="000000"/>
                </a:solidFill>
                <a:uFill>
                  <a:solidFill>
                    <a:srgbClr val="FFFFFF"/>
                  </a:solidFill>
                </a:uFill>
                <a:latin typeface="Calibri"/>
              </a:rPr>
              <a:t>2</a:t>
            </a:r>
            <a:r>
              <a:rPr lang="ru-RU" sz="1200" b="0" strike="noStrike" spc="-1">
                <a:solidFill>
                  <a:srgbClr val="000000"/>
                </a:solidFill>
                <a:uFill>
                  <a:solidFill>
                    <a:srgbClr val="FFFFFF"/>
                  </a:solidFill>
                </a:uFill>
                <a:latin typeface="Calibri"/>
              </a:rPr>
              <a:t>-ethyl-</a:t>
            </a:r>
            <a:r>
              <a:rPr lang="ru-RU" sz="1200" b="0" i="1" strike="noStrike" spc="-1">
                <a:solidFill>
                  <a:srgbClr val="000000"/>
                </a:solidFill>
                <a:uFill>
                  <a:solidFill>
                    <a:srgbClr val="FFFFFF"/>
                  </a:solidFill>
                </a:uFill>
                <a:latin typeface="Calibri"/>
              </a:rPr>
              <a:t>N</a:t>
            </a:r>
            <a:r>
              <a:rPr lang="ru-RU" sz="1200" b="0" i="1" strike="noStrike" spc="-1" baseline="30000">
                <a:solidFill>
                  <a:srgbClr val="000000"/>
                </a:solidFill>
                <a:uFill>
                  <a:solidFill>
                    <a:srgbClr val="FFFFFF"/>
                  </a:solidFill>
                </a:uFill>
                <a:latin typeface="Calibri"/>
              </a:rPr>
              <a:t>4</a:t>
            </a:r>
            <a:r>
              <a:rPr lang="ru-RU" sz="1200" b="0" strike="noStrike" spc="-1">
                <a:solidFill>
                  <a:srgbClr val="000000"/>
                </a:solidFill>
                <a:uFill>
                  <a:solidFill>
                    <a:srgbClr val="FFFFFF"/>
                  </a:solidFill>
                </a:uFill>
                <a:latin typeface="Calibri"/>
              </a:rPr>
              <a:t>-isopropyl-1,3,5-triazine-2,4-diamine</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47"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48" name="Рисунок 1547"/>
          <p:cNvPicPr/>
          <p:nvPr/>
        </p:nvPicPr>
        <p:blipFill>
          <a:blip r:embed="rId3"/>
          <a:stretch/>
        </p:blipFill>
        <p:spPr>
          <a:xfrm>
            <a:off x="469080" y="288000"/>
            <a:ext cx="971640" cy="963720"/>
          </a:xfrm>
          <a:prstGeom prst="rect">
            <a:avLst/>
          </a:prstGeom>
          <a:ln>
            <a:noFill/>
          </a:ln>
        </p:spPr>
      </p:pic>
      <p:pic>
        <p:nvPicPr>
          <p:cNvPr id="1549" name="Рисунок 1548"/>
          <p:cNvPicPr/>
          <p:nvPr/>
        </p:nvPicPr>
        <p:blipFill>
          <a:blip r:embed="rId4"/>
          <a:stretch/>
        </p:blipFill>
        <p:spPr>
          <a:xfrm>
            <a:off x="721440" y="432360"/>
            <a:ext cx="493560" cy="571680"/>
          </a:xfrm>
          <a:prstGeom prst="rect">
            <a:avLst/>
          </a:prstGeom>
          <a:ln>
            <a:noFill/>
          </a:ln>
        </p:spPr>
      </p:pic>
      <p:sp>
        <p:nvSpPr>
          <p:cNvPr id="1550" name="TextShape 2"/>
          <p:cNvSpPr txBox="1"/>
          <p:nvPr/>
        </p:nvSpPr>
        <p:spPr>
          <a:xfrm>
            <a:off x="432000" y="1224000"/>
            <a:ext cx="8352000" cy="5931360"/>
          </a:xfrm>
          <a:prstGeom prst="rect">
            <a:avLst/>
          </a:prstGeom>
          <a:noFill/>
          <a:ln>
            <a:noFill/>
          </a:ln>
        </p:spPr>
        <p:txBody>
          <a:bodyPr lIns="90000" tIns="46800" rIns="90000" bIns="46800"/>
          <a:lstStyle/>
          <a:p>
            <a:pPr algn="just">
              <a:lnSpc>
                <a:spcPct val="100000"/>
              </a:lnSpc>
            </a:pPr>
            <a:r>
              <a:rPr lang="ru-RU" sz="1400" b="0" strike="noStrike" spc="-1">
                <a:solidFill>
                  <a:srgbClr val="000000"/>
                </a:solidFill>
                <a:uFill>
                  <a:solidFill>
                    <a:srgbClr val="FFFFFF"/>
                  </a:solidFill>
                </a:uFill>
                <a:latin typeface="Arial"/>
              </a:rPr>
              <a:t>Атразин имеет растворимость в чистой воде  70 ppm (частей на миллион) при 25 ° C. В образце морской воды при комнатной температуре эта растворимость как ожидается, будет еще ниже. Таким образом, атразин вряд ли можно найти более максимальной концентрации в несколько микрограммов на миллилитр. В том же образце имеются неорганические соли в тысячи раз превышающие этот уровень. Допустим, мы постарались бы извлечь атразин путем ионного обмена. Даже если бы у сорбента (что маловероятно, учитывая гораздо большое число неорганических ионов) к атразину имелась бы достаточно высокая селективность, конкурентная  неорганическим ионам  в случае для ионного обмена, окончательное элюирование вряд ли  приведет к  достаточной  очистке. Некоторые из коэкстрактивных веществ перенесли бы даже энергичную процедуру промывки и все равно появились бы в экстракте и мешали анализу. Полярная природа морской воды также исключает использование полярных экстрагирующих сорбентов при нормальных условиях. Таким образом, остается лишь неполярная экстракция. Кроме того, было бы неуместно применять неполярные или полярные механизмы для соевой матрицы, такой как соевые бобы. Они содержат высокий уровень жирных (неполярных) ингредиентов и углеводов (полярный) веществ в дополнение к различному содержанию воды, в зависимости от состояния гидратированности образца. Кукурузное масло, состоящее в основном из триглицеридов и некоторых свободных жирных кислот, также является матрицей, которая будут непригодна для неполярной экстракции. Поскольку наша цель в выборе ТФЭ сорбента базируется на максимально сохраняющихся различиях между аналитом и другими компонентами матрицы, то может появиться соблазн снова рассмотреть ионный обмен. </a:t>
            </a: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1"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52" name="Рисунок 1551"/>
          <p:cNvPicPr/>
          <p:nvPr/>
        </p:nvPicPr>
        <p:blipFill>
          <a:blip r:embed="rId3"/>
          <a:stretch/>
        </p:blipFill>
        <p:spPr>
          <a:xfrm>
            <a:off x="469080" y="288000"/>
            <a:ext cx="971640" cy="963720"/>
          </a:xfrm>
          <a:prstGeom prst="rect">
            <a:avLst/>
          </a:prstGeom>
          <a:ln>
            <a:noFill/>
          </a:ln>
        </p:spPr>
      </p:pic>
      <p:pic>
        <p:nvPicPr>
          <p:cNvPr id="1553" name="Рисунок 1552"/>
          <p:cNvPicPr/>
          <p:nvPr/>
        </p:nvPicPr>
        <p:blipFill>
          <a:blip r:embed="rId4"/>
          <a:stretch/>
        </p:blipFill>
        <p:spPr>
          <a:xfrm>
            <a:off x="721440" y="432360"/>
            <a:ext cx="493560" cy="571680"/>
          </a:xfrm>
          <a:prstGeom prst="rect">
            <a:avLst/>
          </a:prstGeom>
          <a:ln>
            <a:noFill/>
          </a:ln>
        </p:spPr>
      </p:pic>
      <p:sp>
        <p:nvSpPr>
          <p:cNvPr id="1554" name="TextShape 2"/>
          <p:cNvSpPr txBox="1"/>
          <p:nvPr/>
        </p:nvSpPr>
        <p:spPr>
          <a:xfrm>
            <a:off x="432000" y="1473120"/>
            <a:ext cx="8352000" cy="2486880"/>
          </a:xfrm>
          <a:prstGeom prst="rect">
            <a:avLst/>
          </a:prstGeom>
          <a:noFill/>
          <a:ln>
            <a:noFill/>
          </a:ln>
        </p:spPr>
        <p:txBody>
          <a:bodyPr lIns="90000" tIns="46800" rIns="90000" bIns="46800"/>
          <a:lstStyle/>
          <a:p>
            <a:pPr marL="342720" indent="-342720" algn="just"/>
            <a:r>
              <a:rPr lang="ru-RU" sz="1400" b="0" strike="noStrike" spc="-1" smtClean="0">
                <a:solidFill>
                  <a:srgbClr val="000000"/>
                </a:solidFill>
                <a:uFill>
                  <a:solidFill>
                    <a:srgbClr val="FFFFFF"/>
                  </a:solidFill>
                </a:uFill>
                <a:latin typeface="Arial"/>
              </a:rPr>
              <a:t>           Однако</a:t>
            </a:r>
            <a:r>
              <a:rPr lang="ru-RU" sz="1400" b="0" strike="noStrike" spc="-1">
                <a:solidFill>
                  <a:srgbClr val="000000"/>
                </a:solidFill>
                <a:uFill>
                  <a:solidFill>
                    <a:srgbClr val="FFFFFF"/>
                  </a:solidFill>
                </a:uFill>
                <a:latin typeface="Arial"/>
              </a:rPr>
              <a:t>, в жирной матрице, которая требует растворения в органическом растворителе, чтобы уменьшить ее вязкость, атразин находится в нейтральной форме. Таким образом 20H сорбент (используя полярный механизм извлечения) является лучшим средством для разделения, проявляя малое или вообще отсутствующее сродство к триглицеридам, которые составляют основную часть образца.</a:t>
            </a:r>
            <a:endParaRPr lang="ru-RU" sz="3000" b="0" strike="noStrike" spc="-1">
              <a:solidFill>
                <a:srgbClr val="000000"/>
              </a:solidFill>
              <a:uFill>
                <a:solidFill>
                  <a:srgbClr val="FFFFFF"/>
                </a:solidFill>
              </a:uFill>
              <a:latin typeface="Arial"/>
            </a:endParaRPr>
          </a:p>
          <a:p>
            <a:pPr marL="342720" indent="-342720" algn="ctr"/>
            <a:endParaRPr lang="ru-RU" sz="3000" b="0" strike="noStrike" spc="-1">
              <a:solidFill>
                <a:srgbClr val="000000"/>
              </a:solidFill>
              <a:uFill>
                <a:solidFill>
                  <a:srgbClr val="FFFFFF"/>
                </a:solidFill>
              </a:uFill>
              <a:latin typeface="Arial"/>
            </a:endParaRP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5"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56" name="Рисунок 1555"/>
          <p:cNvPicPr/>
          <p:nvPr/>
        </p:nvPicPr>
        <p:blipFill>
          <a:blip r:embed="rId3"/>
          <a:stretch/>
        </p:blipFill>
        <p:spPr>
          <a:xfrm>
            <a:off x="469080" y="288000"/>
            <a:ext cx="971640" cy="963720"/>
          </a:xfrm>
          <a:prstGeom prst="rect">
            <a:avLst/>
          </a:prstGeom>
          <a:ln>
            <a:noFill/>
          </a:ln>
        </p:spPr>
      </p:pic>
      <p:pic>
        <p:nvPicPr>
          <p:cNvPr id="1557" name="Рисунок 1556"/>
          <p:cNvPicPr/>
          <p:nvPr/>
        </p:nvPicPr>
        <p:blipFill>
          <a:blip r:embed="rId4"/>
          <a:stretch/>
        </p:blipFill>
        <p:spPr>
          <a:xfrm>
            <a:off x="721440" y="432360"/>
            <a:ext cx="493560" cy="571680"/>
          </a:xfrm>
          <a:prstGeom prst="rect">
            <a:avLst/>
          </a:prstGeom>
          <a:ln>
            <a:noFill/>
          </a:ln>
        </p:spPr>
      </p:pic>
      <p:sp>
        <p:nvSpPr>
          <p:cNvPr id="1558" name="TextShape 2"/>
          <p:cNvSpPr txBox="1"/>
          <p:nvPr/>
        </p:nvSpPr>
        <p:spPr>
          <a:xfrm>
            <a:off x="360000" y="1152000"/>
            <a:ext cx="8496000" cy="4896000"/>
          </a:xfrm>
          <a:prstGeom prst="rect">
            <a:avLst/>
          </a:prstGeom>
          <a:noFill/>
          <a:ln>
            <a:noFill/>
          </a:ln>
        </p:spPr>
        <p:txBody>
          <a:bodyPr lIns="90000" tIns="45000" rIns="90000" bIns="45000"/>
          <a:lstStyle/>
          <a:p>
            <a:pPr marL="274320" indent="-273960" algn="ctr">
              <a:lnSpc>
                <a:spcPct val="100000"/>
              </a:lnSpc>
            </a:pPr>
            <a:r>
              <a:rPr lang="ru-RU" sz="1400" b="0" strike="noStrike" spc="-1">
                <a:solidFill>
                  <a:srgbClr val="000000"/>
                </a:solidFill>
                <a:uFill>
                  <a:solidFill>
                    <a:srgbClr val="FFFFFF"/>
                  </a:solidFill>
                </a:uFill>
                <a:latin typeface="Arial"/>
              </a:rPr>
              <a:t> </a:t>
            </a:r>
            <a:r>
              <a:rPr lang="ru-RU" sz="1400" b="1" strike="noStrike" spc="-1">
                <a:solidFill>
                  <a:srgbClr val="000000"/>
                </a:solidFill>
                <a:uFill>
                  <a:solidFill>
                    <a:srgbClr val="FFFFFF"/>
                  </a:solidFill>
                </a:uFill>
                <a:latin typeface="Arial"/>
              </a:rPr>
              <a:t>Влияние объема образца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В отличие от жидкостной экстракции или других методов разделения, основаных на достижении равновесия распределения аналита между двумя фазами, увеличение объема образца в ТФЭ автоматически не приводит к необходимости использования большего слоя сорбента. Однако присутствие твердых частиц в образце и риск совместного извлечения веществ  приводит к необходимости увеличения емкости слоя сорбента  или дисков. Теоретические значения минимальной массы слоя сорбента, необходимого для полного извлечения аналита, может ввести в заблуждение и не должно использоваться без тщательного тестирования.</a:t>
            </a:r>
            <a:endParaRPr lang="ru-RU" sz="1800" b="0" strike="noStrike" spc="-1">
              <a:solidFill>
                <a:srgbClr val="000000"/>
              </a:solidFill>
              <a:uFill>
                <a:solidFill>
                  <a:srgbClr val="FFFFFF"/>
                </a:solidFill>
              </a:uFill>
              <a:latin typeface="Arial"/>
            </a:endParaRPr>
          </a:p>
          <a:p>
            <a:pPr algn="ctr">
              <a:lnSpc>
                <a:spcPct val="100000"/>
              </a:lnSpc>
            </a:pPr>
            <a:endParaRPr lang="ru-RU" sz="1400" b="1" strike="noStrike" spc="-1" smtClean="0">
              <a:solidFill>
                <a:srgbClr val="000000"/>
              </a:solidFill>
              <a:uFill>
                <a:solidFill>
                  <a:srgbClr val="FFFFFF"/>
                </a:solidFill>
              </a:uFill>
              <a:latin typeface="Arial"/>
            </a:endParaRPr>
          </a:p>
          <a:p>
            <a:pPr algn="ctr">
              <a:lnSpc>
                <a:spcPct val="100000"/>
              </a:lnSpc>
            </a:pPr>
            <a:r>
              <a:rPr lang="ru-RU" sz="1400" b="1" strike="noStrike" spc="-1" smtClean="0">
                <a:solidFill>
                  <a:srgbClr val="000000"/>
                </a:solidFill>
                <a:uFill>
                  <a:solidFill>
                    <a:srgbClr val="FFFFFF"/>
                  </a:solidFill>
                </a:uFill>
                <a:latin typeface="Arial"/>
              </a:rPr>
              <a:t>Связывание </a:t>
            </a:r>
            <a:r>
              <a:rPr lang="ru-RU" sz="1400" b="1" strike="noStrike" spc="-1">
                <a:solidFill>
                  <a:srgbClr val="000000"/>
                </a:solidFill>
                <a:uFill>
                  <a:solidFill>
                    <a:srgbClr val="FFFFFF"/>
                  </a:solidFill>
                </a:uFill>
                <a:latin typeface="Arial"/>
              </a:rPr>
              <a:t>с белками</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Связывание с белками  может стать причиной низкого коэффициента возврата, тогда когда при разработке метода применялись суррогатные образцы, содержащие аналит, вместо того, чтобы использовать реальные с добавкой искомого аналита. Проблема белка была  определена еще в начале эволюции ТФЭ, поэтому была выработана  стратегия  с целью уменьшения или устранения его последствий. Например, первое издание справочника технологий экстракции с помощью сорбентов (Analytichem International, 1985) содержало списки методов, предусматривающих осаждение или денатурацию белка. Какой бы метод не использовался, он должен преследовать две цели: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1) Полностью разрушить аналит/белок взаимодействие .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2) Освободить аналит в жидкую часть образца.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9"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60" name="Рисунок 1559"/>
          <p:cNvPicPr/>
          <p:nvPr/>
        </p:nvPicPr>
        <p:blipFill>
          <a:blip r:embed="rId3"/>
          <a:stretch/>
        </p:blipFill>
        <p:spPr>
          <a:xfrm>
            <a:off x="469080" y="288000"/>
            <a:ext cx="971640" cy="963720"/>
          </a:xfrm>
          <a:prstGeom prst="rect">
            <a:avLst/>
          </a:prstGeom>
          <a:ln>
            <a:noFill/>
          </a:ln>
        </p:spPr>
      </p:pic>
      <p:pic>
        <p:nvPicPr>
          <p:cNvPr id="1561" name="Рисунок 1560"/>
          <p:cNvPicPr/>
          <p:nvPr/>
        </p:nvPicPr>
        <p:blipFill>
          <a:blip r:embed="rId4"/>
          <a:stretch/>
        </p:blipFill>
        <p:spPr>
          <a:xfrm>
            <a:off x="721440" y="432360"/>
            <a:ext cx="493560" cy="571680"/>
          </a:xfrm>
          <a:prstGeom prst="rect">
            <a:avLst/>
          </a:prstGeom>
          <a:ln>
            <a:noFill/>
          </a:ln>
        </p:spPr>
      </p:pic>
      <p:sp>
        <p:nvSpPr>
          <p:cNvPr id="1562" name="TextShape 2"/>
          <p:cNvSpPr txBox="1"/>
          <p:nvPr/>
        </p:nvSpPr>
        <p:spPr>
          <a:xfrm>
            <a:off x="432000" y="1440000"/>
            <a:ext cx="8352000" cy="3576600"/>
          </a:xfrm>
          <a:prstGeom prst="rect">
            <a:avLst/>
          </a:prstGeom>
          <a:noFill/>
          <a:ln>
            <a:noFill/>
          </a:ln>
        </p:spPr>
        <p:txBody>
          <a:bodyPr lIns="90000" tIns="45000" rIns="90000" bIns="45000"/>
          <a:lstStyle/>
          <a:p>
            <a:pPr algn="just">
              <a:lnSpc>
                <a:spcPct val="100000"/>
              </a:lnSpc>
            </a:pPr>
            <a:r>
              <a:rPr lang="ru-RU" sz="1400" b="0" strike="noStrike" spc="-1">
                <a:solidFill>
                  <a:srgbClr val="000000"/>
                </a:solidFill>
                <a:uFill>
                  <a:solidFill>
                    <a:srgbClr val="FFFFFF"/>
                  </a:solidFill>
                </a:uFill>
                <a:latin typeface="Arial"/>
              </a:rPr>
              <a:t>Второе требование особенно важно, чтобы образец после фильтрации или центрифугирования не потерял целевой аналит . Даже если весь образец, в том числе и осадок взвешенных веществ, должен быть загружен в ТФЭ картридж. При этом не желательно иметь целевое соединение, связанное с осажденным белком, так как сорбирующий механизм может не работать в таких условиях и может привести к малым коэффициентам возврата. Таким образом, методы, такие как осаждение белка с использованием ацетата свинца или сульфата цинка, или даже простой регулировки рН, следует использовать осторожно, чтобы избежать соосаждения аналита. Добавление хаотропных агентов, таких как гуанидингидрохлорид или мочевина также может быть проблематичным, если эти  вещества, присутствующие в высоких концентрациях, могут вмешиваться в механизм извлечения. Даже добавление для денатурации или осаждения растворителей, таких как ацетон, ацетонитрил, метанол  должно быть сделано с учетом экстрагируемости, что особенно важно, при использовании неполярных сорбентов.</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Некоторые исследования показали, что для целого ряда кислых, основных и нейтральных лек.препаратов , экстрагируемых с помощью ТФЭ  картриджей, коэффициент возврата, как правило, более высокий, когда образец цельной крови - разводили в буфере и подвергали физической денатурации (ультразвуком), а не химическими методами.</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63"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64" name="Рисунок 1563"/>
          <p:cNvPicPr/>
          <p:nvPr/>
        </p:nvPicPr>
        <p:blipFill>
          <a:blip r:embed="rId3"/>
          <a:stretch/>
        </p:blipFill>
        <p:spPr>
          <a:xfrm>
            <a:off x="469080" y="288000"/>
            <a:ext cx="971640" cy="963720"/>
          </a:xfrm>
          <a:prstGeom prst="rect">
            <a:avLst/>
          </a:prstGeom>
          <a:ln>
            <a:noFill/>
          </a:ln>
        </p:spPr>
      </p:pic>
      <p:pic>
        <p:nvPicPr>
          <p:cNvPr id="1565" name="Рисунок 1564"/>
          <p:cNvPicPr/>
          <p:nvPr/>
        </p:nvPicPr>
        <p:blipFill>
          <a:blip r:embed="rId4"/>
          <a:stretch/>
        </p:blipFill>
        <p:spPr>
          <a:xfrm>
            <a:off x="721440" y="432360"/>
            <a:ext cx="493560" cy="571680"/>
          </a:xfrm>
          <a:prstGeom prst="rect">
            <a:avLst/>
          </a:prstGeom>
          <a:ln>
            <a:noFill/>
          </a:ln>
        </p:spPr>
      </p:pic>
      <p:sp>
        <p:nvSpPr>
          <p:cNvPr id="1566" name="TextShape 2"/>
          <p:cNvSpPr txBox="1"/>
          <p:nvPr/>
        </p:nvSpPr>
        <p:spPr>
          <a:xfrm>
            <a:off x="360000" y="1445400"/>
            <a:ext cx="8424000" cy="4137120"/>
          </a:xfrm>
          <a:prstGeom prst="rect">
            <a:avLst/>
          </a:prstGeom>
          <a:noFill/>
          <a:ln>
            <a:noFill/>
          </a:ln>
        </p:spPr>
        <p:txBody>
          <a:bodyPr lIns="90000" tIns="45000" rIns="90000" bIns="45000"/>
          <a:lstStyle/>
          <a:p>
            <a:pPr algn="ctr">
              <a:lnSpc>
                <a:spcPct val="100000"/>
              </a:lnSpc>
            </a:pPr>
            <a:r>
              <a:rPr lang="ru-RU" sz="1400" b="1" strike="noStrike" spc="-1">
                <a:solidFill>
                  <a:srgbClr val="000000"/>
                </a:solidFill>
                <a:uFill>
                  <a:solidFill>
                    <a:srgbClr val="FFFFFF"/>
                  </a:solidFill>
                </a:uFill>
                <a:latin typeface="Arial"/>
              </a:rPr>
              <a:t>Влияние гуминовых кислот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Присутствие гуминовых кислот и других экологических частиц часто приводит к снижению коэффициента возврата аналитов из экологических матриц. Снижение коэффициента возврата , которое они вызывают довольно часто, выявляется в ходе разработки метода, когда аналитик переключается с суррогатных образцов на реальные образцы. Что касается биологических образцов, взаимодействие между компонентами матрицы и целевыми аналитами может быть нарушена путем добавления  солюбилизирующих ингредиентов, таких как органический растворитель или путем изменения рН. Несмотря на желательность быстрой обработки образца, беспрепятственный поток пробы через картридж замедляется , всвязи с тем, что взвешенные вещества отфильтровываются из раствора и закупоривают поверхность сорбента в картридже. Всвязи с этим необходимо подбирать  ТФЭ устройства, которые более устойчивы к забиванию твердыми веществами матрицы (за счет использования в проточных фильтров, фритт с высокой текучестью, или сорбентов с большим размером частиц). </a:t>
            </a:r>
            <a:endParaRPr lang="ru-RU" sz="1800" b="0" strike="noStrike" spc="-1">
              <a:solidFill>
                <a:srgbClr val="000000"/>
              </a:solidFill>
              <a:uFill>
                <a:solidFill>
                  <a:srgbClr val="FFFFFF"/>
                </a:solidFill>
              </a:uFill>
              <a:latin typeface="Arial"/>
            </a:endParaRPr>
          </a:p>
          <a:p>
            <a:pPr algn="just">
              <a:lnSpc>
                <a:spcPct val="100000"/>
              </a:lnSpc>
            </a:pP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67"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68" name="Рисунок 1567"/>
          <p:cNvPicPr/>
          <p:nvPr/>
        </p:nvPicPr>
        <p:blipFill>
          <a:blip r:embed="rId3"/>
          <a:stretch/>
        </p:blipFill>
        <p:spPr>
          <a:xfrm>
            <a:off x="469080" y="288000"/>
            <a:ext cx="971640" cy="963720"/>
          </a:xfrm>
          <a:prstGeom prst="rect">
            <a:avLst/>
          </a:prstGeom>
          <a:ln>
            <a:noFill/>
          </a:ln>
        </p:spPr>
      </p:pic>
      <p:pic>
        <p:nvPicPr>
          <p:cNvPr id="1569" name="Рисунок 1568"/>
          <p:cNvPicPr/>
          <p:nvPr/>
        </p:nvPicPr>
        <p:blipFill>
          <a:blip r:embed="rId4"/>
          <a:stretch/>
        </p:blipFill>
        <p:spPr>
          <a:xfrm>
            <a:off x="721440" y="432360"/>
            <a:ext cx="493560" cy="571680"/>
          </a:xfrm>
          <a:prstGeom prst="rect">
            <a:avLst/>
          </a:prstGeom>
          <a:ln>
            <a:noFill/>
          </a:ln>
        </p:spPr>
      </p:pic>
      <p:sp>
        <p:nvSpPr>
          <p:cNvPr id="1570" name="TextShape 2"/>
          <p:cNvSpPr txBox="1"/>
          <p:nvPr/>
        </p:nvSpPr>
        <p:spPr>
          <a:xfrm>
            <a:off x="360000" y="1152000"/>
            <a:ext cx="8496000" cy="504000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Calibri"/>
                <a:ea typeface="Adobe Blank"/>
              </a:rPr>
              <a:t>Растворимость вещества в матрице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ea typeface="Adobe Blank"/>
              </a:rPr>
              <a:t>С любой матрицей, которая содержит поверхностно-активные вещества, эмульгаторы, или другие вещества, которые повышают растворимость, необходимо будет обращаться осторожно. Влияние этих компонентов матрицы на коэффициент извлечения становится особенно сильным, когда аналит нестабилен даже при идеальных условиях. К сожалению имеется очень мало публикаций  с  количественным анализом, учитывающим эффект от помех, вызываемых наличием поверхностно-активных веществ. Единственное исключение приведено в фармацевтической химии  для  паклитаксела,  где в качестве «транспортного средства» используется поверхностно-активное вещество, которое необходимо в изготовлении препарата из-за его плохой растворимости в обычных растворителях .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ea typeface="Adobe Blank"/>
              </a:rPr>
              <a:t>При этом наблюдается  преждевременная элюция во время шага промывки, вероятно, отчасти из-за увеличения растворимости вещества в присутствии поверхностно-активного вещества. Данные также показывают, концентрационную зависимость коэффициента извлечения, который варьируется в зависимости от концентрации ПАВ. Это можно интерпретировать двумя способами: либо снижается емкость сорбента  к аналиту в присутствии высокой концентрации поверхностно-активного вещества, или поверхностно-активное вещество снижает имеющийся потенциал сорбента, связывая себя. Фактическая причина, вероятно, в комбинации из двух этих причин. Влияние поверхностно-активного вещества на SPE процесс не обязательно контрпродуктивно во всех случаях. Например, добавление ион-парного реагента может увеличить сродство неполярного сорбента для веществ, которые остаются заряженными в растворе. Общий эффект от поверхностно-активного вещества также сильно зависит от того, вводится он как компонент образца или  используется для кондиционирования  в качестве реагента  при  подготовке сорбента.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75"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76" name="Рисунок 1575"/>
          <p:cNvPicPr/>
          <p:nvPr/>
        </p:nvPicPr>
        <p:blipFill>
          <a:blip r:embed="rId3"/>
          <a:stretch/>
        </p:blipFill>
        <p:spPr>
          <a:xfrm>
            <a:off x="469080" y="288000"/>
            <a:ext cx="971640" cy="963720"/>
          </a:xfrm>
          <a:prstGeom prst="rect">
            <a:avLst/>
          </a:prstGeom>
          <a:ln>
            <a:noFill/>
          </a:ln>
        </p:spPr>
      </p:pic>
      <p:pic>
        <p:nvPicPr>
          <p:cNvPr id="1577" name="Рисунок 1576"/>
          <p:cNvPicPr/>
          <p:nvPr/>
        </p:nvPicPr>
        <p:blipFill>
          <a:blip r:embed="rId4"/>
          <a:stretch/>
        </p:blipFill>
        <p:spPr>
          <a:xfrm>
            <a:off x="721440" y="432360"/>
            <a:ext cx="493560" cy="571680"/>
          </a:xfrm>
          <a:prstGeom prst="rect">
            <a:avLst/>
          </a:prstGeom>
          <a:ln>
            <a:noFill/>
          </a:ln>
        </p:spPr>
      </p:pic>
      <p:sp>
        <p:nvSpPr>
          <p:cNvPr id="1578" name="TextShape 2"/>
          <p:cNvSpPr txBox="1"/>
          <p:nvPr/>
        </p:nvSpPr>
        <p:spPr>
          <a:xfrm>
            <a:off x="288000" y="1158840"/>
            <a:ext cx="8496000" cy="476172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Подготовка проб и картриджей</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Удерживающий механизм может быть гидрофобным, полярным или ионным. Добавление внутреннего стандарта к образцам очень желательно в случае количественных анализов. Рекомендована оптимизация пробоподготовки путем удаления взвешенных частиц при необходимости (центрифугирование или фильтрация),  разбавления вязкой матрицы водой или буфером для обеспечения надлежащего рН для получения необходимого механизма взаимодействия. Аналит и сорбент должны быть незаряженными для оптимального гидрофобного удержания. На ионообменных сорбентах, аналиты должны нести противоположный сорбенту заряд анионов [-] на анионообменных сорбентах [+]; катионов [+] на катионообменных сорбентах [-].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Прокачивание образца со скоростью 1 мл / мин. Опять же, мгновенное увеличение скорости  с помощью вакуума может быть необходимо  на начальном этапе  проникновения образца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Убедитесь, что для кондиционирования слоя сорбента использовался более сильный растворитель, в отличие того который  используется при экстракции. Это факт поможет  удалить остаточные соединения из колонки до загрузки образца. Это даст вам меньше фоновый  шум в конечном счете.</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79"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80" name="Рисунок 1579"/>
          <p:cNvPicPr/>
          <p:nvPr/>
        </p:nvPicPr>
        <p:blipFill>
          <a:blip r:embed="rId3"/>
          <a:stretch/>
        </p:blipFill>
        <p:spPr>
          <a:xfrm>
            <a:off x="469080" y="288000"/>
            <a:ext cx="971640" cy="963720"/>
          </a:xfrm>
          <a:prstGeom prst="rect">
            <a:avLst/>
          </a:prstGeom>
          <a:ln>
            <a:noFill/>
          </a:ln>
        </p:spPr>
      </p:pic>
      <p:pic>
        <p:nvPicPr>
          <p:cNvPr id="1581" name="Рисунок 1580"/>
          <p:cNvPicPr/>
          <p:nvPr/>
        </p:nvPicPr>
        <p:blipFill>
          <a:blip r:embed="rId4"/>
          <a:stretch/>
        </p:blipFill>
        <p:spPr>
          <a:xfrm>
            <a:off x="721440" y="432360"/>
            <a:ext cx="493560" cy="571680"/>
          </a:xfrm>
          <a:prstGeom prst="rect">
            <a:avLst/>
          </a:prstGeom>
          <a:ln>
            <a:noFill/>
          </a:ln>
        </p:spPr>
      </p:pic>
      <p:sp>
        <p:nvSpPr>
          <p:cNvPr id="1582" name="TextShape 2"/>
          <p:cNvSpPr txBox="1"/>
          <p:nvPr/>
        </p:nvSpPr>
        <p:spPr>
          <a:xfrm>
            <a:off x="288000" y="1304280"/>
            <a:ext cx="8568000" cy="423972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Calibri"/>
              </a:rPr>
              <a:t> </a:t>
            </a:r>
            <a:r>
              <a:rPr lang="ru-RU" sz="1400" b="1" strike="noStrike" spc="-1">
                <a:solidFill>
                  <a:srgbClr val="000000"/>
                </a:solidFill>
                <a:uFill>
                  <a:solidFill>
                    <a:srgbClr val="FFFFFF"/>
                  </a:solidFill>
                </a:uFill>
                <a:latin typeface="Arial"/>
              </a:rPr>
              <a:t>Кондиционирование, сольватация (увлажнение)  картриджей для ТФЭ</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Картриджи поставляются сухими, но те которые,  имеют  гидрофобные свойства должны быть сольватированы  и эффективно и воспроизводимо взаимодействовать с водной матрицей.  Емкость по образцу серьезно уменьшается на сухой колонке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  Сольватацию проводят следующим образом. При низком вакууме (3 дюйма Hg) добавить 1,5 мл метанола и ацетонитрила на 100 мг сорбента в ТФЭ колонку.  Сброс вакуума после промывки нужно выполнять сразу после впитывания последней порции растворителя. Чем больше воздуха, пройдет через колонку до загрузки образца, тем меньше останется сольватированного сорбента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 Применять только деионизированую или дистиллированую воду для удаления избытка растворителя, который будет мешать гидрофобным взаимодействиям. Используйте 1 мл Н</a:t>
            </a:r>
            <a:r>
              <a:rPr lang="ru-RU" sz="1400" b="0" strike="noStrike" spc="-1" baseline="-25000">
                <a:solidFill>
                  <a:srgbClr val="000000"/>
                </a:solidFill>
                <a:uFill>
                  <a:solidFill>
                    <a:srgbClr val="FFFFFF"/>
                  </a:solidFill>
                </a:uFill>
                <a:latin typeface="Arial"/>
              </a:rPr>
              <a:t>2</a:t>
            </a:r>
            <a:r>
              <a:rPr lang="ru-RU" sz="1400" b="0" strike="noStrike" spc="-1">
                <a:solidFill>
                  <a:srgbClr val="000000"/>
                </a:solidFill>
                <a:uFill>
                  <a:solidFill>
                    <a:srgbClr val="FFFFFF"/>
                  </a:solidFill>
                </a:uFill>
                <a:latin typeface="Arial"/>
              </a:rPr>
              <a:t>О на 100 мг сорбента.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strike="noStrike" spc="-1">
                <a:solidFill>
                  <a:srgbClr val="000000"/>
                </a:solidFill>
                <a:uFill>
                  <a:solidFill>
                    <a:srgbClr val="FFFFFF"/>
                  </a:solidFill>
                </a:uFill>
                <a:latin typeface="Arial"/>
              </a:rPr>
              <a:t>•   При использовании ионно-обменных картриджей, применяется 1 мл буфера для колонки после промывки, чтобы привести в оптимальное состояние рН сорбента  для лучшего взаимодействия с аналитом. При участии в ТФЭ ионного обмена , необходимо следовать руководящим принципам, касающимся рКа, рН и ионных связей. Используйте те же параметры вакуума, что и для промывки.</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83"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84" name="Рисунок 1583"/>
          <p:cNvPicPr/>
          <p:nvPr/>
        </p:nvPicPr>
        <p:blipFill>
          <a:blip r:embed="rId3"/>
          <a:stretch/>
        </p:blipFill>
        <p:spPr>
          <a:xfrm>
            <a:off x="469080" y="288000"/>
            <a:ext cx="971640" cy="963720"/>
          </a:xfrm>
          <a:prstGeom prst="rect">
            <a:avLst/>
          </a:prstGeom>
          <a:ln>
            <a:noFill/>
          </a:ln>
        </p:spPr>
      </p:pic>
      <p:pic>
        <p:nvPicPr>
          <p:cNvPr id="1585" name="Рисунок 1584"/>
          <p:cNvPicPr/>
          <p:nvPr/>
        </p:nvPicPr>
        <p:blipFill>
          <a:blip r:embed="rId4"/>
          <a:stretch/>
        </p:blipFill>
        <p:spPr>
          <a:xfrm>
            <a:off x="721440" y="432360"/>
            <a:ext cx="493560" cy="571680"/>
          </a:xfrm>
          <a:prstGeom prst="rect">
            <a:avLst/>
          </a:prstGeom>
          <a:ln>
            <a:noFill/>
          </a:ln>
        </p:spPr>
      </p:pic>
      <p:sp>
        <p:nvSpPr>
          <p:cNvPr id="1586" name="TextShape 2"/>
          <p:cNvSpPr txBox="1"/>
          <p:nvPr/>
        </p:nvSpPr>
        <p:spPr>
          <a:xfrm>
            <a:off x="360000" y="1333080"/>
            <a:ext cx="8424000" cy="441288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Промывка сорбента и элюирование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Идеальная промывка удаляет большую часть мешающих соединений при сохранении аналитов. Идеально элюирование должно возвращать 100% аналита, отделяя от примесей. Убедитесь, что ваши колонки просушены, при переходе от водных растворов к органическим растворителям. Самым простым способом убедиться, что ваши колонки сухие является вакуумирование колонки в течение 5 мин. Затем коснитесь колонки, если она  комнатной температуры, значит она сухая. Если картридж холодный, то сорбент еще влажный и растворитель испаряется из колонки.</a:t>
            </a:r>
            <a:endParaRPr lang="ru-RU" sz="1800" b="0" strike="noStrike" spc="-1">
              <a:solidFill>
                <a:srgbClr val="000000"/>
              </a:solidFill>
              <a:uFill>
                <a:solidFill>
                  <a:srgbClr val="FFFFFF"/>
                </a:solidFill>
              </a:uFill>
              <a:latin typeface="Arial"/>
            </a:endParaRPr>
          </a:p>
          <a:p>
            <a:pPr algn="ctr">
              <a:lnSpc>
                <a:spcPct val="100000"/>
              </a:lnSpc>
            </a:pPr>
            <a:endParaRPr lang="ru-RU" sz="1800" b="0" strike="noStrike" spc="-1">
              <a:solidFill>
                <a:srgbClr val="000000"/>
              </a:solidFill>
              <a:uFill>
                <a:solidFill>
                  <a:srgbClr val="FFFFFF"/>
                </a:solidFill>
              </a:uFill>
              <a:latin typeface="Arial"/>
            </a:endParaRPr>
          </a:p>
          <a:p>
            <a:pPr algn="ctr">
              <a:lnSpc>
                <a:spcPct val="100000"/>
              </a:lnSpc>
            </a:pPr>
            <a:r>
              <a:rPr lang="ru-RU" sz="1400" b="1" strike="noStrike" spc="-1">
                <a:solidFill>
                  <a:srgbClr val="000000"/>
                </a:solidFill>
                <a:uFill>
                  <a:solidFill>
                    <a:srgbClr val="FFFFFF"/>
                  </a:solidFill>
                </a:uFill>
                <a:latin typeface="Arial"/>
              </a:rPr>
              <a:t>Извлечение гидрофобных и полярных аналиты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Лучшим подходом к использованию SPE сорбентов  является подбор смесей растворителей, которые наиболее удачно удаляют примеси из сорбента без потери целевого вещества. Обратите внимание, что рН при промывке может сильно влиять на очистку и / или возврат целевого аналита. Обращайте внимание на  рКа аналита и сорбента если это существенно для анализируемых веществ.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87"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88" name="Рисунок 1587"/>
          <p:cNvPicPr/>
          <p:nvPr/>
        </p:nvPicPr>
        <p:blipFill>
          <a:blip r:embed="rId3"/>
          <a:stretch/>
        </p:blipFill>
        <p:spPr>
          <a:xfrm>
            <a:off x="469080" y="288000"/>
            <a:ext cx="971640" cy="963720"/>
          </a:xfrm>
          <a:prstGeom prst="rect">
            <a:avLst/>
          </a:prstGeom>
          <a:ln>
            <a:noFill/>
          </a:ln>
        </p:spPr>
      </p:pic>
      <p:pic>
        <p:nvPicPr>
          <p:cNvPr id="1589" name="Рисунок 1588"/>
          <p:cNvPicPr/>
          <p:nvPr/>
        </p:nvPicPr>
        <p:blipFill>
          <a:blip r:embed="rId4"/>
          <a:stretch/>
        </p:blipFill>
        <p:spPr>
          <a:xfrm>
            <a:off x="721440" y="432360"/>
            <a:ext cx="493560" cy="571680"/>
          </a:xfrm>
          <a:prstGeom prst="rect">
            <a:avLst/>
          </a:prstGeom>
          <a:ln>
            <a:noFill/>
          </a:ln>
        </p:spPr>
      </p:pic>
      <p:sp>
        <p:nvSpPr>
          <p:cNvPr id="1590" name="TextShape 2"/>
          <p:cNvSpPr txBox="1"/>
          <p:nvPr/>
        </p:nvSpPr>
        <p:spPr>
          <a:xfrm>
            <a:off x="432000" y="1486440"/>
            <a:ext cx="8424000" cy="2297880"/>
          </a:xfrm>
          <a:prstGeom prst="rect">
            <a:avLst/>
          </a:prstGeom>
          <a:noFill/>
          <a:ln>
            <a:noFill/>
          </a:ln>
        </p:spPr>
        <p:txBody>
          <a:bodyPr lIns="90000" tIns="45000" rIns="90000" bIns="45000"/>
          <a:lstStyle/>
          <a:p>
            <a:pPr marL="274320" indent="-273960" algn="ctr">
              <a:lnSpc>
                <a:spcPct val="100000"/>
              </a:lnSpc>
            </a:pPr>
            <a:r>
              <a:rPr lang="ru-RU" sz="1400" b="1" strike="noStrike" spc="-1">
                <a:solidFill>
                  <a:srgbClr val="000000"/>
                </a:solidFill>
                <a:uFill>
                  <a:solidFill>
                    <a:srgbClr val="FFFFFF"/>
                  </a:solidFill>
                </a:uFill>
                <a:latin typeface="Arial"/>
              </a:rPr>
              <a:t>Извлечение ионизированных  аналитов </a:t>
            </a:r>
            <a:endParaRPr lang="ru-RU" sz="1800" b="0" strike="noStrike" spc="-1">
              <a:solidFill>
                <a:srgbClr val="000000"/>
              </a:solidFill>
              <a:uFill>
                <a:solidFill>
                  <a:srgbClr val="FFFFFF"/>
                </a:solidFill>
              </a:uFill>
              <a:latin typeface="Arial"/>
            </a:endParaRPr>
          </a:p>
          <a:p>
            <a:pPr marL="11160" indent="-10800" algn="just">
              <a:lnSpc>
                <a:spcPct val="100000"/>
              </a:lnSpc>
            </a:pPr>
            <a:r>
              <a:rPr lang="ru-RU" sz="1400" b="0" strike="noStrike" spc="-1">
                <a:solidFill>
                  <a:srgbClr val="000000"/>
                </a:solidFill>
                <a:uFill>
                  <a:solidFill>
                    <a:srgbClr val="FFFFFF"/>
                  </a:solidFill>
                </a:uFill>
                <a:latin typeface="Arial"/>
              </a:rPr>
              <a:t>       Ионные связи достаточно сильны чтобы удерживать аналит в то время как примеси удаляются промывкой (до 100%) полярными или неполярными органическими растворителями. рН также влияет очистку образца. Помните что разница между рКа вашего аналита и сорбента должна быть около 2 ед для того, чтобы происходило ионное удерживание. Элюируйте аналит с картриджа водным буфером содержащим более сильный противоион, чем у вашего аналита (классический ионный обмен), либо путем изменения рН для исключения ионного притяжения. Убедитесь, что элюирующий растворитель содержит достаточно органической составляющей , чтобы преодолеть любые адсорбционные взаимодействия с сорбентом и материалом самого картриджа .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91"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92" name="Рисунок 1591"/>
          <p:cNvPicPr/>
          <p:nvPr/>
        </p:nvPicPr>
        <p:blipFill>
          <a:blip r:embed="rId3"/>
          <a:stretch/>
        </p:blipFill>
        <p:spPr>
          <a:xfrm>
            <a:off x="469080" y="288000"/>
            <a:ext cx="971640" cy="963720"/>
          </a:xfrm>
          <a:prstGeom prst="rect">
            <a:avLst/>
          </a:prstGeom>
          <a:ln>
            <a:noFill/>
          </a:ln>
        </p:spPr>
      </p:pic>
      <p:pic>
        <p:nvPicPr>
          <p:cNvPr id="1593" name="Рисунок 1592"/>
          <p:cNvPicPr/>
          <p:nvPr/>
        </p:nvPicPr>
        <p:blipFill>
          <a:blip r:embed="rId4"/>
          <a:stretch/>
        </p:blipFill>
        <p:spPr>
          <a:xfrm>
            <a:off x="721440" y="432360"/>
            <a:ext cx="493560" cy="571680"/>
          </a:xfrm>
          <a:prstGeom prst="rect">
            <a:avLst/>
          </a:prstGeom>
          <a:ln>
            <a:noFill/>
          </a:ln>
        </p:spPr>
      </p:pic>
      <p:pic>
        <p:nvPicPr>
          <p:cNvPr id="7170" name="Picture 2"/>
          <p:cNvPicPr>
            <a:picLocks noChangeAspect="1" noChangeArrowheads="1"/>
          </p:cNvPicPr>
          <p:nvPr/>
        </p:nvPicPr>
        <p:blipFill>
          <a:blip r:embed="rId5"/>
          <a:srcRect/>
          <a:stretch>
            <a:fillRect/>
          </a:stretch>
        </p:blipFill>
        <p:spPr bwMode="auto">
          <a:xfrm>
            <a:off x="357158" y="1285860"/>
            <a:ext cx="8451850" cy="5402263"/>
          </a:xfrm>
          <a:prstGeom prst="rect">
            <a:avLst/>
          </a:prstGeom>
          <a:noFill/>
          <a:ln w="9525">
            <a:noFill/>
            <a:miter lim="800000"/>
            <a:headEnd/>
            <a:tailEnd/>
          </a:ln>
          <a:effectLst/>
        </p:spPr>
      </p:pic>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95"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596" name="Рисунок 1595"/>
          <p:cNvPicPr/>
          <p:nvPr/>
        </p:nvPicPr>
        <p:blipFill>
          <a:blip r:embed="rId3"/>
          <a:stretch/>
        </p:blipFill>
        <p:spPr>
          <a:xfrm>
            <a:off x="469080" y="288000"/>
            <a:ext cx="971640" cy="963720"/>
          </a:xfrm>
          <a:prstGeom prst="rect">
            <a:avLst/>
          </a:prstGeom>
          <a:ln>
            <a:noFill/>
          </a:ln>
        </p:spPr>
      </p:pic>
      <p:pic>
        <p:nvPicPr>
          <p:cNvPr id="1597" name="Рисунок 1596"/>
          <p:cNvPicPr/>
          <p:nvPr/>
        </p:nvPicPr>
        <p:blipFill>
          <a:blip r:embed="rId4"/>
          <a:stretch/>
        </p:blipFill>
        <p:spPr>
          <a:xfrm>
            <a:off x="721440" y="432360"/>
            <a:ext cx="493560" cy="571680"/>
          </a:xfrm>
          <a:prstGeom prst="rect">
            <a:avLst/>
          </a:prstGeom>
          <a:ln>
            <a:noFill/>
          </a:ln>
        </p:spPr>
      </p:pic>
      <p:sp>
        <p:nvSpPr>
          <p:cNvPr id="1598" name="TextShape 2"/>
          <p:cNvSpPr txBox="1"/>
          <p:nvPr/>
        </p:nvSpPr>
        <p:spPr>
          <a:xfrm>
            <a:off x="288000" y="1224000"/>
            <a:ext cx="8640000" cy="5279400"/>
          </a:xfrm>
          <a:prstGeom prst="rect">
            <a:avLst/>
          </a:prstGeom>
          <a:noFill/>
          <a:ln>
            <a:noFill/>
          </a:ln>
        </p:spPr>
        <p:txBody>
          <a:bodyPr lIns="90000" tIns="45000" rIns="90000" bIns="45000"/>
          <a:lstStyle/>
          <a:p>
            <a:pPr marL="274320" indent="-273960" algn="ctr">
              <a:lnSpc>
                <a:spcPct val="100000"/>
              </a:lnSpc>
            </a:pPr>
            <a:r>
              <a:rPr lang="ru-RU" sz="1400" b="1" i="1" strike="noStrike" spc="-1">
                <a:solidFill>
                  <a:srgbClr val="00B050"/>
                </a:solidFill>
                <a:uFill>
                  <a:solidFill>
                    <a:srgbClr val="FFFFFF"/>
                  </a:solidFill>
                </a:uFill>
                <a:latin typeface="Arial"/>
              </a:rPr>
              <a:t>Пример применения ТФЭ для извлечения хлорорганических пестицидов</a:t>
            </a:r>
            <a:endParaRPr lang="ru-RU" sz="1800" b="0" strike="noStrike" spc="-1">
              <a:solidFill>
                <a:srgbClr val="000000"/>
              </a:solidFill>
              <a:uFill>
                <a:solidFill>
                  <a:srgbClr val="FFFFFF"/>
                </a:solidFill>
              </a:uFill>
              <a:latin typeface="Arial"/>
            </a:endParaRPr>
          </a:p>
          <a:p>
            <a:pPr marL="274320" indent="-273960" algn="ctr">
              <a:lnSpc>
                <a:spcPct val="100000"/>
              </a:lnSpc>
            </a:pPr>
            <a:endParaRPr lang="ru-RU" sz="1800" b="0" strike="noStrike" spc="-1">
              <a:solidFill>
                <a:srgbClr val="000000"/>
              </a:solidFill>
              <a:uFill>
                <a:solidFill>
                  <a:srgbClr val="FFFFFF"/>
                </a:solidFill>
              </a:uFill>
              <a:latin typeface="Arial"/>
            </a:endParaRPr>
          </a:p>
          <a:p>
            <a:pPr marL="343080" indent="-342720">
              <a:lnSpc>
                <a:spcPct val="100000"/>
              </a:lnSpc>
            </a:pPr>
            <a:r>
              <a:rPr lang="ru-RU" sz="1400" b="1" i="1" strike="noStrike" spc="-1">
                <a:solidFill>
                  <a:srgbClr val="000000"/>
                </a:solidFill>
                <a:uFill>
                  <a:solidFill>
                    <a:srgbClr val="FFFFFF"/>
                  </a:solidFill>
                </a:uFill>
                <a:latin typeface="Arial"/>
              </a:rPr>
              <a:t>ТФЭ патроны «ДИАПАК»</a:t>
            </a:r>
            <a:r>
              <a:rPr lang="ru-RU" sz="1400" b="0" strike="noStrike" spc="-1">
                <a:solidFill>
                  <a:srgbClr val="000000"/>
                </a:solidFill>
                <a:uFill>
                  <a:solidFill>
                    <a:srgbClr val="FFFFFF"/>
                  </a:solidFill>
                </a:uFill>
                <a:latin typeface="Arial"/>
              </a:rPr>
              <a:t>.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i="1" strike="noStrike" spc="-1">
                <a:solidFill>
                  <a:srgbClr val="000000"/>
                </a:solidFill>
                <a:uFill>
                  <a:solidFill>
                    <a:srgbClr val="FFFFFF"/>
                  </a:solidFill>
                </a:uFill>
                <a:latin typeface="Arial"/>
              </a:rPr>
              <a:t>А). Предварительная очистка экстракта ХОП на патроне ДИАПАК  А-3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Наносят на патрон 25 мл  экстракта ХОП,  а  затем патрон промывают 2–3 мл  смеси вода/ацетонитрил (16:84 по об.)  со  скоростью  скапывания 2–3  капли  в  секунду,  собирая элюат А в мерную пробирку до объема 25 мл. </a:t>
            </a:r>
            <a:endParaRPr lang="ru-RU" sz="1800" b="0" strike="noStrike" spc="-1">
              <a:solidFill>
                <a:srgbClr val="000000"/>
              </a:solidFill>
              <a:uFill>
                <a:solidFill>
                  <a:srgbClr val="FFFFFF"/>
                </a:solidFill>
              </a:uFill>
              <a:latin typeface="Arial"/>
            </a:endParaRPr>
          </a:p>
          <a:p>
            <a:pPr marL="274320" indent="-273960" algn="just">
              <a:lnSpc>
                <a:spcPct val="100000"/>
              </a:lnSpc>
            </a:pPr>
            <a:r>
              <a:rPr lang="ru-RU" sz="1400" b="0" i="1" strike="noStrike" spc="-1">
                <a:solidFill>
                  <a:srgbClr val="000000"/>
                </a:solidFill>
                <a:uFill>
                  <a:solidFill>
                    <a:srgbClr val="FFFFFF"/>
                  </a:solidFill>
                </a:uFill>
                <a:latin typeface="Arial"/>
              </a:rPr>
              <a:t>Б). Концентрирование фракции ХОП на патроне ДИАПАК  П-3 </a:t>
            </a:r>
            <a:endParaRPr lang="ru-RU" sz="1800" b="0" strike="noStrike" spc="-1">
              <a:solidFill>
                <a:srgbClr val="000000"/>
              </a:solidFill>
              <a:uFill>
                <a:solidFill>
                  <a:srgbClr val="FFFFFF"/>
                </a:solidFill>
              </a:uFill>
              <a:latin typeface="Arial"/>
            </a:endParaRPr>
          </a:p>
          <a:p>
            <a:pPr algn="just">
              <a:lnSpc>
                <a:spcPct val="100000"/>
              </a:lnSpc>
            </a:pPr>
            <a:r>
              <a:rPr lang="ru-RU" sz="1400" b="0" strike="noStrike" spc="-1">
                <a:solidFill>
                  <a:srgbClr val="000000"/>
                </a:solidFill>
                <a:uFill>
                  <a:solidFill>
                    <a:srgbClr val="FFFFFF"/>
                  </a:solidFill>
                </a:uFill>
                <a:latin typeface="Arial"/>
              </a:rPr>
              <a:t> К элюату А добавляют 5 мл дважды дистиллированной воды, перемешивают и наносят полученный раствор на подготовленный патрон со скоростью скапывания 1–2 капли в секунду, а затем патрон промывают 5 мл дважды дистиллированной воды. Смывы отбрасывают. Патрон высушивают в течение 1 мин с помощью водоструйного насоса.  Элюируют  фракцию ХОП последовательно 5  мл  ацетона  и 5  мл  смеси  дихлорметан/ацетон (1:1 по об.) в приемник  с 15  г безводного  сульфата натрия, добавляют 10 мл сухого гексана, перемешивают и выдерживают 15 мин. Отфильтровывают элюат в отгонную колбу через осушитель (3–5 г безводного сульфата натрия в пластиковом корпусе воронки), дважды промывают остаток в приемнике 3 мл гексана, пропускают через тот же осушитель и упаривают объединенные фильтраты на роторном испарителе при температуре не выше 35º С до объема около 0,5 мл.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99"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00" name="Рисунок 1599"/>
          <p:cNvPicPr/>
          <p:nvPr/>
        </p:nvPicPr>
        <p:blipFill>
          <a:blip r:embed="rId3"/>
          <a:stretch/>
        </p:blipFill>
        <p:spPr>
          <a:xfrm>
            <a:off x="469080" y="288000"/>
            <a:ext cx="971640" cy="963720"/>
          </a:xfrm>
          <a:prstGeom prst="rect">
            <a:avLst/>
          </a:prstGeom>
          <a:ln>
            <a:noFill/>
          </a:ln>
        </p:spPr>
      </p:pic>
      <p:pic>
        <p:nvPicPr>
          <p:cNvPr id="1601" name="Рисунок 1600"/>
          <p:cNvPicPr/>
          <p:nvPr/>
        </p:nvPicPr>
        <p:blipFill>
          <a:blip r:embed="rId4"/>
          <a:stretch/>
        </p:blipFill>
        <p:spPr>
          <a:xfrm>
            <a:off x="721440" y="432360"/>
            <a:ext cx="493560" cy="571680"/>
          </a:xfrm>
          <a:prstGeom prst="rect">
            <a:avLst/>
          </a:prstGeom>
          <a:ln>
            <a:noFill/>
          </a:ln>
        </p:spPr>
      </p:pic>
      <p:sp>
        <p:nvSpPr>
          <p:cNvPr id="1602" name="TextShape 2"/>
          <p:cNvSpPr txBox="1"/>
          <p:nvPr/>
        </p:nvSpPr>
        <p:spPr>
          <a:xfrm>
            <a:off x="482040" y="2262600"/>
            <a:ext cx="8143560" cy="3857400"/>
          </a:xfrm>
          <a:prstGeom prst="rect">
            <a:avLst/>
          </a:prstGeom>
          <a:noFill/>
          <a:ln>
            <a:noFill/>
          </a:ln>
        </p:spPr>
        <p:txBody>
          <a:bodyPr lIns="90000" tIns="45000" rIns="90000" bIns="45000"/>
          <a:lstStyle/>
          <a:p>
            <a:pPr marL="274320" indent="-273960" algn="ctr">
              <a:lnSpc>
                <a:spcPct val="100000"/>
              </a:lnSpc>
            </a:pP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Qu</a:t>
            </a:r>
            <a:r>
              <a:rPr lang="ru-RU" sz="1600" b="1" strike="noStrike" spc="-1">
                <a:solidFill>
                  <a:srgbClr val="000000"/>
                </a:solidFill>
                <a:uFill>
                  <a:solidFill>
                    <a:srgbClr val="FFFFFF"/>
                  </a:solidFill>
                </a:uFill>
                <a:latin typeface="Calibri"/>
              </a:rPr>
              <a:t>ick</a:t>
            </a:r>
            <a:r>
              <a:rPr lang="ru-RU" sz="1600" b="0" strike="noStrike" spc="-1">
                <a:solidFill>
                  <a:srgbClr val="000000"/>
                </a:solidFill>
                <a:uFill>
                  <a:solidFill>
                    <a:srgbClr val="FFFFFF"/>
                  </a:solidFill>
                </a:uFill>
                <a:latin typeface="Calibri"/>
              </a:rPr>
              <a:t>: экстракция 8 образцов за 30 минут.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E</a:t>
            </a:r>
            <a:r>
              <a:rPr lang="ru-RU" sz="1600" b="1" strike="noStrike" spc="-1">
                <a:solidFill>
                  <a:srgbClr val="000000"/>
                </a:solidFill>
                <a:uFill>
                  <a:solidFill>
                    <a:srgbClr val="FFFFFF"/>
                  </a:solidFill>
                </a:uFill>
                <a:latin typeface="Calibri"/>
              </a:rPr>
              <a:t>asy:</a:t>
            </a:r>
            <a:r>
              <a:rPr lang="ru-RU" sz="1600" b="0" strike="noStrike" spc="-1">
                <a:solidFill>
                  <a:srgbClr val="000000"/>
                </a:solidFill>
                <a:uFill>
                  <a:solidFill>
                    <a:srgbClr val="FFFFFF"/>
                  </a:solidFill>
                </a:uFill>
                <a:latin typeface="Calibri"/>
              </a:rPr>
              <a:t> нет необходимости применения дополнительных способов подготовки и очистки, что уменьшает риск ошибки.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Ch</a:t>
            </a:r>
            <a:r>
              <a:rPr lang="ru-RU" sz="1600" b="1" strike="noStrike" spc="-1">
                <a:solidFill>
                  <a:srgbClr val="000000"/>
                </a:solidFill>
                <a:uFill>
                  <a:solidFill>
                    <a:srgbClr val="FFFFFF"/>
                  </a:solidFill>
                </a:uFill>
                <a:latin typeface="Calibri"/>
              </a:rPr>
              <a:t>eap:</a:t>
            </a:r>
            <a:r>
              <a:rPr lang="ru-RU" sz="1600" b="0" strike="noStrike" spc="-1">
                <a:solidFill>
                  <a:srgbClr val="000000"/>
                </a:solidFill>
                <a:uFill>
                  <a:solidFill>
                    <a:srgbClr val="FFFFFF"/>
                  </a:solidFill>
                </a:uFill>
                <a:latin typeface="Calibri"/>
              </a:rPr>
              <a:t> коммерческая доступность и приемлемая цена расходных материалов, снижение трудовых затрат.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E</a:t>
            </a:r>
            <a:r>
              <a:rPr lang="ru-RU" sz="1600" b="1" strike="noStrike" spc="-1">
                <a:solidFill>
                  <a:srgbClr val="000000"/>
                </a:solidFill>
                <a:uFill>
                  <a:solidFill>
                    <a:srgbClr val="FFFFFF"/>
                  </a:solidFill>
                </a:uFill>
                <a:latin typeface="Calibri"/>
              </a:rPr>
              <a:t>ffective</a:t>
            </a:r>
            <a:r>
              <a:rPr lang="ru-RU" sz="1600" b="0" strike="noStrike" spc="-1">
                <a:solidFill>
                  <a:srgbClr val="000000"/>
                </a:solidFill>
                <a:uFill>
                  <a:solidFill>
                    <a:srgbClr val="FFFFFF"/>
                  </a:solidFill>
                </a:uFill>
                <a:latin typeface="Calibri"/>
              </a:rPr>
              <a:t>: высокая степень извлечения для широкого спектра пестицидов.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R</a:t>
            </a:r>
            <a:r>
              <a:rPr lang="ru-RU" sz="1600" b="1" strike="noStrike" spc="-1">
                <a:solidFill>
                  <a:srgbClr val="000000"/>
                </a:solidFill>
                <a:uFill>
                  <a:solidFill>
                    <a:srgbClr val="FFFFFF"/>
                  </a:solidFill>
                </a:uFill>
                <a:latin typeface="Calibri"/>
              </a:rPr>
              <a:t>ugged:</a:t>
            </a:r>
            <a:r>
              <a:rPr lang="ru-RU" sz="1600" b="0" strike="noStrike" spc="-1">
                <a:solidFill>
                  <a:srgbClr val="000000"/>
                </a:solidFill>
                <a:uFill>
                  <a:solidFill>
                    <a:srgbClr val="FFFFFF"/>
                  </a:solidFill>
                </a:uFill>
                <a:latin typeface="Calibri"/>
              </a:rPr>
              <a:t> простота метода обеспечивает высокую надежность и воспроизводимость. </a:t>
            </a:r>
            <a:endParaRPr lang="ru-RU" sz="3000" b="0" strike="noStrike" spc="-1">
              <a:solidFill>
                <a:srgbClr val="000000"/>
              </a:solidFill>
              <a:uFill>
                <a:solidFill>
                  <a:srgbClr val="FFFFFF"/>
                </a:solidFill>
              </a:uFill>
              <a:latin typeface="Arial"/>
            </a:endParaRPr>
          </a:p>
          <a:p>
            <a:pPr marL="274320" indent="-273960" algn="just">
              <a:lnSpc>
                <a:spcPct val="100000"/>
              </a:lnSpc>
              <a:buClr>
                <a:srgbClr val="727CA3"/>
              </a:buClr>
              <a:buSzPct val="76000"/>
              <a:buFont typeface="Wingdings" charset="2"/>
              <a:buChar char=""/>
            </a:pPr>
            <a:r>
              <a:rPr lang="ru-RU" sz="1600" b="1" strike="noStrike" spc="-1">
                <a:solidFill>
                  <a:srgbClr val="FF0000"/>
                </a:solidFill>
                <a:uFill>
                  <a:solidFill>
                    <a:srgbClr val="FFFFFF"/>
                  </a:solidFill>
                </a:uFill>
                <a:latin typeface="Calibri"/>
              </a:rPr>
              <a:t>S</a:t>
            </a:r>
            <a:r>
              <a:rPr lang="ru-RU" sz="1600" b="1" strike="noStrike" spc="-1">
                <a:solidFill>
                  <a:srgbClr val="000000"/>
                </a:solidFill>
                <a:uFill>
                  <a:solidFill>
                    <a:srgbClr val="FFFFFF"/>
                  </a:solidFill>
                </a:uFill>
                <a:latin typeface="Calibri"/>
              </a:rPr>
              <a:t>afe:</a:t>
            </a:r>
            <a:r>
              <a:rPr lang="ru-RU" sz="1600" b="0" strike="noStrike" spc="-1">
                <a:solidFill>
                  <a:srgbClr val="000000"/>
                </a:solidFill>
                <a:uFill>
                  <a:solidFill>
                    <a:srgbClr val="FFFFFF"/>
                  </a:solidFill>
                </a:uFill>
                <a:latin typeface="Calibri"/>
              </a:rPr>
              <a:t> уменьшение количества применяемых органических  растворителей.</a:t>
            </a:r>
            <a:endParaRPr lang="ru-RU" sz="3000" b="0" strike="noStrike" spc="-1">
              <a:solidFill>
                <a:srgbClr val="000000"/>
              </a:solidFill>
              <a:uFill>
                <a:solidFill>
                  <a:srgbClr val="FFFFFF"/>
                </a:solidFill>
              </a:uFill>
              <a:latin typeface="Arial"/>
            </a:endParaRPr>
          </a:p>
        </p:txBody>
      </p:sp>
      <p:pic>
        <p:nvPicPr>
          <p:cNvPr id="1603" name="Picture 3"/>
          <p:cNvPicPr/>
          <p:nvPr/>
        </p:nvPicPr>
        <p:blipFill>
          <a:blip r:embed="rId5"/>
          <a:stretch/>
        </p:blipFill>
        <p:spPr>
          <a:xfrm>
            <a:off x="482040" y="1512000"/>
            <a:ext cx="8143560" cy="642600"/>
          </a:xfrm>
          <a:prstGeom prst="rect">
            <a:avLst/>
          </a:prstGeom>
          <a:ln w="9360">
            <a:noFill/>
          </a:ln>
        </p:spPr>
      </p:pic>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0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05" name="Рисунок 1604"/>
          <p:cNvPicPr/>
          <p:nvPr/>
        </p:nvPicPr>
        <p:blipFill>
          <a:blip r:embed="rId3"/>
          <a:stretch/>
        </p:blipFill>
        <p:spPr>
          <a:xfrm>
            <a:off x="469080" y="288000"/>
            <a:ext cx="971640" cy="963720"/>
          </a:xfrm>
          <a:prstGeom prst="rect">
            <a:avLst/>
          </a:prstGeom>
          <a:ln>
            <a:noFill/>
          </a:ln>
        </p:spPr>
      </p:pic>
      <p:pic>
        <p:nvPicPr>
          <p:cNvPr id="1606" name="Рисунок 1605"/>
          <p:cNvPicPr/>
          <p:nvPr/>
        </p:nvPicPr>
        <p:blipFill>
          <a:blip r:embed="rId4"/>
          <a:stretch/>
        </p:blipFill>
        <p:spPr>
          <a:xfrm>
            <a:off x="721440" y="432360"/>
            <a:ext cx="493560" cy="571680"/>
          </a:xfrm>
          <a:prstGeom prst="rect">
            <a:avLst/>
          </a:prstGeom>
          <a:ln>
            <a:noFill/>
          </a:ln>
        </p:spPr>
      </p:pic>
      <p:pic>
        <p:nvPicPr>
          <p:cNvPr id="1607" name="Picture 2"/>
          <p:cNvPicPr/>
          <p:nvPr/>
        </p:nvPicPr>
        <p:blipFill>
          <a:blip r:embed="rId5"/>
          <a:stretch/>
        </p:blipFill>
        <p:spPr>
          <a:xfrm>
            <a:off x="356760" y="2786040"/>
            <a:ext cx="4285800" cy="3206160"/>
          </a:xfrm>
          <a:prstGeom prst="rect">
            <a:avLst/>
          </a:prstGeom>
          <a:ln w="9360">
            <a:noFill/>
          </a:ln>
        </p:spPr>
      </p:pic>
      <p:pic>
        <p:nvPicPr>
          <p:cNvPr id="1608" name="Picture 3"/>
          <p:cNvPicPr/>
          <p:nvPr/>
        </p:nvPicPr>
        <p:blipFill>
          <a:blip r:embed="rId6"/>
          <a:stretch/>
        </p:blipFill>
        <p:spPr>
          <a:xfrm>
            <a:off x="6430320" y="2643120"/>
            <a:ext cx="1623600" cy="3285720"/>
          </a:xfrm>
          <a:prstGeom prst="rect">
            <a:avLst/>
          </a:prstGeom>
          <a:ln w="9360">
            <a:noFill/>
          </a:ln>
        </p:spPr>
      </p:pic>
      <p:sp>
        <p:nvSpPr>
          <p:cNvPr id="1609" name="CustomShape 2"/>
          <p:cNvSpPr/>
          <p:nvPr/>
        </p:nvSpPr>
        <p:spPr>
          <a:xfrm>
            <a:off x="2771280" y="1440000"/>
            <a:ext cx="442872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1" strike="noStrike" spc="-1">
                <a:solidFill>
                  <a:srgbClr val="000000"/>
                </a:solidFill>
                <a:uFill>
                  <a:solidFill>
                    <a:srgbClr val="FFFFFF"/>
                  </a:solidFill>
                </a:uFill>
                <a:latin typeface="Calibri"/>
              </a:rPr>
              <a:t>Задействованное оборудование</a:t>
            </a:r>
            <a:endParaRPr lang="ru-RU" sz="1800" b="0" strike="noStrike" spc="-1">
              <a:solidFill>
                <a:srgbClr val="000000"/>
              </a:solidFill>
              <a:uFill>
                <a:solidFill>
                  <a:srgbClr val="FFFFFF"/>
                </a:solidFill>
              </a:uFill>
              <a:latin typeface="Arial"/>
            </a:endParaRPr>
          </a:p>
        </p:txBody>
      </p:sp>
      <p:sp>
        <p:nvSpPr>
          <p:cNvPr id="1610" name="CustomShape 3"/>
          <p:cNvSpPr/>
          <p:nvPr/>
        </p:nvSpPr>
        <p:spPr>
          <a:xfrm>
            <a:off x="356760" y="2143080"/>
            <a:ext cx="42858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1" strike="noStrike" spc="-1">
                <a:solidFill>
                  <a:srgbClr val="000000"/>
                </a:solidFill>
                <a:uFill>
                  <a:solidFill>
                    <a:srgbClr val="FFFFFF"/>
                  </a:solidFill>
                </a:uFill>
                <a:latin typeface="Calibri"/>
              </a:rPr>
              <a:t>Стандартная методология</a:t>
            </a:r>
            <a:endParaRPr lang="ru-RU" sz="1800" b="0" strike="noStrike" spc="-1">
              <a:solidFill>
                <a:srgbClr val="000000"/>
              </a:solidFill>
              <a:uFill>
                <a:solidFill>
                  <a:srgbClr val="FFFFFF"/>
                </a:solidFill>
              </a:uFill>
              <a:latin typeface="Arial"/>
            </a:endParaRPr>
          </a:p>
        </p:txBody>
      </p:sp>
      <p:sp>
        <p:nvSpPr>
          <p:cNvPr id="1611" name="CustomShape 4"/>
          <p:cNvSpPr/>
          <p:nvPr/>
        </p:nvSpPr>
        <p:spPr>
          <a:xfrm>
            <a:off x="5643360" y="2143080"/>
            <a:ext cx="321444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800" b="1" strike="noStrike" spc="-1">
                <a:solidFill>
                  <a:srgbClr val="000000"/>
                </a:solidFill>
                <a:uFill>
                  <a:solidFill>
                    <a:srgbClr val="FFFFFF"/>
                  </a:solidFill>
                </a:uFill>
                <a:latin typeface="Calibri"/>
              </a:rPr>
              <a:t>Метод </a:t>
            </a:r>
            <a:r>
              <a:rPr lang="ru-RU" sz="1800" b="1" strike="noStrike" spc="-1">
                <a:solidFill>
                  <a:srgbClr val="0070C0"/>
                </a:solidFill>
                <a:uFill>
                  <a:solidFill>
                    <a:srgbClr val="FFFFFF"/>
                  </a:solidFill>
                </a:uFill>
                <a:latin typeface="Calibri"/>
              </a:rPr>
              <a:t>QuEChERS</a:t>
            </a:r>
            <a:r>
              <a:rPr lang="ru-RU" sz="1800" b="1" strike="noStrike" spc="-1">
                <a:solidFill>
                  <a:srgbClr val="000000"/>
                </a:solidFill>
                <a:uFill>
                  <a:solidFill>
                    <a:srgbClr val="FFFFFF"/>
                  </a:solidFill>
                </a:uFill>
                <a:latin typeface="Calibri"/>
              </a:rPr>
              <a:t>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1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13" name="Рисунок 1612"/>
          <p:cNvPicPr/>
          <p:nvPr/>
        </p:nvPicPr>
        <p:blipFill>
          <a:blip r:embed="rId3"/>
          <a:stretch/>
        </p:blipFill>
        <p:spPr>
          <a:xfrm>
            <a:off x="469080" y="288000"/>
            <a:ext cx="971640" cy="963720"/>
          </a:xfrm>
          <a:prstGeom prst="rect">
            <a:avLst/>
          </a:prstGeom>
          <a:ln>
            <a:noFill/>
          </a:ln>
        </p:spPr>
      </p:pic>
      <p:pic>
        <p:nvPicPr>
          <p:cNvPr id="1614" name="Рисунок 1613"/>
          <p:cNvPicPr/>
          <p:nvPr/>
        </p:nvPicPr>
        <p:blipFill>
          <a:blip r:embed="rId4"/>
          <a:stretch/>
        </p:blipFill>
        <p:spPr>
          <a:xfrm>
            <a:off x="721440" y="432360"/>
            <a:ext cx="493560" cy="571680"/>
          </a:xfrm>
          <a:prstGeom prst="rect">
            <a:avLst/>
          </a:prstGeom>
          <a:ln>
            <a:noFill/>
          </a:ln>
        </p:spPr>
      </p:pic>
      <p:pic>
        <p:nvPicPr>
          <p:cNvPr id="1615" name="Picture 3"/>
          <p:cNvPicPr/>
          <p:nvPr/>
        </p:nvPicPr>
        <p:blipFill>
          <a:blip r:embed="rId5"/>
          <a:srcRect l="2409" t="5170"/>
          <a:stretch/>
        </p:blipFill>
        <p:spPr>
          <a:xfrm>
            <a:off x="645840" y="1800000"/>
            <a:ext cx="7922160" cy="3528000"/>
          </a:xfrm>
          <a:prstGeom prst="rect">
            <a:avLst/>
          </a:prstGeom>
          <a:ln w="9360">
            <a:noFill/>
          </a:ln>
        </p:spPr>
      </p:pic>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1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17" name="Рисунок 1616"/>
          <p:cNvPicPr/>
          <p:nvPr/>
        </p:nvPicPr>
        <p:blipFill>
          <a:blip r:embed="rId3"/>
          <a:stretch/>
        </p:blipFill>
        <p:spPr>
          <a:xfrm>
            <a:off x="469080" y="288000"/>
            <a:ext cx="971640" cy="963720"/>
          </a:xfrm>
          <a:prstGeom prst="rect">
            <a:avLst/>
          </a:prstGeom>
          <a:ln>
            <a:noFill/>
          </a:ln>
        </p:spPr>
      </p:pic>
      <p:pic>
        <p:nvPicPr>
          <p:cNvPr id="1618" name="Рисунок 1617"/>
          <p:cNvPicPr/>
          <p:nvPr/>
        </p:nvPicPr>
        <p:blipFill>
          <a:blip r:embed="rId4"/>
          <a:stretch/>
        </p:blipFill>
        <p:spPr>
          <a:xfrm>
            <a:off x="721440" y="432360"/>
            <a:ext cx="493560" cy="571680"/>
          </a:xfrm>
          <a:prstGeom prst="rect">
            <a:avLst/>
          </a:prstGeom>
          <a:ln>
            <a:noFill/>
          </a:ln>
        </p:spPr>
      </p:pic>
      <p:graphicFrame>
        <p:nvGraphicFramePr>
          <p:cNvPr id="1619" name="Table 2"/>
          <p:cNvGraphicFramePr/>
          <p:nvPr/>
        </p:nvGraphicFramePr>
        <p:xfrm>
          <a:off x="504000" y="2090880"/>
          <a:ext cx="8136000" cy="3468960"/>
        </p:xfrm>
        <a:graphic>
          <a:graphicData uri="http://schemas.openxmlformats.org/drawingml/2006/table">
            <a:tbl>
              <a:tblPr/>
              <a:tblGrid>
                <a:gridCol w="4135680"/>
                <a:gridCol w="4000320"/>
              </a:tblGrid>
              <a:tr h="640440">
                <a:tc gridSpan="2">
                  <a:txBody>
                    <a:bodyPr/>
                    <a:lstStyle/>
                    <a:p>
                      <a:pPr algn="ctr">
                        <a:lnSpc>
                          <a:spcPct val="100000"/>
                        </a:lnSpc>
                      </a:pPr>
                      <a:r>
                        <a:rPr lang="ru-RU" sz="1800" b="1" strike="noStrike" spc="-1">
                          <a:solidFill>
                            <a:srgbClr val="000000"/>
                          </a:solidFill>
                          <a:uFill>
                            <a:solidFill>
                              <a:srgbClr val="FFFFFF"/>
                            </a:solidFill>
                          </a:uFill>
                          <a:latin typeface="Calibri"/>
                        </a:rPr>
                        <a:t>Состав порошка для модификации матрицы на первом этапе метода </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9FB8CD"/>
                    </a:solidFill>
                  </a:tcPr>
                </a:tc>
                <a:tc hMerge="1">
                  <a:txBody>
                    <a:bodyPr/>
                    <a:lstStyle/>
                    <a:p>
                      <a:endParaRPr lang="ru-RU"/>
                    </a:p>
                  </a:txBody>
                  <a:tcPr>
                    <a:solidFill>
                      <a:srgbClr val="729FCF"/>
                    </a:solidFill>
                  </a:tcPr>
                </a:tc>
              </a:tr>
              <a:tr h="366120">
                <a:tc>
                  <a:txBody>
                    <a:bodyPr/>
                    <a:lstStyle/>
                    <a:p>
                      <a:pPr algn="ctr">
                        <a:lnSpc>
                          <a:spcPct val="100000"/>
                        </a:lnSpc>
                      </a:pPr>
                      <a:r>
                        <a:rPr lang="ru-RU" sz="1800" b="1" strike="noStrike" spc="-1">
                          <a:solidFill>
                            <a:srgbClr val="000000"/>
                          </a:solidFill>
                          <a:uFill>
                            <a:solidFill>
                              <a:srgbClr val="FFFFFF"/>
                            </a:solidFill>
                          </a:uFill>
                          <a:latin typeface="Calibri"/>
                        </a:rPr>
                        <a:t>EN</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c>
                  <a:txBody>
                    <a:bodyPr/>
                    <a:lstStyle/>
                    <a:p>
                      <a:pPr algn="ctr">
                        <a:lnSpc>
                          <a:spcPct val="100000"/>
                        </a:lnSpc>
                      </a:pPr>
                      <a:r>
                        <a:rPr lang="ru-RU" sz="1800" b="1" strike="noStrike" spc="-1">
                          <a:solidFill>
                            <a:srgbClr val="000000"/>
                          </a:solidFill>
                          <a:uFill>
                            <a:solidFill>
                              <a:srgbClr val="FFFFFF"/>
                            </a:solidFill>
                          </a:uFill>
                          <a:latin typeface="Calibri"/>
                        </a:rPr>
                        <a:t>AOAC</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r>
              <a:tr h="640440">
                <a:tc>
                  <a:txBody>
                    <a:bodyPr/>
                    <a:lstStyle/>
                    <a:p>
                      <a:pPr>
                        <a:lnSpc>
                          <a:spcPct val="100000"/>
                        </a:lnSpc>
                      </a:pPr>
                      <a:r>
                        <a:rPr lang="ru-RU" sz="1800" b="0" strike="noStrike" spc="-1">
                          <a:solidFill>
                            <a:srgbClr val="000000"/>
                          </a:solidFill>
                          <a:uFill>
                            <a:solidFill>
                              <a:srgbClr val="FFFFFF"/>
                            </a:solidFill>
                          </a:uFill>
                          <a:latin typeface="Calibri"/>
                        </a:rPr>
                        <a:t>4 г ± 0.2 г  Безводный сульфат магния</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FFFFFF"/>
                    </a:solidFill>
                  </a:tcPr>
                </a:tc>
                <a:tc>
                  <a:txBody>
                    <a:bodyPr/>
                    <a:lstStyle/>
                    <a:p>
                      <a:pPr>
                        <a:lnSpc>
                          <a:spcPct val="100000"/>
                        </a:lnSpc>
                      </a:pPr>
                      <a:r>
                        <a:rPr lang="ru-RU" sz="1800" b="0" strike="noStrike" spc="-1">
                          <a:solidFill>
                            <a:srgbClr val="000000"/>
                          </a:solidFill>
                          <a:uFill>
                            <a:solidFill>
                              <a:srgbClr val="FFFFFF"/>
                            </a:solidFill>
                          </a:uFill>
                          <a:latin typeface="Calibri"/>
                        </a:rPr>
                        <a:t> 6 г ± 0.2 г  Безводный сульфат магния</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FFFFFF"/>
                    </a:solidFill>
                  </a:tcPr>
                </a:tc>
              </a:tr>
              <a:tr h="541080">
                <a:tc>
                  <a:txBody>
                    <a:bodyPr/>
                    <a:lstStyle/>
                    <a:p>
                      <a:pPr>
                        <a:lnSpc>
                          <a:spcPct val="100000"/>
                        </a:lnSpc>
                      </a:pPr>
                      <a:r>
                        <a:rPr lang="ru-RU" sz="1800" b="0" strike="noStrike" spc="-1">
                          <a:solidFill>
                            <a:srgbClr val="000000"/>
                          </a:solidFill>
                          <a:uFill>
                            <a:solidFill>
                              <a:srgbClr val="FFFFFF"/>
                            </a:solidFill>
                          </a:uFill>
                          <a:latin typeface="Calibri"/>
                        </a:rPr>
                        <a:t>1 г ± 0.05 г Хлорид натрия</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c>
                  <a:txBody>
                    <a:bodyPr/>
                    <a:lstStyle/>
                    <a:p>
                      <a:pPr>
                        <a:lnSpc>
                          <a:spcPct val="100000"/>
                        </a:lnSpc>
                      </a:pPr>
                      <a:r>
                        <a:rPr lang="ru-RU" sz="1800" b="0" strike="noStrike" spc="-1">
                          <a:solidFill>
                            <a:srgbClr val="000000"/>
                          </a:solidFill>
                          <a:uFill>
                            <a:solidFill>
                              <a:srgbClr val="FFFFFF"/>
                            </a:solidFill>
                          </a:uFill>
                          <a:latin typeface="Calibri"/>
                        </a:rPr>
                        <a:t>1,5 г ± 0.05 г  Хлорид натрия</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r>
              <a:tr h="640440">
                <a:tc>
                  <a:txBody>
                    <a:bodyPr/>
                    <a:lstStyle/>
                    <a:p>
                      <a:pPr>
                        <a:lnSpc>
                          <a:spcPct val="100000"/>
                        </a:lnSpc>
                      </a:pPr>
                      <a:r>
                        <a:rPr lang="ru-RU" sz="1800" b="0" strike="noStrike" spc="-1">
                          <a:solidFill>
                            <a:srgbClr val="000000"/>
                          </a:solidFill>
                          <a:uFill>
                            <a:solidFill>
                              <a:srgbClr val="FFFFFF"/>
                            </a:solidFill>
                          </a:uFill>
                          <a:latin typeface="Calibri"/>
                        </a:rPr>
                        <a:t>1 г ± 0.05 г Тринатрий цитрат дигидрат </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FFFFFF"/>
                    </a:solidFill>
                  </a:tcPr>
                </a:tc>
                <a:tc>
                  <a:txBody>
                    <a:bodyPr/>
                    <a:lstStyle/>
                    <a:p>
                      <a:pPr>
                        <a:lnSpc>
                          <a:spcPct val="100000"/>
                        </a:lnSpc>
                      </a:pPr>
                      <a:r>
                        <a:rPr lang="ru-RU" sz="1800" b="0" strike="noStrike" spc="-1">
                          <a:solidFill>
                            <a:srgbClr val="000000"/>
                          </a:solidFill>
                          <a:uFill>
                            <a:solidFill>
                              <a:srgbClr val="FFFFFF"/>
                            </a:solidFill>
                          </a:uFill>
                          <a:latin typeface="Calibri"/>
                        </a:rPr>
                        <a:t>1,5 г ± 0.05 г  Ацетат натрия</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FFFFFF"/>
                    </a:solidFill>
                  </a:tcPr>
                </a:tc>
              </a:tr>
              <a:tr h="640440">
                <a:tc>
                  <a:txBody>
                    <a:bodyPr/>
                    <a:lstStyle/>
                    <a:p>
                      <a:pPr>
                        <a:lnSpc>
                          <a:spcPct val="100000"/>
                        </a:lnSpc>
                      </a:pPr>
                      <a:r>
                        <a:rPr lang="ru-RU" sz="1800" b="0" strike="noStrike" spc="-1">
                          <a:solidFill>
                            <a:srgbClr val="000000"/>
                          </a:solidFill>
                          <a:uFill>
                            <a:solidFill>
                              <a:srgbClr val="FFFFFF"/>
                            </a:solidFill>
                          </a:uFill>
                          <a:latin typeface="Calibri"/>
                        </a:rPr>
                        <a:t>0.5 г ± 0.03 г  Динатрий гидроцитрат сексвигидрат </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c>
                  <a:txBody>
                    <a:bodyPr/>
                    <a:lstStyle/>
                    <a:p>
                      <a:pPr algn="ctr">
                        <a:lnSpc>
                          <a:spcPct val="100000"/>
                        </a:lnSpc>
                      </a:pPr>
                      <a:r>
                        <a:rPr lang="ru-RU" sz="1800" b="0" strike="noStrike" spc="-1">
                          <a:solidFill>
                            <a:srgbClr val="000000"/>
                          </a:solidFill>
                          <a:uFill>
                            <a:solidFill>
                              <a:srgbClr val="FFFFFF"/>
                            </a:solidFill>
                          </a:uFill>
                          <a:latin typeface="Calibri"/>
                        </a:rPr>
                        <a:t>-</a:t>
                      </a:r>
                      <a:endParaRPr lang="ru-RU" sz="1800" b="0" strike="noStrike" spc="-1">
                        <a:solidFill>
                          <a:srgbClr val="000000"/>
                        </a:solidFill>
                        <a:uFill>
                          <a:solidFill>
                            <a:srgbClr val="FFFFFF"/>
                          </a:solidFill>
                        </a:uFill>
                        <a:latin typeface="Arial"/>
                      </a:endParaRPr>
                    </a:p>
                  </a:txBody>
                  <a:tcPr>
                    <a:lnL w="12240">
                      <a:solidFill>
                        <a:srgbClr val="9FB8CD"/>
                      </a:solidFill>
                    </a:lnL>
                    <a:lnR w="12240">
                      <a:solidFill>
                        <a:srgbClr val="9FB8CD"/>
                      </a:solidFill>
                    </a:lnR>
                    <a:lnT w="12240">
                      <a:solidFill>
                        <a:srgbClr val="9FB8CD"/>
                      </a:solidFill>
                    </a:lnT>
                    <a:lnB w="12240">
                      <a:solidFill>
                        <a:srgbClr val="9FB8CD"/>
                      </a:solidFill>
                    </a:lnB>
                    <a:solidFill>
                      <a:srgbClr val="EFF2F6"/>
                    </a:solidFill>
                  </a:tcPr>
                </a:tc>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2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21" name="Рисунок 1620"/>
          <p:cNvPicPr/>
          <p:nvPr/>
        </p:nvPicPr>
        <p:blipFill>
          <a:blip r:embed="rId3"/>
          <a:stretch/>
        </p:blipFill>
        <p:spPr>
          <a:xfrm>
            <a:off x="469080" y="288000"/>
            <a:ext cx="971640" cy="963720"/>
          </a:xfrm>
          <a:prstGeom prst="rect">
            <a:avLst/>
          </a:prstGeom>
          <a:ln>
            <a:noFill/>
          </a:ln>
        </p:spPr>
      </p:pic>
      <p:pic>
        <p:nvPicPr>
          <p:cNvPr id="1622" name="Рисунок 1621"/>
          <p:cNvPicPr/>
          <p:nvPr/>
        </p:nvPicPr>
        <p:blipFill>
          <a:blip r:embed="rId4"/>
          <a:stretch/>
        </p:blipFill>
        <p:spPr>
          <a:xfrm>
            <a:off x="721440" y="432360"/>
            <a:ext cx="493560" cy="571680"/>
          </a:xfrm>
          <a:prstGeom prst="rect">
            <a:avLst/>
          </a:prstGeom>
          <a:ln>
            <a:noFill/>
          </a:ln>
        </p:spPr>
      </p:pic>
      <p:pic>
        <p:nvPicPr>
          <p:cNvPr id="1623" name="Picture 2"/>
          <p:cNvPicPr/>
          <p:nvPr/>
        </p:nvPicPr>
        <p:blipFill>
          <a:blip r:embed="rId5"/>
          <a:stretch/>
        </p:blipFill>
        <p:spPr>
          <a:xfrm>
            <a:off x="720000" y="1584000"/>
            <a:ext cx="8000640" cy="3785760"/>
          </a:xfrm>
          <a:prstGeom prst="rect">
            <a:avLst/>
          </a:prstGeom>
          <a:ln w="9360">
            <a:noFill/>
          </a:ln>
        </p:spPr>
      </p:pic>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2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25" name="Рисунок 1624"/>
          <p:cNvPicPr/>
          <p:nvPr/>
        </p:nvPicPr>
        <p:blipFill>
          <a:blip r:embed="rId3"/>
          <a:stretch/>
        </p:blipFill>
        <p:spPr>
          <a:xfrm>
            <a:off x="469080" y="288000"/>
            <a:ext cx="971640" cy="963720"/>
          </a:xfrm>
          <a:prstGeom prst="rect">
            <a:avLst/>
          </a:prstGeom>
          <a:ln>
            <a:noFill/>
          </a:ln>
        </p:spPr>
      </p:pic>
      <p:pic>
        <p:nvPicPr>
          <p:cNvPr id="1626" name="Рисунок 1625"/>
          <p:cNvPicPr/>
          <p:nvPr/>
        </p:nvPicPr>
        <p:blipFill>
          <a:blip r:embed="rId4"/>
          <a:stretch/>
        </p:blipFill>
        <p:spPr>
          <a:xfrm>
            <a:off x="721440" y="432360"/>
            <a:ext cx="493560" cy="571680"/>
          </a:xfrm>
          <a:prstGeom prst="rect">
            <a:avLst/>
          </a:prstGeom>
          <a:ln>
            <a:noFill/>
          </a:ln>
        </p:spPr>
      </p:pic>
      <p:pic>
        <p:nvPicPr>
          <p:cNvPr id="1627" name="Picture 2"/>
          <p:cNvPicPr/>
          <p:nvPr/>
        </p:nvPicPr>
        <p:blipFill>
          <a:blip r:embed="rId5"/>
          <a:stretch/>
        </p:blipFill>
        <p:spPr>
          <a:xfrm>
            <a:off x="1220040" y="1224000"/>
            <a:ext cx="7203960" cy="4828680"/>
          </a:xfrm>
          <a:prstGeom prst="rect">
            <a:avLst/>
          </a:prstGeom>
          <a:ln w="9360">
            <a:noFill/>
          </a:ln>
        </p:spPr>
      </p:pic>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2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29" name="Рисунок 1628"/>
          <p:cNvPicPr/>
          <p:nvPr/>
        </p:nvPicPr>
        <p:blipFill>
          <a:blip r:embed="rId3"/>
          <a:stretch/>
        </p:blipFill>
        <p:spPr>
          <a:xfrm>
            <a:off x="469080" y="288000"/>
            <a:ext cx="971640" cy="963720"/>
          </a:xfrm>
          <a:prstGeom prst="rect">
            <a:avLst/>
          </a:prstGeom>
          <a:ln>
            <a:noFill/>
          </a:ln>
        </p:spPr>
      </p:pic>
      <p:pic>
        <p:nvPicPr>
          <p:cNvPr id="1630" name="Рисунок 1629"/>
          <p:cNvPicPr/>
          <p:nvPr/>
        </p:nvPicPr>
        <p:blipFill>
          <a:blip r:embed="rId4"/>
          <a:stretch/>
        </p:blipFill>
        <p:spPr>
          <a:xfrm>
            <a:off x="721440" y="432360"/>
            <a:ext cx="493560" cy="571680"/>
          </a:xfrm>
          <a:prstGeom prst="rect">
            <a:avLst/>
          </a:prstGeom>
          <a:ln>
            <a:noFill/>
          </a:ln>
        </p:spPr>
      </p:pic>
      <p:pic>
        <p:nvPicPr>
          <p:cNvPr id="1631" name="Picture 2"/>
          <p:cNvPicPr/>
          <p:nvPr/>
        </p:nvPicPr>
        <p:blipFill>
          <a:blip r:embed="rId5"/>
          <a:stretch/>
        </p:blipFill>
        <p:spPr>
          <a:xfrm>
            <a:off x="1296000" y="1290600"/>
            <a:ext cx="7205040" cy="4781520"/>
          </a:xfrm>
          <a:prstGeom prst="rect">
            <a:avLst/>
          </a:prstGeom>
          <a:ln w="9360">
            <a:noFill/>
          </a:ln>
        </p:spPr>
      </p:pic>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33" name="Рисунок 1632"/>
          <p:cNvPicPr/>
          <p:nvPr/>
        </p:nvPicPr>
        <p:blipFill>
          <a:blip r:embed="rId3"/>
          <a:stretch/>
        </p:blipFill>
        <p:spPr>
          <a:xfrm>
            <a:off x="469080" y="288000"/>
            <a:ext cx="971640" cy="963720"/>
          </a:xfrm>
          <a:prstGeom prst="rect">
            <a:avLst/>
          </a:prstGeom>
          <a:ln>
            <a:noFill/>
          </a:ln>
        </p:spPr>
      </p:pic>
      <p:pic>
        <p:nvPicPr>
          <p:cNvPr id="1634" name="Рисунок 1633"/>
          <p:cNvPicPr/>
          <p:nvPr/>
        </p:nvPicPr>
        <p:blipFill>
          <a:blip r:embed="rId4"/>
          <a:stretch/>
        </p:blipFill>
        <p:spPr>
          <a:xfrm>
            <a:off x="721440" y="432360"/>
            <a:ext cx="493560" cy="571680"/>
          </a:xfrm>
          <a:prstGeom prst="rect">
            <a:avLst/>
          </a:prstGeom>
          <a:ln>
            <a:noFill/>
          </a:ln>
        </p:spPr>
      </p:pic>
      <p:pic>
        <p:nvPicPr>
          <p:cNvPr id="1635" name="Picture 2"/>
          <p:cNvPicPr/>
          <p:nvPr/>
        </p:nvPicPr>
        <p:blipFill>
          <a:blip r:embed="rId5"/>
          <a:stretch/>
        </p:blipFill>
        <p:spPr>
          <a:xfrm>
            <a:off x="432000" y="1872000"/>
            <a:ext cx="8214840" cy="2714400"/>
          </a:xfrm>
          <a:prstGeom prst="rect">
            <a:avLst/>
          </a:prstGeom>
          <a:ln w="9360">
            <a:noFill/>
          </a:ln>
        </p:spPr>
      </p:pic>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6"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37" name="Рисунок 1636"/>
          <p:cNvPicPr/>
          <p:nvPr/>
        </p:nvPicPr>
        <p:blipFill>
          <a:blip r:embed="rId3"/>
          <a:stretch/>
        </p:blipFill>
        <p:spPr>
          <a:xfrm>
            <a:off x="469080" y="288000"/>
            <a:ext cx="971640" cy="963720"/>
          </a:xfrm>
          <a:prstGeom prst="rect">
            <a:avLst/>
          </a:prstGeom>
          <a:ln>
            <a:noFill/>
          </a:ln>
        </p:spPr>
      </p:pic>
      <p:pic>
        <p:nvPicPr>
          <p:cNvPr id="1638" name="Рисунок 1637"/>
          <p:cNvPicPr/>
          <p:nvPr/>
        </p:nvPicPr>
        <p:blipFill>
          <a:blip r:embed="rId4"/>
          <a:stretch/>
        </p:blipFill>
        <p:spPr>
          <a:xfrm>
            <a:off x="721440" y="432360"/>
            <a:ext cx="493560" cy="571680"/>
          </a:xfrm>
          <a:prstGeom prst="rect">
            <a:avLst/>
          </a:prstGeom>
          <a:ln>
            <a:noFill/>
          </a:ln>
        </p:spPr>
      </p:pic>
      <p:pic>
        <p:nvPicPr>
          <p:cNvPr id="1639" name="Picture 8"/>
          <p:cNvPicPr/>
          <p:nvPr/>
        </p:nvPicPr>
        <p:blipFill>
          <a:blip r:embed="rId5"/>
          <a:stretch/>
        </p:blipFill>
        <p:spPr>
          <a:xfrm>
            <a:off x="533160" y="1329840"/>
            <a:ext cx="8143560" cy="4643280"/>
          </a:xfrm>
          <a:prstGeom prst="rect">
            <a:avLst/>
          </a:prstGeom>
          <a:ln w="9360">
            <a:noFill/>
          </a:ln>
        </p:spPr>
      </p:pic>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40"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41" name="Рисунок 1640"/>
          <p:cNvPicPr/>
          <p:nvPr/>
        </p:nvPicPr>
        <p:blipFill>
          <a:blip r:embed="rId3"/>
          <a:stretch/>
        </p:blipFill>
        <p:spPr>
          <a:xfrm>
            <a:off x="469080" y="288000"/>
            <a:ext cx="971640" cy="963720"/>
          </a:xfrm>
          <a:prstGeom prst="rect">
            <a:avLst/>
          </a:prstGeom>
          <a:ln>
            <a:noFill/>
          </a:ln>
        </p:spPr>
      </p:pic>
      <p:pic>
        <p:nvPicPr>
          <p:cNvPr id="1642" name="Рисунок 1641"/>
          <p:cNvPicPr/>
          <p:nvPr/>
        </p:nvPicPr>
        <p:blipFill>
          <a:blip r:embed="rId4"/>
          <a:stretch/>
        </p:blipFill>
        <p:spPr>
          <a:xfrm>
            <a:off x="721440" y="432360"/>
            <a:ext cx="493560" cy="571680"/>
          </a:xfrm>
          <a:prstGeom prst="rect">
            <a:avLst/>
          </a:prstGeom>
          <a:ln>
            <a:noFill/>
          </a:ln>
        </p:spPr>
      </p:pic>
      <p:pic>
        <p:nvPicPr>
          <p:cNvPr id="1643" name="Picture 2"/>
          <p:cNvPicPr/>
          <p:nvPr/>
        </p:nvPicPr>
        <p:blipFill>
          <a:blip r:embed="rId5"/>
          <a:stretch/>
        </p:blipFill>
        <p:spPr>
          <a:xfrm>
            <a:off x="428760" y="1286280"/>
            <a:ext cx="8286480" cy="4928760"/>
          </a:xfrm>
          <a:prstGeom prst="rect">
            <a:avLst/>
          </a:prstGeom>
          <a:ln w="9360">
            <a:noFill/>
          </a:ln>
        </p:spPr>
      </p:pic>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44"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45" name="Рисунок 1644"/>
          <p:cNvPicPr/>
          <p:nvPr/>
        </p:nvPicPr>
        <p:blipFill>
          <a:blip r:embed="rId3"/>
          <a:stretch/>
        </p:blipFill>
        <p:spPr>
          <a:xfrm>
            <a:off x="469080" y="288000"/>
            <a:ext cx="971640" cy="963720"/>
          </a:xfrm>
          <a:prstGeom prst="rect">
            <a:avLst/>
          </a:prstGeom>
          <a:ln>
            <a:noFill/>
          </a:ln>
        </p:spPr>
      </p:pic>
      <p:pic>
        <p:nvPicPr>
          <p:cNvPr id="1646" name="Рисунок 1645"/>
          <p:cNvPicPr/>
          <p:nvPr/>
        </p:nvPicPr>
        <p:blipFill>
          <a:blip r:embed="rId4"/>
          <a:stretch/>
        </p:blipFill>
        <p:spPr>
          <a:xfrm>
            <a:off x="721440" y="432360"/>
            <a:ext cx="493560" cy="571680"/>
          </a:xfrm>
          <a:prstGeom prst="rect">
            <a:avLst/>
          </a:prstGeom>
          <a:ln>
            <a:noFill/>
          </a:ln>
        </p:spPr>
      </p:pic>
      <p:sp>
        <p:nvSpPr>
          <p:cNvPr id="1647" name="TextShape 2"/>
          <p:cNvSpPr txBox="1"/>
          <p:nvPr/>
        </p:nvSpPr>
        <p:spPr>
          <a:xfrm>
            <a:off x="432000" y="1143360"/>
            <a:ext cx="8448480" cy="5048640"/>
          </a:xfrm>
          <a:prstGeom prst="rect">
            <a:avLst/>
          </a:prstGeom>
          <a:noFill/>
          <a:ln>
            <a:noFill/>
          </a:ln>
        </p:spPr>
        <p:txBody>
          <a:bodyPr lIns="90000" tIns="45000" rIns="90000" bIns="45000"/>
          <a:lstStyle/>
          <a:p>
            <a:pPr algn="ctr"/>
            <a:r>
              <a:rPr lang="ru-RU" sz="1400" b="1" strike="noStrike" spc="-1">
                <a:solidFill>
                  <a:srgbClr val="000000"/>
                </a:solidFill>
                <a:uFill>
                  <a:solidFill>
                    <a:srgbClr val="FFFFFF"/>
                  </a:solidFill>
                </a:uFill>
                <a:latin typeface="Arial"/>
              </a:rPr>
              <a:t> Критический  анализ типового рутинного метода группового определения пестицидов в растительных образцах. </a:t>
            </a:r>
            <a:endParaRPr lang="ru-RU" sz="1800" b="0" strike="noStrike" spc="-1">
              <a:solidFill>
                <a:srgbClr val="000000"/>
              </a:solidFill>
              <a:uFill>
                <a:solidFill>
                  <a:srgbClr val="FFFFFF"/>
                </a:solidFill>
              </a:uFill>
              <a:latin typeface="Arial"/>
            </a:endParaRPr>
          </a:p>
          <a:p>
            <a:r>
              <a:rPr lang="ru-RU" sz="1400" b="0" strike="noStrike" spc="-1">
                <a:solidFill>
                  <a:srgbClr val="000000"/>
                </a:solidFill>
                <a:uFill>
                  <a:solidFill>
                    <a:srgbClr val="FFFFFF"/>
                  </a:solidFill>
                </a:uFill>
                <a:latin typeface="Arial"/>
              </a:rPr>
              <a:t>Стандартная процедура группового определения пестицидов в растительных образцах включает экстракцию растительного гомогената с последующим анализом экстракта методом ГХ. Следует отметить, что, как правило, перед анализом экстракт подвергается хотя бы одностадийной очистке на каком-либо адсорбционном материале. Один из вариантов такой методики описан выше. Этот метод является одной из модификаций метода PMRA, и сочетает относительно низкую трудоемкость и дешевизну (не более 2 долл. США за анализ) с относительно приемлемой степенью очистки пробы, достаточной для проведения небольшого числа анализов. Основные стадии этой методики таковы:</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а) Навеска гомогената 10 г экстрагируется 10 мл ацетонитрила. Применение для экстракции чистого ацетонитрила было признано оптимальным  решением, поскольку применение более липофильных растворителей и их смесей неизбежно ведет к коэкстракции большого числа мешающих компонентов матрицы образца. Соотношение экстрагента и образца 1:1 (мл/г) является достаточным для количественного извлечения большинства пестицидов.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б) К ацетонитрильному экстракту добавляются 4 г сульфата магния и 1 г хлорида натрия (для удаления влаги из ацетонитрильного экстракта). Смесь перетирается в ступке, затем обезвоженный ацетонитрильный экстракт декантируется.</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В результате данной операции основная часть влаги поглощается солями; доля воды в ацетонитрильном экстракте составляет порядка десятой процента. Показано, что 4 г сульфата магния и 1 г хлорида натрия достаточно для эффективной осушки ацетонитрильного слоя от влаги. На этой стадии также происходит первоначальная очистка экстракта от органических кислот и их солей.</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48"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49" name="Рисунок 1648"/>
          <p:cNvPicPr/>
          <p:nvPr/>
        </p:nvPicPr>
        <p:blipFill>
          <a:blip r:embed="rId3"/>
          <a:stretch/>
        </p:blipFill>
        <p:spPr>
          <a:xfrm>
            <a:off x="469080" y="288000"/>
            <a:ext cx="971640" cy="963720"/>
          </a:xfrm>
          <a:prstGeom prst="rect">
            <a:avLst/>
          </a:prstGeom>
          <a:ln>
            <a:noFill/>
          </a:ln>
        </p:spPr>
      </p:pic>
      <p:pic>
        <p:nvPicPr>
          <p:cNvPr id="1650" name="Рисунок 1649"/>
          <p:cNvPicPr/>
          <p:nvPr/>
        </p:nvPicPr>
        <p:blipFill>
          <a:blip r:embed="rId4"/>
          <a:stretch/>
        </p:blipFill>
        <p:spPr>
          <a:xfrm>
            <a:off x="721440" y="432360"/>
            <a:ext cx="493560" cy="571680"/>
          </a:xfrm>
          <a:prstGeom prst="rect">
            <a:avLst/>
          </a:prstGeom>
          <a:ln>
            <a:noFill/>
          </a:ln>
        </p:spPr>
      </p:pic>
      <p:sp>
        <p:nvSpPr>
          <p:cNvPr id="1651" name="TextShape 2"/>
          <p:cNvSpPr txBox="1"/>
          <p:nvPr/>
        </p:nvSpPr>
        <p:spPr>
          <a:xfrm>
            <a:off x="420120" y="1266480"/>
            <a:ext cx="8504640" cy="499212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в) Ацетонитрильный экстракт очищается от нежелательных компонентов матрицы образца в режиме статической адсорбции 200 мг слабого анионообменного адсорбента (аминопропилированного силикагеля). Показано, что аминопропилированный силикагель демонстрирует оптимальную селективность адсорбционной очистки, эффективно удаляя нежелательные примеси, и практически не влияя на степени извлечения пестицидов.</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г) Аликвота очищенного ацетонитрильного экстракта анализируется методом ГХ-МС.</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Подобная схема подготовки пробы для анализа пестицидов в растительных образцах имеет несколько существенных недостатков, которые значительно снижают практическую ценность данного метода именно как метода рутинного потокового анализа. Если попытаться расположить все его негативные черты в ряд по убыванию степени важности, то получится приблизительно следующий перечень:</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а) Очистка экстракта из такого полярного растворителя как ацетонитрил не может быть проведена достаточно эффективно. Полярные, и в том числе слабые анионообменные, адсорбенты из ацетонитрила могут эффективно поглощать лишь сахара, аминокислоты, некоторые гликозиды и двухосновные органические кислоты, в то время как целый спектр менее гидрофильных соединений остается в экстракте. Чистоту такого экстракта можно считать достаточной, если речь идет об одном или нескольких арбитражных определений. Однако, в условиях потоковых анализов чистота таких проб уже не может быть признана достаточной; их многократный анализ методом газовой хроматографии, как правило, ведет к быстрому износу хроматографической капиллярной колонки и узлов газового хроматографа.</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52" name="TextShape 1"/>
          <p:cNvSpPr txBox="1"/>
          <p:nvPr/>
        </p:nvSpPr>
        <p:spPr>
          <a:xfrm>
            <a:off x="2016360" y="443880"/>
            <a:ext cx="6695640" cy="635040"/>
          </a:xfrm>
          <a:prstGeom prst="rect">
            <a:avLst/>
          </a:prstGeom>
          <a:noFill/>
          <a:ln>
            <a:noFill/>
          </a:ln>
        </p:spPr>
        <p:txBody>
          <a:bodyPr lIns="90000" tIns="46800" rIns="90000" bIns="46800"/>
          <a:lstStyle/>
          <a:p>
            <a:pPr algn="ctr"/>
            <a:r>
              <a:rPr lang="ru-RU" sz="2000" b="1" strike="noStrike" spc="-1">
                <a:solidFill>
                  <a:srgbClr val="006633"/>
                </a:solidFill>
                <a:uFill>
                  <a:solidFill>
                    <a:srgbClr val="FFFFFF"/>
                  </a:solidFill>
                </a:uFill>
                <a:latin typeface="Garamond"/>
              </a:rPr>
              <a:t>Твердофазная экстракция как  метод пробоподготовки в пестицидном анализе.</a:t>
            </a:r>
            <a:endParaRPr lang="ru-RU" sz="4200" b="0" strike="noStrike" spc="-1">
              <a:solidFill>
                <a:srgbClr val="006633"/>
              </a:solidFill>
              <a:uFill>
                <a:solidFill>
                  <a:srgbClr val="FFFFFF"/>
                </a:solidFill>
              </a:uFill>
              <a:latin typeface="Garamond"/>
            </a:endParaRPr>
          </a:p>
        </p:txBody>
      </p:sp>
      <p:pic>
        <p:nvPicPr>
          <p:cNvPr id="1653" name="Рисунок 1652"/>
          <p:cNvPicPr/>
          <p:nvPr/>
        </p:nvPicPr>
        <p:blipFill>
          <a:blip r:embed="rId3"/>
          <a:stretch/>
        </p:blipFill>
        <p:spPr>
          <a:xfrm>
            <a:off x="469080" y="288000"/>
            <a:ext cx="971640" cy="963720"/>
          </a:xfrm>
          <a:prstGeom prst="rect">
            <a:avLst/>
          </a:prstGeom>
          <a:ln>
            <a:noFill/>
          </a:ln>
        </p:spPr>
      </p:pic>
      <p:pic>
        <p:nvPicPr>
          <p:cNvPr id="1654" name="Рисунок 1653"/>
          <p:cNvPicPr/>
          <p:nvPr/>
        </p:nvPicPr>
        <p:blipFill>
          <a:blip r:embed="rId4"/>
          <a:stretch/>
        </p:blipFill>
        <p:spPr>
          <a:xfrm>
            <a:off x="721440" y="432360"/>
            <a:ext cx="493560" cy="571680"/>
          </a:xfrm>
          <a:prstGeom prst="rect">
            <a:avLst/>
          </a:prstGeom>
          <a:ln>
            <a:noFill/>
          </a:ln>
        </p:spPr>
      </p:pic>
      <p:sp>
        <p:nvSpPr>
          <p:cNvPr id="1655" name="TextShape 2"/>
          <p:cNvSpPr txBox="1"/>
          <p:nvPr/>
        </p:nvSpPr>
        <p:spPr>
          <a:xfrm>
            <a:off x="212040" y="1368000"/>
            <a:ext cx="8571960" cy="475200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Как ни странно, одним из свидетельств плохой очистки ацетонитрильного экстракта  является практически количественное извлечение по указанной методике ряда карбаматных пестицидов.</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Карбаматы  являются высокополярными соединениями, соответственно, отсутствие их видимых потерь свидетельствует о том, что ряд мешающих соединений матрицы образца схожей полярности также остаются в экстракте.</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б) Ввод пробы в ацетонитриле оставляет лишь один вариант последующего анализа методом ГХ – это метод ГХ-МС с программируемым изменением температуры. Таким образом, ацетонитрил как растворитель пробы сильно ограничивает возможности анализа, не позволяя, с одной стороны, работать в выгодном для рутинного анализа изотермическом режиме; с другой стороны, ацетонитрил как растворитель пробы недопустим в методе ГХ-ДЭЗ, который проявляет уникальную селективность и чувствительность по отношению к хлорорганическим и фосфорорганическим пестицидам.</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в) Подобная методика не позволяет провести концентрирование образца, и, таким образом, выйти на более низкие пределы детектирования.</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Существенно, что никакая модернизация данной методики в рамках «классических»  методов подготовки пробы не может привести к исчезновению приведенных недостатков. Решить указанные проблемы можно, применяя схему подготовки пробы с использованием твердофазной экстракции.</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56" name="TextShape 1"/>
          <p:cNvSpPr txBox="1"/>
          <p:nvPr/>
        </p:nvSpPr>
        <p:spPr>
          <a:xfrm>
            <a:off x="2016360" y="44388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1657" name="Рисунок 1656"/>
          <p:cNvPicPr/>
          <p:nvPr/>
        </p:nvPicPr>
        <p:blipFill>
          <a:blip r:embed="rId3"/>
          <a:stretch/>
        </p:blipFill>
        <p:spPr>
          <a:xfrm>
            <a:off x="469080" y="288000"/>
            <a:ext cx="971640" cy="963720"/>
          </a:xfrm>
          <a:prstGeom prst="rect">
            <a:avLst/>
          </a:prstGeom>
          <a:ln>
            <a:noFill/>
          </a:ln>
        </p:spPr>
      </p:pic>
      <p:pic>
        <p:nvPicPr>
          <p:cNvPr id="1658" name="Рисунок 1657"/>
          <p:cNvPicPr/>
          <p:nvPr/>
        </p:nvPicPr>
        <p:blipFill>
          <a:blip r:embed="rId4"/>
          <a:stretch/>
        </p:blipFill>
        <p:spPr>
          <a:xfrm>
            <a:off x="721440" y="432360"/>
            <a:ext cx="493560" cy="571680"/>
          </a:xfrm>
          <a:prstGeom prst="rect">
            <a:avLst/>
          </a:prstGeom>
          <a:ln>
            <a:noFill/>
          </a:ln>
        </p:spPr>
      </p:pic>
      <p:sp>
        <p:nvSpPr>
          <p:cNvPr id="1659" name="TextShape 2"/>
          <p:cNvSpPr txBox="1"/>
          <p:nvPr/>
        </p:nvSpPr>
        <p:spPr>
          <a:xfrm>
            <a:off x="274680" y="1307520"/>
            <a:ext cx="8581320" cy="5028480"/>
          </a:xfrm>
          <a:prstGeom prst="rect">
            <a:avLst/>
          </a:prstGeom>
          <a:noFill/>
          <a:ln>
            <a:noFill/>
          </a:ln>
        </p:spPr>
        <p:txBody>
          <a:bodyPr lIns="90000" tIns="45000" rIns="90000" bIns="45000"/>
          <a:lstStyle/>
          <a:p>
            <a:pPr algn="ctr"/>
            <a:r>
              <a:rPr lang="ru-RU" sz="1400" b="0" i="1" strike="noStrike" spc="-1">
                <a:solidFill>
                  <a:srgbClr val="000000"/>
                </a:solidFill>
                <a:uFill>
                  <a:solidFill>
                    <a:srgbClr val="FFFFFF"/>
                  </a:solidFill>
                </a:uFill>
                <a:latin typeface="Arial"/>
              </a:rPr>
              <a:t>«Унивесальная» методика извлечения пестицидов различных классов</a:t>
            </a:r>
            <a:endParaRPr lang="ru-RU" sz="1800" b="0" strike="noStrike" spc="-1">
              <a:solidFill>
                <a:srgbClr val="000000"/>
              </a:solidFill>
              <a:uFill>
                <a:solidFill>
                  <a:srgbClr val="FFFFFF"/>
                </a:solidFill>
              </a:uFill>
              <a:latin typeface="Arial"/>
            </a:endParaRPr>
          </a:p>
          <a:p>
            <a:pPr algn="ctr"/>
            <a:r>
              <a:rPr lang="ru-RU" sz="1400" b="0" i="1" strike="noStrike" spc="-1">
                <a:solidFill>
                  <a:srgbClr val="000000"/>
                </a:solidFill>
                <a:uFill>
                  <a:solidFill>
                    <a:srgbClr val="FFFFFF"/>
                  </a:solidFill>
                </a:uFill>
                <a:latin typeface="Arial"/>
              </a:rPr>
              <a:t> (автор-разработчик К.С.Сычев)</a:t>
            </a:r>
            <a:endParaRPr lang="ru-RU" sz="1800" b="0" strike="noStrike" spc="-1">
              <a:solidFill>
                <a:srgbClr val="000000"/>
              </a:solidFill>
              <a:uFill>
                <a:solidFill>
                  <a:srgbClr val="FFFFFF"/>
                </a:solidFill>
              </a:uFill>
              <a:latin typeface="Arial"/>
            </a:endParaRPr>
          </a:p>
          <a:p>
            <a:pPr algn="just"/>
            <a:r>
              <a:rPr lang="ru-RU" sz="1400" b="0" i="1" strike="noStrike" spc="-1">
                <a:solidFill>
                  <a:srgbClr val="000000"/>
                </a:solidFill>
                <a:uFill>
                  <a:solidFill>
                    <a:srgbClr val="FFFFFF"/>
                  </a:solidFill>
                </a:uFill>
                <a:latin typeface="Arial"/>
              </a:rPr>
              <a:t>1.Экстракция пестицидов</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Усредненную и измельченную пробу (10 г) помещают в ступку объемом не менее 50 мл, добавляют 10 мл ацетонитрила, 4 г прокаленного сульфата магния и 1 г хлорида натрия. Полученную смесь аккуратно перетирают пестиком до разрушения комков соли, и затем фильтруют в стакан через бумажный фильтр.</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i="1" strike="noStrike" spc="-1">
                <a:solidFill>
                  <a:srgbClr val="000000"/>
                </a:solidFill>
                <a:uFill>
                  <a:solidFill>
                    <a:srgbClr val="FFFFFF"/>
                  </a:solidFill>
                </a:uFill>
                <a:latin typeface="Arial"/>
              </a:rPr>
              <a:t>2.Твердофазная  экстракция на  картридже со сверхсшитым полистиролом Purosep200</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Картридж кондиционируют, промывая его последовательно вручную при помощи шприца 10 мл этилацетата, 5 мл ацетонитрила и 10 мл воды. Картридж (картриджи) устанавливают на манифолд. Вакуум регулируют таким образом, чтобы скорость пропускания воды была не более 3 мл/мин. Аликвоту (5 мл) ацетонитрильного экстракта разбавляют 20 мл 50мМ водного раствора хлорида натрия. Полученный образец пропускают  через картридж с объемной скоростью не более 3 мл/мин, затем картридж промывается 5 мл воды. Остаточную воду в картридже вытесняют при помощи шприца. Пестициды смывают с картриджа также при помощи шприца 10 мл этилацетата. Этилацетатный элюат осушают 5 минут над 200 мг безводного сульфата магния.</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i="1" strike="noStrike" spc="-1">
                <a:solidFill>
                  <a:srgbClr val="000000"/>
                </a:solidFill>
                <a:uFill>
                  <a:solidFill>
                    <a:srgbClr val="FFFFFF"/>
                  </a:solidFill>
                </a:uFill>
                <a:latin typeface="Arial"/>
              </a:rPr>
              <a:t>3. Очистка элюата на картридже с DEAE силикагелем</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Картридж с DEAE-силикагелем кондиционируют 5 мл этилацетата. Осушенный этилацетатный элюат с помощью шприца пропускают через картридж с DEAE-силикагелем, затем через катртридж пропускают 3 мл чистого этилацетата. Все этилацетатные фракции объединяют.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60" name="Рисунок 1659"/>
          <p:cNvPicPr/>
          <p:nvPr/>
        </p:nvPicPr>
        <p:blipFill>
          <a:blip r:embed="rId3"/>
          <a:stretch/>
        </p:blipFill>
        <p:spPr>
          <a:xfrm>
            <a:off x="469080" y="288000"/>
            <a:ext cx="971640" cy="963720"/>
          </a:xfrm>
          <a:prstGeom prst="rect">
            <a:avLst/>
          </a:prstGeom>
          <a:ln>
            <a:noFill/>
          </a:ln>
        </p:spPr>
      </p:pic>
      <p:pic>
        <p:nvPicPr>
          <p:cNvPr id="1661" name="Рисунок 1660"/>
          <p:cNvPicPr/>
          <p:nvPr/>
        </p:nvPicPr>
        <p:blipFill>
          <a:blip r:embed="rId4"/>
          <a:stretch/>
        </p:blipFill>
        <p:spPr>
          <a:xfrm>
            <a:off x="721440" y="432360"/>
            <a:ext cx="493560" cy="571680"/>
          </a:xfrm>
          <a:prstGeom prst="rect">
            <a:avLst/>
          </a:prstGeom>
          <a:ln>
            <a:noFill/>
          </a:ln>
        </p:spPr>
      </p:pic>
      <p:sp>
        <p:nvSpPr>
          <p:cNvPr id="1662" name="TextShape 1"/>
          <p:cNvSpPr txBox="1"/>
          <p:nvPr/>
        </p:nvSpPr>
        <p:spPr>
          <a:xfrm>
            <a:off x="360000" y="1440000"/>
            <a:ext cx="8568000" cy="392652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Для анализа методом ГХ-МС к объединенной фракции добавляют 1 мл раствора внутреннего стандарта в этилацетате. Объем фракции доводят этилацетатом до 15 мл, аликвоту 1 мкл вводят в хроматографическую колонку.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Для анализа методом ГХ-ДЭЗ этилацетат из объединенных фракций отгоняют в слабом токе азота при легком нагревании до объема 100-200 мкл. К полученному остатку добавляют 1 мл раствора внутреннего стандарта в гексане, объем доводят до 15 мл гексаном, аликвоту 1 мкл вводят в хроматографическую колонку.</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i="1" strike="noStrike" spc="-1">
                <a:solidFill>
                  <a:srgbClr val="000000"/>
                </a:solidFill>
                <a:uFill>
                  <a:solidFill>
                    <a:srgbClr val="FFFFFF"/>
                  </a:solidFill>
                </a:uFill>
                <a:latin typeface="Arial"/>
              </a:rPr>
              <a:t>4. ГХ проб пестицидов</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Аликвоту 1 мкл пробы пестицидов анализируют с помощью ГХ с детектором электронного захвата или масс-спектрометрическим детектором. </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Условия ГХ-ДЭЗ: кварцевая капиллярная колонка 30 или 50 м, внуренний диаметр 0.32 мм, жидкая фаза – полиметилфенилсилоксан (5% фенила, 1% дивинила) BPX5, SE-54, DB-5, Rtx-5, или HP-5</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температура колонки 240</a:t>
            </a:r>
            <a:r>
              <a:rPr lang="ru-RU" sz="1400" b="0" strike="noStrike" spc="-1" baseline="33000">
                <a:solidFill>
                  <a:srgbClr val="000000"/>
                </a:solidFill>
                <a:uFill>
                  <a:solidFill>
                    <a:srgbClr val="FFFFFF"/>
                  </a:solidFill>
                </a:uFill>
                <a:latin typeface="Arial"/>
              </a:rPr>
              <a:t> 0</a:t>
            </a:r>
            <a:r>
              <a:rPr lang="ru-RU" sz="1400" b="0" strike="noStrike" spc="-1">
                <a:solidFill>
                  <a:srgbClr val="000000"/>
                </a:solidFill>
                <a:uFill>
                  <a:solidFill>
                    <a:srgbClr val="FFFFFF"/>
                  </a:solidFill>
                </a:uFill>
                <a:latin typeface="Arial"/>
              </a:rPr>
              <a:t>С;</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температура испарителя 250</a:t>
            </a:r>
            <a:r>
              <a:rPr lang="ru-RU" sz="1400" b="0" strike="noStrike" spc="-1" baseline="33000">
                <a:solidFill>
                  <a:srgbClr val="000000"/>
                </a:solidFill>
                <a:uFill>
                  <a:solidFill>
                    <a:srgbClr val="FFFFFF"/>
                  </a:solidFill>
                </a:uFill>
                <a:latin typeface="Arial"/>
              </a:rPr>
              <a:t> 0</a:t>
            </a:r>
            <a:r>
              <a:rPr lang="ru-RU" sz="1400" b="0" strike="noStrike" spc="-1">
                <a:solidFill>
                  <a:srgbClr val="000000"/>
                </a:solidFill>
                <a:uFill>
                  <a:solidFill>
                    <a:srgbClr val="FFFFFF"/>
                  </a:solidFill>
                </a:uFill>
                <a:latin typeface="Arial"/>
              </a:rPr>
              <a:t>С;</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температура детектора 300 </a:t>
            </a:r>
            <a:r>
              <a:rPr lang="ru-RU" sz="1400" b="0" strike="noStrike" spc="-1" baseline="33000">
                <a:solidFill>
                  <a:srgbClr val="000000"/>
                </a:solidFill>
                <a:uFill>
                  <a:solidFill>
                    <a:srgbClr val="FFFFFF"/>
                  </a:solidFill>
                </a:uFill>
                <a:latin typeface="Arial"/>
              </a:rPr>
              <a:t>0</a:t>
            </a:r>
            <a:r>
              <a:rPr lang="ru-RU" sz="1400" b="0" strike="noStrike" spc="-1">
                <a:solidFill>
                  <a:srgbClr val="000000"/>
                </a:solidFill>
                <a:uFill>
                  <a:solidFill>
                    <a:srgbClr val="FFFFFF"/>
                  </a:solidFill>
                </a:uFill>
                <a:latin typeface="Arial"/>
              </a:rPr>
              <a:t>С;</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время выхода растворителя 2.5-3 мин (для колонки 50 м).</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p:txBody>
      </p:sp>
      <p:sp>
        <p:nvSpPr>
          <p:cNvPr id="1663" name="TextShape 2"/>
          <p:cNvSpPr txBox="1"/>
          <p:nvPr/>
        </p:nvSpPr>
        <p:spPr>
          <a:xfrm>
            <a:off x="2016720" y="56124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64" name="Рисунок 1663"/>
          <p:cNvPicPr/>
          <p:nvPr/>
        </p:nvPicPr>
        <p:blipFill>
          <a:blip r:embed="rId3"/>
          <a:stretch/>
        </p:blipFill>
        <p:spPr>
          <a:xfrm>
            <a:off x="469080" y="288000"/>
            <a:ext cx="971640" cy="963720"/>
          </a:xfrm>
          <a:prstGeom prst="rect">
            <a:avLst/>
          </a:prstGeom>
          <a:ln>
            <a:noFill/>
          </a:ln>
        </p:spPr>
      </p:pic>
      <p:pic>
        <p:nvPicPr>
          <p:cNvPr id="1665" name="Рисунок 1664"/>
          <p:cNvPicPr/>
          <p:nvPr/>
        </p:nvPicPr>
        <p:blipFill>
          <a:blip r:embed="rId4"/>
          <a:stretch/>
        </p:blipFill>
        <p:spPr>
          <a:xfrm>
            <a:off x="721440" y="432360"/>
            <a:ext cx="493560" cy="571680"/>
          </a:xfrm>
          <a:prstGeom prst="rect">
            <a:avLst/>
          </a:prstGeom>
          <a:ln>
            <a:noFill/>
          </a:ln>
        </p:spPr>
      </p:pic>
      <p:sp>
        <p:nvSpPr>
          <p:cNvPr id="1666" name="TextShape 1"/>
          <p:cNvSpPr txBox="1"/>
          <p:nvPr/>
        </p:nvSpPr>
        <p:spPr>
          <a:xfrm>
            <a:off x="417960" y="1439640"/>
            <a:ext cx="8366040" cy="4644360"/>
          </a:xfrm>
          <a:prstGeom prst="rect">
            <a:avLst/>
          </a:prstGeom>
          <a:noFill/>
          <a:ln>
            <a:noFill/>
          </a:ln>
        </p:spPr>
        <p:txBody>
          <a:bodyPr lIns="90000" tIns="45000" rIns="90000" bIns="45000"/>
          <a:lstStyle/>
          <a:p>
            <a:pPr algn="just"/>
            <a:r>
              <a:rPr lang="ru-RU" sz="1300" b="0" strike="noStrike" spc="-1">
                <a:solidFill>
                  <a:srgbClr val="000000"/>
                </a:solidFill>
                <a:uFill>
                  <a:solidFill>
                    <a:srgbClr val="FFFFFF"/>
                  </a:solidFill>
                </a:uFill>
                <a:latin typeface="Arial"/>
              </a:rPr>
              <a:t>Условия ГХ-МС: кварцевая капиллярная колонка 30 или 50 м, внуренний диаметр 0.32 мм, жидкая фаза – полиметилфенилсилоксан (5% фенила, 1% дивинила) BPX5, SE-54, DB-5, Rtx-5, или HP-5</a:t>
            </a:r>
            <a:endParaRPr lang="ru-RU" sz="1800" b="0" strike="noStrike" spc="-1">
              <a:solidFill>
                <a:srgbClr val="000000"/>
              </a:solidFill>
              <a:uFill>
                <a:solidFill>
                  <a:srgbClr val="FFFFFF"/>
                </a:solidFill>
              </a:uFill>
              <a:latin typeface="Arial"/>
            </a:endParaRPr>
          </a:p>
          <a:p>
            <a:r>
              <a:rPr lang="ru-RU" sz="1300" b="0" strike="noStrike" spc="-1">
                <a:solidFill>
                  <a:srgbClr val="000000"/>
                </a:solidFill>
                <a:uFill>
                  <a:solidFill>
                    <a:srgbClr val="FFFFFF"/>
                  </a:solidFill>
                </a:uFill>
                <a:latin typeface="Arial"/>
              </a:rPr>
              <a:t>- программируемое изменение температуры колонки 60 </a:t>
            </a:r>
            <a:r>
              <a:rPr lang="ru-RU" sz="1300" b="0" strike="noStrike" spc="-1" baseline="33000">
                <a:solidFill>
                  <a:srgbClr val="000000"/>
                </a:solidFill>
                <a:uFill>
                  <a:solidFill>
                    <a:srgbClr val="FFFFFF"/>
                  </a:solidFill>
                </a:uFill>
                <a:latin typeface="Arial"/>
              </a:rPr>
              <a:t>0</a:t>
            </a:r>
            <a:r>
              <a:rPr lang="ru-RU" sz="1300" b="0" strike="noStrike" spc="-1">
                <a:solidFill>
                  <a:srgbClr val="000000"/>
                </a:solidFill>
                <a:uFill>
                  <a:solidFill>
                    <a:srgbClr val="FFFFFF"/>
                  </a:solidFill>
                </a:uFill>
                <a:latin typeface="Arial"/>
              </a:rPr>
              <a:t>С в течение 1 мин, затем повышение до 200</a:t>
            </a:r>
            <a:r>
              <a:rPr lang="ru-RU" sz="1300" b="0" strike="noStrike" spc="-1" baseline="33000">
                <a:solidFill>
                  <a:srgbClr val="000000"/>
                </a:solidFill>
                <a:uFill>
                  <a:solidFill>
                    <a:srgbClr val="FFFFFF"/>
                  </a:solidFill>
                </a:uFill>
                <a:latin typeface="Arial"/>
              </a:rPr>
              <a:t> 0</a:t>
            </a:r>
            <a:r>
              <a:rPr lang="ru-RU" sz="1300" b="0" strike="noStrike" spc="-1">
                <a:solidFill>
                  <a:srgbClr val="000000"/>
                </a:solidFill>
                <a:uFill>
                  <a:solidFill>
                    <a:srgbClr val="FFFFFF"/>
                  </a:solidFill>
                </a:uFill>
                <a:latin typeface="Arial"/>
              </a:rPr>
              <a:t>С со скоростью 20</a:t>
            </a:r>
            <a:r>
              <a:rPr lang="ru-RU" sz="1300" b="0" strike="noStrike" spc="-1" baseline="33000">
                <a:solidFill>
                  <a:srgbClr val="000000"/>
                </a:solidFill>
                <a:uFill>
                  <a:solidFill>
                    <a:srgbClr val="FFFFFF"/>
                  </a:solidFill>
                </a:uFill>
                <a:latin typeface="Arial"/>
              </a:rPr>
              <a:t> 0</a:t>
            </a:r>
            <a:r>
              <a:rPr lang="ru-RU" sz="1300" b="0" strike="noStrike" spc="-1">
                <a:solidFill>
                  <a:srgbClr val="000000"/>
                </a:solidFill>
                <a:uFill>
                  <a:solidFill>
                    <a:srgbClr val="FFFFFF"/>
                  </a:solidFill>
                </a:uFill>
                <a:latin typeface="Arial"/>
              </a:rPr>
              <a:t>С/мин, 200</a:t>
            </a:r>
            <a:r>
              <a:rPr lang="ru-RU" sz="1300" b="0" strike="noStrike" spc="-1" baseline="33000">
                <a:solidFill>
                  <a:srgbClr val="000000"/>
                </a:solidFill>
                <a:uFill>
                  <a:solidFill>
                    <a:srgbClr val="FFFFFF"/>
                  </a:solidFill>
                </a:uFill>
                <a:latin typeface="Arial"/>
              </a:rPr>
              <a:t> 0</a:t>
            </a:r>
            <a:r>
              <a:rPr lang="ru-RU" sz="1300" b="0" strike="noStrike" spc="-1">
                <a:solidFill>
                  <a:srgbClr val="000000"/>
                </a:solidFill>
                <a:uFill>
                  <a:solidFill>
                    <a:srgbClr val="FFFFFF"/>
                  </a:solidFill>
                </a:uFill>
                <a:latin typeface="Arial"/>
              </a:rPr>
              <a:t>С в течение 1 мин, затем повышение до 270 </a:t>
            </a:r>
            <a:r>
              <a:rPr lang="ru-RU" sz="1300" b="0" strike="noStrike" spc="-1" baseline="33000">
                <a:solidFill>
                  <a:srgbClr val="000000"/>
                </a:solidFill>
                <a:uFill>
                  <a:solidFill>
                    <a:srgbClr val="FFFFFF"/>
                  </a:solidFill>
                </a:uFill>
                <a:latin typeface="Arial"/>
              </a:rPr>
              <a:t>0</a:t>
            </a:r>
            <a:r>
              <a:rPr lang="ru-RU" sz="1300" b="0" strike="noStrike" spc="-1">
                <a:solidFill>
                  <a:srgbClr val="000000"/>
                </a:solidFill>
                <a:uFill>
                  <a:solidFill>
                    <a:srgbClr val="FFFFFF"/>
                  </a:solidFill>
                </a:uFill>
                <a:latin typeface="Arial"/>
              </a:rPr>
              <a:t>С со скоростью 3</a:t>
            </a:r>
            <a:r>
              <a:rPr lang="ru-RU" sz="1300" b="0" strike="noStrike" spc="-1" baseline="33000">
                <a:solidFill>
                  <a:srgbClr val="000000"/>
                </a:solidFill>
                <a:uFill>
                  <a:solidFill>
                    <a:srgbClr val="FFFFFF"/>
                  </a:solidFill>
                </a:uFill>
                <a:latin typeface="Arial"/>
              </a:rPr>
              <a:t> 0</a:t>
            </a:r>
            <a:r>
              <a:rPr lang="ru-RU" sz="1300" b="0" strike="noStrike" spc="-1">
                <a:solidFill>
                  <a:srgbClr val="000000"/>
                </a:solidFill>
                <a:uFill>
                  <a:solidFill>
                    <a:srgbClr val="FFFFFF"/>
                  </a:solidFill>
                </a:uFill>
                <a:latin typeface="Arial"/>
              </a:rPr>
              <a:t>С/мин;</a:t>
            </a:r>
            <a:endParaRPr lang="ru-RU" sz="1800" b="0" strike="noStrike" spc="-1">
              <a:solidFill>
                <a:srgbClr val="000000"/>
              </a:solidFill>
              <a:uFill>
                <a:solidFill>
                  <a:srgbClr val="FFFFFF"/>
                </a:solidFill>
              </a:uFill>
              <a:latin typeface="Arial"/>
            </a:endParaRPr>
          </a:p>
          <a:p>
            <a:r>
              <a:rPr lang="ru-RU" sz="1300" b="0" strike="noStrike" spc="-1">
                <a:solidFill>
                  <a:srgbClr val="000000"/>
                </a:solidFill>
                <a:uFill>
                  <a:solidFill>
                    <a:srgbClr val="FFFFFF"/>
                  </a:solidFill>
                </a:uFill>
                <a:latin typeface="Arial"/>
              </a:rPr>
              <a:t>- температура испарителя 250 </a:t>
            </a:r>
            <a:r>
              <a:rPr lang="ru-RU" sz="1300" b="0" strike="noStrike" spc="-1" baseline="33000">
                <a:solidFill>
                  <a:srgbClr val="000000"/>
                </a:solidFill>
                <a:uFill>
                  <a:solidFill>
                    <a:srgbClr val="FFFFFF"/>
                  </a:solidFill>
                </a:uFill>
                <a:latin typeface="Arial"/>
              </a:rPr>
              <a:t>0</a:t>
            </a:r>
            <a:r>
              <a:rPr lang="ru-RU" sz="1300" b="0" strike="noStrike" spc="-1">
                <a:solidFill>
                  <a:srgbClr val="000000"/>
                </a:solidFill>
                <a:uFill>
                  <a:solidFill>
                    <a:srgbClr val="FFFFFF"/>
                  </a:solidFill>
                </a:uFill>
                <a:latin typeface="Arial"/>
              </a:rPr>
              <a:t>С;</a:t>
            </a:r>
            <a:endParaRPr lang="ru-RU" sz="1800" b="0" strike="noStrike" spc="-1">
              <a:solidFill>
                <a:srgbClr val="000000"/>
              </a:solidFill>
              <a:uFill>
                <a:solidFill>
                  <a:srgbClr val="FFFFFF"/>
                </a:solidFill>
              </a:uFill>
              <a:latin typeface="Arial"/>
            </a:endParaRPr>
          </a:p>
          <a:p>
            <a:r>
              <a:rPr lang="ru-RU" sz="1300" b="0" strike="noStrike" spc="-1">
                <a:solidFill>
                  <a:srgbClr val="000000"/>
                </a:solidFill>
                <a:uFill>
                  <a:solidFill>
                    <a:srgbClr val="FFFFFF"/>
                  </a:solidFill>
                </a:uFill>
                <a:latin typeface="Arial"/>
              </a:rPr>
              <a:t>- температура ионного источника 230 </a:t>
            </a:r>
            <a:r>
              <a:rPr lang="ru-RU" sz="1300" b="0" strike="noStrike" spc="-1" baseline="33000">
                <a:solidFill>
                  <a:srgbClr val="000000"/>
                </a:solidFill>
                <a:uFill>
                  <a:solidFill>
                    <a:srgbClr val="FFFFFF"/>
                  </a:solidFill>
                </a:uFill>
                <a:latin typeface="Arial"/>
              </a:rPr>
              <a:t>0</a:t>
            </a:r>
            <a:r>
              <a:rPr lang="ru-RU" sz="1300" b="0" strike="noStrike" spc="-1">
                <a:solidFill>
                  <a:srgbClr val="000000"/>
                </a:solidFill>
                <a:uFill>
                  <a:solidFill>
                    <a:srgbClr val="FFFFFF"/>
                  </a:solidFill>
                </a:uFill>
                <a:latin typeface="Arial"/>
              </a:rPr>
              <a:t>С;</a:t>
            </a:r>
            <a:endParaRPr lang="ru-RU" sz="1800" b="0" strike="noStrike" spc="-1">
              <a:solidFill>
                <a:srgbClr val="000000"/>
              </a:solidFill>
              <a:uFill>
                <a:solidFill>
                  <a:srgbClr val="FFFFFF"/>
                </a:solidFill>
              </a:uFill>
              <a:latin typeface="Arial"/>
            </a:endParaRPr>
          </a:p>
          <a:p>
            <a:r>
              <a:rPr lang="ru-RU" sz="1300" b="0" strike="noStrike" spc="-1">
                <a:solidFill>
                  <a:srgbClr val="000000"/>
                </a:solidFill>
                <a:uFill>
                  <a:solidFill>
                    <a:srgbClr val="FFFFFF"/>
                  </a:solidFill>
                </a:uFill>
                <a:latin typeface="Arial"/>
              </a:rPr>
              <a:t>- сканирование TIC в интервале 39-440 а.е.м.;</a:t>
            </a:r>
            <a:endParaRPr lang="ru-RU" sz="1800" b="0" strike="noStrike" spc="-1">
              <a:solidFill>
                <a:srgbClr val="000000"/>
              </a:solidFill>
              <a:uFill>
                <a:solidFill>
                  <a:srgbClr val="FFFFFF"/>
                </a:solidFill>
              </a:uFill>
              <a:latin typeface="Arial"/>
            </a:endParaRPr>
          </a:p>
          <a:p>
            <a:r>
              <a:rPr lang="ru-RU" sz="1300" b="0" strike="noStrike" spc="-1">
                <a:solidFill>
                  <a:srgbClr val="000000"/>
                </a:solidFill>
                <a:uFill>
                  <a:solidFill>
                    <a:srgbClr val="FFFFFF"/>
                  </a:solidFill>
                </a:uFill>
                <a:latin typeface="Arial"/>
              </a:rPr>
              <a:t>- инжекция в режиме с задержкой сброса 1 мин (splitless).</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Предварительно  калибруют колонку, определяют приведенные относительные времена удерживания стандартов пестицидов относительновнутреннего стандарта цис-хлордана.</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300" b="0" i="1" strike="noStrike" spc="-1">
                <a:solidFill>
                  <a:srgbClr val="000000"/>
                </a:solidFill>
                <a:uFill>
                  <a:solidFill>
                    <a:srgbClr val="FFFFFF"/>
                  </a:solidFill>
                </a:uFill>
                <a:latin typeface="Arial"/>
              </a:rPr>
              <a:t>5. Расчет концентрации пестицидов в образцах</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Количественное определение пестицидов проводят по отношению площадей пиков пестицидов и их внешних стандартов, определяемых при ГХ стандартных смесей пестицидов. Расчет при использовании метода внешнего стандарта проводят по формуле:</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c = (S * cst * V) / (Sst * m) мг/кг, где</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c – концентрация пестицида в образце, мг/кг;</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S – площадь пика пестицида на хроматограмме;</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Sst – площадь пика стандарта пестицида;</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cst – концентрация стандартного раствора пестицида, мг/мл;</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V – конечный объев пробы, мл;</a:t>
            </a:r>
            <a:endParaRPr lang="ru-RU" sz="1800" b="0" strike="noStrike" spc="-1">
              <a:solidFill>
                <a:srgbClr val="000000"/>
              </a:solidFill>
              <a:uFill>
                <a:solidFill>
                  <a:srgbClr val="FFFFFF"/>
                </a:solidFill>
              </a:uFill>
              <a:latin typeface="Arial"/>
            </a:endParaRPr>
          </a:p>
          <a:p>
            <a:pPr algn="just"/>
            <a:r>
              <a:rPr lang="ru-RU" sz="1300" b="0" strike="noStrike" spc="-1">
                <a:solidFill>
                  <a:srgbClr val="000000"/>
                </a:solidFill>
                <a:uFill>
                  <a:solidFill>
                    <a:srgbClr val="FFFFFF"/>
                  </a:solidFill>
                </a:uFill>
                <a:latin typeface="Arial"/>
              </a:rPr>
              <a:t>M – масса навески, кг.</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
        <p:nvSpPr>
          <p:cNvPr id="1667" name="TextShape 2"/>
          <p:cNvSpPr txBox="1"/>
          <p:nvPr/>
        </p:nvSpPr>
        <p:spPr>
          <a:xfrm>
            <a:off x="2016720" y="56124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68" name="Рисунок 1667"/>
          <p:cNvPicPr/>
          <p:nvPr/>
        </p:nvPicPr>
        <p:blipFill>
          <a:blip r:embed="rId3"/>
          <a:stretch/>
        </p:blipFill>
        <p:spPr>
          <a:xfrm>
            <a:off x="469080" y="288000"/>
            <a:ext cx="971640" cy="963720"/>
          </a:xfrm>
          <a:prstGeom prst="rect">
            <a:avLst/>
          </a:prstGeom>
          <a:ln>
            <a:noFill/>
          </a:ln>
        </p:spPr>
      </p:pic>
      <p:pic>
        <p:nvPicPr>
          <p:cNvPr id="1669" name="Рисунок 1668"/>
          <p:cNvPicPr/>
          <p:nvPr/>
        </p:nvPicPr>
        <p:blipFill>
          <a:blip r:embed="rId4"/>
          <a:stretch/>
        </p:blipFill>
        <p:spPr>
          <a:xfrm>
            <a:off x="721440" y="432360"/>
            <a:ext cx="493560" cy="571680"/>
          </a:xfrm>
          <a:prstGeom prst="rect">
            <a:avLst/>
          </a:prstGeom>
          <a:ln>
            <a:noFill/>
          </a:ln>
        </p:spPr>
      </p:pic>
      <p:sp>
        <p:nvSpPr>
          <p:cNvPr id="1670" name="TextShape 1"/>
          <p:cNvSpPr txBox="1"/>
          <p:nvPr/>
        </p:nvSpPr>
        <p:spPr>
          <a:xfrm>
            <a:off x="288000" y="1296000"/>
            <a:ext cx="8606520" cy="4992120"/>
          </a:xfrm>
          <a:prstGeom prst="rect">
            <a:avLst/>
          </a:prstGeom>
          <a:noFill/>
          <a:ln>
            <a:noFill/>
          </a:ln>
        </p:spPr>
        <p:txBody>
          <a:bodyPr lIns="90000" tIns="45000" rIns="90000" bIns="45000"/>
          <a:lstStyle/>
          <a:p>
            <a:pPr algn="just"/>
            <a:r>
              <a:rPr lang="ru-RU" sz="1400" b="0" i="1" strike="noStrike" spc="-1">
                <a:solidFill>
                  <a:srgbClr val="000000"/>
                </a:solidFill>
                <a:uFill>
                  <a:solidFill>
                    <a:srgbClr val="FFFFFF"/>
                  </a:solidFill>
                </a:uFill>
                <a:latin typeface="Arial"/>
              </a:rPr>
              <a:t>6. Основные характеристики метода</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Предел обнаружения метода составляет 0.001 мг/кг при применении ДЭЗ  детектирования</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0.01 мг/кг при МС детектировании (по хлорпирифосу).</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Диапазон определяемых массовых концентраций по хлорпирифосу составляет от 0.001 до 100 мг/кг.</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При соблюдении всех регламентируемых методикой условийпроведения измерений относительная характеристика погрешности (стандартное отклонение сходимости) результата анализа при концентрации суммы пестицидов 1.0 мг/кг не превышает 0.03 (3%). Среднее значение степени извлечения пестицидов при концентрациях от 0.1 до 10 мг/кг составляет от 75 до 90%.</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Основное ограничение методики состоит в том, что она не позволяет анализировать пестициды с гидрофобностью, меньшей гидрофобности атразина. Однако, этот недостаток не может рассматриваться как значительный по следующей причине. Подавляющее большинство фосфорорганических и хлорорганических пестицидов достаточно гидрофобны, и хорошо определяются по разработанной методике. В то же время, именно определение этих пестицидов является, как правило, приоритетным, и именно для их определения лучше всего подходит газовая хроматография. При определении более гидрофильных пестицидов методом газовой хроматографии большую ошибку (иногда достигающую 200-300 процентов) начинает вносить эффект увеличения площади пиков аналитов из-за влияния компонентов матрицы образца (это явление более подробно рассмотрено во введении). Для анализа гидрофильных пестицидов значительно большей точностью обладает метод высокоэффективной жидкостной хроматографии.</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точностью обладает метод высокоэффективной жидкостной хроматографии.</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Таким образом, методика может быть рекомендована к выполнению рутинных потоковых анализов фосфорорганических и хлорорганических пестицидов в образцах растительного происхождения.</a:t>
            </a:r>
            <a:endParaRPr lang="ru-RU" sz="1800" b="0" strike="noStrike" spc="-1">
              <a:solidFill>
                <a:srgbClr val="000000"/>
              </a:solidFill>
              <a:uFill>
                <a:solidFill>
                  <a:srgbClr val="FFFFFF"/>
                </a:solidFill>
              </a:uFill>
              <a:latin typeface="Arial"/>
            </a:endParaRPr>
          </a:p>
        </p:txBody>
      </p:sp>
      <p:sp>
        <p:nvSpPr>
          <p:cNvPr id="1671" name="TextShape 2"/>
          <p:cNvSpPr txBox="1"/>
          <p:nvPr/>
        </p:nvSpPr>
        <p:spPr>
          <a:xfrm>
            <a:off x="2016720" y="56124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72" name="Рисунок 1671"/>
          <p:cNvPicPr/>
          <p:nvPr/>
        </p:nvPicPr>
        <p:blipFill>
          <a:blip r:embed="rId3"/>
          <a:stretch/>
        </p:blipFill>
        <p:spPr>
          <a:xfrm>
            <a:off x="469080" y="288000"/>
            <a:ext cx="971640" cy="963720"/>
          </a:xfrm>
          <a:prstGeom prst="rect">
            <a:avLst/>
          </a:prstGeom>
          <a:ln>
            <a:noFill/>
          </a:ln>
        </p:spPr>
      </p:pic>
      <p:pic>
        <p:nvPicPr>
          <p:cNvPr id="1673" name="Рисунок 1672"/>
          <p:cNvPicPr/>
          <p:nvPr/>
        </p:nvPicPr>
        <p:blipFill>
          <a:blip r:embed="rId4"/>
          <a:stretch/>
        </p:blipFill>
        <p:spPr>
          <a:xfrm>
            <a:off x="721440" y="432360"/>
            <a:ext cx="493560" cy="571680"/>
          </a:xfrm>
          <a:prstGeom prst="rect">
            <a:avLst/>
          </a:prstGeom>
          <a:ln>
            <a:noFill/>
          </a:ln>
        </p:spPr>
      </p:pic>
      <p:sp>
        <p:nvSpPr>
          <p:cNvPr id="1674"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75" name="TextShape 2"/>
          <p:cNvSpPr txBox="1"/>
          <p:nvPr/>
        </p:nvSpPr>
        <p:spPr>
          <a:xfrm>
            <a:off x="288000" y="1430280"/>
            <a:ext cx="8496000" cy="1795320"/>
          </a:xfrm>
          <a:prstGeom prst="rect">
            <a:avLst/>
          </a:prstGeom>
          <a:noFill/>
          <a:ln>
            <a:noFill/>
          </a:ln>
        </p:spPr>
        <p:txBody>
          <a:bodyPr lIns="90000" tIns="45000" rIns="90000" bIns="45000"/>
          <a:lstStyle/>
          <a:p>
            <a:pPr algn="ctr"/>
            <a:r>
              <a:rPr lang="ru-RU" sz="1400" b="0" strike="noStrike" spc="-1">
                <a:solidFill>
                  <a:srgbClr val="000000"/>
                </a:solidFill>
                <a:uFill>
                  <a:solidFill>
                    <a:srgbClr val="FFFFFF"/>
                  </a:solidFill>
                </a:uFill>
                <a:latin typeface="Arial"/>
              </a:rPr>
              <a:t>   </a:t>
            </a:r>
            <a:r>
              <a:rPr lang="ru-RU" sz="1400" b="1" strike="noStrike" spc="-1">
                <a:solidFill>
                  <a:srgbClr val="000000"/>
                </a:solidFill>
                <a:uFill>
                  <a:solidFill>
                    <a:srgbClr val="FFFFFF"/>
                  </a:solidFill>
                </a:uFill>
                <a:latin typeface="Arial"/>
              </a:rPr>
              <a:t>Некоторые ньюансы при определении ХОП и ПХБ</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Нужно учитывать тот момент, что  при выполнении ГХ анализа на содержание хлорорганических пестицидов, особенно 4,4 — ДДТ и эндрина, их способность подвергаться деградации уже непосредственно в самом хроматографе. Этому способствуют не только нагретые металлические части хроматографа в инжекторе и в верхнем отделе колонки, но и накопившиеся в инжекторе нелетучие компоненты вводимых экстрактов. Чтобы учесть деградирующую особенность используемого хроматографа, обычно перед анализами инжектируют смесь из эндрина и 4,4-ДДТ и расчитывают степень деградации по следующим формулам :</a:t>
            </a:r>
            <a:endParaRPr lang="ru-RU" sz="1800" b="0" strike="noStrike" spc="-1">
              <a:solidFill>
                <a:srgbClr val="000000"/>
              </a:solidFill>
              <a:uFill>
                <a:solidFill>
                  <a:srgbClr val="FFFFFF"/>
                </a:solidFill>
              </a:uFill>
              <a:latin typeface="Arial"/>
            </a:endParaRPr>
          </a:p>
        </p:txBody>
      </p:sp>
      <p:pic>
        <p:nvPicPr>
          <p:cNvPr id="1676" name="Рисунок 1675"/>
          <p:cNvPicPr/>
          <p:nvPr/>
        </p:nvPicPr>
        <p:blipFill>
          <a:blip r:embed="rId5"/>
          <a:stretch/>
        </p:blipFill>
        <p:spPr>
          <a:xfrm>
            <a:off x="3168000" y="3333600"/>
            <a:ext cx="3923640" cy="809640"/>
          </a:xfrm>
          <a:prstGeom prst="rect">
            <a:avLst/>
          </a:prstGeom>
          <a:ln>
            <a:noFill/>
          </a:ln>
        </p:spPr>
      </p:pic>
      <p:sp>
        <p:nvSpPr>
          <p:cNvPr id="1677" name="TextShape 3"/>
          <p:cNvSpPr txBox="1"/>
          <p:nvPr/>
        </p:nvSpPr>
        <p:spPr>
          <a:xfrm>
            <a:off x="288000" y="4320000"/>
            <a:ext cx="8496000" cy="179532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Например, метод ЕРА 8081А требует, чтобы степень хроматографической деградации не превышала  20 %.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В качестве «рабочих лошадок» для ХОП рекомендуются обычно всякого рода «брендовые» или уникальные специализированные колонки типа Rtx-CLPesticides (CLP1 и CLP2) которые в хроматограф помещаются вместе и обеспечивающие гарантированную идентификацию. Но вполне подходят и моноварианты в виде DB-5, DB-1701 и DB-608 (эквиваленты их производят практически все производители.</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78" name="Рисунок 1677"/>
          <p:cNvPicPr/>
          <p:nvPr/>
        </p:nvPicPr>
        <p:blipFill>
          <a:blip r:embed="rId3"/>
          <a:stretch/>
        </p:blipFill>
        <p:spPr>
          <a:xfrm>
            <a:off x="469080" y="288000"/>
            <a:ext cx="971640" cy="963720"/>
          </a:xfrm>
          <a:prstGeom prst="rect">
            <a:avLst/>
          </a:prstGeom>
          <a:ln>
            <a:noFill/>
          </a:ln>
        </p:spPr>
      </p:pic>
      <p:pic>
        <p:nvPicPr>
          <p:cNvPr id="1679" name="Рисунок 1678"/>
          <p:cNvPicPr/>
          <p:nvPr/>
        </p:nvPicPr>
        <p:blipFill>
          <a:blip r:embed="rId4"/>
          <a:stretch/>
        </p:blipFill>
        <p:spPr>
          <a:xfrm>
            <a:off x="721440" y="432360"/>
            <a:ext cx="493560" cy="571680"/>
          </a:xfrm>
          <a:prstGeom prst="rect">
            <a:avLst/>
          </a:prstGeom>
          <a:ln>
            <a:noFill/>
          </a:ln>
        </p:spPr>
      </p:pic>
      <p:sp>
        <p:nvSpPr>
          <p:cNvPr id="1680"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81" name="TextShape 2"/>
          <p:cNvSpPr txBox="1"/>
          <p:nvPr/>
        </p:nvSpPr>
        <p:spPr>
          <a:xfrm>
            <a:off x="432000" y="1269000"/>
            <a:ext cx="8496000" cy="477900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rPr>
              <a:t>   Полихлорированные бифенилы ПХБ экстрагируют и анализируют в тех же условиях, что и стандартные ХОП и используют те же экстракты. Арохлоры или ПХБ представляют собой многокомпонентные хлорированные  смеси гомологов. USEPA SW846 в методе 8082 позиционирует 7 гомологичных смесей Арохлоров под  номерами (1016,1221, 1232,1242, 1248, 1254, и 1260) в которых выделяет 19 маркерных ПХБ. Для процесса калибровки имеютя смеси для всех Арохлоров. Но необходимо учитывать тот факт, что они могут перекрываться, как например 1016 с 1260.</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Как правило, от трех до пяти пиков отдельных гомологов выбирают для количественной оценки. Площади пиков или высоты суммируются, чтобы получить общий коэффициент отклика для Арохлор. Трафарет распознавания образцов базируется на временах удерживания маркеров для идентификации смесей Арохлор. Процесс распознавания затрудняется «выветриванием» отдельных компонентов.</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  Если выбранная или разработанная самостоятельно методика для анализа на содержание хлорорганических пестицидов предполагает применение внутреннего стандарта чтобы учесть потери пробоподготовки то для ХОП литературные источники предлагают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1. Цис-хлордан</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2. Тетрахлор-мета-ксилол</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3. Декахлорбифенил.</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Эти соединения  являются суррогатами и никогда не встретятся ни в одном изобретенном химическом инсектицидном препарате. </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82" name="Рисунок 1681"/>
          <p:cNvPicPr/>
          <p:nvPr/>
        </p:nvPicPr>
        <p:blipFill>
          <a:blip r:embed="rId3"/>
          <a:stretch/>
        </p:blipFill>
        <p:spPr>
          <a:xfrm>
            <a:off x="469080" y="288000"/>
            <a:ext cx="971640" cy="963720"/>
          </a:xfrm>
          <a:prstGeom prst="rect">
            <a:avLst/>
          </a:prstGeom>
          <a:ln>
            <a:noFill/>
          </a:ln>
        </p:spPr>
      </p:pic>
      <p:pic>
        <p:nvPicPr>
          <p:cNvPr id="1683" name="Рисунок 1682"/>
          <p:cNvPicPr/>
          <p:nvPr/>
        </p:nvPicPr>
        <p:blipFill>
          <a:blip r:embed="rId4"/>
          <a:stretch/>
        </p:blipFill>
        <p:spPr>
          <a:xfrm>
            <a:off x="721440" y="432360"/>
            <a:ext cx="493560" cy="571680"/>
          </a:xfrm>
          <a:prstGeom prst="rect">
            <a:avLst/>
          </a:prstGeom>
          <a:ln>
            <a:noFill/>
          </a:ln>
        </p:spPr>
      </p:pic>
      <p:sp>
        <p:nvSpPr>
          <p:cNvPr id="1684"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85" name="TextShape 2"/>
          <p:cNvSpPr txBox="1"/>
          <p:nvPr/>
        </p:nvSpPr>
        <p:spPr>
          <a:xfrm>
            <a:off x="432000" y="1269360"/>
            <a:ext cx="8496000" cy="4822560"/>
          </a:xfrm>
          <a:prstGeom prst="rect">
            <a:avLst/>
          </a:prstGeom>
          <a:noFill/>
          <a:ln>
            <a:noFill/>
          </a:ln>
        </p:spPr>
        <p:txBody>
          <a:bodyPr lIns="90000" tIns="45000" rIns="90000" bIns="45000"/>
          <a:lstStyle/>
          <a:p>
            <a:pPr algn="ctr"/>
            <a:r>
              <a:rPr lang="ru-RU" sz="1400" b="1" strike="noStrike" spc="-1">
                <a:solidFill>
                  <a:srgbClr val="000000"/>
                </a:solidFill>
                <a:uFill>
                  <a:solidFill>
                    <a:srgbClr val="FFFFFF"/>
                  </a:solidFill>
                </a:uFill>
                <a:latin typeface="Arial"/>
              </a:rPr>
              <a:t> Феноксиуксусные и замещенные бензойные кислоты</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rPr>
              <a:t>К семейству этих гербицидов относятся применяемые у нас 2,4 - Д (2,4 дихлорфеноксиуксусная кислота) и ее эфиры и соли, дикамба (3,6-дихлор - 2 - метоксибензойная кислота) в виде изопропиламинной соли. Они проявляют ауксиноподобное (гормональное) действие при уничтожении двудольных растений. Поэтому в растениях, а соответственно в зерне и продуктах его переработки присутствуют только в связанном с белками состоянии. Простая жидкостная экстракция приводит к нулевому результату. Как объект для анализа — весьма сложен. При применении ГЖХ необходима дериватизация (метилирование или силирование).  Применение ВЭЖХ не требует получения производных. Обе кислоты отлично поглощают УФ свет причем дальний УФ-свет </a:t>
            </a:r>
            <a:r>
              <a:rPr lang="ru-RU" sz="1400" b="0" strike="noStrike" spc="-1">
                <a:solidFill>
                  <a:srgbClr val="000000"/>
                </a:solidFill>
                <a:uFill>
                  <a:solidFill>
                    <a:srgbClr val="FFFFFF"/>
                  </a:solidFill>
                </a:uFill>
                <a:latin typeface="DejaVu Sans"/>
                <a:ea typeface="DejaVu Sans"/>
              </a:rPr>
              <a:t>λ</a:t>
            </a:r>
            <a:r>
              <a:rPr lang="ru-RU" sz="1400" b="0" strike="noStrike" spc="-1">
                <a:solidFill>
                  <a:srgbClr val="000000"/>
                </a:solidFill>
                <a:uFill>
                  <a:solidFill>
                    <a:srgbClr val="FFFFFF"/>
                  </a:solidFill>
                </a:uFill>
                <a:latin typeface="Arial"/>
                <a:ea typeface="DejaVu Sans"/>
              </a:rPr>
              <a:t>=280 нм. (для повышения чувствительности детектирование проводят при  </a:t>
            </a:r>
            <a:r>
              <a:rPr lang="ru-RU" sz="1400" b="0" strike="noStrike" spc="-1">
                <a:solidFill>
                  <a:srgbClr val="000000"/>
                </a:solidFill>
                <a:uFill>
                  <a:solidFill>
                    <a:srgbClr val="FFFFFF"/>
                  </a:solidFill>
                </a:uFill>
                <a:latin typeface="DejaVu Sans"/>
                <a:ea typeface="DejaVu Sans"/>
              </a:rPr>
              <a:t>λ</a:t>
            </a:r>
            <a:r>
              <a:rPr lang="ru-RU" sz="1400" b="0" strike="noStrike" spc="-1">
                <a:solidFill>
                  <a:srgbClr val="000000"/>
                </a:solidFill>
                <a:uFill>
                  <a:solidFill>
                    <a:srgbClr val="FFFFFF"/>
                  </a:solidFill>
                </a:uFill>
                <a:latin typeface="Arial"/>
                <a:ea typeface="DejaVu Sans"/>
              </a:rPr>
              <a:t>=220 - 230 нм. Основным метаболитом 2,4 Д является продукт гидролиза 2,4 дихлорфенол.</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Итак, методика  извлечения (вариант 1)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1.В плоскодонную колбу со шлифом, объемом 500 мл помещают  25 г измельченного образца и овальный магнит для перемешивания на магнитной мешалке. К содержимому колбы добавляют  85 мл 5 н H</a:t>
            </a:r>
            <a:r>
              <a:rPr lang="ru-RU" sz="1400" b="0" strike="noStrike" spc="-1" baseline="-33000">
                <a:solidFill>
                  <a:srgbClr val="000000"/>
                </a:solidFill>
                <a:uFill>
                  <a:solidFill>
                    <a:srgbClr val="FFFFFF"/>
                  </a:solidFill>
                </a:uFill>
                <a:latin typeface="Arial"/>
                <a:ea typeface="DejaVu Sans"/>
              </a:rPr>
              <a:t>2</a:t>
            </a:r>
            <a:r>
              <a:rPr lang="ru-RU" sz="1400" b="0" strike="noStrike" spc="-1">
                <a:solidFill>
                  <a:srgbClr val="000000"/>
                </a:solidFill>
                <a:uFill>
                  <a:solidFill>
                    <a:srgbClr val="FFFFFF"/>
                  </a:solidFill>
                </a:uFill>
                <a:latin typeface="Arial"/>
                <a:ea typeface="DejaVu Sans"/>
              </a:rPr>
              <a:t>SO</a:t>
            </a:r>
            <a:r>
              <a:rPr lang="ru-RU" sz="1400" b="0" strike="noStrike" spc="-1" baseline="-33000">
                <a:solidFill>
                  <a:srgbClr val="000000"/>
                </a:solidFill>
                <a:uFill>
                  <a:solidFill>
                    <a:srgbClr val="FFFFFF"/>
                  </a:solidFill>
                </a:uFill>
                <a:latin typeface="Arial"/>
                <a:ea typeface="DejaVu Sans"/>
              </a:rPr>
              <a:t>4</a:t>
            </a:r>
            <a:r>
              <a:rPr lang="ru-RU" sz="1400" b="0" strike="noStrike" spc="-1">
                <a:solidFill>
                  <a:srgbClr val="000000"/>
                </a:solidFill>
                <a:uFill>
                  <a:solidFill>
                    <a:srgbClr val="FFFFFF"/>
                  </a:solidFill>
                </a:uFill>
                <a:latin typeface="Arial"/>
                <a:ea typeface="DejaVu Sans"/>
              </a:rPr>
              <a:t> и воды ровно столько, чтобы магнит мог свободно вращаться.</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2. Соединяют колбу с обратным холодильником, включают нагрев и перемешивание и в течение 2 часов проводят гидролиз образца.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3. По окончании гидролиза, колбу охлаждают, отсоединяют от холодильника. К содержимому добавляют 85 мл 5 н NaOH. Проверяют рН индикаторной бумагой. рН должно быть равным 10.</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86" name="Рисунок 1685"/>
          <p:cNvPicPr/>
          <p:nvPr/>
        </p:nvPicPr>
        <p:blipFill>
          <a:blip r:embed="rId3"/>
          <a:stretch/>
        </p:blipFill>
        <p:spPr>
          <a:xfrm>
            <a:off x="469080" y="288000"/>
            <a:ext cx="971640" cy="963720"/>
          </a:xfrm>
          <a:prstGeom prst="rect">
            <a:avLst/>
          </a:prstGeom>
          <a:ln>
            <a:noFill/>
          </a:ln>
        </p:spPr>
      </p:pic>
      <p:pic>
        <p:nvPicPr>
          <p:cNvPr id="1687" name="Рисунок 1686"/>
          <p:cNvPicPr/>
          <p:nvPr/>
        </p:nvPicPr>
        <p:blipFill>
          <a:blip r:embed="rId4"/>
          <a:stretch/>
        </p:blipFill>
        <p:spPr>
          <a:xfrm>
            <a:off x="721440" y="432360"/>
            <a:ext cx="493560" cy="571680"/>
          </a:xfrm>
          <a:prstGeom prst="rect">
            <a:avLst/>
          </a:prstGeom>
          <a:ln>
            <a:noFill/>
          </a:ln>
        </p:spPr>
      </p:pic>
      <p:sp>
        <p:nvSpPr>
          <p:cNvPr id="1688"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89" name="TextShape 2"/>
          <p:cNvSpPr txBox="1"/>
          <p:nvPr/>
        </p:nvSpPr>
        <p:spPr>
          <a:xfrm>
            <a:off x="432000" y="1269360"/>
            <a:ext cx="8496000" cy="476172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ea typeface="DejaVu Sans"/>
              </a:rPr>
              <a:t>4.Содержимое колбы профильтровать через стекловолоконный фильтр в колбу Бунзена под небольшим вакуумом. Остаток на фильтре промыть 2 порциями по 20-30 мл дистиллированной воды.</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5. Фильтрат перелить в 500 мл делительную воронку, добавить 50 г хлористого натрия и довести рН до 1,0 добавив 20 мл</a:t>
            </a:r>
            <a:r>
              <a:rPr lang="en-US" sz="1400" b="0" strike="noStrike" spc="-1">
                <a:solidFill>
                  <a:srgbClr val="000000"/>
                </a:solidFill>
                <a:uFill>
                  <a:solidFill>
                    <a:srgbClr val="FFFFFF"/>
                  </a:solidFill>
                </a:uFill>
                <a:latin typeface="Arial"/>
                <a:ea typeface="Arial"/>
              </a:rPr>
              <a:t> 5 н H</a:t>
            </a:r>
            <a:r>
              <a:rPr lang="en-US" sz="1400" b="0" strike="noStrike" spc="-1" baseline="-33000">
                <a:solidFill>
                  <a:srgbClr val="000000"/>
                </a:solidFill>
                <a:uFill>
                  <a:solidFill>
                    <a:srgbClr val="FFFFFF"/>
                  </a:solidFill>
                </a:uFill>
                <a:latin typeface="Arial"/>
                <a:ea typeface="Arial"/>
              </a:rPr>
              <a:t>2</a:t>
            </a:r>
            <a:r>
              <a:rPr lang="en-US" sz="1400" b="0" strike="noStrike" spc="-1">
                <a:solidFill>
                  <a:srgbClr val="000000"/>
                </a:solidFill>
                <a:uFill>
                  <a:solidFill>
                    <a:srgbClr val="FFFFFF"/>
                  </a:solidFill>
                </a:uFill>
                <a:latin typeface="Arial"/>
                <a:ea typeface="Arial"/>
              </a:rPr>
              <a:t>S0</a:t>
            </a:r>
            <a:r>
              <a:rPr lang="en-US" sz="1400" b="0" strike="noStrike" spc="-1" baseline="-26000">
                <a:solidFill>
                  <a:srgbClr val="000000"/>
                </a:solidFill>
                <a:uFill>
                  <a:solidFill>
                    <a:srgbClr val="FFFFFF"/>
                  </a:solidFill>
                </a:uFill>
                <a:latin typeface="Arial"/>
                <a:ea typeface="Arial"/>
              </a:rPr>
              <a:t>4</a:t>
            </a:r>
            <a:r>
              <a:rPr lang="en-US" sz="1400" b="0" strike="noStrike" spc="-1">
                <a:solidFill>
                  <a:srgbClr val="000000"/>
                </a:solidFill>
                <a:uFill>
                  <a:solidFill>
                    <a:srgbClr val="FFFFFF"/>
                  </a:solidFill>
                </a:uFill>
                <a:latin typeface="Arial"/>
                <a:ea typeface="Arial"/>
              </a:rPr>
              <a:t> (по индикаторной бумаге) после небольшой выдержки проэкстрагировать 4-мя порциями по 50 мл смеси гексан : диэтиловый эфир (1:1).</a:t>
            </a:r>
            <a:r>
              <a:rPr lang="en-US" sz="1200" b="0" strike="noStrike" spc="-1">
                <a:solidFill>
                  <a:srgbClr val="000000"/>
                </a:solidFill>
                <a:uFill>
                  <a:solidFill>
                    <a:srgbClr val="FFFFFF"/>
                  </a:solidFill>
                </a:uFill>
                <a:latin typeface="Arial"/>
                <a:ea typeface="Arial"/>
              </a:rPr>
              <a:t> </a:t>
            </a:r>
            <a:r>
              <a:rPr lang="en-US" sz="1400" b="0" strike="noStrike" spc="-1">
                <a:solidFill>
                  <a:srgbClr val="000000"/>
                </a:solidFill>
                <a:uFill>
                  <a:solidFill>
                    <a:srgbClr val="FFFFFF"/>
                  </a:solidFill>
                </a:uFill>
                <a:latin typeface="Arial"/>
                <a:ea typeface="Arial"/>
              </a:rPr>
              <a:t>Избегайте энергичного встряхивания с целью уменьшения образования эмульсии. Если образуется устойчивая эмульсия, можно разрушить ее добавлением 3 мл метанола, или применить небольшой вакуум в делительной воронке. Органические слои объединяют и фильтруют.</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en-US" sz="1400" b="0" strike="noStrike" spc="-1">
                <a:solidFill>
                  <a:srgbClr val="000000"/>
                </a:solidFill>
                <a:uFill>
                  <a:solidFill>
                    <a:srgbClr val="FFFFFF"/>
                  </a:solidFill>
                </a:uFill>
                <a:latin typeface="Arial"/>
                <a:ea typeface="Arial"/>
              </a:rPr>
              <a:t>6. Из собранной органической фазы 2,4 Д извлекают тремя порциями по 20 мл 0,5 н NaOH. Водные экстракты собирают. Органическую фазу отбрасывают.</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en-US" sz="1400" b="0" strike="noStrike" spc="-1">
                <a:solidFill>
                  <a:srgbClr val="000000"/>
                </a:solidFill>
                <a:uFill>
                  <a:solidFill>
                    <a:srgbClr val="FFFFFF"/>
                  </a:solidFill>
                </a:uFill>
                <a:latin typeface="Arial"/>
                <a:ea typeface="Arial"/>
              </a:rPr>
              <a:t>7. Последняя стадия очистки заключается в подкислении собранной водной фазы до рН=1 и переэкстракцией 2,4 Д тремя порциями диэтилового эфира. Эфирные слои объединяют и проводят метилирование добавлением раствора диазометана в эфире до устойчивой желтой окраски. Т.е. с некоторым избытком.</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en-US" sz="1400" b="0" strike="noStrike" spc="-1">
                <a:solidFill>
                  <a:srgbClr val="000000"/>
                </a:solidFill>
                <a:uFill>
                  <a:solidFill>
                    <a:srgbClr val="FFFFFF"/>
                  </a:solidFill>
                </a:uFill>
                <a:latin typeface="Arial"/>
                <a:ea typeface="Arial"/>
              </a:rPr>
              <a:t>Диазометан получают из нитрозометилмочевины, которую несложно синтезировать впрок по методике приведенной ниже.</a:t>
            </a:r>
            <a:endParaRPr lang="ru-RU" sz="1800" b="0" strike="noStrike" spc="-1">
              <a:solidFill>
                <a:srgbClr val="000000"/>
              </a:solidFill>
              <a:uFill>
                <a:solidFill>
                  <a:srgbClr val="FFFFFF"/>
                </a:solidFill>
              </a:uFill>
              <a:latin typeface="Arial"/>
            </a:endParaRPr>
          </a:p>
          <a:p>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90" name="Рисунок 1689"/>
          <p:cNvPicPr/>
          <p:nvPr/>
        </p:nvPicPr>
        <p:blipFill>
          <a:blip r:embed="rId3"/>
          <a:stretch/>
        </p:blipFill>
        <p:spPr>
          <a:xfrm>
            <a:off x="469080" y="288000"/>
            <a:ext cx="971640" cy="963720"/>
          </a:xfrm>
          <a:prstGeom prst="rect">
            <a:avLst/>
          </a:prstGeom>
          <a:ln>
            <a:noFill/>
          </a:ln>
        </p:spPr>
      </p:pic>
      <p:pic>
        <p:nvPicPr>
          <p:cNvPr id="1691" name="Рисунок 1690"/>
          <p:cNvPicPr/>
          <p:nvPr/>
        </p:nvPicPr>
        <p:blipFill>
          <a:blip r:embed="rId4"/>
          <a:stretch/>
        </p:blipFill>
        <p:spPr>
          <a:xfrm>
            <a:off x="721440" y="432360"/>
            <a:ext cx="493560" cy="571680"/>
          </a:xfrm>
          <a:prstGeom prst="rect">
            <a:avLst/>
          </a:prstGeom>
          <a:ln>
            <a:noFill/>
          </a:ln>
        </p:spPr>
      </p:pic>
      <p:sp>
        <p:nvSpPr>
          <p:cNvPr id="1692"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93" name="TextShape 2"/>
          <p:cNvSpPr txBox="1"/>
          <p:nvPr/>
        </p:nvSpPr>
        <p:spPr>
          <a:xfrm>
            <a:off x="432000" y="1409040"/>
            <a:ext cx="8352000" cy="4530600"/>
          </a:xfrm>
          <a:prstGeom prst="rect">
            <a:avLst/>
          </a:prstGeom>
          <a:noFill/>
          <a:ln>
            <a:noFill/>
          </a:ln>
        </p:spPr>
        <p:txBody>
          <a:bodyPr lIns="90000" tIns="45000" rIns="90000" bIns="45000"/>
          <a:lstStyle/>
          <a:p>
            <a:pPr algn="just">
              <a:lnSpc>
                <a:spcPct val="100000"/>
              </a:lnSpc>
            </a:pPr>
            <a:r>
              <a:rPr lang="ru-RU" sz="1200" b="0" i="1" strike="noStrike" spc="-1">
                <a:solidFill>
                  <a:srgbClr val="000000"/>
                </a:solidFill>
                <a:uFill>
                  <a:solidFill>
                    <a:srgbClr val="FFFFFF"/>
                  </a:solidFill>
                </a:uFill>
                <a:latin typeface="Arial"/>
                <a:ea typeface="Adobe Blank"/>
              </a:rPr>
              <a:t>Получение нитрозометимочевины:</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Растворяют 100 г (1,5 моль) солянокислого метиламина и 300 г (5 молей) мочевины (тех.) в 400 мл. водопроводной воды и смесь нагревают с обратным холодильником в течении 3 часов при равномерном кипении. (В оригинале 2 ч. 45 мин. при слабом кипении и      15 мин. при сильном, но это излишне). Затем в горячий р-р прибавляют 110 г. (1,5 моль) нитрита натрия (р-р становится слабо желтым и появляется легкий аммиачный запах). Охлаждают до 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(в оригинале до –10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но это излишне выход такой же) и при хорошем перемешивании понемногу добавляют тщательно охлажденную смесь 110 г (1 моль) серной к-ты (конц.) и 600 г льда или снега. Нитрозометилмочевина всплывает наверх в виде кристаллического пенистого осадка. Его быстро отделяют на фильтр Бюхнера и промывают ледяной водой. Во влажном состоянии перекладывают в широкогорлую банку из темного стекла и хранят в морозильнике плотно укупоренной. Выход 110-122 г. (66-72 %) (в оригинале НММ промывают, отсасывают на фильтре, сушат.) Нитрозометилмочевина весьма нестойка и при температуре выше 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постепенно разлагается. При T&gt;20</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разлагается мгновенно, но без взрыва, выделяя при этом ядовитый и вонючий метилизоцианат.</a:t>
            </a:r>
            <a:endParaRPr lang="ru-RU" sz="1800" b="0" strike="noStrike" spc="-1">
              <a:solidFill>
                <a:srgbClr val="000000"/>
              </a:solidFill>
              <a:uFill>
                <a:solidFill>
                  <a:srgbClr val="FFFFFF"/>
                </a:solidFill>
              </a:uFill>
              <a:latin typeface="Arial"/>
            </a:endParaRPr>
          </a:p>
          <a:p>
            <a:pPr algn="just">
              <a:lnSpc>
                <a:spcPct val="100000"/>
              </a:lnSpc>
            </a:pPr>
            <a:r>
              <a:rPr lang="ru-RU" sz="1200" b="0" i="1" strike="noStrike" spc="-1">
                <a:solidFill>
                  <a:srgbClr val="000000"/>
                </a:solidFill>
                <a:uFill>
                  <a:solidFill>
                    <a:srgbClr val="FFFFFF"/>
                  </a:solidFill>
                </a:uFill>
                <a:latin typeface="Arial"/>
                <a:ea typeface="Adobe Blank"/>
              </a:rPr>
              <a:t>Получение раствора диазометана в эфире  (упрощенная методика):</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В пробирку объемом 20 мл. наливают 10 мл. гексана или диэтилового эфира и 5 мл. 40 % КОН (можно NaОН), смесь охлаждают до 5</a:t>
            </a:r>
            <a:r>
              <a:rPr lang="ru-RU" sz="1200" b="0" strike="noStrike" spc="-1" baseline="33000">
                <a:solidFill>
                  <a:srgbClr val="000000"/>
                </a:solidFill>
                <a:uFill>
                  <a:solidFill>
                    <a:srgbClr val="FFFFFF"/>
                  </a:solidFill>
                </a:uFill>
                <a:latin typeface="Arial"/>
                <a:ea typeface="Adobe Blank"/>
              </a:rPr>
              <a:t>о</a:t>
            </a:r>
            <a:r>
              <a:rPr lang="ru-RU" sz="1200" b="0" strike="noStrike" spc="-1">
                <a:solidFill>
                  <a:srgbClr val="000000"/>
                </a:solidFill>
                <a:uFill>
                  <a:solidFill>
                    <a:srgbClr val="FFFFFF"/>
                  </a:solidFill>
                </a:uFill>
                <a:latin typeface="Arial"/>
                <a:ea typeface="Adobe Blank"/>
              </a:rPr>
              <a:t>С, затем при непрерывном охлаждении и взбалтывании в течении 1-2 мин. (можно дольше на выходе это не сказывается) добавляют мелкими порциями нитрозометилмочевины. Темно - желтый гексановый (эфирный) слой из-за растворенного диазометана легко отделяется декантацией (но можно этого не делать). Аналогично можно получить р-р диазометана в бензоле, и др. не смешивающихся с водой растворителях.</a:t>
            </a:r>
            <a:endParaRPr lang="ru-RU" sz="1800" b="0" strike="noStrike" spc="-1">
              <a:solidFill>
                <a:srgbClr val="000000"/>
              </a:solidFill>
              <a:uFill>
                <a:solidFill>
                  <a:srgbClr val="FFFFFF"/>
                </a:solidFill>
              </a:uFill>
              <a:latin typeface="Arial"/>
            </a:endParaRPr>
          </a:p>
          <a:p>
            <a:pPr algn="just">
              <a:lnSpc>
                <a:spcPct val="100000"/>
              </a:lnSpc>
            </a:pPr>
            <a:r>
              <a:rPr lang="ru-RU" sz="1200" b="0" strike="noStrike" spc="-1">
                <a:solidFill>
                  <a:srgbClr val="000000"/>
                </a:solidFill>
                <a:uFill>
                  <a:solidFill>
                    <a:srgbClr val="FFFFFF"/>
                  </a:solidFill>
                </a:uFill>
                <a:latin typeface="Arial"/>
                <a:ea typeface="Adobe Blank"/>
              </a:rPr>
              <a:t>Раствор диазометана дозатором добавляют к эфирному экстракту до прекращения выделения азота и до устойчивой желтой окраски экстракта в течение 10 секунд. Это говорит о том, что метилирование завершено.</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94" name="Рисунок 1693"/>
          <p:cNvPicPr/>
          <p:nvPr/>
        </p:nvPicPr>
        <p:blipFill>
          <a:blip r:embed="rId3"/>
          <a:stretch/>
        </p:blipFill>
        <p:spPr>
          <a:xfrm>
            <a:off x="469080" y="288000"/>
            <a:ext cx="971640" cy="963720"/>
          </a:xfrm>
          <a:prstGeom prst="rect">
            <a:avLst/>
          </a:prstGeom>
          <a:ln>
            <a:noFill/>
          </a:ln>
        </p:spPr>
      </p:pic>
      <p:pic>
        <p:nvPicPr>
          <p:cNvPr id="1695" name="Рисунок 1694"/>
          <p:cNvPicPr/>
          <p:nvPr/>
        </p:nvPicPr>
        <p:blipFill>
          <a:blip r:embed="rId4"/>
          <a:stretch/>
        </p:blipFill>
        <p:spPr>
          <a:xfrm>
            <a:off x="721440" y="432360"/>
            <a:ext cx="493560" cy="571680"/>
          </a:xfrm>
          <a:prstGeom prst="rect">
            <a:avLst/>
          </a:prstGeom>
          <a:ln>
            <a:noFill/>
          </a:ln>
        </p:spPr>
      </p:pic>
      <p:sp>
        <p:nvSpPr>
          <p:cNvPr id="1696"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697" name="TextShape 2"/>
          <p:cNvSpPr txBox="1"/>
          <p:nvPr/>
        </p:nvSpPr>
        <p:spPr>
          <a:xfrm>
            <a:off x="357158" y="1285860"/>
            <a:ext cx="8496000" cy="465300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ea typeface="DejaVu Sans"/>
              </a:rPr>
              <a:t>8.После метилирования экстракт упарить досуха. Остаток растворить в 3-5 мл изооктана.</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ru-RU" sz="1400" b="1" strike="noStrike" spc="-1">
                <a:solidFill>
                  <a:srgbClr val="000000"/>
                </a:solidFill>
                <a:uFill>
                  <a:solidFill>
                    <a:srgbClr val="FFFFFF"/>
                  </a:solidFill>
                </a:uFill>
                <a:latin typeface="Arial"/>
                <a:ea typeface="DejaVu Sans"/>
              </a:rPr>
              <a:t>методика  извлечения 2,4 Д (вариант 2) :</a:t>
            </a:r>
            <a:endParaRPr lang="ru-RU" sz="1800" b="1"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1.В резервуар гомогенизатора помещают 25 г измельченного образца, к которому добавляют 25 мл этанола 96 %, 10 мл 10 % </a:t>
            </a:r>
            <a:r>
              <a:rPr lang="en-US" sz="1400" b="0" strike="noStrike" spc="-1">
                <a:solidFill>
                  <a:srgbClr val="000000"/>
                </a:solidFill>
                <a:uFill>
                  <a:solidFill>
                    <a:srgbClr val="FFFFFF"/>
                  </a:solidFill>
                </a:uFill>
                <a:latin typeface="Arial"/>
                <a:ea typeface="Arial"/>
              </a:rPr>
              <a:t>H</a:t>
            </a:r>
            <a:r>
              <a:rPr lang="en-US" sz="1400" b="0" strike="noStrike" spc="-1" baseline="-33000">
                <a:solidFill>
                  <a:srgbClr val="000000"/>
                </a:solidFill>
                <a:uFill>
                  <a:solidFill>
                    <a:srgbClr val="FFFFFF"/>
                  </a:solidFill>
                </a:uFill>
                <a:latin typeface="Arial"/>
                <a:ea typeface="Arial"/>
              </a:rPr>
              <a:t>2</a:t>
            </a:r>
            <a:r>
              <a:rPr lang="en-US" sz="1400" b="0" strike="noStrike" spc="-1">
                <a:solidFill>
                  <a:srgbClr val="000000"/>
                </a:solidFill>
                <a:uFill>
                  <a:solidFill>
                    <a:srgbClr val="FFFFFF"/>
                  </a:solidFill>
                </a:uFill>
                <a:latin typeface="Arial"/>
                <a:ea typeface="Arial"/>
              </a:rPr>
              <a:t>S0</a:t>
            </a:r>
            <a:r>
              <a:rPr lang="en-US" sz="1400" b="0" strike="noStrike" spc="-1" baseline="-26000">
                <a:solidFill>
                  <a:srgbClr val="000000"/>
                </a:solidFill>
                <a:uFill>
                  <a:solidFill>
                    <a:srgbClr val="FFFFFF"/>
                  </a:solidFill>
                </a:uFill>
                <a:latin typeface="Arial"/>
                <a:ea typeface="Arial"/>
              </a:rPr>
              <a:t>4</a:t>
            </a:r>
            <a:r>
              <a:rPr lang="en-US" sz="1400" b="0" strike="noStrike" spc="-1">
                <a:solidFill>
                  <a:srgbClr val="000000"/>
                </a:solidFill>
                <a:uFill>
                  <a:solidFill>
                    <a:srgbClr val="FFFFFF"/>
                  </a:solidFill>
                </a:uFill>
                <a:latin typeface="Arial"/>
                <a:ea typeface="Arial"/>
              </a:rPr>
              <a:t> ,</a:t>
            </a:r>
            <a:r>
              <a:rPr lang="en-US" sz="1400" b="0" strike="noStrike" spc="-1" baseline="-26000">
                <a:solidFill>
                  <a:srgbClr val="000000"/>
                </a:solidFill>
                <a:uFill>
                  <a:solidFill>
                    <a:srgbClr val="FFFFFF"/>
                  </a:solidFill>
                </a:uFill>
                <a:latin typeface="Arial"/>
                <a:ea typeface="Arial"/>
              </a:rPr>
              <a:t> </a:t>
            </a:r>
            <a:r>
              <a:rPr lang="en-US" sz="1400" b="0" strike="noStrike" spc="-1">
                <a:solidFill>
                  <a:srgbClr val="000000"/>
                </a:solidFill>
                <a:uFill>
                  <a:solidFill>
                    <a:srgbClr val="FFFFFF"/>
                  </a:solidFill>
                </a:uFill>
                <a:latin typeface="Arial"/>
                <a:ea typeface="Arial"/>
              </a:rPr>
              <a:t> 200 мл хлороформа и 20 г хлорида натрия</a:t>
            </a:r>
            <a:r>
              <a:rPr lang="ru-RU" sz="1400" b="0" strike="noStrike" spc="-1">
                <a:solidFill>
                  <a:srgbClr val="000000"/>
                </a:solidFill>
                <a:uFill>
                  <a:solidFill>
                    <a:srgbClr val="FFFFFF"/>
                  </a:solidFill>
                </a:uFill>
                <a:latin typeface="Arial"/>
                <a:ea typeface="DejaVu Sans"/>
              </a:rPr>
              <a:t>. Смесь тщательно перемешивают в течение 2 минут.</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2. Фильтруют содержимое через бумажный фильтр, стараясь отделить только хлороформенный слой. </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3. Переносят хлороформенный слой в делительную воронку и добавляют 25 мл 3 % NaOH , 50 мл воды, 10 мл насыщенного раствора хлористого натрия и  20 мл 96% этанола. Смесь тщательно перемешивают, дают разделиться фазам и отбрасывают хлороформенную.</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4. Водную фазу подкисляют добавлением 25 мл 10 % </a:t>
            </a:r>
            <a:r>
              <a:rPr lang="en-US" sz="1400" b="0" strike="noStrike" spc="-1">
                <a:solidFill>
                  <a:srgbClr val="000000"/>
                </a:solidFill>
                <a:uFill>
                  <a:solidFill>
                    <a:srgbClr val="FFFFFF"/>
                  </a:solidFill>
                </a:uFill>
                <a:latin typeface="Arial"/>
                <a:ea typeface="Arial"/>
              </a:rPr>
              <a:t>H</a:t>
            </a:r>
            <a:r>
              <a:rPr lang="en-US" sz="1400" b="0" strike="noStrike" spc="-1" baseline="-33000">
                <a:solidFill>
                  <a:srgbClr val="000000"/>
                </a:solidFill>
                <a:uFill>
                  <a:solidFill>
                    <a:srgbClr val="FFFFFF"/>
                  </a:solidFill>
                </a:uFill>
                <a:latin typeface="Arial"/>
                <a:ea typeface="Arial"/>
              </a:rPr>
              <a:t>2</a:t>
            </a:r>
            <a:r>
              <a:rPr lang="en-US" sz="1400" b="0" strike="noStrike" spc="-1">
                <a:solidFill>
                  <a:srgbClr val="000000"/>
                </a:solidFill>
                <a:uFill>
                  <a:solidFill>
                    <a:srgbClr val="FFFFFF"/>
                  </a:solidFill>
                </a:uFill>
                <a:latin typeface="Arial"/>
                <a:ea typeface="Arial"/>
              </a:rPr>
              <a:t>S0</a:t>
            </a:r>
            <a:r>
              <a:rPr lang="en-US" sz="1400" b="0" strike="noStrike" spc="-1" baseline="-26000">
                <a:solidFill>
                  <a:srgbClr val="000000"/>
                </a:solidFill>
                <a:uFill>
                  <a:solidFill>
                    <a:srgbClr val="FFFFFF"/>
                  </a:solidFill>
                </a:uFill>
                <a:latin typeface="Arial"/>
                <a:ea typeface="Arial"/>
              </a:rPr>
              <a:t>4</a:t>
            </a:r>
            <a:r>
              <a:rPr lang="en-US" sz="1400" b="0" strike="noStrike" spc="-1">
                <a:solidFill>
                  <a:srgbClr val="000000"/>
                </a:solidFill>
                <a:uFill>
                  <a:solidFill>
                    <a:srgbClr val="FFFFFF"/>
                  </a:solidFill>
                </a:uFill>
                <a:latin typeface="Arial"/>
                <a:ea typeface="Arial"/>
              </a:rPr>
              <a:t> . После перемешивания водную фазу экстрагируют хлороформом тремя порциями по 25 мл. Хлороформенные экстракты собирают и отгоняют растворитель. Затем для ГЖХ анализа метилируют добавляя к сухому остатку раствор диазометана в эфире. По окончании метилирования отгоняют эфир. </a:t>
            </a:r>
            <a:endParaRPr lang="ru-RU" sz="1800" b="0" strike="noStrike" spc="-1">
              <a:solidFill>
                <a:srgbClr val="000000"/>
              </a:solidFill>
              <a:uFill>
                <a:solidFill>
                  <a:srgbClr val="FFFFFF"/>
                </a:solidFill>
              </a:uFill>
              <a:latin typeface="Arial"/>
            </a:endParaRPr>
          </a:p>
          <a:p>
            <a:pPr algn="just"/>
            <a:endParaRPr lang="ru-RU" sz="1000" b="0" strike="noStrike" spc="-1">
              <a:solidFill>
                <a:srgbClr val="000000"/>
              </a:solidFill>
              <a:uFill>
                <a:solidFill>
                  <a:srgbClr val="FFFFFF"/>
                </a:solidFill>
              </a:uFill>
              <a:latin typeface="Arial"/>
            </a:endParaRPr>
          </a:p>
          <a:p>
            <a:pPr algn="just"/>
            <a:r>
              <a:rPr lang="en-US" sz="1400" b="0" strike="noStrike" spc="-1">
                <a:solidFill>
                  <a:srgbClr val="000000"/>
                </a:solidFill>
                <a:uFill>
                  <a:solidFill>
                    <a:srgbClr val="FFFFFF"/>
                  </a:solidFill>
                </a:uFill>
                <a:latin typeface="Arial"/>
                <a:ea typeface="Arial"/>
              </a:rPr>
              <a:t>5. Остаток растворяют в 3-5 мл изооктана.</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98" name="Рисунок 1697"/>
          <p:cNvPicPr/>
          <p:nvPr/>
        </p:nvPicPr>
        <p:blipFill>
          <a:blip r:embed="rId3"/>
          <a:stretch/>
        </p:blipFill>
        <p:spPr>
          <a:xfrm>
            <a:off x="469080" y="288000"/>
            <a:ext cx="971640" cy="963720"/>
          </a:xfrm>
          <a:prstGeom prst="rect">
            <a:avLst/>
          </a:prstGeom>
          <a:ln>
            <a:noFill/>
          </a:ln>
        </p:spPr>
      </p:pic>
      <p:pic>
        <p:nvPicPr>
          <p:cNvPr id="1699" name="Рисунок 1698"/>
          <p:cNvPicPr/>
          <p:nvPr/>
        </p:nvPicPr>
        <p:blipFill>
          <a:blip r:embed="rId4"/>
          <a:stretch/>
        </p:blipFill>
        <p:spPr>
          <a:xfrm>
            <a:off x="721440" y="432360"/>
            <a:ext cx="493560" cy="571680"/>
          </a:xfrm>
          <a:prstGeom prst="rect">
            <a:avLst/>
          </a:prstGeom>
          <a:ln>
            <a:noFill/>
          </a:ln>
        </p:spPr>
      </p:pic>
      <p:sp>
        <p:nvSpPr>
          <p:cNvPr id="1700"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1701" name="TextShape 2"/>
          <p:cNvSpPr txBox="1"/>
          <p:nvPr/>
        </p:nvSpPr>
        <p:spPr>
          <a:xfrm>
            <a:off x="360000" y="1502640"/>
            <a:ext cx="8496000" cy="4653000"/>
          </a:xfrm>
          <a:prstGeom prst="rect">
            <a:avLst/>
          </a:prstGeom>
          <a:noFill/>
          <a:ln>
            <a:noFill/>
          </a:ln>
        </p:spPr>
        <p:txBody>
          <a:bodyPr lIns="90000" tIns="45000" rIns="90000" bIns="45000"/>
          <a:lstStyle/>
          <a:p>
            <a:pPr algn="just"/>
            <a:r>
              <a:rPr lang="ru-RU" sz="1400" b="0" strike="noStrike" spc="-1">
                <a:solidFill>
                  <a:srgbClr val="000000"/>
                </a:solidFill>
                <a:uFill>
                  <a:solidFill>
                    <a:srgbClr val="FFFFFF"/>
                  </a:solidFill>
                </a:uFill>
                <a:latin typeface="Arial"/>
                <a:ea typeface="DejaVu Sans"/>
              </a:rPr>
              <a:t>Для инструментального завершения в виде ВЭЖХ, метилирование 2,4 Д не требуется. В этом случае эфирные (или хлороформенные экстракты) упариваются досуха. Остаток растворяют в подвижной фазе и хроматографируют в следующих условиях :</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Колонка :обращеннофазная С</a:t>
            </a:r>
            <a:r>
              <a:rPr lang="ru-RU" sz="1400" b="0" strike="noStrike" spc="-1" baseline="-33000">
                <a:solidFill>
                  <a:srgbClr val="000000"/>
                </a:solidFill>
                <a:uFill>
                  <a:solidFill>
                    <a:srgbClr val="FFFFFF"/>
                  </a:solidFill>
                </a:uFill>
                <a:latin typeface="Arial"/>
                <a:ea typeface="DejaVu Sans"/>
              </a:rPr>
              <a:t>18</a:t>
            </a:r>
            <a:r>
              <a:rPr lang="ru-RU" sz="1400" b="0" strike="noStrike" spc="-1">
                <a:solidFill>
                  <a:srgbClr val="000000"/>
                </a:solidFill>
                <a:uFill>
                  <a:solidFill>
                    <a:srgbClr val="FFFFFF"/>
                  </a:solidFill>
                </a:uFill>
                <a:latin typeface="Arial"/>
                <a:ea typeface="DejaVu Sans"/>
              </a:rPr>
              <a:t> 4,6 х 250 мм 5 мкм</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ПФ: 45 % (метанол:ацетонитрил 1:1) : 55% 0,05 М KH</a:t>
            </a:r>
            <a:r>
              <a:rPr lang="ru-RU" sz="1400" b="0" strike="noStrike" spc="-1" baseline="-33000">
                <a:solidFill>
                  <a:srgbClr val="000000"/>
                </a:solidFill>
                <a:uFill>
                  <a:solidFill>
                    <a:srgbClr val="FFFFFF"/>
                  </a:solidFill>
                </a:uFill>
                <a:latin typeface="Arial"/>
                <a:ea typeface="DejaVu Sans"/>
              </a:rPr>
              <a:t>2</a:t>
            </a:r>
            <a:r>
              <a:rPr lang="ru-RU" sz="1400" b="0" strike="noStrike" spc="-1">
                <a:solidFill>
                  <a:srgbClr val="000000"/>
                </a:solidFill>
                <a:uFill>
                  <a:solidFill>
                    <a:srgbClr val="FFFFFF"/>
                  </a:solidFill>
                </a:uFill>
                <a:latin typeface="Arial"/>
                <a:ea typeface="DejaVu Sans"/>
              </a:rPr>
              <a:t>PO</a:t>
            </a:r>
            <a:r>
              <a:rPr lang="ru-RU" sz="1400" b="0" strike="noStrike" spc="-1" baseline="-33000">
                <a:solidFill>
                  <a:srgbClr val="000000"/>
                </a:solidFill>
                <a:uFill>
                  <a:solidFill>
                    <a:srgbClr val="FFFFFF"/>
                  </a:solidFill>
                </a:uFill>
                <a:latin typeface="Arial"/>
                <a:ea typeface="DejaVu Sans"/>
              </a:rPr>
              <a:t>4</a:t>
            </a:r>
            <a:r>
              <a:rPr lang="ru-RU" sz="1400" b="0" strike="noStrike" spc="-1">
                <a:solidFill>
                  <a:srgbClr val="000000"/>
                </a:solidFill>
                <a:uFill>
                  <a:solidFill>
                    <a:srgbClr val="FFFFFF"/>
                  </a:solidFill>
                </a:uFill>
                <a:latin typeface="Arial"/>
                <a:ea typeface="DejaVu Sans"/>
              </a:rPr>
              <a:t> + 0,01% о-фосфорная к-та</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Скорость ПФ : 1 мл/мин</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Детектор : УФ или DAD, </a:t>
            </a:r>
            <a:r>
              <a:rPr lang="ru-RU" sz="1400" b="0" strike="noStrike" spc="-1">
                <a:solidFill>
                  <a:srgbClr val="000000"/>
                </a:solidFill>
                <a:uFill>
                  <a:solidFill>
                    <a:srgbClr val="FFFFFF"/>
                  </a:solidFill>
                </a:uFill>
                <a:latin typeface="DejaVu Sans"/>
                <a:ea typeface="DejaVu Sans"/>
              </a:rPr>
              <a:t>λ</a:t>
            </a:r>
            <a:r>
              <a:rPr lang="ru-RU" sz="1400" b="0" strike="noStrike" spc="-1">
                <a:solidFill>
                  <a:srgbClr val="000000"/>
                </a:solidFill>
                <a:uFill>
                  <a:solidFill>
                    <a:srgbClr val="FFFFFF"/>
                  </a:solidFill>
                </a:uFill>
                <a:latin typeface="Arial"/>
                <a:ea typeface="DejaVu Sans"/>
              </a:rPr>
              <a:t>=230 нм</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Объем аликвоты : 25 мкл</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Условия ГЖХ анализа для метилового эфира 2,4 Д:</a:t>
            </a:r>
            <a:endParaRPr lang="ru-RU" sz="1800" b="0" strike="noStrike" spc="-1">
              <a:solidFill>
                <a:srgbClr val="000000"/>
              </a:solidFill>
              <a:uFill>
                <a:solidFill>
                  <a:srgbClr val="FFFFFF"/>
                </a:solidFill>
              </a:uFill>
              <a:latin typeface="Arial"/>
            </a:endParaRPr>
          </a:p>
          <a:p>
            <a:pPr algn="just"/>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Колонка : ZB-5 (DB-5, HP-5…)</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Скорость линейная газа носителя : 1 мл/мин (азот)</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Детектор: ЭЗД</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Объем аликвоты : 1 мкл</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Температура детектора :300</a:t>
            </a:r>
            <a:r>
              <a:rPr lang="ru-RU" sz="1400" b="0" strike="noStrike" spc="-1" baseline="33000">
                <a:solidFill>
                  <a:srgbClr val="000000"/>
                </a:solidFill>
                <a:uFill>
                  <a:solidFill>
                    <a:srgbClr val="FFFFFF"/>
                  </a:solidFill>
                </a:uFill>
                <a:latin typeface="Arial"/>
                <a:ea typeface="DejaVu Sans"/>
              </a:rPr>
              <a:t> 0</a:t>
            </a:r>
            <a:r>
              <a:rPr lang="ru-RU" sz="1400" b="0" strike="noStrike" spc="-1">
                <a:solidFill>
                  <a:srgbClr val="000000"/>
                </a:solidFill>
                <a:uFill>
                  <a:solidFill>
                    <a:srgbClr val="FFFFFF"/>
                  </a:solidFill>
                </a:uFill>
                <a:latin typeface="Arial"/>
                <a:ea typeface="DejaVu Sans"/>
              </a:rPr>
              <a:t>С</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Температура термостата колонок : программа 60</a:t>
            </a:r>
            <a:r>
              <a:rPr lang="ru-RU" sz="1400" b="0" strike="noStrike" spc="-1" baseline="33000">
                <a:solidFill>
                  <a:srgbClr val="000000"/>
                </a:solidFill>
                <a:uFill>
                  <a:solidFill>
                    <a:srgbClr val="FFFFFF"/>
                  </a:solidFill>
                </a:uFill>
                <a:latin typeface="Arial"/>
                <a:ea typeface="DejaVu Sans"/>
              </a:rPr>
              <a:t>0</a:t>
            </a:r>
            <a:r>
              <a:rPr lang="ru-RU" sz="1400" b="0" strike="noStrike" spc="-1">
                <a:solidFill>
                  <a:srgbClr val="000000"/>
                </a:solidFill>
                <a:uFill>
                  <a:solidFill>
                    <a:srgbClr val="FFFFFF"/>
                  </a:solidFill>
                </a:uFill>
                <a:latin typeface="Arial"/>
                <a:ea typeface="DejaVu Sans"/>
              </a:rPr>
              <a:t>С — 1 мин, 5 </a:t>
            </a:r>
            <a:r>
              <a:rPr lang="ru-RU" sz="1400" b="0" strike="noStrike" spc="-1" baseline="33000">
                <a:solidFill>
                  <a:srgbClr val="000000"/>
                </a:solidFill>
                <a:uFill>
                  <a:solidFill>
                    <a:srgbClr val="FFFFFF"/>
                  </a:solidFill>
                </a:uFill>
                <a:latin typeface="Arial"/>
                <a:ea typeface="DejaVu Sans"/>
              </a:rPr>
              <a:t>0</a:t>
            </a:r>
            <a:r>
              <a:rPr lang="ru-RU" sz="1400" b="0" strike="noStrike" spc="-1">
                <a:solidFill>
                  <a:srgbClr val="000000"/>
                </a:solidFill>
                <a:uFill>
                  <a:solidFill>
                    <a:srgbClr val="FFFFFF"/>
                  </a:solidFill>
                </a:uFill>
                <a:latin typeface="Arial"/>
                <a:ea typeface="DejaVu Sans"/>
              </a:rPr>
              <a:t>С/мин до 150 </a:t>
            </a:r>
            <a:r>
              <a:rPr lang="ru-RU" sz="1400" b="0" strike="noStrike" spc="-1" baseline="33000">
                <a:solidFill>
                  <a:srgbClr val="000000"/>
                </a:solidFill>
                <a:uFill>
                  <a:solidFill>
                    <a:srgbClr val="FFFFFF"/>
                  </a:solidFill>
                </a:uFill>
                <a:latin typeface="Arial"/>
                <a:ea typeface="DejaVu Sans"/>
              </a:rPr>
              <a:t>0</a:t>
            </a:r>
            <a:r>
              <a:rPr lang="ru-RU" sz="1400" b="0" strike="noStrike" spc="-1">
                <a:solidFill>
                  <a:srgbClr val="000000"/>
                </a:solidFill>
                <a:uFill>
                  <a:solidFill>
                    <a:srgbClr val="FFFFFF"/>
                  </a:solidFill>
                </a:uFill>
                <a:latin typeface="Arial"/>
                <a:ea typeface="DejaVu Sans"/>
              </a:rPr>
              <a:t>С, затем 20</a:t>
            </a:r>
            <a:r>
              <a:rPr lang="ru-RU" sz="1400" b="0" strike="noStrike" spc="-1" baseline="33000">
                <a:solidFill>
                  <a:srgbClr val="000000"/>
                </a:solidFill>
                <a:uFill>
                  <a:solidFill>
                    <a:srgbClr val="FFFFFF"/>
                  </a:solidFill>
                </a:uFill>
                <a:latin typeface="Arial"/>
                <a:ea typeface="DejaVu Sans"/>
              </a:rPr>
              <a:t>0</a:t>
            </a:r>
            <a:r>
              <a:rPr lang="ru-RU" sz="1400" b="0" strike="noStrike" spc="-1">
                <a:solidFill>
                  <a:srgbClr val="000000"/>
                </a:solidFill>
                <a:uFill>
                  <a:solidFill>
                    <a:srgbClr val="FFFFFF"/>
                  </a:solidFill>
                </a:uFill>
                <a:latin typeface="Arial"/>
                <a:ea typeface="DejaVu Sans"/>
              </a:rPr>
              <a:t>С /мин до 250 </a:t>
            </a:r>
            <a:r>
              <a:rPr lang="ru-RU" sz="1400" b="0" strike="noStrike" spc="-1" baseline="33000">
                <a:solidFill>
                  <a:srgbClr val="000000"/>
                </a:solidFill>
                <a:uFill>
                  <a:solidFill>
                    <a:srgbClr val="FFFFFF"/>
                  </a:solidFill>
                </a:uFill>
                <a:latin typeface="Arial"/>
                <a:ea typeface="DejaVu Sans"/>
              </a:rPr>
              <a:t>0</a:t>
            </a:r>
            <a:r>
              <a:rPr lang="ru-RU" sz="1400" b="0" strike="noStrike" spc="-1">
                <a:solidFill>
                  <a:srgbClr val="000000"/>
                </a:solidFill>
                <a:uFill>
                  <a:solidFill>
                    <a:srgbClr val="FFFFFF"/>
                  </a:solidFill>
                </a:uFill>
                <a:latin typeface="Arial"/>
                <a:ea typeface="DejaVu Sans"/>
              </a:rPr>
              <a:t>С 4,5 мин.</a:t>
            </a:r>
            <a:endParaRPr lang="ru-RU" sz="1800" b="0" strike="noStrike" spc="-1">
              <a:solidFill>
                <a:srgbClr val="000000"/>
              </a:solidFill>
              <a:uFill>
                <a:solidFill>
                  <a:srgbClr val="FFFFFF"/>
                </a:solidFill>
              </a:uFill>
              <a:latin typeface="Arial"/>
            </a:endParaRPr>
          </a:p>
          <a:p>
            <a:pPr algn="just"/>
            <a:r>
              <a:rPr lang="ru-RU" sz="1400" b="0" strike="noStrike" spc="-1">
                <a:solidFill>
                  <a:srgbClr val="000000"/>
                </a:solidFill>
                <a:uFill>
                  <a:solidFill>
                    <a:srgbClr val="FFFFFF"/>
                  </a:solidFill>
                </a:uFill>
                <a:latin typeface="Arial"/>
                <a:ea typeface="DejaVu Sans"/>
              </a:rPr>
              <a:t>Инжектор: splitless</a:t>
            </a:r>
            <a:endParaRPr lang="ru-RU" sz="1800" b="0" strike="noStrike" spc="-1">
              <a:solidFill>
                <a:srgbClr val="000000"/>
              </a:solidFill>
              <a:uFill>
                <a:solidFill>
                  <a:srgbClr val="FFFFFF"/>
                </a:solidFill>
              </a:uFill>
              <a:latin typeface="Arial"/>
            </a:endParaRPr>
          </a:p>
        </p:txBody>
      </p:sp>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5154" name="Picture 2"/>
          <p:cNvPicPr>
            <a:picLocks noChangeAspect="1" noChangeArrowheads="1"/>
          </p:cNvPicPr>
          <p:nvPr/>
        </p:nvPicPr>
        <p:blipFill>
          <a:blip r:embed="rId2"/>
          <a:srcRect/>
          <a:stretch>
            <a:fillRect/>
          </a:stretch>
        </p:blipFill>
        <p:spPr bwMode="auto">
          <a:xfrm>
            <a:off x="214282" y="1142984"/>
            <a:ext cx="8643998" cy="5448316"/>
          </a:xfrm>
          <a:prstGeom prst="rect">
            <a:avLst/>
          </a:prstGeom>
          <a:noFill/>
          <a:ln w="9525">
            <a:noFill/>
            <a:miter lim="800000"/>
            <a:headEnd/>
            <a:tailEnd/>
          </a:ln>
          <a:effectLst/>
        </p:spPr>
      </p:pic>
      <p:grpSp>
        <p:nvGrpSpPr>
          <p:cNvPr id="6" name="Группа 5"/>
          <p:cNvGrpSpPr/>
          <p:nvPr/>
        </p:nvGrpSpPr>
        <p:grpSpPr>
          <a:xfrm>
            <a:off x="91440" y="107610"/>
            <a:ext cx="971640" cy="926422"/>
            <a:chOff x="469080" y="288000"/>
            <a:chExt cx="971640" cy="926422"/>
          </a:xfrm>
        </p:grpSpPr>
        <p:pic>
          <p:nvPicPr>
            <p:cNvPr id="7" name="Рисунок 6"/>
            <p:cNvPicPr/>
            <p:nvPr/>
          </p:nvPicPr>
          <p:blipFill>
            <a:blip r:embed="rId3"/>
            <a:stretch/>
          </p:blipFill>
          <p:spPr>
            <a:xfrm>
              <a:off x="469080" y="288000"/>
              <a:ext cx="971640" cy="926422"/>
            </a:xfrm>
            <a:prstGeom prst="rect">
              <a:avLst/>
            </a:prstGeom>
            <a:ln>
              <a:noFill/>
            </a:ln>
          </p:spPr>
        </p:pic>
        <p:pic>
          <p:nvPicPr>
            <p:cNvPr id="8" name="Рисунок 7"/>
            <p:cNvPicPr/>
            <p:nvPr/>
          </p:nvPicPr>
          <p:blipFill>
            <a:blip r:embed="rId4"/>
            <a:stretch/>
          </p:blipFill>
          <p:spPr>
            <a:xfrm>
              <a:off x="721440" y="432360"/>
              <a:ext cx="493560" cy="549555"/>
            </a:xfrm>
            <a:prstGeom prst="rect">
              <a:avLst/>
            </a:prstGeom>
            <a:ln>
              <a:noFill/>
            </a:ln>
          </p:spPr>
        </p:pic>
      </p:grpSp>
      <p:sp>
        <p:nvSpPr>
          <p:cNvPr id="9" name="TextShape 1"/>
          <p:cNvSpPr txBox="1"/>
          <p:nvPr/>
        </p:nvSpPr>
        <p:spPr>
          <a:xfrm>
            <a:off x="1571604" y="21429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5"/>
          <p:cNvGrpSpPr/>
          <p:nvPr/>
        </p:nvGrpSpPr>
        <p:grpSpPr>
          <a:xfrm>
            <a:off x="91440" y="107610"/>
            <a:ext cx="971640" cy="926422"/>
            <a:chOff x="469080" y="288000"/>
            <a:chExt cx="971640" cy="926422"/>
          </a:xfrm>
        </p:grpSpPr>
        <p:pic>
          <p:nvPicPr>
            <p:cNvPr id="7" name="Рисунок 6"/>
            <p:cNvPicPr/>
            <p:nvPr/>
          </p:nvPicPr>
          <p:blipFill>
            <a:blip r:embed="rId2"/>
            <a:stretch/>
          </p:blipFill>
          <p:spPr>
            <a:xfrm>
              <a:off x="469080" y="288000"/>
              <a:ext cx="971640" cy="926422"/>
            </a:xfrm>
            <a:prstGeom prst="rect">
              <a:avLst/>
            </a:prstGeom>
            <a:ln>
              <a:noFill/>
            </a:ln>
          </p:spPr>
        </p:pic>
        <p:pic>
          <p:nvPicPr>
            <p:cNvPr id="8" name="Рисунок 7"/>
            <p:cNvPicPr/>
            <p:nvPr/>
          </p:nvPicPr>
          <p:blipFill>
            <a:blip r:embed="rId3"/>
            <a:stretch/>
          </p:blipFill>
          <p:spPr>
            <a:xfrm>
              <a:off x="721440" y="432360"/>
              <a:ext cx="493560" cy="549555"/>
            </a:xfrm>
            <a:prstGeom prst="rect">
              <a:avLst/>
            </a:prstGeom>
            <a:ln>
              <a:noFill/>
            </a:ln>
          </p:spPr>
        </p:pic>
      </p:grpSp>
      <p:sp>
        <p:nvSpPr>
          <p:cNvPr id="9" name="TextShape 1"/>
          <p:cNvSpPr txBox="1"/>
          <p:nvPr/>
        </p:nvSpPr>
        <p:spPr>
          <a:xfrm>
            <a:off x="1571604" y="21429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947202" name="Picture 2"/>
          <p:cNvPicPr>
            <a:picLocks noChangeAspect="1" noChangeArrowheads="1"/>
          </p:cNvPicPr>
          <p:nvPr/>
        </p:nvPicPr>
        <p:blipFill>
          <a:blip r:embed="rId4"/>
          <a:srcRect/>
          <a:stretch>
            <a:fillRect/>
          </a:stretch>
        </p:blipFill>
        <p:spPr bwMode="auto">
          <a:xfrm>
            <a:off x="214282" y="1187167"/>
            <a:ext cx="8715436" cy="5480332"/>
          </a:xfrm>
          <a:prstGeom prst="rect">
            <a:avLst/>
          </a:prstGeom>
          <a:noFill/>
          <a:ln w="9525">
            <a:noFill/>
            <a:miter lim="800000"/>
            <a:headEnd/>
            <a:tailEnd/>
          </a:ln>
          <a:effectLst/>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02" name="Рисунок 1701"/>
          <p:cNvPicPr/>
          <p:nvPr/>
        </p:nvPicPr>
        <p:blipFill>
          <a:blip r:embed="rId3"/>
          <a:stretch/>
        </p:blipFill>
        <p:spPr>
          <a:xfrm>
            <a:off x="469080" y="288000"/>
            <a:ext cx="971640" cy="963720"/>
          </a:xfrm>
          <a:prstGeom prst="rect">
            <a:avLst/>
          </a:prstGeom>
          <a:ln>
            <a:noFill/>
          </a:ln>
        </p:spPr>
      </p:pic>
      <p:pic>
        <p:nvPicPr>
          <p:cNvPr id="1703" name="Рисунок 1702"/>
          <p:cNvPicPr/>
          <p:nvPr/>
        </p:nvPicPr>
        <p:blipFill>
          <a:blip r:embed="rId4"/>
          <a:stretch/>
        </p:blipFill>
        <p:spPr>
          <a:xfrm>
            <a:off x="721440" y="432360"/>
            <a:ext cx="493560" cy="571680"/>
          </a:xfrm>
          <a:prstGeom prst="rect">
            <a:avLst/>
          </a:prstGeom>
          <a:ln>
            <a:noFill/>
          </a:ln>
        </p:spPr>
      </p:pic>
      <p:sp>
        <p:nvSpPr>
          <p:cNvPr id="1704"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grpSp>
        <p:nvGrpSpPr>
          <p:cNvPr id="12" name="Группа 11"/>
          <p:cNvGrpSpPr/>
          <p:nvPr/>
        </p:nvGrpSpPr>
        <p:grpSpPr>
          <a:xfrm>
            <a:off x="2071670" y="1714488"/>
            <a:ext cx="4748215" cy="1519239"/>
            <a:chOff x="1214414" y="2071678"/>
            <a:chExt cx="4748215" cy="1519239"/>
          </a:xfrm>
        </p:grpSpPr>
        <p:pic>
          <p:nvPicPr>
            <p:cNvPr id="602117" name="Picture 5"/>
            <p:cNvPicPr>
              <a:picLocks noChangeAspect="1" noChangeArrowheads="1"/>
            </p:cNvPicPr>
            <p:nvPr/>
          </p:nvPicPr>
          <p:blipFill>
            <a:blip r:embed="rId5"/>
            <a:srcRect/>
            <a:stretch>
              <a:fillRect/>
            </a:stretch>
          </p:blipFill>
          <p:spPr bwMode="auto">
            <a:xfrm>
              <a:off x="1214414" y="2285992"/>
              <a:ext cx="1781175" cy="1304925"/>
            </a:xfrm>
            <a:prstGeom prst="rect">
              <a:avLst/>
            </a:prstGeom>
            <a:noFill/>
            <a:ln w="9525">
              <a:noFill/>
              <a:miter lim="800000"/>
              <a:headEnd/>
              <a:tailEnd/>
            </a:ln>
            <a:effectLst/>
          </p:spPr>
        </p:pic>
        <p:pic>
          <p:nvPicPr>
            <p:cNvPr id="602118" name="Picture 6"/>
            <p:cNvPicPr>
              <a:picLocks noChangeAspect="1" noChangeArrowheads="1"/>
            </p:cNvPicPr>
            <p:nvPr/>
          </p:nvPicPr>
          <p:blipFill>
            <a:blip r:embed="rId6"/>
            <a:srcRect/>
            <a:stretch>
              <a:fillRect/>
            </a:stretch>
          </p:blipFill>
          <p:spPr bwMode="auto">
            <a:xfrm>
              <a:off x="1643042" y="2071678"/>
              <a:ext cx="4319587" cy="1441450"/>
            </a:xfrm>
            <a:prstGeom prst="rect">
              <a:avLst/>
            </a:prstGeom>
            <a:noFill/>
            <a:ln w="9525">
              <a:noFill/>
              <a:miter lim="800000"/>
              <a:headEnd/>
              <a:tailEnd/>
            </a:ln>
            <a:effectLst/>
          </p:spPr>
        </p:pic>
      </p:grpSp>
      <p:graphicFrame>
        <p:nvGraphicFramePr>
          <p:cNvPr id="14" name="Таблица 13"/>
          <p:cNvGraphicFramePr>
            <a:graphicFrameLocks noGrp="1"/>
          </p:cNvGraphicFramePr>
          <p:nvPr/>
        </p:nvGraphicFramePr>
        <p:xfrm>
          <a:off x="1928794" y="4429132"/>
          <a:ext cx="4813300" cy="1714512"/>
        </p:xfrm>
        <a:graphic>
          <a:graphicData uri="http://schemas.openxmlformats.org/drawingml/2006/table">
            <a:tbl>
              <a:tblPr/>
              <a:tblGrid>
                <a:gridCol w="2071702"/>
                <a:gridCol w="1535098"/>
                <a:gridCol w="1206500"/>
              </a:tblGrid>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fontAlgn="t"/>
                      <a:r>
                        <a:rPr lang="en-US" sz="1200" b="0" i="0" u="none" strike="noStrike">
                          <a:latin typeface="+mn-lt"/>
                        </a:rPr>
                        <a:t>Acetone</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0.078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dichloromethane</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0.233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ethyl acetate</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0.012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ctr" fontAlgn="t"/>
                      <a:r>
                        <a:rPr lang="en-US" sz="1200" b="0" i="0" u="none" strike="noStrike">
                          <a:latin typeface="+mn-lt"/>
                        </a:rPr>
                        <a:t>Solubility in organic solvents</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Hexane</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0.026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Methanol</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0.231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n-octanol</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0.020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t"/>
                      <a:r>
                        <a:rPr lang="en-US" sz="1200" b="0" i="0" u="none" strike="noStrike">
                          <a:latin typeface="+mn-lt"/>
                        </a:rPr>
                        <a:t>propan-2-ol</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0.020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fontAlgn="t"/>
                      <a:r>
                        <a:rPr lang="ru-RU" sz="1200" b="0" i="0" u="none" strike="noStrike">
                          <a:latin typeface="+mn-lt"/>
                        </a:rPr>
                        <a:t> </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Toluene</a:t>
                      </a: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a:latin typeface="+mn-lt"/>
                        </a:rPr>
                        <a:t>0.036 </a:t>
                      </a:r>
                      <a:r>
                        <a:rPr lang="en-US" sz="1200" b="0" i="0" u="none" strike="noStrike" smtClean="0">
                          <a:latin typeface="+mn-lt"/>
                        </a:rPr>
                        <a:t>g/l</a:t>
                      </a:r>
                      <a:endParaRPr lang="en-US" sz="1200" b="0" i="0" u="none" strike="noStrike">
                        <a:latin typeface="+mn-lt"/>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6" name="Прямоугольник 15"/>
          <p:cNvSpPr/>
          <p:nvPr/>
        </p:nvSpPr>
        <p:spPr>
          <a:xfrm>
            <a:off x="1142976" y="1357298"/>
            <a:ext cx="3934026" cy="338554"/>
          </a:xfrm>
          <a:prstGeom prst="rect">
            <a:avLst/>
          </a:prstGeom>
        </p:spPr>
        <p:txBody>
          <a:bodyPr wrap="none">
            <a:spAutoFit/>
          </a:bodyPr>
          <a:lstStyle/>
          <a:p>
            <a:r>
              <a:rPr lang="ru-RU" sz="1600" smtClean="0"/>
              <a:t>ГЛИФОСАТ (</a:t>
            </a:r>
            <a:r>
              <a:rPr lang="en-US" sz="1600" smtClean="0"/>
              <a:t>N-(</a:t>
            </a:r>
            <a:r>
              <a:rPr lang="ru-RU" sz="1600" smtClean="0"/>
              <a:t>фосфонометил) глицин</a:t>
            </a:r>
            <a:endParaRPr lang="ru-RU" sz="1600"/>
          </a:p>
        </p:txBody>
      </p:sp>
      <p:sp>
        <p:nvSpPr>
          <p:cNvPr id="17" name="Прямоугольник 16"/>
          <p:cNvSpPr/>
          <p:nvPr/>
        </p:nvSpPr>
        <p:spPr>
          <a:xfrm>
            <a:off x="5143504" y="1357298"/>
            <a:ext cx="3412344" cy="338554"/>
          </a:xfrm>
          <a:prstGeom prst="rect">
            <a:avLst/>
          </a:prstGeom>
        </p:spPr>
        <p:txBody>
          <a:bodyPr wrap="none">
            <a:spAutoFit/>
          </a:bodyPr>
          <a:lstStyle/>
          <a:p>
            <a:r>
              <a:rPr lang="ru-RU" sz="1600" smtClean="0"/>
              <a:t>Аминометилфосфоновая кислота</a:t>
            </a:r>
            <a:endParaRPr lang="ru-RU" sz="1600"/>
          </a:p>
        </p:txBody>
      </p:sp>
      <p:sp>
        <p:nvSpPr>
          <p:cNvPr id="18" name="Прямоугольник 17"/>
          <p:cNvSpPr/>
          <p:nvPr/>
        </p:nvSpPr>
        <p:spPr>
          <a:xfrm>
            <a:off x="214282" y="3357562"/>
            <a:ext cx="8643998" cy="830997"/>
          </a:xfrm>
          <a:prstGeom prst="rect">
            <a:avLst/>
          </a:prstGeom>
        </p:spPr>
        <p:txBody>
          <a:bodyPr wrap="square">
            <a:spAutoFit/>
          </a:bodyPr>
          <a:lstStyle/>
          <a:p>
            <a:pPr algn="just"/>
            <a:r>
              <a:rPr lang="en-US" sz="1200" smtClean="0"/>
              <a:t>    </a:t>
            </a:r>
            <a:r>
              <a:rPr lang="ru-RU" sz="1200" smtClean="0"/>
              <a:t>Вот еще один представитель семейства весьма сложных для хроматографического анализа послевсходовой гербицид ГЛИФОСАТ </a:t>
            </a:r>
            <a:r>
              <a:rPr lang="en-US" sz="1200" smtClean="0"/>
              <a:t>(</a:t>
            </a:r>
            <a:r>
              <a:rPr lang="ru-RU" sz="1200" smtClean="0"/>
              <a:t>(N-(фосфонометил) глицин</a:t>
            </a:r>
            <a:r>
              <a:rPr lang="en-US" sz="1200" smtClean="0"/>
              <a:t>)</a:t>
            </a:r>
            <a:r>
              <a:rPr lang="ru-RU" sz="1200" smtClean="0"/>
              <a:t>.  Он имеет молекулярную массу 169,1. Растворимость в воде 12,5 г/л при 25 ºС и практически не растворим в органических растворителях. Температура плавления (с разложением) выше 234 ºС . Основной метаболит – аминометилфосфоновая кислота.</a:t>
            </a:r>
            <a:endParaRPr lang="ru-RU" sz="1200"/>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6" name="Рисунок 1705"/>
          <p:cNvPicPr/>
          <p:nvPr/>
        </p:nvPicPr>
        <p:blipFill>
          <a:blip r:embed="rId3"/>
          <a:stretch/>
        </p:blipFill>
        <p:spPr>
          <a:xfrm>
            <a:off x="469080" y="288000"/>
            <a:ext cx="971640" cy="963720"/>
          </a:xfrm>
          <a:prstGeom prst="rect">
            <a:avLst/>
          </a:prstGeom>
          <a:ln>
            <a:noFill/>
          </a:ln>
        </p:spPr>
      </p:pic>
      <p:pic>
        <p:nvPicPr>
          <p:cNvPr id="1707" name="Рисунок 1706"/>
          <p:cNvPicPr/>
          <p:nvPr/>
        </p:nvPicPr>
        <p:blipFill>
          <a:blip r:embed="rId4"/>
          <a:stretch/>
        </p:blipFill>
        <p:spPr>
          <a:xfrm>
            <a:off x="721440" y="432360"/>
            <a:ext cx="493560" cy="571680"/>
          </a:xfrm>
          <a:prstGeom prst="rect">
            <a:avLst/>
          </a:prstGeom>
          <a:ln>
            <a:noFill/>
          </a:ln>
        </p:spPr>
      </p:pic>
      <p:sp>
        <p:nvSpPr>
          <p:cNvPr id="1708"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737282" name="Picture 2"/>
          <p:cNvPicPr>
            <a:picLocks noChangeAspect="1" noChangeArrowheads="1"/>
          </p:cNvPicPr>
          <p:nvPr/>
        </p:nvPicPr>
        <p:blipFill>
          <a:blip r:embed="rId5"/>
          <a:srcRect/>
          <a:stretch>
            <a:fillRect/>
          </a:stretch>
        </p:blipFill>
        <p:spPr bwMode="auto">
          <a:xfrm>
            <a:off x="2571736" y="1643050"/>
            <a:ext cx="4338656" cy="4338656"/>
          </a:xfrm>
          <a:prstGeom prst="rect">
            <a:avLst/>
          </a:prstGeom>
          <a:noFill/>
          <a:ln w="9525">
            <a:noFill/>
            <a:miter lim="800000"/>
            <a:headEnd/>
            <a:tailEnd/>
          </a:ln>
          <a:effectLst/>
        </p:spPr>
      </p:pic>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06" name="Рисунок 1705"/>
          <p:cNvPicPr/>
          <p:nvPr/>
        </p:nvPicPr>
        <p:blipFill>
          <a:blip r:embed="rId3"/>
          <a:stretch/>
        </p:blipFill>
        <p:spPr>
          <a:xfrm>
            <a:off x="469080" y="288000"/>
            <a:ext cx="971640" cy="963720"/>
          </a:xfrm>
          <a:prstGeom prst="rect">
            <a:avLst/>
          </a:prstGeom>
          <a:ln>
            <a:noFill/>
          </a:ln>
        </p:spPr>
      </p:pic>
      <p:pic>
        <p:nvPicPr>
          <p:cNvPr id="1707" name="Рисунок 1706"/>
          <p:cNvPicPr/>
          <p:nvPr/>
        </p:nvPicPr>
        <p:blipFill>
          <a:blip r:embed="rId4"/>
          <a:stretch/>
        </p:blipFill>
        <p:spPr>
          <a:xfrm>
            <a:off x="721440" y="432360"/>
            <a:ext cx="493560" cy="571680"/>
          </a:xfrm>
          <a:prstGeom prst="rect">
            <a:avLst/>
          </a:prstGeom>
          <a:ln>
            <a:noFill/>
          </a:ln>
        </p:spPr>
      </p:pic>
      <p:sp>
        <p:nvSpPr>
          <p:cNvPr id="1708"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5" name="Прямоугольник 4"/>
          <p:cNvSpPr/>
          <p:nvPr/>
        </p:nvSpPr>
        <p:spPr>
          <a:xfrm>
            <a:off x="285720" y="1428736"/>
            <a:ext cx="8643998" cy="4370427"/>
          </a:xfrm>
          <a:prstGeom prst="rect">
            <a:avLst/>
          </a:prstGeom>
        </p:spPr>
        <p:txBody>
          <a:bodyPr wrap="square">
            <a:spAutoFit/>
          </a:bodyPr>
          <a:lstStyle/>
          <a:p>
            <a:pPr algn="just"/>
            <a:r>
              <a:rPr lang="ru-RU" sz="1400" smtClean="0"/>
              <a:t>   </a:t>
            </a:r>
            <a:r>
              <a:rPr lang="ru-RU" sz="1200" smtClean="0"/>
              <a:t>Физико химические свойства гербицидов -  электролитов, к которым принадлежит глифосат, создают особые проблемы при разработке методов его определения в различных матрицах. Молекула глифосата содержит три фрагмента различной химической природы: фрагмент фосфоновой кислоты, фрагмент вторичного амина и фрагмент карбоновой кислоты . Совокупность этих фрагментов в молекуле приводит к тому, что глифосат практически нелетуч и вследствие своей высокой полярности нерастворим в большинстве органических растворителей (этанол, ацетон, бензол и др.). </a:t>
            </a:r>
          </a:p>
          <a:p>
            <a:pPr algn="just"/>
            <a:r>
              <a:rPr lang="ru-RU" sz="1200" smtClean="0"/>
              <a:t>В составе молекул глифосата и АМФК отсутствуют хромофоры, что делает невозможным спектральное определение этих соединений в видимой части спектра. Низкая растворимость глифосата и АМФК в органических растворителях затрудняет использование большинства распространенных процедур дериватизации для этерификации кислотных фрагментов молекул глифосата и АМФК или ацилирования аминных фрагментов с последующим использованием газохроматографических детекторов. Высокая растворимость глифосата и АМФК в воде и сильная адсорбция частицами почвы значительно усложняет процедуру извлечения глифосата и его метаболита из различных матриц и</a:t>
            </a:r>
          </a:p>
          <a:p>
            <a:pPr algn="just"/>
            <a:r>
              <a:rPr lang="ru-RU" sz="1200" smtClean="0"/>
              <a:t>последующую очистку полученных экстрактов. Поэтому, как правило, определение этих соединений в сельскохозяйственном и продовольственном сырье и пищевых продуктах — процесс трудоемкий, сложный и дорогостоящий.</a:t>
            </a:r>
          </a:p>
          <a:p>
            <a:pPr algn="just"/>
            <a:r>
              <a:rPr lang="ru-RU" sz="1200" smtClean="0"/>
              <a:t>   Очень подробно приведен обзор по методам определения глифосата в объектах экологии, продукции сельского хозяйства и продуктов питания в статье , опубликованной сотрудниками института экогигиены и токсикологии            им. Л.И. Медведя, Киев, Украина «МЕТОДЫ ОПРЕДЕЛЕНИЯ ГЛИФОСАТА В СЕЛЬСКОХОЗЯЙСТВЕННОМ И ПРОДОВОЛЬСТВЕННОМ СЫРЬЕ И ПРОДУКТАХ ПИТАНИЯ» Е.М. Кузнецова, А.П. Гринько, кандидат хим. наук, В.Д. Чмиль, доктор биол. Наук.</a:t>
            </a:r>
          </a:p>
          <a:p>
            <a:pPr algn="just"/>
            <a:r>
              <a:rPr lang="ru-RU" sz="1200" smtClean="0"/>
              <a:t>Резюмируя обзор, можно сказать что методология извлечения, очистки и анализа  глифосата  сводится к одной общей схеме. В зависимости от выбранного метода инструментального завершения используется тот или иной метод дериватизации.</a:t>
            </a:r>
            <a:endParaRPr lang="ru-RU" sz="1200"/>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09" name="Рисунок 1708"/>
          <p:cNvPicPr/>
          <p:nvPr/>
        </p:nvPicPr>
        <p:blipFill>
          <a:blip r:embed="rId3"/>
          <a:stretch/>
        </p:blipFill>
        <p:spPr>
          <a:xfrm>
            <a:off x="469080" y="288000"/>
            <a:ext cx="971640" cy="963720"/>
          </a:xfrm>
          <a:prstGeom prst="rect">
            <a:avLst/>
          </a:prstGeom>
          <a:ln>
            <a:noFill/>
          </a:ln>
        </p:spPr>
      </p:pic>
      <p:pic>
        <p:nvPicPr>
          <p:cNvPr id="1710" name="Рисунок 1709"/>
          <p:cNvPicPr/>
          <p:nvPr/>
        </p:nvPicPr>
        <p:blipFill>
          <a:blip r:embed="rId4"/>
          <a:stretch/>
        </p:blipFill>
        <p:spPr>
          <a:xfrm>
            <a:off x="721440" y="432360"/>
            <a:ext cx="493560" cy="571680"/>
          </a:xfrm>
          <a:prstGeom prst="rect">
            <a:avLst/>
          </a:prstGeom>
          <a:ln>
            <a:noFill/>
          </a:ln>
        </p:spPr>
      </p:pic>
      <p:sp>
        <p:nvSpPr>
          <p:cNvPr id="1711"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606209" name="Picture 1"/>
          <p:cNvPicPr>
            <a:picLocks noChangeAspect="1" noChangeArrowheads="1"/>
          </p:cNvPicPr>
          <p:nvPr/>
        </p:nvPicPr>
        <p:blipFill>
          <a:blip r:embed="rId5"/>
          <a:srcRect/>
          <a:stretch>
            <a:fillRect/>
          </a:stretch>
        </p:blipFill>
        <p:spPr bwMode="auto">
          <a:xfrm>
            <a:off x="571472" y="1857364"/>
            <a:ext cx="2709874" cy="4364338"/>
          </a:xfrm>
          <a:prstGeom prst="rect">
            <a:avLst/>
          </a:prstGeom>
          <a:noFill/>
          <a:ln w="9525">
            <a:noFill/>
            <a:miter lim="800000"/>
            <a:headEnd/>
            <a:tailEnd/>
          </a:ln>
          <a:effectLst/>
        </p:spPr>
      </p:pic>
      <p:sp>
        <p:nvSpPr>
          <p:cNvPr id="6" name="TextBox 5"/>
          <p:cNvSpPr txBox="1"/>
          <p:nvPr/>
        </p:nvSpPr>
        <p:spPr>
          <a:xfrm>
            <a:off x="3786182" y="4357694"/>
            <a:ext cx="3429024" cy="1815882"/>
          </a:xfrm>
          <a:prstGeom prst="rect">
            <a:avLst/>
          </a:prstGeom>
          <a:noFill/>
          <a:ln cmpd="sng">
            <a:solidFill>
              <a:schemeClr val="tx1"/>
            </a:solidFill>
          </a:ln>
        </p:spPr>
        <p:txBody>
          <a:bodyPr wrap="square" rtlCol="0">
            <a:spAutoFit/>
          </a:bodyPr>
          <a:lstStyle/>
          <a:p>
            <a:r>
              <a:rPr lang="ru-RU" sz="800" b="1" smtClean="0"/>
              <a:t>Колонка : </a:t>
            </a:r>
            <a:r>
              <a:rPr lang="ru-RU" sz="800" smtClean="0"/>
              <a:t>С18 250х4,6 мм  5 мкм; </a:t>
            </a:r>
          </a:p>
          <a:p>
            <a:r>
              <a:rPr lang="ru-RU" sz="800" b="1" smtClean="0"/>
              <a:t>ПФ  </a:t>
            </a:r>
            <a:r>
              <a:rPr lang="ru-RU" sz="800" smtClean="0"/>
              <a:t>:  ацетонитрил : </a:t>
            </a:r>
            <a:r>
              <a:rPr lang="en-US" sz="800" smtClean="0"/>
              <a:t>0.002 M </a:t>
            </a:r>
            <a:r>
              <a:rPr lang="ru-RU" sz="800" smtClean="0"/>
              <a:t>фосфатный буфер</a:t>
            </a:r>
            <a:r>
              <a:rPr lang="en-US" sz="800" smtClean="0"/>
              <a:t> pH 6.3 (7.5: 92.5, </a:t>
            </a:r>
            <a:r>
              <a:rPr lang="ru-RU" sz="800" smtClean="0"/>
              <a:t> об</a:t>
            </a:r>
            <a:r>
              <a:rPr lang="en-US" sz="800" smtClean="0"/>
              <a:t>/</a:t>
            </a:r>
            <a:r>
              <a:rPr lang="ru-RU" sz="800" smtClean="0"/>
              <a:t>об)</a:t>
            </a:r>
            <a:r>
              <a:rPr lang="en-US" sz="800" smtClean="0"/>
              <a:t>.</a:t>
            </a:r>
            <a:r>
              <a:rPr lang="ru-RU" sz="800" smtClean="0"/>
              <a:t> </a:t>
            </a:r>
          </a:p>
          <a:p>
            <a:r>
              <a:rPr lang="ru-RU" sz="800" b="1" smtClean="0"/>
              <a:t>Скорость ПФ : </a:t>
            </a:r>
            <a:r>
              <a:rPr lang="ru-RU" sz="800" smtClean="0"/>
              <a:t>1,2 мл /мин.</a:t>
            </a:r>
          </a:p>
          <a:p>
            <a:pPr algn="just"/>
            <a:r>
              <a:rPr lang="ru-RU" sz="800" b="1" smtClean="0"/>
              <a:t>Предколоночная дериватизация  :  </a:t>
            </a:r>
            <a:r>
              <a:rPr lang="ru-RU" sz="800" smtClean="0"/>
              <a:t>к сухому остатку  добавляют</a:t>
            </a:r>
            <a:r>
              <a:rPr lang="en-US" sz="800" smtClean="0"/>
              <a:t> </a:t>
            </a:r>
            <a:r>
              <a:rPr lang="ru-RU" sz="800" smtClean="0"/>
              <a:t> 0,1 мл деионизированной воды,  0,9 мл </a:t>
            </a:r>
            <a:r>
              <a:rPr lang="en-US" sz="800" smtClean="0"/>
              <a:t>0.025 M </a:t>
            </a:r>
            <a:r>
              <a:rPr lang="ru-RU" sz="800" smtClean="0"/>
              <a:t> боратного буфера</a:t>
            </a:r>
            <a:r>
              <a:rPr lang="en-US" sz="800" smtClean="0"/>
              <a:t> (pH </a:t>
            </a:r>
            <a:r>
              <a:rPr lang="ru-RU" sz="800" smtClean="0"/>
              <a:t>= </a:t>
            </a:r>
            <a:r>
              <a:rPr lang="en-US" sz="800" smtClean="0"/>
              <a:t>9), </a:t>
            </a:r>
            <a:r>
              <a:rPr lang="ru-RU" sz="800" smtClean="0"/>
              <a:t> 0,9 мл  ацетонитрила и 0,1 мл </a:t>
            </a:r>
            <a:r>
              <a:rPr lang="en-US" sz="800" smtClean="0"/>
              <a:t>0.01 M FMOC-Cl</a:t>
            </a:r>
            <a:r>
              <a:rPr lang="ru-RU" sz="800" smtClean="0"/>
              <a:t> в ацетонитриле. Пробирку со смесью перемешивают при комнатной температуре 20 минут. Затем к реакционной смеси добавляют 1мл </a:t>
            </a:r>
            <a:r>
              <a:rPr lang="en-US" sz="800" smtClean="0"/>
              <a:t> </a:t>
            </a:r>
            <a:r>
              <a:rPr lang="ru-RU" sz="800" smtClean="0"/>
              <a:t>этилацетата для удаления непрореагировавшего реагента. После встряхивания и расслоения фаз., этилацетатный слой удаляют. Для анализа используют нижний  водный слой.</a:t>
            </a:r>
          </a:p>
          <a:p>
            <a:pPr algn="just"/>
            <a:r>
              <a:rPr lang="ru-RU" sz="800" b="1" smtClean="0"/>
              <a:t>Детектирование </a:t>
            </a:r>
            <a:r>
              <a:rPr lang="ru-RU" sz="800" smtClean="0"/>
              <a:t>: флуоресцентный детектор, </a:t>
            </a:r>
            <a:r>
              <a:rPr lang="el-GR" sz="800" smtClean="0"/>
              <a:t>λ</a:t>
            </a:r>
            <a:r>
              <a:rPr lang="en-US" sz="800" smtClean="0"/>
              <a:t>em =  266 </a:t>
            </a:r>
            <a:r>
              <a:rPr lang="ru-RU" sz="800" smtClean="0"/>
              <a:t> нм,       </a:t>
            </a:r>
            <a:r>
              <a:rPr lang="el-GR" sz="800" smtClean="0"/>
              <a:t>λ</a:t>
            </a:r>
            <a:r>
              <a:rPr lang="en-US" sz="800" smtClean="0"/>
              <a:t>e</a:t>
            </a:r>
            <a:r>
              <a:rPr lang="ru-RU" sz="800" smtClean="0"/>
              <a:t>х</a:t>
            </a:r>
            <a:r>
              <a:rPr lang="en-US" sz="800" smtClean="0"/>
              <a:t>t =  317</a:t>
            </a:r>
            <a:r>
              <a:rPr lang="ru-RU" sz="800" smtClean="0"/>
              <a:t> нм</a:t>
            </a:r>
            <a:endParaRPr lang="ru-RU" sz="800"/>
          </a:p>
        </p:txBody>
      </p:sp>
      <p:cxnSp>
        <p:nvCxnSpPr>
          <p:cNvPr id="8" name="Прямая со стрелкой 7"/>
          <p:cNvCxnSpPr/>
          <p:nvPr/>
        </p:nvCxnSpPr>
        <p:spPr>
          <a:xfrm>
            <a:off x="3286116" y="4643446"/>
            <a:ext cx="500066"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929190" y="2500306"/>
            <a:ext cx="869533" cy="369332"/>
          </a:xfrm>
          <a:prstGeom prst="rect">
            <a:avLst/>
          </a:prstGeom>
          <a:noFill/>
        </p:spPr>
        <p:txBody>
          <a:bodyPr wrap="none" rtlCol="0">
            <a:spAutoFit/>
          </a:bodyPr>
          <a:lstStyle/>
          <a:p>
            <a:r>
              <a:rPr lang="ru-RU" dirty="0" smtClean="0"/>
              <a:t>ВЭЖХ</a:t>
            </a:r>
            <a:endParaRPr lang="ru-RU" dirty="0"/>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9" name="Рисунок 1708"/>
          <p:cNvPicPr/>
          <p:nvPr/>
        </p:nvPicPr>
        <p:blipFill>
          <a:blip r:embed="rId3"/>
          <a:stretch/>
        </p:blipFill>
        <p:spPr>
          <a:xfrm>
            <a:off x="469080" y="288000"/>
            <a:ext cx="971640" cy="963720"/>
          </a:xfrm>
          <a:prstGeom prst="rect">
            <a:avLst/>
          </a:prstGeom>
          <a:ln>
            <a:noFill/>
          </a:ln>
        </p:spPr>
      </p:pic>
      <p:pic>
        <p:nvPicPr>
          <p:cNvPr id="1710" name="Рисунок 1709"/>
          <p:cNvPicPr/>
          <p:nvPr/>
        </p:nvPicPr>
        <p:blipFill>
          <a:blip r:embed="rId4"/>
          <a:stretch/>
        </p:blipFill>
        <p:spPr>
          <a:xfrm>
            <a:off x="721440" y="432360"/>
            <a:ext cx="493560" cy="571680"/>
          </a:xfrm>
          <a:prstGeom prst="rect">
            <a:avLst/>
          </a:prstGeom>
          <a:ln>
            <a:noFill/>
          </a:ln>
        </p:spPr>
      </p:pic>
      <p:sp>
        <p:nvSpPr>
          <p:cNvPr id="1711"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354305" name="Picture 1"/>
          <p:cNvPicPr>
            <a:picLocks noChangeAspect="1" noChangeArrowheads="1"/>
          </p:cNvPicPr>
          <p:nvPr/>
        </p:nvPicPr>
        <p:blipFill>
          <a:blip r:embed="rId5"/>
          <a:srcRect/>
          <a:stretch>
            <a:fillRect/>
          </a:stretch>
        </p:blipFill>
        <p:spPr bwMode="auto">
          <a:xfrm>
            <a:off x="0" y="1428736"/>
            <a:ext cx="3571900" cy="5196469"/>
          </a:xfrm>
          <a:prstGeom prst="rect">
            <a:avLst/>
          </a:prstGeom>
          <a:noFill/>
          <a:ln w="9525">
            <a:noFill/>
            <a:miter lim="800000"/>
            <a:headEnd/>
            <a:tailEnd/>
          </a:ln>
          <a:effectLst/>
        </p:spPr>
      </p:pic>
      <p:pic>
        <p:nvPicPr>
          <p:cNvPr id="738306" name="Picture 2"/>
          <p:cNvPicPr>
            <a:picLocks noChangeAspect="1" noChangeArrowheads="1"/>
          </p:cNvPicPr>
          <p:nvPr/>
        </p:nvPicPr>
        <p:blipFill>
          <a:blip r:embed="rId6"/>
          <a:srcRect/>
          <a:stretch>
            <a:fillRect/>
          </a:stretch>
        </p:blipFill>
        <p:spPr bwMode="auto">
          <a:xfrm>
            <a:off x="3494714" y="2148832"/>
            <a:ext cx="5572132" cy="3067050"/>
          </a:xfrm>
          <a:prstGeom prst="rect">
            <a:avLst/>
          </a:prstGeom>
          <a:noFill/>
          <a:ln w="9525">
            <a:noFill/>
            <a:miter lim="800000"/>
            <a:headEnd/>
            <a:tailEnd/>
          </a:ln>
          <a:effectLst/>
        </p:spPr>
      </p:pic>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9" name="Рисунок 1708"/>
          <p:cNvPicPr/>
          <p:nvPr/>
        </p:nvPicPr>
        <p:blipFill>
          <a:blip r:embed="rId3"/>
          <a:stretch/>
        </p:blipFill>
        <p:spPr>
          <a:xfrm>
            <a:off x="469080" y="288000"/>
            <a:ext cx="971640" cy="963720"/>
          </a:xfrm>
          <a:prstGeom prst="rect">
            <a:avLst/>
          </a:prstGeom>
          <a:ln>
            <a:noFill/>
          </a:ln>
        </p:spPr>
      </p:pic>
      <p:pic>
        <p:nvPicPr>
          <p:cNvPr id="1710" name="Рисунок 1709"/>
          <p:cNvPicPr/>
          <p:nvPr/>
        </p:nvPicPr>
        <p:blipFill>
          <a:blip r:embed="rId4"/>
          <a:stretch/>
        </p:blipFill>
        <p:spPr>
          <a:xfrm>
            <a:off x="721440" y="432360"/>
            <a:ext cx="493560" cy="571680"/>
          </a:xfrm>
          <a:prstGeom prst="rect">
            <a:avLst/>
          </a:prstGeom>
          <a:ln>
            <a:noFill/>
          </a:ln>
        </p:spPr>
      </p:pic>
      <p:sp>
        <p:nvSpPr>
          <p:cNvPr id="1711"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739330" name="Picture 2"/>
          <p:cNvPicPr>
            <a:picLocks noChangeAspect="1" noChangeArrowheads="1"/>
          </p:cNvPicPr>
          <p:nvPr/>
        </p:nvPicPr>
        <p:blipFill>
          <a:blip r:embed="rId5"/>
          <a:srcRect/>
          <a:stretch>
            <a:fillRect/>
          </a:stretch>
        </p:blipFill>
        <p:spPr bwMode="auto">
          <a:xfrm>
            <a:off x="3143240" y="1428736"/>
            <a:ext cx="3940646" cy="4714908"/>
          </a:xfrm>
          <a:prstGeom prst="rect">
            <a:avLst/>
          </a:prstGeom>
          <a:noFill/>
          <a:ln w="9525">
            <a:noFill/>
            <a:miter lim="800000"/>
            <a:headEnd/>
            <a:tailEnd/>
          </a:ln>
          <a:effectLst/>
        </p:spPr>
      </p:pic>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12" name="Рисунок 1711"/>
          <p:cNvPicPr/>
          <p:nvPr/>
        </p:nvPicPr>
        <p:blipFill>
          <a:blip r:embed="rId3"/>
          <a:stretch/>
        </p:blipFill>
        <p:spPr>
          <a:xfrm>
            <a:off x="469080" y="288000"/>
            <a:ext cx="971640" cy="963720"/>
          </a:xfrm>
          <a:prstGeom prst="rect">
            <a:avLst/>
          </a:prstGeom>
          <a:ln>
            <a:noFill/>
          </a:ln>
        </p:spPr>
      </p:pic>
      <p:pic>
        <p:nvPicPr>
          <p:cNvPr id="1713" name="Рисунок 1712"/>
          <p:cNvPicPr/>
          <p:nvPr/>
        </p:nvPicPr>
        <p:blipFill>
          <a:blip r:embed="rId4"/>
          <a:stretch/>
        </p:blipFill>
        <p:spPr>
          <a:xfrm>
            <a:off x="721440" y="432360"/>
            <a:ext cx="493560" cy="571680"/>
          </a:xfrm>
          <a:prstGeom prst="rect">
            <a:avLst/>
          </a:prstGeom>
          <a:ln>
            <a:noFill/>
          </a:ln>
        </p:spPr>
      </p:pic>
      <p:sp>
        <p:nvSpPr>
          <p:cNvPr id="1714"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608257" name="Picture 1"/>
          <p:cNvPicPr>
            <a:picLocks noChangeAspect="1" noChangeArrowheads="1"/>
          </p:cNvPicPr>
          <p:nvPr/>
        </p:nvPicPr>
        <p:blipFill>
          <a:blip r:embed="rId5"/>
          <a:srcRect/>
          <a:stretch>
            <a:fillRect/>
          </a:stretch>
        </p:blipFill>
        <p:spPr bwMode="auto">
          <a:xfrm>
            <a:off x="714348" y="1428736"/>
            <a:ext cx="2133600" cy="2524125"/>
          </a:xfrm>
          <a:prstGeom prst="rect">
            <a:avLst/>
          </a:prstGeom>
          <a:noFill/>
          <a:ln w="9525">
            <a:noFill/>
            <a:miter lim="800000"/>
            <a:headEnd/>
            <a:tailEnd/>
          </a:ln>
          <a:effectLst/>
        </p:spPr>
      </p:pic>
      <p:sp>
        <p:nvSpPr>
          <p:cNvPr id="6" name="TextBox 5"/>
          <p:cNvSpPr txBox="1"/>
          <p:nvPr/>
        </p:nvSpPr>
        <p:spPr>
          <a:xfrm>
            <a:off x="4643438" y="3214686"/>
            <a:ext cx="3429024" cy="2308324"/>
          </a:xfrm>
          <a:prstGeom prst="rect">
            <a:avLst/>
          </a:prstGeom>
          <a:noFill/>
          <a:ln cmpd="sng">
            <a:solidFill>
              <a:schemeClr val="tx1"/>
            </a:solidFill>
          </a:ln>
        </p:spPr>
        <p:txBody>
          <a:bodyPr wrap="square" rtlCol="0">
            <a:spAutoFit/>
          </a:bodyPr>
          <a:lstStyle/>
          <a:p>
            <a:r>
              <a:rPr lang="ru-RU" sz="800" b="1" smtClean="0"/>
              <a:t>Колонка :  </a:t>
            </a:r>
            <a:r>
              <a:rPr lang="en-US" sz="800" smtClean="0"/>
              <a:t>DB-5</a:t>
            </a:r>
            <a:r>
              <a:rPr lang="ru-RU" sz="800" smtClean="0"/>
              <a:t> </a:t>
            </a:r>
            <a:r>
              <a:rPr lang="en-US" sz="800" smtClean="0"/>
              <a:t> (DB-625)  3</a:t>
            </a:r>
            <a:r>
              <a:rPr lang="ru-RU" sz="800" smtClean="0"/>
              <a:t>0</a:t>
            </a:r>
            <a:r>
              <a:rPr lang="en-US" sz="800" smtClean="0"/>
              <a:t> </a:t>
            </a:r>
            <a:r>
              <a:rPr lang="ru-RU" sz="800" smtClean="0"/>
              <a:t>м х 0,25 мм , толщина пленки 0,25 мкм; </a:t>
            </a:r>
          </a:p>
          <a:p>
            <a:r>
              <a:rPr lang="ru-RU" sz="800" b="1" smtClean="0"/>
              <a:t>Скорость  газа-носителя  : 30</a:t>
            </a:r>
            <a:r>
              <a:rPr lang="ru-RU" sz="800" smtClean="0"/>
              <a:t> мл /мин (азот).</a:t>
            </a:r>
          </a:p>
          <a:p>
            <a:r>
              <a:rPr lang="ru-RU" sz="800" b="1" smtClean="0"/>
              <a:t>Детектор </a:t>
            </a:r>
            <a:r>
              <a:rPr lang="ru-RU" sz="800" smtClean="0"/>
              <a:t>:  ДЭЗ, температура детектора 300°С</a:t>
            </a:r>
          </a:p>
          <a:p>
            <a:r>
              <a:rPr lang="ru-RU" sz="800" b="1" smtClean="0"/>
              <a:t>Температура колонки </a:t>
            </a:r>
            <a:r>
              <a:rPr lang="ru-RU" sz="800" smtClean="0"/>
              <a:t>: Программа -  80°С -1,5 мин ; 30 °С/мин  до  260 °С – 3 мин.</a:t>
            </a:r>
          </a:p>
          <a:p>
            <a:r>
              <a:rPr lang="ru-RU" sz="800" b="1" smtClean="0"/>
              <a:t>Инжектор</a:t>
            </a:r>
            <a:r>
              <a:rPr lang="ru-RU" sz="800" smtClean="0"/>
              <a:t> :  </a:t>
            </a:r>
            <a:r>
              <a:rPr lang="en-US" sz="800" smtClean="0"/>
              <a:t>splitless</a:t>
            </a:r>
            <a:r>
              <a:rPr lang="ru-RU" sz="800" smtClean="0"/>
              <a:t>, температура  200°С</a:t>
            </a:r>
          </a:p>
          <a:p>
            <a:pPr algn="just"/>
            <a:r>
              <a:rPr lang="ru-RU" sz="800" b="1" smtClean="0"/>
              <a:t>Дериватизация  :  </a:t>
            </a:r>
            <a:r>
              <a:rPr lang="ru-RU" sz="800" smtClean="0"/>
              <a:t>к сухому остатку  добавляют</a:t>
            </a:r>
            <a:r>
              <a:rPr lang="en-US" sz="800" smtClean="0"/>
              <a:t> </a:t>
            </a:r>
            <a:r>
              <a:rPr lang="ru-RU" sz="800" smtClean="0"/>
              <a:t> 0,1 мл деионизированной воды.   Отдельно готовят реактив для дериватизации путем смешивания  2,2,3,3,4,4,4 – гептафтор-2-бутанола  и трифторуксусного ангидрида в соотношении 1 :2. Смесь охлаждают сухим льдом до температуры - 60°С. Дериватизацию производят добавлением 50 мкл образца к 1,6 мл дериватизационного реагента в хорошоукупоренной виале. Виалу перемешивают и нагревают  1 час при  температуре  92-97°С.  Затем виалу охлаждают и содержимое тщательно упаривают в токе азота в течение 20-30 минут. Остаток в виале растворяют в 200 мкл  этилацетата. В детектор вводят 5 мкл.</a:t>
            </a:r>
          </a:p>
        </p:txBody>
      </p:sp>
      <p:cxnSp>
        <p:nvCxnSpPr>
          <p:cNvPr id="9" name="Прямая со стрелкой 8"/>
          <p:cNvCxnSpPr/>
          <p:nvPr/>
        </p:nvCxnSpPr>
        <p:spPr>
          <a:xfrm>
            <a:off x="2857488" y="3929066"/>
            <a:ext cx="1785950"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929322" y="2214554"/>
            <a:ext cx="676788" cy="369332"/>
          </a:xfrm>
          <a:prstGeom prst="rect">
            <a:avLst/>
          </a:prstGeom>
          <a:noFill/>
        </p:spPr>
        <p:txBody>
          <a:bodyPr wrap="none" rtlCol="0">
            <a:spAutoFit/>
          </a:bodyPr>
          <a:lstStyle/>
          <a:p>
            <a:r>
              <a:rPr lang="ru-RU" dirty="0" smtClean="0"/>
              <a:t>ГЖХ</a:t>
            </a:r>
            <a:endParaRPr lang="ru-RU" dirty="0"/>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15" name="Рисунок 1714"/>
          <p:cNvPicPr/>
          <p:nvPr/>
        </p:nvPicPr>
        <p:blipFill>
          <a:blip r:embed="rId3"/>
          <a:stretch/>
        </p:blipFill>
        <p:spPr>
          <a:xfrm>
            <a:off x="469080" y="288000"/>
            <a:ext cx="971640" cy="963720"/>
          </a:xfrm>
          <a:prstGeom prst="rect">
            <a:avLst/>
          </a:prstGeom>
          <a:ln>
            <a:noFill/>
          </a:ln>
        </p:spPr>
      </p:pic>
      <p:pic>
        <p:nvPicPr>
          <p:cNvPr id="1716" name="Рисунок 1715"/>
          <p:cNvPicPr/>
          <p:nvPr/>
        </p:nvPicPr>
        <p:blipFill>
          <a:blip r:embed="rId4"/>
          <a:stretch/>
        </p:blipFill>
        <p:spPr>
          <a:xfrm>
            <a:off x="721440" y="432360"/>
            <a:ext cx="493560" cy="571680"/>
          </a:xfrm>
          <a:prstGeom prst="rect">
            <a:avLst/>
          </a:prstGeom>
          <a:ln>
            <a:noFill/>
          </a:ln>
        </p:spPr>
      </p:pic>
      <p:sp>
        <p:nvSpPr>
          <p:cNvPr id="1717"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5" name="TextBox 4"/>
          <p:cNvSpPr txBox="1"/>
          <p:nvPr/>
        </p:nvSpPr>
        <p:spPr>
          <a:xfrm>
            <a:off x="214282" y="1643050"/>
            <a:ext cx="8715436" cy="1384995"/>
          </a:xfrm>
          <a:prstGeom prst="rect">
            <a:avLst/>
          </a:prstGeom>
          <a:noFill/>
        </p:spPr>
        <p:txBody>
          <a:bodyPr wrap="square" rtlCol="0">
            <a:spAutoFit/>
          </a:bodyPr>
          <a:lstStyle/>
          <a:p>
            <a:pPr algn="just"/>
            <a:r>
              <a:rPr lang="ru-RU" sz="1200" smtClean="0"/>
              <a:t>   Один из интересных и легкоисполняемых методов анализа глифосата предложен Манар Ахмад Атталахом в статье «</a:t>
            </a:r>
            <a:r>
              <a:rPr lang="en-US" sz="1200" smtClean="0"/>
              <a:t>The Kinetic Study of Glyphosate Leachate in Palestinian Soil at Different Concentrations</a:t>
            </a:r>
            <a:r>
              <a:rPr lang="ru-RU" sz="1200" smtClean="0"/>
              <a:t>» изданной в национальном университете </a:t>
            </a:r>
            <a:r>
              <a:rPr lang="en-US" sz="1200" smtClean="0"/>
              <a:t>An-Najah National University at Nablus, Palestine</a:t>
            </a:r>
            <a:r>
              <a:rPr lang="ru-RU" sz="1200" smtClean="0"/>
              <a:t> в 2011 году. Метод спектрофотометрический. Он может с успехом использоваться как для определения глифосата в экологических объектах типа (вода-почва) но и для контроля качества готовых форм различных формуляций, содержащих  фосфонометилглицин.</a:t>
            </a:r>
          </a:p>
          <a:p>
            <a:pPr algn="just"/>
            <a:endParaRPr lang="ru-RU" sz="1200" smtClean="0"/>
          </a:p>
          <a:p>
            <a:pPr algn="just"/>
            <a:r>
              <a:rPr lang="ru-RU" sz="1200" smtClean="0"/>
              <a:t>Суть его в следующем химизме: </a:t>
            </a:r>
            <a:endParaRPr lang="ru-RU" sz="1200"/>
          </a:p>
        </p:txBody>
      </p:sp>
      <p:pic>
        <p:nvPicPr>
          <p:cNvPr id="646145" name="Picture 1"/>
          <p:cNvPicPr>
            <a:picLocks noChangeAspect="1" noChangeArrowheads="1"/>
          </p:cNvPicPr>
          <p:nvPr/>
        </p:nvPicPr>
        <p:blipFill>
          <a:blip r:embed="rId5"/>
          <a:srcRect/>
          <a:stretch>
            <a:fillRect/>
          </a:stretch>
        </p:blipFill>
        <p:spPr bwMode="auto">
          <a:xfrm>
            <a:off x="1500166" y="3071810"/>
            <a:ext cx="6229350" cy="2314575"/>
          </a:xfrm>
          <a:prstGeom prst="rect">
            <a:avLst/>
          </a:prstGeom>
          <a:noFill/>
          <a:ln w="9525">
            <a:noFill/>
            <a:miter lim="800000"/>
            <a:headEnd/>
            <a:tailEnd/>
          </a:ln>
          <a:effectLst/>
        </p:spPr>
      </p:pic>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18" name="Рисунок 1717"/>
          <p:cNvPicPr/>
          <p:nvPr/>
        </p:nvPicPr>
        <p:blipFill>
          <a:blip r:embed="rId3"/>
          <a:stretch/>
        </p:blipFill>
        <p:spPr>
          <a:xfrm>
            <a:off x="469080" y="288000"/>
            <a:ext cx="971640" cy="963720"/>
          </a:xfrm>
          <a:prstGeom prst="rect">
            <a:avLst/>
          </a:prstGeom>
          <a:ln>
            <a:noFill/>
          </a:ln>
        </p:spPr>
      </p:pic>
      <p:pic>
        <p:nvPicPr>
          <p:cNvPr id="1719" name="Рисунок 1718"/>
          <p:cNvPicPr/>
          <p:nvPr/>
        </p:nvPicPr>
        <p:blipFill>
          <a:blip r:embed="rId4"/>
          <a:stretch/>
        </p:blipFill>
        <p:spPr>
          <a:xfrm>
            <a:off x="721440" y="432360"/>
            <a:ext cx="493560" cy="571680"/>
          </a:xfrm>
          <a:prstGeom prst="rect">
            <a:avLst/>
          </a:prstGeom>
          <a:ln>
            <a:noFill/>
          </a:ln>
        </p:spPr>
      </p:pic>
      <p:sp>
        <p:nvSpPr>
          <p:cNvPr id="1720"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pic>
        <p:nvPicPr>
          <p:cNvPr id="644097" name="Picture 1"/>
          <p:cNvPicPr>
            <a:picLocks noChangeAspect="1" noChangeArrowheads="1"/>
          </p:cNvPicPr>
          <p:nvPr/>
        </p:nvPicPr>
        <p:blipFill>
          <a:blip r:embed="rId5"/>
          <a:srcRect/>
          <a:stretch>
            <a:fillRect/>
          </a:stretch>
        </p:blipFill>
        <p:spPr bwMode="auto">
          <a:xfrm>
            <a:off x="1214414" y="1285860"/>
            <a:ext cx="7343775" cy="2733675"/>
          </a:xfrm>
          <a:prstGeom prst="rect">
            <a:avLst/>
          </a:prstGeom>
          <a:noFill/>
          <a:ln w="9525">
            <a:noFill/>
            <a:miter lim="800000"/>
            <a:headEnd/>
            <a:tailEnd/>
          </a:ln>
          <a:effectLst/>
        </p:spPr>
      </p:pic>
      <p:sp>
        <p:nvSpPr>
          <p:cNvPr id="6" name="TextBox 5"/>
          <p:cNvSpPr txBox="1"/>
          <p:nvPr/>
        </p:nvSpPr>
        <p:spPr>
          <a:xfrm>
            <a:off x="357158" y="4357694"/>
            <a:ext cx="8501122" cy="1754326"/>
          </a:xfrm>
          <a:prstGeom prst="rect">
            <a:avLst/>
          </a:prstGeom>
          <a:noFill/>
        </p:spPr>
        <p:txBody>
          <a:bodyPr wrap="square" rtlCol="0">
            <a:spAutoFit/>
          </a:bodyPr>
          <a:lstStyle/>
          <a:p>
            <a:pPr algn="just"/>
            <a:r>
              <a:rPr lang="ru-RU" sz="1200" smtClean="0"/>
              <a:t>Вторичная аминная группа </a:t>
            </a:r>
            <a:r>
              <a:rPr lang="en-US" sz="1200" smtClean="0"/>
              <a:t>N-</a:t>
            </a:r>
            <a:r>
              <a:rPr lang="ru-RU" sz="1200" smtClean="0"/>
              <a:t>фосфонометилглицина взаимодействует с сероуглеродом с образованием дитиокарбаминовой кислоты, которая с двухвалентной медью </a:t>
            </a:r>
            <a:r>
              <a:rPr lang="en-US" sz="1200" smtClean="0"/>
              <a:t>Cu (II) </a:t>
            </a:r>
            <a:r>
              <a:rPr lang="ru-RU" sz="1200" smtClean="0"/>
              <a:t>образует окрашенный в желтый цвет хелатный комплекс, количество которого учитывают на спектрофотометре при </a:t>
            </a:r>
            <a:r>
              <a:rPr lang="el-GR" sz="1200" smtClean="0"/>
              <a:t>λ</a:t>
            </a:r>
            <a:r>
              <a:rPr lang="ru-RU" sz="1200" smtClean="0"/>
              <a:t> = 435 нм.</a:t>
            </a:r>
          </a:p>
          <a:p>
            <a:pPr algn="just"/>
            <a:endParaRPr lang="ru-RU" sz="1200" smtClean="0"/>
          </a:p>
          <a:p>
            <a:pPr algn="just"/>
            <a:r>
              <a:rPr lang="ru-RU" sz="1200" smtClean="0"/>
              <a:t>Итак, необходимые реактивы :</a:t>
            </a:r>
          </a:p>
          <a:p>
            <a:pPr algn="just"/>
            <a:endParaRPr lang="ru-RU" sz="1200" smtClean="0"/>
          </a:p>
          <a:p>
            <a:pPr marL="228600" indent="-228600" algn="just">
              <a:buAutoNum type="arabicPeriod"/>
            </a:pPr>
            <a:r>
              <a:rPr lang="ru-RU" sz="1200" smtClean="0"/>
              <a:t>1% раствор сероуглерода в хлороформе. 0,5 мл </a:t>
            </a:r>
            <a:r>
              <a:rPr lang="en-US" sz="1200" smtClean="0"/>
              <a:t>CS</a:t>
            </a:r>
            <a:r>
              <a:rPr lang="en-US" sz="1200" baseline="-25000" smtClean="0"/>
              <a:t>2</a:t>
            </a:r>
            <a:r>
              <a:rPr lang="en-US" sz="1200" smtClean="0"/>
              <a:t> </a:t>
            </a:r>
            <a:r>
              <a:rPr lang="ru-RU" sz="1200" smtClean="0"/>
              <a:t>растворить в 50 мл хлороформа.</a:t>
            </a:r>
          </a:p>
          <a:p>
            <a:pPr marL="228600" indent="-228600" algn="just">
              <a:buAutoNum type="arabicPeriod"/>
            </a:pPr>
            <a:r>
              <a:rPr lang="ru-RU" sz="1200" smtClean="0"/>
              <a:t>Раствор </a:t>
            </a:r>
            <a:r>
              <a:rPr lang="en-US" sz="1200" smtClean="0"/>
              <a:t>Cu(II) (1000 ppm). </a:t>
            </a:r>
            <a:r>
              <a:rPr lang="ru-RU" sz="1200" smtClean="0"/>
              <a:t>Навеску</a:t>
            </a:r>
            <a:r>
              <a:rPr lang="en-US" sz="1200" smtClean="0"/>
              <a:t> </a:t>
            </a:r>
            <a:r>
              <a:rPr lang="ru-RU" sz="1200" smtClean="0"/>
              <a:t>0,833 г </a:t>
            </a:r>
            <a:r>
              <a:rPr lang="en-US" sz="1200" smtClean="0"/>
              <a:t>Cu(NO</a:t>
            </a:r>
            <a:r>
              <a:rPr lang="en-US" sz="1200" baseline="-25000" smtClean="0"/>
              <a:t>3</a:t>
            </a:r>
            <a:r>
              <a:rPr lang="en-US" sz="1200" smtClean="0"/>
              <a:t>)</a:t>
            </a:r>
            <a:r>
              <a:rPr lang="en-US" sz="1200" baseline="-25000" smtClean="0"/>
              <a:t>2</a:t>
            </a:r>
            <a:r>
              <a:rPr lang="en-US" sz="1200" smtClean="0"/>
              <a:t>· H</a:t>
            </a:r>
            <a:r>
              <a:rPr lang="en-US" sz="1200" baseline="-25000" smtClean="0"/>
              <a:t>2</a:t>
            </a:r>
            <a:r>
              <a:rPr lang="en-US" sz="1200" smtClean="0"/>
              <a:t>O  </a:t>
            </a:r>
            <a:r>
              <a:rPr lang="ru-RU" sz="1200" smtClean="0"/>
              <a:t>поместить в мерную колбу объемом100 мл</a:t>
            </a:r>
            <a:r>
              <a:rPr lang="en-US" sz="1200" smtClean="0"/>
              <a:t> </a:t>
            </a:r>
            <a:r>
              <a:rPr lang="ru-RU" sz="1200" smtClean="0"/>
              <a:t>и растворить в 20 мл дистиллированой воды. До метки довести 25% раствором аммиака </a:t>
            </a:r>
            <a:r>
              <a:rPr lang="en-US" sz="1200" smtClean="0"/>
              <a:t>NH</a:t>
            </a:r>
            <a:r>
              <a:rPr lang="en-US" sz="1200" baseline="-25000" smtClean="0"/>
              <a:t>4</a:t>
            </a:r>
            <a:r>
              <a:rPr lang="en-US" sz="1200" smtClean="0"/>
              <a:t>OH</a:t>
            </a:r>
            <a:r>
              <a:rPr lang="ru-RU" sz="1200" smtClean="0"/>
              <a:t>.</a:t>
            </a:r>
            <a:endParaRPr lang="ru-RU" sz="1200"/>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Группа 5"/>
          <p:cNvGrpSpPr/>
          <p:nvPr/>
        </p:nvGrpSpPr>
        <p:grpSpPr>
          <a:xfrm>
            <a:off x="469080" y="288000"/>
            <a:ext cx="971640" cy="926422"/>
            <a:chOff x="469080" y="288000"/>
            <a:chExt cx="971640" cy="926422"/>
          </a:xfrm>
        </p:grpSpPr>
        <p:pic>
          <p:nvPicPr>
            <p:cNvPr id="1721" name="Рисунок 1720"/>
            <p:cNvPicPr/>
            <p:nvPr/>
          </p:nvPicPr>
          <p:blipFill>
            <a:blip r:embed="rId3"/>
            <a:stretch/>
          </p:blipFill>
          <p:spPr>
            <a:xfrm>
              <a:off x="469080" y="288000"/>
              <a:ext cx="971640" cy="926422"/>
            </a:xfrm>
            <a:prstGeom prst="rect">
              <a:avLst/>
            </a:prstGeom>
            <a:ln>
              <a:noFill/>
            </a:ln>
          </p:spPr>
        </p:pic>
        <p:pic>
          <p:nvPicPr>
            <p:cNvPr id="1722" name="Рисунок 1721"/>
            <p:cNvPicPr/>
            <p:nvPr/>
          </p:nvPicPr>
          <p:blipFill>
            <a:blip r:embed="rId4"/>
            <a:stretch/>
          </p:blipFill>
          <p:spPr>
            <a:xfrm>
              <a:off x="721440" y="432360"/>
              <a:ext cx="493560" cy="549555"/>
            </a:xfrm>
            <a:prstGeom prst="rect">
              <a:avLst/>
            </a:prstGeom>
            <a:ln>
              <a:noFill/>
            </a:ln>
          </p:spPr>
        </p:pic>
      </p:grpSp>
      <p:sp>
        <p:nvSpPr>
          <p:cNvPr id="1723" name="TextShape 1"/>
          <p:cNvSpPr txBox="1"/>
          <p:nvPr/>
        </p:nvSpPr>
        <p:spPr>
          <a:xfrm>
            <a:off x="1944360" y="432000"/>
            <a:ext cx="6695640" cy="635040"/>
          </a:xfrm>
          <a:prstGeom prst="rect">
            <a:avLst/>
          </a:prstGeom>
          <a:noFill/>
          <a:ln>
            <a:noFill/>
          </a:ln>
        </p:spPr>
        <p:txBody>
          <a:bodyPr lIns="90000" tIns="46800" rIns="90000" bIns="46800"/>
          <a:lstStyle/>
          <a:p>
            <a:pPr algn="ctr"/>
            <a:r>
              <a:rPr lang="uk-UA" sz="1800" b="1" strike="noStrike" spc="-1">
                <a:solidFill>
                  <a:srgbClr val="006600"/>
                </a:solidFill>
                <a:uFill>
                  <a:solidFill>
                    <a:srgbClr val="FFFFFF"/>
                  </a:solidFill>
                </a:uFill>
                <a:latin typeface="Arial"/>
                <a:ea typeface="Adobe Blank"/>
              </a:rPr>
              <a:t>Практические аспекты определения различных классов пестицидов. Примеры методик определения пестицидов.</a:t>
            </a:r>
            <a:endParaRPr lang="ru-RU" sz="4200" b="0" strike="noStrike" spc="-1">
              <a:solidFill>
                <a:srgbClr val="006633"/>
              </a:solidFill>
              <a:uFill>
                <a:solidFill>
                  <a:srgbClr val="FFFFFF"/>
                </a:solidFill>
              </a:uFill>
              <a:latin typeface="Garamond"/>
            </a:endParaRPr>
          </a:p>
        </p:txBody>
      </p:sp>
      <p:sp>
        <p:nvSpPr>
          <p:cNvPr id="5" name="TextBox 4"/>
          <p:cNvSpPr txBox="1"/>
          <p:nvPr/>
        </p:nvSpPr>
        <p:spPr>
          <a:xfrm>
            <a:off x="357158" y="1571612"/>
            <a:ext cx="8501122" cy="4339650"/>
          </a:xfrm>
          <a:prstGeom prst="rect">
            <a:avLst/>
          </a:prstGeom>
          <a:noFill/>
        </p:spPr>
        <p:txBody>
          <a:bodyPr wrap="square" rtlCol="0">
            <a:spAutoFit/>
          </a:bodyPr>
          <a:lstStyle/>
          <a:p>
            <a:pPr algn="just"/>
            <a:r>
              <a:rPr lang="ru-RU" sz="1200" b="1" smtClean="0"/>
              <a:t>Принцип проведения анализа :</a:t>
            </a:r>
          </a:p>
          <a:p>
            <a:pPr algn="just"/>
            <a:r>
              <a:rPr lang="ru-RU" sz="1200" smtClean="0"/>
              <a:t>К аликвоте водного раствора (экстракта) , содержащего фосфонометилглицин, объемом 10 мл  и помещенной в делительную воронку,  добавляют 5 мл 1% раствора сероуглерода и  тщательно встряхивают для образования из фосфонометилглицина дитиокарбаматной кислоты в течение 3 минут. Далее в воронку добавляют 0,4 мл  аммиачного раствора  двухвалентной меди </a:t>
            </a:r>
            <a:r>
              <a:rPr lang="en-US" sz="1200" smtClean="0"/>
              <a:t> Cu(II)</a:t>
            </a:r>
            <a:r>
              <a:rPr lang="ru-RU" sz="1200" smtClean="0"/>
              <a:t> и продолжают встряхивать еще 1 мин. После расслаивания фаз, хлороформенную фазу собирают в мерную колбу объемом 10 мл. До метки доводят 96 % этиловым спиртом. Окрашенный раствор колориметрируют на спектрофотометре при  </a:t>
            </a:r>
            <a:r>
              <a:rPr lang="el-GR" sz="1200" smtClean="0"/>
              <a:t>λ</a:t>
            </a:r>
            <a:r>
              <a:rPr lang="ru-RU" sz="1200" smtClean="0"/>
              <a:t> = 435 нм в 1 см кювете.</a:t>
            </a:r>
          </a:p>
          <a:p>
            <a:pPr algn="just"/>
            <a:r>
              <a:rPr lang="ru-RU" sz="1200" smtClean="0"/>
              <a:t>Количество фосфонометилглицина определяют по калибровке.</a:t>
            </a:r>
          </a:p>
          <a:p>
            <a:pPr algn="just"/>
            <a:endParaRPr lang="ru-RU" sz="1200" smtClean="0"/>
          </a:p>
          <a:p>
            <a:pPr algn="just"/>
            <a:r>
              <a:rPr lang="ru-RU" sz="1200" b="1" smtClean="0"/>
              <a:t>Вода.</a:t>
            </a:r>
            <a:endParaRPr lang="ru-RU" sz="1200" smtClean="0"/>
          </a:p>
          <a:p>
            <a:pPr algn="just"/>
            <a:r>
              <a:rPr lang="ru-RU" sz="1200" smtClean="0"/>
              <a:t>Фосфонометилглицин извлекают из водных образцов методом твердофазной экстракции на колонке, заполненной катионообменной смолой </a:t>
            </a:r>
            <a:r>
              <a:rPr lang="en-US" sz="1200" smtClean="0"/>
              <a:t>Amberlit IR-120</a:t>
            </a:r>
            <a:r>
              <a:rPr lang="ru-RU" sz="1200" smtClean="0"/>
              <a:t> (</a:t>
            </a:r>
            <a:r>
              <a:rPr lang="en-US" sz="1200" smtClean="0"/>
              <a:t>Na</a:t>
            </a:r>
            <a:r>
              <a:rPr lang="en-US" sz="1200" baseline="30000" smtClean="0"/>
              <a:t>+</a:t>
            </a:r>
            <a:r>
              <a:rPr lang="ru-RU" sz="1200" smtClean="0"/>
              <a:t>), которую суспендируют  в 10 мл дистиллированной воды и заполняют ею стеклянную колонку 4,8 х 300 мм. Промывают сорбент 1 М </a:t>
            </a:r>
            <a:r>
              <a:rPr lang="en-US" sz="1200" smtClean="0"/>
              <a:t>HCL</a:t>
            </a:r>
            <a:r>
              <a:rPr lang="ru-RU" sz="1200" smtClean="0"/>
              <a:t> со скоростью 2 мл/мин двумя объемами колонки. </a:t>
            </a:r>
          </a:p>
          <a:p>
            <a:pPr algn="just"/>
            <a:r>
              <a:rPr lang="ru-RU" sz="1200" smtClean="0"/>
              <a:t>Образцы воды (25 мл)  подкисляют 1 М </a:t>
            </a:r>
            <a:r>
              <a:rPr lang="en-US" sz="1200" smtClean="0"/>
              <a:t>HCL</a:t>
            </a:r>
            <a:r>
              <a:rPr lang="ru-RU" sz="1200" smtClean="0"/>
              <a:t>  до рН=2,0 для протонирования аминной группы глифосата  и пропускают через колонку со смолой со скоростью 0,5 мл/мин. После впитывания образца воды, колонку промывали 25 мл 2 М </a:t>
            </a:r>
            <a:r>
              <a:rPr lang="en-US" sz="1200" smtClean="0"/>
              <a:t>NaCL</a:t>
            </a:r>
            <a:r>
              <a:rPr lang="ru-RU" sz="1200" smtClean="0"/>
              <a:t> со скоростью 0,5 мл/мин. Этот элюент собирают и упаривают при 70 </a:t>
            </a:r>
            <a:r>
              <a:rPr lang="en-US" sz="1200" smtClean="0"/>
              <a:t>ºC</a:t>
            </a:r>
            <a:r>
              <a:rPr lang="ru-RU" sz="1200" smtClean="0"/>
              <a:t> до объема 10 мл. Далее анализируют по вышеописанному методу.</a:t>
            </a:r>
          </a:p>
          <a:p>
            <a:pPr algn="just"/>
            <a:endParaRPr lang="ru-RU" sz="1200" smtClean="0"/>
          </a:p>
          <a:p>
            <a:pPr algn="just"/>
            <a:r>
              <a:rPr lang="ru-RU" sz="1200" b="1" smtClean="0"/>
              <a:t>Почва.</a:t>
            </a:r>
            <a:endParaRPr lang="ru-RU" sz="1200" smtClean="0"/>
          </a:p>
          <a:p>
            <a:pPr algn="just"/>
            <a:r>
              <a:rPr lang="ru-RU" sz="1200" smtClean="0"/>
              <a:t>Образец</a:t>
            </a:r>
            <a:r>
              <a:rPr lang="en-US" sz="1200" smtClean="0"/>
              <a:t> (10</a:t>
            </a:r>
            <a:r>
              <a:rPr lang="ru-RU" sz="1200" smtClean="0"/>
              <a:t> г</a:t>
            </a:r>
            <a:r>
              <a:rPr lang="en-US" sz="1200" smtClean="0"/>
              <a:t>)  </a:t>
            </a:r>
            <a:r>
              <a:rPr lang="ru-RU" sz="1200" smtClean="0"/>
              <a:t>экстрагируют</a:t>
            </a:r>
            <a:r>
              <a:rPr lang="en-US" sz="1200" smtClean="0"/>
              <a:t> 60 </a:t>
            </a:r>
            <a:r>
              <a:rPr lang="ru-RU" sz="1200" smtClean="0"/>
              <a:t>мин  трижды  порциями  по 2</a:t>
            </a:r>
            <a:r>
              <a:rPr lang="en-US" sz="1200" smtClean="0"/>
              <a:t>5</a:t>
            </a:r>
            <a:r>
              <a:rPr lang="ru-RU" sz="1200" smtClean="0"/>
              <a:t> мл</a:t>
            </a:r>
            <a:r>
              <a:rPr lang="en-US" sz="1200" smtClean="0"/>
              <a:t>  2M</a:t>
            </a:r>
            <a:r>
              <a:rPr lang="ru-RU" sz="1200" smtClean="0"/>
              <a:t> раствором </a:t>
            </a:r>
            <a:r>
              <a:rPr lang="en-US" sz="1200" smtClean="0"/>
              <a:t> NH</a:t>
            </a:r>
            <a:r>
              <a:rPr lang="en-US" sz="1200" baseline="-25000" smtClean="0"/>
              <a:t>4</a:t>
            </a:r>
            <a:r>
              <a:rPr lang="en-US" sz="1200" smtClean="0"/>
              <a:t>OH</a:t>
            </a:r>
            <a:r>
              <a:rPr lang="ru-RU" sz="1200" smtClean="0"/>
              <a:t>. рН раствора доводят до рН=5,4   конц. </a:t>
            </a:r>
            <a:r>
              <a:rPr lang="en-US" sz="1200" smtClean="0"/>
              <a:t>HCL</a:t>
            </a:r>
            <a:r>
              <a:rPr lang="ru-RU" sz="1200" smtClean="0"/>
              <a:t>. Далее  измеряют объем экстракта, аликвоту объемом 10 мл анализируют по вышеописанному методу.</a:t>
            </a:r>
            <a:endParaRPr lang="ru-RU" sz="1200"/>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285720" y="1214422"/>
            <a:ext cx="8572560" cy="5410712"/>
          </a:xfrm>
          <a:prstGeom prst="rect">
            <a:avLst/>
          </a:prstGeom>
        </p:spPr>
        <p:txBody>
          <a:bodyPr wrap="square">
            <a:spAutoFit/>
          </a:bodyPr>
          <a:lstStyle/>
          <a:p>
            <a:pPr algn="just"/>
            <a:r>
              <a:rPr lang="ru-RU" sz="1400" i="1" err="1" smtClean="0">
                <a:latin typeface="Arial" pitchFamily="34" charset="0"/>
                <a:cs typeface="Arial" pitchFamily="34" charset="0"/>
              </a:rPr>
              <a:t>Валидация</a:t>
            </a:r>
            <a:r>
              <a:rPr lang="ru-RU" sz="1400" i="1" smtClean="0">
                <a:latin typeface="Arial" pitchFamily="34" charset="0"/>
                <a:cs typeface="Arial" pitchFamily="34" charset="0"/>
              </a:rPr>
              <a:t> </a:t>
            </a:r>
            <a:r>
              <a:rPr lang="ru-RU" sz="1400" smtClean="0">
                <a:latin typeface="Arial" pitchFamily="34" charset="0"/>
                <a:cs typeface="Arial" pitchFamily="34" charset="0"/>
              </a:rPr>
              <a:t>- процесс установления характеристик и ограничений метода, идентификации влияний, которые могут изменять эти характеристики и в какой степени. С другой стороны, </a:t>
            </a:r>
            <a:r>
              <a:rPr lang="uk-UA" sz="1400" err="1" smtClean="0">
                <a:latin typeface="Arial" pitchFamily="34" charset="0"/>
                <a:cs typeface="Arial" pitchFamily="34" charset="0"/>
              </a:rPr>
              <a:t>валидация</a:t>
            </a:r>
            <a:r>
              <a:rPr lang="ru-RU" sz="1400" smtClean="0">
                <a:latin typeface="Arial" pitchFamily="34" charset="0"/>
                <a:cs typeface="Arial" pitchFamily="34" charset="0"/>
              </a:rPr>
              <a:t> - это процесс подтверждения того, что метод является пригодным для соответствующей цели, то есть,  может быть использован для решения специфической аналитической проблемы.</a:t>
            </a:r>
          </a:p>
          <a:p>
            <a:pPr algn="just"/>
            <a:r>
              <a:rPr lang="ru-RU" sz="1400" smtClean="0">
                <a:latin typeface="Arial" pitchFamily="34" charset="0"/>
                <a:cs typeface="Arial" pitchFamily="34" charset="0"/>
              </a:rPr>
              <a:t>В соответствии со стандартом </a:t>
            </a:r>
            <a:r>
              <a:rPr lang="uk-UA" sz="1400" smtClean="0">
                <a:latin typeface="Arial" pitchFamily="34" charset="0"/>
                <a:cs typeface="Arial" pitchFamily="34" charset="0"/>
              </a:rPr>
              <a:t>ISO/</a:t>
            </a:r>
            <a:r>
              <a:rPr lang="en-US" sz="1400" smtClean="0">
                <a:latin typeface="Arial" pitchFamily="34" charset="0"/>
                <a:cs typeface="Arial" pitchFamily="34" charset="0"/>
              </a:rPr>
              <a:t>IEC</a:t>
            </a:r>
            <a:r>
              <a:rPr lang="ru-RU" sz="1400" smtClean="0">
                <a:latin typeface="Arial" pitchFamily="34" charset="0"/>
                <a:cs typeface="Arial" pitchFamily="34" charset="0"/>
              </a:rPr>
              <a:t> 17025 все методы испытания, используемые в лабораториях, должны быть </a:t>
            </a:r>
            <a:r>
              <a:rPr lang="uk-UA" sz="1400" err="1" smtClean="0">
                <a:latin typeface="Arial" pitchFamily="34" charset="0"/>
                <a:cs typeface="Arial" pitchFamily="34" charset="0"/>
              </a:rPr>
              <a:t>валидированы</a:t>
            </a:r>
            <a:r>
              <a:rPr lang="ru-RU" sz="1400" smtClean="0">
                <a:latin typeface="Arial" pitchFamily="34" charset="0"/>
                <a:cs typeface="Arial" pitchFamily="34" charset="0"/>
              </a:rPr>
              <a:t> и утверждены. </a:t>
            </a:r>
            <a:r>
              <a:rPr lang="ru-RU" sz="1400" err="1" smtClean="0">
                <a:latin typeface="Arial" pitchFamily="34" charset="0"/>
                <a:cs typeface="Arial" pitchFamily="34" charset="0"/>
              </a:rPr>
              <a:t>Валидация</a:t>
            </a:r>
            <a:r>
              <a:rPr lang="ru-RU" sz="1400" smtClean="0">
                <a:latin typeface="Arial" pitchFamily="34" charset="0"/>
                <a:cs typeface="Arial" pitchFamily="34" charset="0"/>
              </a:rPr>
              <a:t> методов выполняется для того, чтобы достичь необходимых характеристик типа точности, </a:t>
            </a:r>
            <a:r>
              <a:rPr lang="ru-RU" sz="1400" err="1" smtClean="0">
                <a:latin typeface="Arial" pitchFamily="34" charset="0"/>
                <a:cs typeface="Arial" pitchFamily="34" charset="0"/>
              </a:rPr>
              <a:t>воспроизводимости</a:t>
            </a:r>
            <a:r>
              <a:rPr lang="ru-RU" sz="1400" smtClean="0">
                <a:latin typeface="Arial" pitchFamily="34" charset="0"/>
                <a:cs typeface="Arial" pitchFamily="34" charset="0"/>
              </a:rPr>
              <a:t> и надежности результатов испытания.</a:t>
            </a:r>
          </a:p>
          <a:p>
            <a:pPr algn="ctr">
              <a:lnSpc>
                <a:spcPct val="80000"/>
              </a:lnSpc>
            </a:pPr>
            <a:endParaRPr lang="ru-RU" sz="1400" smtClean="0">
              <a:latin typeface="Arial" pitchFamily="34" charset="0"/>
              <a:cs typeface="Arial" pitchFamily="34" charset="0"/>
            </a:endParaRPr>
          </a:p>
          <a:p>
            <a:pPr algn="ctr">
              <a:lnSpc>
                <a:spcPct val="80000"/>
              </a:lnSpc>
            </a:pPr>
            <a:r>
              <a:rPr lang="ru-RU" sz="1400" b="1" i="1" smtClean="0">
                <a:latin typeface="Arial" pitchFamily="34" charset="0"/>
                <a:cs typeface="Arial" pitchFamily="34" charset="0"/>
              </a:rPr>
              <a:t>ОБЩИЙ НАБОР ПОКАЗАТЕЛЕЙ ВАЛИДАЦИИ</a:t>
            </a:r>
          </a:p>
          <a:p>
            <a:pPr>
              <a:lnSpc>
                <a:spcPct val="80000"/>
              </a:lnSpc>
            </a:pPr>
            <a:endParaRPr lang="ru-RU" sz="1400" smtClean="0">
              <a:latin typeface="Arial" pitchFamily="34" charset="0"/>
              <a:cs typeface="Arial" pitchFamily="34" charset="0"/>
            </a:endParaRPr>
          </a:p>
          <a:p>
            <a:pPr>
              <a:lnSpc>
                <a:spcPct val="80000"/>
              </a:lnSpc>
              <a:buFont typeface="Wingdings" pitchFamily="2" charset="2"/>
              <a:buChar char="Ø"/>
            </a:pPr>
            <a:r>
              <a:rPr lang="ru-RU" sz="1400" smtClean="0">
                <a:latin typeface="Arial" pitchFamily="34" charset="0"/>
                <a:cs typeface="Arial" pitchFamily="34" charset="0"/>
              </a:rPr>
              <a:t>Специфичность/ селективность</a:t>
            </a:r>
          </a:p>
          <a:p>
            <a:pPr>
              <a:lnSpc>
                <a:spcPct val="80000"/>
              </a:lnSpc>
            </a:pPr>
            <a:r>
              <a:rPr lang="ru-RU" sz="1400" smtClean="0">
                <a:latin typeface="Arial" pitchFamily="34" charset="0"/>
                <a:cs typeface="Arial" pitchFamily="34" charset="0"/>
              </a:rPr>
              <a:t> </a:t>
            </a:r>
          </a:p>
          <a:p>
            <a:pPr>
              <a:lnSpc>
                <a:spcPct val="80000"/>
              </a:lnSpc>
              <a:buFont typeface="Wingdings" pitchFamily="2" charset="2"/>
              <a:buChar char="Ø"/>
            </a:pPr>
            <a:r>
              <a:rPr lang="ru-RU" sz="1400" smtClean="0">
                <a:latin typeface="Arial" pitchFamily="34" charset="0"/>
                <a:cs typeface="Arial" pitchFamily="34" charset="0"/>
              </a:rPr>
              <a:t>Правильность/точность (процент возврата </a:t>
            </a:r>
            <a:r>
              <a:rPr lang="uk-UA" sz="1400" err="1" smtClean="0">
                <a:latin typeface="Arial" pitchFamily="34" charset="0"/>
                <a:cs typeface="Arial" pitchFamily="34" charset="0"/>
              </a:rPr>
              <a:t>Re</a:t>
            </a:r>
            <a:r>
              <a:rPr lang="en-US" sz="1400" smtClean="0">
                <a:latin typeface="Arial" pitchFamily="34" charset="0"/>
                <a:cs typeface="Arial" pitchFamily="34" charset="0"/>
              </a:rPr>
              <a:t>c</a:t>
            </a:r>
            <a:r>
              <a:rPr lang="ru-RU" sz="1400" smtClean="0">
                <a:latin typeface="Arial" pitchFamily="34" charset="0"/>
                <a:cs typeface="Arial" pitchFamily="34" charset="0"/>
              </a:rPr>
              <a:t>)</a:t>
            </a: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uk-UA" sz="1400" err="1" smtClean="0">
                <a:latin typeface="Arial" pitchFamily="34" charset="0"/>
                <a:cs typeface="Arial" pitchFamily="34" charset="0"/>
              </a:rPr>
              <a:t>Прецизионность</a:t>
            </a:r>
            <a:r>
              <a:rPr lang="ru-RU" sz="1400" smtClean="0">
                <a:latin typeface="Arial" pitchFamily="34" charset="0"/>
                <a:cs typeface="Arial" pitchFamily="34" charset="0"/>
              </a:rPr>
              <a:t> (</a:t>
            </a:r>
            <a:r>
              <a:rPr lang="ru-RU" sz="1400" err="1" smtClean="0">
                <a:latin typeface="Arial" pitchFamily="34" charset="0"/>
                <a:cs typeface="Arial" pitchFamily="34" charset="0"/>
              </a:rPr>
              <a:t>воспроизводимость</a:t>
            </a:r>
            <a:r>
              <a:rPr lang="ru-RU" sz="1400" smtClean="0">
                <a:latin typeface="Arial" pitchFamily="34" charset="0"/>
                <a:cs typeface="Arial" pitchFamily="34" charset="0"/>
              </a:rPr>
              <a:t> S</a:t>
            </a:r>
            <a:r>
              <a:rPr lang="en-US" sz="1400" baseline="-14000" smtClean="0">
                <a:latin typeface="Arial" pitchFamily="34" charset="0"/>
                <a:cs typeface="Arial" pitchFamily="34" charset="0"/>
              </a:rPr>
              <a:t>R</a:t>
            </a:r>
            <a:r>
              <a:rPr lang="ru-RU" sz="1400" smtClean="0">
                <a:latin typeface="Arial" pitchFamily="34" charset="0"/>
                <a:cs typeface="Arial" pitchFamily="34" charset="0"/>
              </a:rPr>
              <a:t>/ сходимость </a:t>
            </a:r>
            <a:r>
              <a:rPr lang="uk-UA" sz="1400" err="1" smtClean="0">
                <a:latin typeface="Arial" pitchFamily="34" charset="0"/>
                <a:cs typeface="Arial" pitchFamily="34" charset="0"/>
              </a:rPr>
              <a:t>S</a:t>
            </a:r>
            <a:r>
              <a:rPr lang="uk-UA" sz="1400" baseline="-14000" err="1" smtClean="0">
                <a:latin typeface="Arial" pitchFamily="34" charset="0"/>
                <a:cs typeface="Arial" pitchFamily="34" charset="0"/>
              </a:rPr>
              <a:t>r</a:t>
            </a:r>
            <a:r>
              <a:rPr lang="ru-RU" sz="1400" smtClean="0">
                <a:latin typeface="Arial" pitchFamily="34" charset="0"/>
                <a:cs typeface="Arial" pitchFamily="34" charset="0"/>
              </a:rPr>
              <a:t>)</a:t>
            </a: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ru-RU" sz="1400" smtClean="0">
                <a:latin typeface="Arial" pitchFamily="34" charset="0"/>
                <a:cs typeface="Arial" pitchFamily="34" charset="0"/>
              </a:rPr>
              <a:t>Чувствительность /(</a:t>
            </a:r>
            <a:r>
              <a:rPr lang="uk-UA" sz="1400" smtClean="0">
                <a:latin typeface="Arial" pitchFamily="34" charset="0"/>
                <a:cs typeface="Arial" pitchFamily="34" charset="0"/>
              </a:rPr>
              <a:t>LOD</a:t>
            </a:r>
            <a:r>
              <a:rPr lang="ru-RU" sz="1400" smtClean="0">
                <a:latin typeface="Arial" pitchFamily="34" charset="0"/>
                <a:cs typeface="Arial" pitchFamily="34" charset="0"/>
              </a:rPr>
              <a:t>, </a:t>
            </a:r>
            <a:r>
              <a:rPr lang="en-US" sz="1400" smtClean="0">
                <a:latin typeface="Arial" pitchFamily="34" charset="0"/>
                <a:cs typeface="Arial" pitchFamily="34" charset="0"/>
              </a:rPr>
              <a:t>LOQ</a:t>
            </a:r>
            <a:r>
              <a:rPr lang="ru-RU" sz="1400" smtClean="0">
                <a:latin typeface="Arial" pitchFamily="34" charset="0"/>
                <a:cs typeface="Arial" pitchFamily="34" charset="0"/>
              </a:rPr>
              <a:t>)</a:t>
            </a: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ru-RU" sz="1400" smtClean="0">
                <a:latin typeface="Arial" pitchFamily="34" charset="0"/>
                <a:cs typeface="Arial" pitchFamily="34" charset="0"/>
              </a:rPr>
              <a:t>Линейность</a:t>
            </a: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ru-RU" sz="1400" smtClean="0">
                <a:latin typeface="Arial" pitchFamily="34" charset="0"/>
                <a:cs typeface="Arial" pitchFamily="34" charset="0"/>
              </a:rPr>
              <a:t>Диапазон измерения</a:t>
            </a: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ru-RU" sz="1400" err="1" smtClean="0">
                <a:latin typeface="Arial" pitchFamily="34" charset="0"/>
                <a:cs typeface="Arial" pitchFamily="34" charset="0"/>
              </a:rPr>
              <a:t>Робасность</a:t>
            </a:r>
            <a:endParaRPr lang="ru-RU" sz="1400" smtClean="0">
              <a:latin typeface="Arial" pitchFamily="34" charset="0"/>
              <a:cs typeface="Arial" pitchFamily="34" charset="0"/>
            </a:endParaRPr>
          </a:p>
          <a:p>
            <a:pPr>
              <a:lnSpc>
                <a:spcPct val="80000"/>
              </a:lnSpc>
              <a:buFont typeface="Wingdings" pitchFamily="2" charset="2"/>
              <a:buChar char="Ø"/>
            </a:pPr>
            <a:endParaRPr lang="ru-RU" sz="1400" smtClean="0">
              <a:latin typeface="Arial" pitchFamily="34" charset="0"/>
              <a:cs typeface="Arial" pitchFamily="34" charset="0"/>
            </a:endParaRPr>
          </a:p>
          <a:p>
            <a:pPr>
              <a:lnSpc>
                <a:spcPct val="80000"/>
              </a:lnSpc>
              <a:buFont typeface="Wingdings" pitchFamily="2" charset="2"/>
              <a:buChar char="Ø"/>
            </a:pPr>
            <a:r>
              <a:rPr lang="ru-RU" sz="1400" smtClean="0">
                <a:latin typeface="Arial" pitchFamily="34" charset="0"/>
                <a:cs typeface="Arial" pitchFamily="34" charset="0"/>
              </a:rPr>
              <a:t>Неопределенность U</a:t>
            </a:r>
          </a:p>
          <a:p>
            <a:pPr algn="just"/>
            <a:endParaRPr lang="ru-RU" smtClean="0"/>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19" name="Picture 2"/>
          <p:cNvPicPr>
            <a:picLocks noChangeAspect="1" noChangeArrowheads="1"/>
          </p:cNvPicPr>
          <p:nvPr/>
        </p:nvPicPr>
        <p:blipFill>
          <a:blip r:embed="rId3"/>
          <a:srcRect/>
          <a:stretch>
            <a:fillRect/>
          </a:stretch>
        </p:blipFill>
        <p:spPr bwMode="auto">
          <a:xfrm>
            <a:off x="1928794" y="2500306"/>
            <a:ext cx="5619750" cy="2800350"/>
          </a:xfrm>
          <a:prstGeom prst="rect">
            <a:avLst/>
          </a:prstGeom>
          <a:noFill/>
          <a:ln w="9525">
            <a:noFill/>
            <a:miter lim="800000"/>
            <a:headEnd/>
            <a:tailEnd/>
          </a:ln>
          <a:effectLst/>
        </p:spPr>
      </p:pic>
      <p:sp>
        <p:nvSpPr>
          <p:cNvPr id="20" name="Прямоугольник 19"/>
          <p:cNvSpPr/>
          <p:nvPr/>
        </p:nvSpPr>
        <p:spPr>
          <a:xfrm>
            <a:off x="214282" y="1643050"/>
            <a:ext cx="8643998" cy="738664"/>
          </a:xfrm>
          <a:prstGeom prst="rect">
            <a:avLst/>
          </a:prstGeom>
        </p:spPr>
        <p:txBody>
          <a:bodyPr wrap="square">
            <a:spAutoFit/>
          </a:bodyPr>
          <a:lstStyle/>
          <a:p>
            <a:pPr indent="179388" algn="ctr"/>
            <a:r>
              <a:rPr lang="ru-RU" sz="1400" smtClean="0">
                <a:latin typeface="Arial" pitchFamily="34" charset="0"/>
                <a:cs typeface="Arial" pitchFamily="34" charset="0"/>
              </a:rPr>
              <a:t>Основополагающим документом по проведению валидации аналитических методов является руководство  ЕВРАХЕМ.</a:t>
            </a:r>
          </a:p>
          <a:p>
            <a:pPr indent="179388" algn="just"/>
            <a:endParaRPr lang="ru-RU" sz="1400" smtClean="0"/>
          </a:p>
        </p:txBody>
      </p:sp>
      <p:graphicFrame>
        <p:nvGraphicFramePr>
          <p:cNvPr id="144385" name="Object 1"/>
          <p:cNvGraphicFramePr>
            <a:graphicFrameLocks noChangeAspect="1"/>
          </p:cNvGraphicFramePr>
          <p:nvPr/>
        </p:nvGraphicFramePr>
        <p:xfrm>
          <a:off x="571472" y="3143248"/>
          <a:ext cx="1204912" cy="1295400"/>
        </p:xfrm>
        <a:graphic>
          <a:graphicData uri="http://schemas.openxmlformats.org/presentationml/2006/ole">
            <p:oleObj spid="_x0000_s8194" name="Clip" r:id="rId4" imgW="3025440" imgH="3252600" progId="">
              <p:embed/>
            </p:oleObj>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Rectangle 2"/>
          <p:cNvSpPr>
            <a:spLocks noGrp="1" noChangeArrowheads="1"/>
          </p:cNvSpPr>
          <p:nvPr>
            <p:ph type="title"/>
          </p:nvPr>
        </p:nvSpPr>
        <p:spPr>
          <a:xfrm>
            <a:off x="357158" y="1214422"/>
            <a:ext cx="8229600" cy="428628"/>
          </a:xfrm>
        </p:spPr>
        <p:txBody>
          <a:bodyPr>
            <a:normAutofit fontScale="90000"/>
          </a:bodyPr>
          <a:lstStyle/>
          <a:p>
            <a:pPr algn="ctr" eaLnBrk="1" hangingPunct="1"/>
            <a:r>
              <a:rPr lang="ru-RU" sz="2400" b="1" smtClean="0"/>
              <a:t>Важные характеристики </a:t>
            </a:r>
            <a:r>
              <a:rPr lang="ru-RU" sz="2400" b="1" err="1" smtClean="0"/>
              <a:t>валидации</a:t>
            </a:r>
            <a:r>
              <a:rPr lang="ru-RU" sz="2400" b="1" smtClean="0"/>
              <a:t> для различных типов испытания</a:t>
            </a:r>
          </a:p>
        </p:txBody>
      </p:sp>
      <p:sp>
        <p:nvSpPr>
          <p:cNvPr id="6" name="Rectangle 5"/>
          <p:cNvSpPr>
            <a:spLocks noChangeArrowheads="1"/>
          </p:cNvSpPr>
          <p:nvPr/>
        </p:nvSpPr>
        <p:spPr bwMode="auto">
          <a:xfrm>
            <a:off x="1139794" y="2255854"/>
            <a:ext cx="1219200" cy="0"/>
          </a:xfrm>
          <a:prstGeom prst="rect">
            <a:avLst/>
          </a:prstGeom>
          <a:noFill/>
          <a:ln w="9525">
            <a:noFill/>
            <a:miter lim="800000"/>
            <a:headEnd/>
            <a:tailEnd/>
          </a:ln>
        </p:spPr>
        <p:txBody>
          <a:bodyPr wrap="none">
            <a:spAutoFit/>
          </a:bodyPr>
          <a:lstStyle/>
          <a:p>
            <a:endParaRPr lang="ru-RU"/>
          </a:p>
        </p:txBody>
      </p:sp>
      <p:graphicFrame>
        <p:nvGraphicFramePr>
          <p:cNvPr id="7" name="Group 581"/>
          <p:cNvGraphicFramePr>
            <a:graphicFrameLocks/>
          </p:cNvGraphicFramePr>
          <p:nvPr/>
        </p:nvGraphicFramePr>
        <p:xfrm>
          <a:off x="431769" y="2155842"/>
          <a:ext cx="8158163" cy="3547872"/>
        </p:xfrm>
        <a:graphic>
          <a:graphicData uri="http://schemas.openxmlformats.org/drawingml/2006/table">
            <a:tbl>
              <a:tblPr/>
              <a:tblGrid>
                <a:gridCol w="1811338"/>
                <a:gridCol w="1409700"/>
                <a:gridCol w="1644650"/>
                <a:gridCol w="1646237"/>
                <a:gridCol w="1646238"/>
              </a:tblGrid>
              <a:tr h="315913">
                <a:tc rowSpan="2">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             Тип испытания</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200" b="0" i="0" u="none" strike="noStrike" cap="none" normalizeH="0" baseline="0" smtClean="0">
                        <a:ln>
                          <a:noFill/>
                        </a:ln>
                        <a:solidFill>
                          <a:schemeClr val="tx1"/>
                        </a:solidFill>
                        <a:effectLst/>
                        <a:latin typeface="Arial" pitchFamily="34" charset="0"/>
                      </a:endParaRP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Требование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 Идентификация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Тест на примеси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Содержание или эффективность действия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Количественно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Предел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ru-RU"/>
                    </a:p>
                  </a:txBody>
                  <a:tcPr/>
                </a:tc>
              </a:tr>
              <a:tr h="180975">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Точность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Прецизионность:</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ru-RU" sz="12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r>
              <a:tr h="254000">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Сходимость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9875">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err="1" smtClean="0">
                          <a:ln>
                            <a:noFill/>
                          </a:ln>
                          <a:solidFill>
                            <a:schemeClr val="tx1"/>
                          </a:solidFill>
                          <a:effectLst/>
                          <a:latin typeface="Arial" pitchFamily="34" charset="0"/>
                        </a:rPr>
                        <a:t>Воспроизводимость</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 </a:t>
                      </a:r>
                      <a:r>
                        <a:rPr kumimoji="0" lang="ru-RU" sz="1200" b="0" i="0" u="none" strike="noStrike" cap="none" normalizeH="0" baseline="30000" smtClean="0">
                          <a:ln>
                            <a:noFill/>
                          </a:ln>
                          <a:solidFill>
                            <a:schemeClr val="tx1"/>
                          </a:solidFill>
                          <a:effectLst/>
                          <a:latin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 </a:t>
                      </a:r>
                      <a:r>
                        <a:rPr kumimoji="0" lang="ru-RU" sz="1200" b="0" i="0" u="none" strike="noStrike" cap="none" normalizeH="0" baseline="30000" smtClean="0">
                          <a:ln>
                            <a:noFill/>
                          </a:ln>
                          <a:solidFill>
                            <a:schemeClr val="tx1"/>
                          </a:solidFill>
                          <a:effectLst/>
                          <a:latin typeface="Arial" pitchFamily="34"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606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Специфичность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 </a:t>
                      </a:r>
                      <a:r>
                        <a:rPr kumimoji="0" lang="ru-RU" sz="1200" b="0" i="0" u="none" strike="noStrike" cap="none" normalizeH="0" baseline="30000" smtClean="0">
                          <a:ln>
                            <a:noFill/>
                          </a:ln>
                          <a:solidFill>
                            <a:schemeClr val="tx1"/>
                          </a:solidFill>
                          <a:effectLst/>
                          <a:latin typeface="Arial" pitchFamily="34"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01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Предел обнаружения</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Предел количественного определения</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Линейность</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8288">
                <a:tc>
                  <a:txBody>
                    <a:body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tabLst/>
                      </a:pPr>
                      <a:r>
                        <a:rPr kumimoji="0" lang="ru-RU" sz="1200" b="1" i="0" u="none" strike="noStrike" cap="none" normalizeH="0" baseline="0" smtClean="0">
                          <a:ln>
                            <a:noFill/>
                          </a:ln>
                          <a:solidFill>
                            <a:schemeClr val="tx1"/>
                          </a:solidFill>
                          <a:effectLst/>
                          <a:latin typeface="Arial" pitchFamily="34" charset="0"/>
                        </a:rPr>
                        <a:t>Диапазон</a:t>
                      </a:r>
                      <a:r>
                        <a:rPr kumimoji="0" lang="ru-RU" sz="1200" b="0" i="0" u="none" strike="noStrike" cap="none" normalizeH="0" baseline="0" smtClean="0">
                          <a:ln>
                            <a:noFill/>
                          </a:ln>
                          <a:solidFill>
                            <a:schemeClr val="tx1"/>
                          </a:solidFill>
                          <a:effectLst/>
                          <a:latin typeface="Arial"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ru-RU" sz="1200" b="0" i="0" u="none" strike="noStrike" cap="none" normalizeH="0" baseline="0" smtClean="0">
                          <a:ln>
                            <a:noFill/>
                          </a:ln>
                          <a:solidFill>
                            <a:schemeClr val="tx1"/>
                          </a:solidFill>
                          <a:effectLst/>
                          <a:latin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 name="Line 451"/>
          <p:cNvSpPr>
            <a:spLocks noChangeShapeType="1"/>
          </p:cNvSpPr>
          <p:nvPr/>
        </p:nvSpPr>
        <p:spPr bwMode="auto">
          <a:xfrm>
            <a:off x="431769" y="2170129"/>
            <a:ext cx="1800225" cy="692150"/>
          </a:xfrm>
          <a:prstGeom prst="line">
            <a:avLst/>
          </a:prstGeom>
          <a:noFill/>
          <a:ln w="9525">
            <a:solidFill>
              <a:schemeClr val="tx1"/>
            </a:solidFill>
            <a:round/>
            <a:headEnd/>
            <a:tailEnd/>
          </a:ln>
        </p:spPr>
        <p:txBody>
          <a:bodyPr/>
          <a:lstStyle/>
          <a:p>
            <a:endParaRPr lang="ru-RU"/>
          </a:p>
        </p:txBody>
      </p:sp>
      <p:sp>
        <p:nvSpPr>
          <p:cNvPr id="9" name="Rectangle 582"/>
          <p:cNvSpPr>
            <a:spLocks noChangeArrowheads="1"/>
          </p:cNvSpPr>
          <p:nvPr/>
        </p:nvSpPr>
        <p:spPr bwMode="auto">
          <a:xfrm>
            <a:off x="142844" y="5857892"/>
            <a:ext cx="8532813" cy="830997"/>
          </a:xfrm>
          <a:prstGeom prst="rect">
            <a:avLst/>
          </a:prstGeom>
          <a:noFill/>
          <a:ln w="9525">
            <a:noFill/>
            <a:miter lim="800000"/>
            <a:headEnd/>
            <a:tailEnd/>
          </a:ln>
        </p:spPr>
        <p:txBody>
          <a:bodyPr anchor="ctr">
            <a:spAutoFit/>
          </a:bodyPr>
          <a:lstStyle/>
          <a:p>
            <a:pPr>
              <a:buFontTx/>
              <a:buChar char="-"/>
            </a:pPr>
            <a:r>
              <a:rPr lang="ru-RU" sz="1200" smtClean="0"/>
              <a:t>  </a:t>
            </a:r>
            <a:r>
              <a:rPr lang="ru-RU" sz="1200"/>
              <a:t>обычно не измеряется   </a:t>
            </a:r>
          </a:p>
          <a:p>
            <a:r>
              <a:rPr lang="ru-RU" sz="1200"/>
              <a:t>+ </a:t>
            </a:r>
            <a:r>
              <a:rPr lang="ru-RU" sz="1200" smtClean="0"/>
              <a:t>  </a:t>
            </a:r>
            <a:r>
              <a:rPr lang="ru-RU" sz="1200"/>
              <a:t>обычно измеряется </a:t>
            </a:r>
          </a:p>
          <a:p>
            <a:r>
              <a:rPr lang="ru-RU" sz="1200"/>
              <a:t>(1) может быть необходим в некоторых случаях </a:t>
            </a:r>
          </a:p>
          <a:p>
            <a:r>
              <a:rPr lang="ru-RU" sz="1200"/>
              <a:t>(2) Может не требоваться в некоторых случаях </a:t>
            </a:r>
          </a:p>
        </p:txBody>
      </p:sp>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0" name="Прямоугольник 9"/>
          <p:cNvSpPr/>
          <p:nvPr/>
        </p:nvSpPr>
        <p:spPr>
          <a:xfrm>
            <a:off x="142844" y="1526938"/>
            <a:ext cx="8786874" cy="5755422"/>
          </a:xfrm>
          <a:prstGeom prst="rect">
            <a:avLst/>
          </a:prstGeom>
        </p:spPr>
        <p:txBody>
          <a:bodyPr wrap="square">
            <a:spAutoFit/>
          </a:bodyPr>
          <a:lstStyle/>
          <a:p>
            <a:pPr algn="ctr"/>
            <a:r>
              <a:rPr lang="ru-RU" b="1" smtClean="0"/>
              <a:t>Специфичность (</a:t>
            </a:r>
            <a:r>
              <a:rPr lang="en-US" b="1" smtClean="0"/>
              <a:t>Specificity</a:t>
            </a:r>
            <a:r>
              <a:rPr lang="ru-RU" b="1" smtClean="0"/>
              <a:t>) </a:t>
            </a:r>
            <a:r>
              <a:rPr lang="en-US" b="1" smtClean="0"/>
              <a:t> (</a:t>
            </a:r>
            <a:r>
              <a:rPr lang="ru-RU" b="1" smtClean="0"/>
              <a:t>Селективность)</a:t>
            </a:r>
          </a:p>
          <a:p>
            <a:pPr algn="just"/>
            <a:endParaRPr lang="ru-RU" sz="1400" b="1" smtClean="0"/>
          </a:p>
          <a:p>
            <a:pPr indent="363538" algn="just"/>
            <a:r>
              <a:rPr lang="ru-RU" sz="1400" smtClean="0"/>
              <a:t>Руководство </a:t>
            </a:r>
            <a:r>
              <a:rPr lang="en-US" sz="1400" smtClean="0"/>
              <a:t>ICH Q2A</a:t>
            </a:r>
            <a:r>
              <a:rPr lang="ru-RU" sz="1400" smtClean="0"/>
              <a:t> использует термин «специфичность»</a:t>
            </a:r>
            <a:r>
              <a:rPr lang="en-US" sz="1400" smtClean="0"/>
              <a:t>, </a:t>
            </a:r>
            <a:r>
              <a:rPr lang="ru-RU" sz="1400" smtClean="0"/>
              <a:t>несмотря на то что, например, в I</a:t>
            </a:r>
            <a:r>
              <a:rPr lang="en-US" sz="1400" smtClean="0"/>
              <a:t>U</a:t>
            </a:r>
            <a:r>
              <a:rPr lang="ru-RU" sz="1400" smtClean="0"/>
              <a:t>РАС в настоящее время обсуждается вопрос о замене этого термина на термин «селективность». В предварительных рекомендациях </a:t>
            </a:r>
            <a:r>
              <a:rPr lang="en-US" sz="1400" smtClean="0"/>
              <a:t>IUPAC </a:t>
            </a:r>
            <a:r>
              <a:rPr lang="ru-RU" sz="1400" smtClean="0"/>
              <a:t>«Селективность в аналитической химии» уточняется различие между обоими терминами следующим образом: «Специфичность является предельным случаем селективности». </a:t>
            </a:r>
          </a:p>
          <a:p>
            <a:pPr indent="363538" algn="just"/>
            <a:r>
              <a:rPr lang="ru-RU" sz="1400" i="1" smtClean="0"/>
              <a:t>Специфичность </a:t>
            </a:r>
            <a:r>
              <a:rPr lang="en-US" sz="1400" i="1" smtClean="0"/>
              <a:t>(specificity)</a:t>
            </a:r>
            <a:r>
              <a:rPr lang="en-US" sz="1400" smtClean="0"/>
              <a:t> </a:t>
            </a:r>
            <a:r>
              <a:rPr lang="ru-RU" sz="1400" smtClean="0"/>
              <a:t>— это способность методики безусловно определять анализируемое вещество в присутствии компонентов, которые могут быть в пробе. Как правило, ими являются примеси, продукты распада, плацебо и т. д. Отсутствие специфичности у отдельной аналитической методики может быть компенсировано использованием другой дополнительной аналитической методики.</a:t>
            </a:r>
          </a:p>
          <a:p>
            <a:pPr indent="363538" algn="just"/>
            <a:r>
              <a:rPr lang="ru-RU" sz="1400" smtClean="0"/>
              <a:t>Это определение имеет следующие приложения:</a:t>
            </a:r>
          </a:p>
          <a:p>
            <a:pPr algn="just"/>
            <a:r>
              <a:rPr lang="ru-RU" sz="1400" smtClean="0"/>
              <a:t>-   проверка подлинности (обеспечить подлинность анализируемого вещества);</a:t>
            </a:r>
          </a:p>
          <a:p>
            <a:pPr algn="just"/>
            <a:r>
              <a:rPr lang="ru-RU" sz="1400" smtClean="0"/>
              <a:t>-  испытания на чистоту (обеспечить тот факт, что выполненные аналитические методики позволяют правильно определить содержание примесей, т. е. родственных примесей, тяжелых металлов, остаточных растворителей и т. д.);</a:t>
            </a:r>
          </a:p>
          <a:p>
            <a:pPr algn="just">
              <a:buFontTx/>
              <a:buChar char="-"/>
            </a:pPr>
            <a:r>
              <a:rPr lang="ru-RU" sz="1400" smtClean="0"/>
              <a:t>    количественное определение (обеспечить точность измерения при определении содержания/активности анализируемого вещества в пробе).</a:t>
            </a:r>
          </a:p>
          <a:p>
            <a:pPr algn="just"/>
            <a:endParaRPr lang="ru-RU" sz="1400" smtClean="0"/>
          </a:p>
          <a:p>
            <a:pPr indent="363538" algn="just"/>
            <a:r>
              <a:rPr lang="ru-RU" sz="1400" smtClean="0"/>
              <a:t>Идеальным случаем подтверждения специфичности (селективности) является отсутствие  на </a:t>
            </a:r>
            <a:r>
              <a:rPr lang="ru-RU" sz="1400" err="1" smtClean="0"/>
              <a:t>хроматограммах</a:t>
            </a:r>
            <a:r>
              <a:rPr lang="ru-RU" sz="1400" smtClean="0"/>
              <a:t> посторонних пиков из плацебо  или отсутствие  интерференций  пиков искомого </a:t>
            </a:r>
            <a:r>
              <a:rPr lang="ru-RU" sz="1400" err="1" smtClean="0"/>
              <a:t>аналита</a:t>
            </a:r>
            <a:r>
              <a:rPr lang="ru-RU" sz="1400" smtClean="0"/>
              <a:t> с пиками холостой пробы.</a:t>
            </a:r>
          </a:p>
          <a:p>
            <a:pPr algn="just"/>
            <a:endParaRPr lang="ru-RU" sz="1400" smtClean="0"/>
          </a:p>
          <a:p>
            <a:pPr indent="174625" algn="just"/>
            <a:endParaRPr lang="ru-RU" sz="1400" smtClean="0"/>
          </a:p>
          <a:p>
            <a:pPr algn="just"/>
            <a:endParaRPr lang="ru-RU" sz="1400" smtClean="0"/>
          </a:p>
        </p:txBody>
      </p:sp>
      <p:pic>
        <p:nvPicPr>
          <p:cNvPr id="142338"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4282" y="1571612"/>
            <a:ext cx="810443" cy="428628"/>
          </a:xfrm>
          <a:prstGeom prst="rect">
            <a:avLst/>
          </a:prstGeom>
          <a:noFill/>
          <a:ln w="9525">
            <a:noFill/>
            <a:miter lim="800000"/>
            <a:headEnd/>
            <a:tailEnd/>
          </a:ln>
          <a:effectLst/>
        </p:spPr>
      </p:pic>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133122" name="Picture 2"/>
          <p:cNvPicPr>
            <a:picLocks noChangeAspect="1" noChangeArrowheads="1"/>
          </p:cNvPicPr>
          <p:nvPr/>
        </p:nvPicPr>
        <p:blipFill>
          <a:blip r:embed="rId2">
            <a:clrChange>
              <a:clrFrom>
                <a:srgbClr val="FDFDFD"/>
              </a:clrFrom>
              <a:clrTo>
                <a:srgbClr val="FDFDFD">
                  <a:alpha val="0"/>
                </a:srgbClr>
              </a:clrTo>
            </a:clrChange>
          </a:blip>
          <a:srcRect/>
          <a:stretch>
            <a:fillRect/>
          </a:stretch>
        </p:blipFill>
        <p:spPr bwMode="auto">
          <a:xfrm>
            <a:off x="214282" y="1500174"/>
            <a:ext cx="3714776" cy="2500330"/>
          </a:xfrm>
          <a:prstGeom prst="rect">
            <a:avLst/>
          </a:prstGeom>
          <a:noFill/>
          <a:ln w="9525">
            <a:noFill/>
            <a:miter lim="800000"/>
            <a:headEnd/>
            <a:tailEnd/>
          </a:ln>
          <a:effectLst/>
        </p:spPr>
      </p:pic>
      <p:pic>
        <p:nvPicPr>
          <p:cNvPr id="133123"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572000" y="1643050"/>
            <a:ext cx="3929090" cy="2357454"/>
          </a:xfrm>
          <a:prstGeom prst="rect">
            <a:avLst/>
          </a:prstGeom>
          <a:noFill/>
          <a:ln w="9525">
            <a:noFill/>
            <a:miter lim="800000"/>
            <a:headEnd/>
            <a:tailEnd/>
          </a:ln>
          <a:effectLst/>
        </p:spPr>
      </p:pic>
      <p:pic>
        <p:nvPicPr>
          <p:cNvPr id="5"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00234" y="3886656"/>
            <a:ext cx="3838575" cy="2657475"/>
          </a:xfrm>
          <a:prstGeom prst="rect">
            <a:avLst/>
          </a:prstGeom>
          <a:noFill/>
          <a:ln w="9525">
            <a:noFill/>
            <a:miter lim="800000"/>
            <a:headEnd/>
            <a:tailEnd/>
          </a:ln>
          <a:effectLst/>
        </p:spPr>
      </p:pic>
      <p:pic>
        <p:nvPicPr>
          <p:cNvPr id="6"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586514" y="3901170"/>
            <a:ext cx="4229103" cy="2657475"/>
          </a:xfrm>
          <a:prstGeom prst="rect">
            <a:avLst/>
          </a:prstGeom>
          <a:noFill/>
          <a:ln w="9525">
            <a:noFill/>
            <a:miter lim="800000"/>
            <a:headEnd/>
            <a:tailEnd/>
          </a:ln>
          <a:effectLst/>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134148"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5720" y="1500174"/>
            <a:ext cx="3914775" cy="2657475"/>
          </a:xfrm>
          <a:prstGeom prst="rect">
            <a:avLst/>
          </a:prstGeom>
          <a:noFill/>
          <a:ln w="9525">
            <a:noFill/>
            <a:miter lim="800000"/>
            <a:headEnd/>
            <a:tailEnd/>
          </a:ln>
          <a:effectLst/>
        </p:spPr>
      </p:pic>
      <p:pic>
        <p:nvPicPr>
          <p:cNvPr id="134149" name="Picture 5"/>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429124" y="1285860"/>
            <a:ext cx="4429156" cy="3000396"/>
          </a:xfrm>
          <a:prstGeom prst="rect">
            <a:avLst/>
          </a:prstGeom>
          <a:noFill/>
          <a:ln w="9525">
            <a:noFill/>
            <a:miter lim="800000"/>
            <a:headEnd/>
            <a:tailEnd/>
          </a:ln>
          <a:effectLst/>
        </p:spPr>
      </p:pic>
      <p:pic>
        <p:nvPicPr>
          <p:cNvPr id="134150"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690112" y="3846288"/>
            <a:ext cx="4114800" cy="2895600"/>
          </a:xfrm>
          <a:prstGeom prst="rect">
            <a:avLst/>
          </a:prstGeom>
          <a:noFill/>
          <a:ln w="9525">
            <a:noFill/>
            <a:miter lim="800000"/>
            <a:headEnd/>
            <a:tailEnd/>
          </a:ln>
          <a:effectLst/>
        </p:spPr>
      </p:pic>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343308" y="1554834"/>
            <a:ext cx="8443534" cy="5262979"/>
          </a:xfrm>
          <a:prstGeom prst="rect">
            <a:avLst/>
          </a:prstGeom>
        </p:spPr>
        <p:txBody>
          <a:bodyPr wrap="square">
            <a:spAutoFit/>
          </a:bodyPr>
          <a:lstStyle/>
          <a:p>
            <a:pPr algn="just"/>
            <a:r>
              <a:rPr lang="ru-RU" sz="1400" i="1" smtClean="0"/>
              <a:t>Селективность</a:t>
            </a:r>
            <a:r>
              <a:rPr lang="ru-RU" sz="1400" smtClean="0"/>
              <a:t> в анализе может принимать две ступени :</a:t>
            </a:r>
          </a:p>
          <a:p>
            <a:pPr algn="just"/>
            <a:r>
              <a:rPr lang="ru-RU" sz="1400" i="1" smtClean="0"/>
              <a:t>Качественная</a:t>
            </a:r>
            <a:r>
              <a:rPr lang="ru-RU" sz="1400" smtClean="0"/>
              <a:t> — ступень,  в которой другие вещества не влияют на определение  искомых </a:t>
            </a:r>
            <a:r>
              <a:rPr lang="ru-RU" sz="1400" err="1" smtClean="0"/>
              <a:t>аналитов</a:t>
            </a:r>
            <a:r>
              <a:rPr lang="ru-RU" sz="1400" smtClean="0"/>
              <a:t>  согласно применяемой процедуре </a:t>
            </a:r>
            <a:r>
              <a:rPr lang="ru-RU" sz="1400" err="1" smtClean="0"/>
              <a:t>анализирования</a:t>
            </a:r>
            <a:r>
              <a:rPr lang="ru-RU" sz="1400" smtClean="0"/>
              <a:t> образца. </a:t>
            </a:r>
            <a:endParaRPr lang="en-US" sz="1400" smtClean="0"/>
          </a:p>
          <a:p>
            <a:pPr algn="just"/>
            <a:endParaRPr lang="ru-RU" sz="1400" smtClean="0"/>
          </a:p>
          <a:p>
            <a:pPr algn="just"/>
            <a:r>
              <a:rPr lang="ru-RU" sz="1400" i="1" smtClean="0"/>
              <a:t>Количественная</a:t>
            </a:r>
            <a:r>
              <a:rPr lang="ru-RU" sz="1400" smtClean="0"/>
              <a:t> — ступень, используемый в сочетании с другим словом (например постоянная, коэффициент, индекс, фактор, число) для количественной характеристики влияний (помех). Т.е. в случае </a:t>
            </a:r>
            <a:r>
              <a:rPr lang="ru-RU" sz="1400" err="1" smtClean="0"/>
              <a:t>интерферентных</a:t>
            </a:r>
            <a:r>
              <a:rPr lang="ru-RU" sz="1400" smtClean="0"/>
              <a:t> помех в определении искомого </a:t>
            </a:r>
            <a:r>
              <a:rPr lang="ru-RU" sz="1400" err="1" smtClean="0"/>
              <a:t>аналита</a:t>
            </a:r>
            <a:r>
              <a:rPr lang="ru-RU" sz="1400" smtClean="0"/>
              <a:t> необходимо введение корректировочных поправок  в расчетные формулы, учитывающие влияние.</a:t>
            </a:r>
          </a:p>
          <a:p>
            <a:pPr algn="just"/>
            <a:endParaRPr lang="ru-RU" sz="1400" smtClean="0"/>
          </a:p>
          <a:p>
            <a:pPr algn="just"/>
            <a:r>
              <a:rPr lang="ru-RU" sz="1400" smtClean="0"/>
              <a:t>Согласно  руководства ЕВРАХЕМ необходимую документацию, подтверждения селективности оформляют помимо приведенных выше </a:t>
            </a:r>
            <a:r>
              <a:rPr lang="ru-RU" sz="1400" err="1" smtClean="0"/>
              <a:t>хроматограмм</a:t>
            </a:r>
            <a:r>
              <a:rPr lang="ru-RU" sz="1400" smtClean="0"/>
              <a:t>, следующим образом:</a:t>
            </a:r>
          </a:p>
          <a:p>
            <a:endParaRPr lang="ru-RU" sz="1400" smtClean="0"/>
          </a:p>
          <a:p>
            <a:r>
              <a:rPr lang="ru-RU" sz="1400" smtClean="0"/>
              <a:t>Анализируют образец холостой пробы матрицы, как указано в описании анализа десятикратно .</a:t>
            </a:r>
          </a:p>
          <a:p>
            <a:endParaRPr lang="ru-RU" sz="1400" smtClean="0"/>
          </a:p>
          <a:p>
            <a:pPr algn="just"/>
            <a:r>
              <a:rPr lang="ru-RU" sz="1400" smtClean="0"/>
              <a:t>Результат расчета площади в области выхода анализируемых пиков не должен отклоняться значительно от 0, т.е. фактически посторонние пики должны отсутствовать. Если все же имеется какой-либо интерферирующий компонент, то  обязательно  должна быть сделана коррекция нуля введением соответствующей поправки к вычислениям (вычитание площади интерферирующего компонента из площади анализируемого). Этот факт должен быть зафиксирован в методе.</a:t>
            </a:r>
          </a:p>
          <a:p>
            <a:pPr algn="just"/>
            <a:endParaRPr lang="ru-RU" sz="1400" smtClean="0"/>
          </a:p>
          <a:p>
            <a:endParaRPr lang="ru-RU" sz="1400" smtClean="0"/>
          </a:p>
          <a:p>
            <a:r>
              <a:rPr lang="ru-RU" sz="1400" smtClean="0"/>
              <a:t/>
            </a:r>
            <a:br>
              <a:rPr lang="ru-RU" sz="1400" smtClean="0"/>
            </a:br>
            <a:endParaRPr lang="ru-RU" sz="1400" smtClean="0"/>
          </a:p>
          <a:p>
            <a:pPr algn="just"/>
            <a:endParaRPr lang="ru-RU" sz="1400"/>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343308" y="1554834"/>
            <a:ext cx="8443534" cy="6555641"/>
          </a:xfrm>
          <a:prstGeom prst="rect">
            <a:avLst/>
          </a:prstGeom>
        </p:spPr>
        <p:txBody>
          <a:bodyPr wrap="square">
            <a:spAutoFit/>
          </a:bodyPr>
          <a:lstStyle/>
          <a:p>
            <a:pPr algn="ctr"/>
            <a:r>
              <a:rPr lang="ru-RU" sz="1400" b="1" smtClean="0"/>
              <a:t>Диапазон </a:t>
            </a:r>
            <a:r>
              <a:rPr lang="en-US" sz="1400" b="1" smtClean="0"/>
              <a:t>(Range).</a:t>
            </a:r>
          </a:p>
          <a:p>
            <a:endParaRPr lang="en-US" sz="1400" smtClean="0"/>
          </a:p>
          <a:p>
            <a:pPr algn="just"/>
            <a:r>
              <a:rPr lang="ru-RU" sz="1400" smtClean="0"/>
              <a:t>Разработка метода измерения  предполагает предварительный выбор  рабочего диапазона </a:t>
            </a:r>
            <a:br>
              <a:rPr lang="ru-RU" sz="1400" smtClean="0"/>
            </a:br>
            <a:r>
              <a:rPr lang="ru-RU" sz="1400" smtClean="0"/>
              <a:t>Рабочий диапазон зависит от:</a:t>
            </a:r>
          </a:p>
          <a:p>
            <a:pPr algn="just"/>
            <a:endParaRPr lang="ru-RU" sz="1400" smtClean="0"/>
          </a:p>
          <a:p>
            <a:pPr marL="342900" indent="-342900">
              <a:buAutoNum type="alphaLcParenR"/>
            </a:pPr>
            <a:r>
              <a:rPr lang="ru-RU" sz="1400" smtClean="0"/>
              <a:t>Практических целей градуировки (калибровки).</a:t>
            </a:r>
          </a:p>
          <a:p>
            <a:pPr marL="342900" indent="-342900">
              <a:buAutoNum type="alphaLcParenR"/>
            </a:pPr>
            <a:endParaRPr lang="ru-RU" sz="1400" smtClean="0"/>
          </a:p>
          <a:p>
            <a:r>
              <a:rPr lang="ru-RU" sz="1400" smtClean="0"/>
              <a:t>Рабочий диапазон должен включать, насколько это возможно, весь  диапазон для </a:t>
            </a:r>
            <a:r>
              <a:rPr lang="ru-RU" sz="1400" err="1" smtClean="0"/>
              <a:t>анализирования</a:t>
            </a:r>
            <a:r>
              <a:rPr lang="ru-RU" sz="1400" smtClean="0"/>
              <a:t> различных образцов . Концентрация пробы, которая чаще всего встречается, должна находиться в центре рабочего диапазона.</a:t>
            </a:r>
          </a:p>
          <a:p>
            <a:endParaRPr lang="ru-RU" sz="1400" smtClean="0"/>
          </a:p>
          <a:p>
            <a:r>
              <a:rPr lang="ru-RU" sz="1400" err="1" smtClean="0"/>
              <a:t>b</a:t>
            </a:r>
            <a:r>
              <a:rPr lang="ru-RU" sz="1400" smtClean="0"/>
              <a:t>)    Возможности технической реализации.</a:t>
            </a:r>
          </a:p>
          <a:p>
            <a:endParaRPr lang="ru-RU" sz="1400" smtClean="0"/>
          </a:p>
          <a:p>
            <a:pPr algn="just"/>
            <a:r>
              <a:rPr lang="ru-RU" sz="1400" smtClean="0"/>
              <a:t>Получаемые значения измеряемых величин, нужно линейно соотносить с концентрациями.</a:t>
            </a:r>
            <a:br>
              <a:rPr lang="ru-RU" sz="1400" smtClean="0"/>
            </a:br>
            <a:r>
              <a:rPr lang="ru-RU" sz="1400" smtClean="0"/>
              <a:t>Это налагает некоторые требования, например, чтобы значение измеряемых величин, в нижнем пределе рабочего диапазона значимо отличались бы от значений холостого опыта. Поэтому нижний предел рабочего диапазона должен быть равен или больше предела определения данной методики. Разводить или концентрировать пробу нужно без риска систематической ошибки.</a:t>
            </a:r>
          </a:p>
          <a:p>
            <a:pPr algn="just"/>
            <a:endParaRPr lang="ru-RU" sz="1400" smtClean="0"/>
          </a:p>
          <a:p>
            <a:r>
              <a:rPr lang="ru-RU" sz="1400" err="1" smtClean="0"/>
              <a:t>c</a:t>
            </a:r>
            <a:r>
              <a:rPr lang="ru-RU" sz="1400" smtClean="0"/>
              <a:t>)    Дисперсия значений измеряемых величин, не должна зависеть от концентрации. </a:t>
            </a:r>
          </a:p>
          <a:p>
            <a:endParaRPr lang="ru-RU" sz="1400" smtClean="0"/>
          </a:p>
          <a:p>
            <a:r>
              <a:rPr lang="ru-RU" sz="1400" smtClean="0"/>
              <a:t>Эту  независимость проверяют статистическим тестом.  Суть теста заключается в проверке однородности дисперсий на границах рабочего диапазона. Данные для этого теста получают следующим образом :</a:t>
            </a:r>
          </a:p>
          <a:p>
            <a:endParaRPr lang="ru-RU" sz="1400" smtClean="0"/>
          </a:p>
          <a:p>
            <a:pPr algn="ctr"/>
            <a:endParaRPr lang="ru-RU" sz="1400" b="1" smtClean="0"/>
          </a:p>
          <a:p>
            <a:endParaRPr lang="ru-RU" sz="1400" smtClean="0"/>
          </a:p>
          <a:p>
            <a:r>
              <a:rPr lang="ru-RU" sz="1400" smtClean="0"/>
              <a:t/>
            </a:r>
            <a:br>
              <a:rPr lang="ru-RU" sz="1400" smtClean="0"/>
            </a:br>
            <a:endParaRPr lang="ru-RU" sz="1400" smtClean="0"/>
          </a:p>
          <a:p>
            <a:pPr algn="just"/>
            <a:endParaRPr lang="ru-RU" sz="1400"/>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343308" y="1554834"/>
            <a:ext cx="8443534" cy="1169551"/>
          </a:xfrm>
          <a:prstGeom prst="rect">
            <a:avLst/>
          </a:prstGeom>
        </p:spPr>
        <p:txBody>
          <a:bodyPr wrap="square">
            <a:spAutoFit/>
          </a:bodyPr>
          <a:lstStyle/>
          <a:p>
            <a:pPr indent="263525" algn="just"/>
            <a:r>
              <a:rPr lang="ru-RU" sz="1400" smtClean="0"/>
              <a:t>С целью проверки однородности дисперсий десять раз параллельно измеряют для концентраций на нижнем и верхнем пределах (</a:t>
            </a:r>
            <a:r>
              <a:rPr lang="ru-RU" sz="1400" i="1" err="1" smtClean="0"/>
              <a:t>х</a:t>
            </a:r>
            <a:r>
              <a:rPr lang="en-US" sz="1400" i="1" baseline="-25000" smtClean="0"/>
              <a:t>min</a:t>
            </a:r>
            <a:r>
              <a:rPr lang="ru-RU" sz="1400" i="1" baseline="-25000" smtClean="0"/>
              <a:t> </a:t>
            </a:r>
            <a:r>
              <a:rPr lang="ru-RU" sz="1400" smtClean="0"/>
              <a:t>и</a:t>
            </a:r>
            <a:r>
              <a:rPr lang="ru-RU" sz="1400" i="1" smtClean="0"/>
              <a:t> </a:t>
            </a:r>
            <a:r>
              <a:rPr lang="uk-UA" sz="1400" i="1" smtClean="0"/>
              <a:t>х</a:t>
            </a:r>
            <a:r>
              <a:rPr lang="en-US" sz="1400" i="1" baseline="-25000" smtClean="0"/>
              <a:t>max</a:t>
            </a:r>
            <a:r>
              <a:rPr lang="ru-RU" sz="1400" smtClean="0"/>
              <a:t>) рабочего диапазона. В результате этих измерений получают десять значений измеренных величин, </a:t>
            </a:r>
            <a:r>
              <a:rPr lang="ru-RU" sz="1400" i="1" err="1" smtClean="0"/>
              <a:t>y</a:t>
            </a:r>
            <a:r>
              <a:rPr lang="ru-RU" sz="1400" i="1" baseline="-25000" err="1" smtClean="0"/>
              <a:t>ij</a:t>
            </a:r>
            <a:r>
              <a:rPr lang="ru-RU" sz="1400" smtClean="0"/>
              <a:t>. </a:t>
            </a:r>
          </a:p>
          <a:p>
            <a:pPr indent="263525" algn="just"/>
            <a:r>
              <a:rPr lang="ru-RU" sz="1400" smtClean="0"/>
              <a:t>Оба ряда данных с концентрациями </a:t>
            </a:r>
            <a:r>
              <a:rPr lang="ru-RU" sz="1400" i="1" err="1" smtClean="0"/>
              <a:t>х</a:t>
            </a:r>
            <a:r>
              <a:rPr lang="en-US" sz="1400" i="1" baseline="-25000" smtClean="0"/>
              <a:t>min</a:t>
            </a:r>
            <a:r>
              <a:rPr lang="ru-RU" sz="1400" i="1" baseline="-25000" smtClean="0"/>
              <a:t> </a:t>
            </a:r>
            <a:r>
              <a:rPr lang="ru-RU" sz="1400" smtClean="0"/>
              <a:t>и</a:t>
            </a:r>
            <a:r>
              <a:rPr lang="ru-RU" sz="1400" i="1" smtClean="0"/>
              <a:t> </a:t>
            </a:r>
            <a:r>
              <a:rPr lang="uk-UA" sz="1400" i="1" smtClean="0"/>
              <a:t>х</a:t>
            </a:r>
            <a:r>
              <a:rPr lang="en-US" sz="1400" i="1" baseline="-25000" smtClean="0"/>
              <a:t>max</a:t>
            </a:r>
            <a:r>
              <a:rPr lang="uk-UA" sz="1400" i="1" smtClean="0"/>
              <a:t> </a:t>
            </a:r>
            <a:r>
              <a:rPr lang="ru-RU" sz="1400" smtClean="0"/>
              <a:t>используют для </a:t>
            </a:r>
            <a:r>
              <a:rPr lang="uk-UA" sz="1400" err="1" smtClean="0"/>
              <a:t>расчета</a:t>
            </a:r>
            <a:r>
              <a:rPr lang="ru-RU" sz="1400" smtClean="0"/>
              <a:t> дисперсий  и  по уравнению :</a:t>
            </a:r>
            <a:endParaRPr lang="ru-RU" sz="1400"/>
          </a:p>
        </p:txBody>
      </p:sp>
      <p:sp>
        <p:nvSpPr>
          <p:cNvPr id="2775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7505" name="Object 1"/>
          <p:cNvGraphicFramePr>
            <a:graphicFrameLocks noChangeAspect="1"/>
          </p:cNvGraphicFramePr>
          <p:nvPr/>
        </p:nvGraphicFramePr>
        <p:xfrm>
          <a:off x="4071934" y="2501260"/>
          <a:ext cx="1095375" cy="695325"/>
        </p:xfrm>
        <a:graphic>
          <a:graphicData uri="http://schemas.openxmlformats.org/presentationml/2006/ole">
            <p:oleObj spid="_x0000_s9218" name="Формула" r:id="rId3" imgW="1180588" imgH="660113" progId="Equation.3">
              <p:embed/>
            </p:oleObj>
          </a:graphicData>
        </a:graphic>
      </p:graphicFrame>
      <p:sp>
        <p:nvSpPr>
          <p:cNvPr id="27" name="Прямоугольник 26"/>
          <p:cNvSpPr/>
          <p:nvPr/>
        </p:nvSpPr>
        <p:spPr>
          <a:xfrm>
            <a:off x="500034" y="3214686"/>
            <a:ext cx="8358246" cy="523220"/>
          </a:xfrm>
          <a:prstGeom prst="rect">
            <a:avLst/>
          </a:prstGeom>
        </p:spPr>
        <p:txBody>
          <a:bodyPr wrap="square">
            <a:spAutoFit/>
          </a:bodyPr>
          <a:lstStyle/>
          <a:p>
            <a:r>
              <a:rPr lang="ru-RU" sz="1400" smtClean="0"/>
              <a:t>Дисперсии с помощью F-критерия проверяют на значимость расхождений на пределах рабочего диапазона . Для этого вычисляют с помощью уравнения  значение PG:</a:t>
            </a:r>
            <a:endParaRPr lang="ru-RU" sz="1400"/>
          </a:p>
        </p:txBody>
      </p:sp>
      <p:sp>
        <p:nvSpPr>
          <p:cNvPr id="277529" name="Rectangle 2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 name="Группа 37"/>
          <p:cNvGrpSpPr/>
          <p:nvPr/>
        </p:nvGrpSpPr>
        <p:grpSpPr>
          <a:xfrm>
            <a:off x="3973195" y="3788410"/>
            <a:ext cx="1808163" cy="957263"/>
            <a:chOff x="3973195" y="3788410"/>
            <a:chExt cx="1808163" cy="957263"/>
          </a:xfrm>
        </p:grpSpPr>
        <p:graphicFrame>
          <p:nvGraphicFramePr>
            <p:cNvPr id="277528" name="Object 24"/>
            <p:cNvGraphicFramePr>
              <a:graphicFrameLocks noChangeAspect="1"/>
            </p:cNvGraphicFramePr>
            <p:nvPr/>
          </p:nvGraphicFramePr>
          <p:xfrm>
            <a:off x="4039870" y="3788410"/>
            <a:ext cx="698500" cy="457200"/>
          </p:xfrm>
          <a:graphic>
            <a:graphicData uri="http://schemas.openxmlformats.org/presentationml/2006/ole">
              <p:oleObj spid="_x0000_s9219" name="Формула" r:id="rId4" imgW="698400" imgH="457200" progId="Equation.3">
                <p:embed/>
              </p:oleObj>
            </a:graphicData>
          </a:graphic>
        </p:graphicFrame>
        <p:graphicFrame>
          <p:nvGraphicFramePr>
            <p:cNvPr id="277531" name="Object 27"/>
            <p:cNvGraphicFramePr>
              <a:graphicFrameLocks noChangeAspect="1"/>
            </p:cNvGraphicFramePr>
            <p:nvPr/>
          </p:nvGraphicFramePr>
          <p:xfrm>
            <a:off x="4671695" y="3880485"/>
            <a:ext cx="1109663" cy="238125"/>
          </p:xfrm>
          <a:graphic>
            <a:graphicData uri="http://schemas.openxmlformats.org/presentationml/2006/ole">
              <p:oleObj spid="_x0000_s9220" name="Формула" r:id="rId5" imgW="1091880" imgH="241200" progId="Equation.3">
                <p:embed/>
              </p:oleObj>
            </a:graphicData>
          </a:graphic>
        </p:graphicFrame>
        <p:graphicFrame>
          <p:nvGraphicFramePr>
            <p:cNvPr id="277535" name="Object 31"/>
            <p:cNvGraphicFramePr>
              <a:graphicFrameLocks noChangeAspect="1"/>
            </p:cNvGraphicFramePr>
            <p:nvPr/>
          </p:nvGraphicFramePr>
          <p:xfrm>
            <a:off x="3973195" y="4288473"/>
            <a:ext cx="698500" cy="457200"/>
          </p:xfrm>
          <a:graphic>
            <a:graphicData uri="http://schemas.openxmlformats.org/presentationml/2006/ole">
              <p:oleObj spid="_x0000_s9221" name="Формула" r:id="rId6" imgW="698400" imgH="457200" progId="Equation.3">
                <p:embed/>
              </p:oleObj>
            </a:graphicData>
          </a:graphic>
        </p:graphicFrame>
        <p:graphicFrame>
          <p:nvGraphicFramePr>
            <p:cNvPr id="277536" name="Object 32"/>
            <p:cNvGraphicFramePr>
              <a:graphicFrameLocks noChangeAspect="1"/>
            </p:cNvGraphicFramePr>
            <p:nvPr/>
          </p:nvGraphicFramePr>
          <p:xfrm>
            <a:off x="4605020" y="4380548"/>
            <a:ext cx="1109663" cy="238125"/>
          </p:xfrm>
          <a:graphic>
            <a:graphicData uri="http://schemas.openxmlformats.org/presentationml/2006/ole">
              <p:oleObj spid="_x0000_s9222" name="Формула" r:id="rId7" imgW="1091880" imgH="241200" progId="Equation.3">
                <p:embed/>
              </p:oleObj>
            </a:graphicData>
          </a:graphic>
        </p:graphicFrame>
      </p:grpSp>
      <p:sp>
        <p:nvSpPr>
          <p:cNvPr id="37" name="Прямоугольник 36"/>
          <p:cNvSpPr/>
          <p:nvPr/>
        </p:nvSpPr>
        <p:spPr>
          <a:xfrm>
            <a:off x="500034" y="4857760"/>
            <a:ext cx="8286808" cy="1815882"/>
          </a:xfrm>
          <a:prstGeom prst="rect">
            <a:avLst/>
          </a:prstGeom>
        </p:spPr>
        <p:txBody>
          <a:bodyPr wrap="square">
            <a:spAutoFit/>
          </a:bodyPr>
          <a:lstStyle/>
          <a:p>
            <a:r>
              <a:rPr lang="ru-RU" sz="1400" smtClean="0"/>
              <a:t>PG сравнивают с табличными значениями квантиля F-распределения.</a:t>
            </a:r>
          </a:p>
          <a:p>
            <a:endParaRPr lang="ru-RU" sz="1400" smtClean="0"/>
          </a:p>
          <a:p>
            <a:r>
              <a:rPr lang="ru-RU" sz="1400" smtClean="0"/>
              <a:t>а) если PG &lt;F</a:t>
            </a:r>
            <a:r>
              <a:rPr lang="ru-RU" sz="1400" baseline="-25000" smtClean="0"/>
              <a:t>f1,f2, 0.99</a:t>
            </a:r>
            <a:r>
              <a:rPr lang="ru-RU" sz="1400" smtClean="0"/>
              <a:t> разница между дисперсиями  незначима</a:t>
            </a:r>
          </a:p>
          <a:p>
            <a:r>
              <a:rPr lang="ru-RU" sz="1400" err="1" smtClean="0"/>
              <a:t>b</a:t>
            </a:r>
            <a:r>
              <a:rPr lang="ru-RU" sz="1400" smtClean="0"/>
              <a:t>) если PG &gt; F</a:t>
            </a:r>
            <a:r>
              <a:rPr lang="ru-RU" sz="1400" baseline="-25000" smtClean="0"/>
              <a:t>f1,f2, 0.99</a:t>
            </a:r>
            <a:r>
              <a:rPr lang="ru-RU" sz="1400" smtClean="0"/>
              <a:t>  разница между дисперсиями значима</a:t>
            </a:r>
            <a:endParaRPr lang="en-US" sz="1400" smtClean="0"/>
          </a:p>
          <a:p>
            <a:endParaRPr lang="en-US" sz="1400" smtClean="0"/>
          </a:p>
          <a:p>
            <a:r>
              <a:rPr lang="ru-RU" sz="1400" smtClean="0"/>
              <a:t>Если разница между дисперсиями значима, то стоит уменьшить рабочий диапазон до размеров, при которых расхождение дисперсий будет случайно.</a:t>
            </a:r>
          </a:p>
          <a:p>
            <a:endParaRPr lang="ru-RU" sz="1400"/>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Прямоугольник 8"/>
          <p:cNvSpPr/>
          <p:nvPr/>
        </p:nvSpPr>
        <p:spPr>
          <a:xfrm>
            <a:off x="285720" y="1536174"/>
            <a:ext cx="8572560" cy="5539978"/>
          </a:xfrm>
          <a:prstGeom prst="rect">
            <a:avLst/>
          </a:prstGeom>
        </p:spPr>
        <p:txBody>
          <a:bodyPr wrap="square">
            <a:spAutoFit/>
          </a:bodyPr>
          <a:lstStyle/>
          <a:p>
            <a:pPr algn="ctr"/>
            <a:r>
              <a:rPr lang="ru-RU" b="1" smtClean="0"/>
              <a:t>Точность (</a:t>
            </a:r>
            <a:r>
              <a:rPr lang="en-US" b="1" smtClean="0"/>
              <a:t>Accuracy)</a:t>
            </a:r>
            <a:r>
              <a:rPr lang="ru-RU" b="1" smtClean="0"/>
              <a:t> и правильность (</a:t>
            </a:r>
            <a:r>
              <a:rPr lang="en-US" b="1" smtClean="0"/>
              <a:t>Trueness)</a:t>
            </a:r>
            <a:endParaRPr lang="ru-RU" b="1" smtClean="0"/>
          </a:p>
          <a:p>
            <a:pPr indent="179388" algn="just"/>
            <a:endParaRPr lang="en-US" sz="1400" i="1" smtClean="0"/>
          </a:p>
          <a:p>
            <a:pPr indent="179388" algn="just"/>
            <a:r>
              <a:rPr lang="ru-RU" sz="1400" i="1" smtClean="0"/>
              <a:t>Точность</a:t>
            </a:r>
            <a:r>
              <a:rPr lang="ru-RU" sz="1400" smtClean="0"/>
              <a:t> — близость соглашения между результатом испытания и принятым </a:t>
            </a:r>
            <a:r>
              <a:rPr lang="ru-RU" sz="1400" err="1" smtClean="0"/>
              <a:t>референтным</a:t>
            </a:r>
            <a:r>
              <a:rPr lang="ru-RU" sz="1400" smtClean="0"/>
              <a:t> (приписанным) значением. Термин точность при применении к множеству (выборке) результатов испытаний включает комбинацию компонентов случайной ошибки и общей систематической ошибки или компонента смещения. Иногда употребляется термин «истинность» </a:t>
            </a:r>
            <a:r>
              <a:rPr lang="en-US" sz="1400" smtClean="0"/>
              <a:t>(trueness).</a:t>
            </a:r>
            <a:endParaRPr lang="ru-RU" sz="1400" smtClean="0"/>
          </a:p>
          <a:p>
            <a:pPr indent="263525" algn="just"/>
            <a:endParaRPr lang="en-US" sz="1400" smtClean="0"/>
          </a:p>
          <a:p>
            <a:pPr indent="263525" algn="just"/>
            <a:r>
              <a:rPr lang="ru-RU" sz="1400" smtClean="0"/>
              <a:t>Точностью также называют количественную разницу между средним из набора результатов или индивидуального результата и значения, которое принято как истинное или правильное значение для измеренного количества.</a:t>
            </a:r>
            <a:r>
              <a:rPr lang="en-US" sz="1400" smtClean="0"/>
              <a:t> </a:t>
            </a:r>
            <a:r>
              <a:rPr lang="ru-RU" sz="1400" smtClean="0"/>
              <a:t>Степень соответствия между аналитическим результатом и истинным значением должна быть высокой. </a:t>
            </a:r>
            <a:endParaRPr lang="en-US" sz="1400" smtClean="0"/>
          </a:p>
          <a:p>
            <a:pPr algn="just"/>
            <a:endParaRPr lang="en-US" sz="1400" smtClean="0"/>
          </a:p>
          <a:p>
            <a:pPr indent="182563" algn="just"/>
            <a:r>
              <a:rPr lang="ru-RU" sz="1400" smtClean="0"/>
              <a:t>Правильность аналитической методики количественного определения доказывается на всем диапазоне применения . Для этого может быть использован один из представленных далее способов.</a:t>
            </a:r>
          </a:p>
          <a:p>
            <a:pPr indent="182563" algn="just"/>
            <a:endParaRPr lang="ru-RU" sz="1400" smtClean="0"/>
          </a:p>
          <a:p>
            <a:pPr indent="182563" algn="just"/>
            <a:r>
              <a:rPr lang="ru-RU" sz="1400" smtClean="0"/>
              <a:t>В качестве приводимых данных для подтверждения точности обычно приводят графические данные о регрессионной зависимости коэффициента возврата (</a:t>
            </a:r>
            <a:r>
              <a:rPr lang="en-US" sz="1400" smtClean="0"/>
              <a:t>Recovery) </a:t>
            </a:r>
            <a:r>
              <a:rPr lang="ru-RU" sz="1400" smtClean="0"/>
              <a:t> от  анализируемой концентрации и данные о распределении  так называемых остатков (</a:t>
            </a:r>
            <a:r>
              <a:rPr lang="ru-RU" sz="1400" err="1" smtClean="0"/>
              <a:t>разниц</a:t>
            </a:r>
            <a:r>
              <a:rPr lang="ru-RU" sz="1400" smtClean="0"/>
              <a:t> между фактическими значениями и значениями, полученными из регрессионной зависимости). Указывают также коэффициенты возврата, </a:t>
            </a:r>
            <a:r>
              <a:rPr lang="en-US" sz="1400" smtClean="0"/>
              <a:t> RSD </a:t>
            </a:r>
            <a:r>
              <a:rPr lang="ru-RU" sz="1400" smtClean="0"/>
              <a:t> для них.</a:t>
            </a:r>
          </a:p>
          <a:p>
            <a:pPr algn="just"/>
            <a:endParaRPr lang="en-US" sz="1400" smtClean="0"/>
          </a:p>
          <a:p>
            <a:pPr algn="just"/>
            <a:endParaRPr lang="en-US" sz="1400" smtClean="0"/>
          </a:p>
          <a:p>
            <a:endParaRPr lang="en-US" sz="1400" smtClean="0"/>
          </a:p>
          <a:p>
            <a:pPr algn="just"/>
            <a:endParaRPr lang="ru-RU" sz="1400" smtClean="0"/>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5720" y="1571612"/>
            <a:ext cx="810443" cy="428628"/>
          </a:xfrm>
          <a:prstGeom prst="rect">
            <a:avLst/>
          </a:prstGeom>
          <a:noFill/>
          <a:ln w="9525">
            <a:noFill/>
            <a:miter lim="800000"/>
            <a:headEnd/>
            <a:tailEnd/>
          </a:ln>
          <a:effectLst/>
        </p:spPr>
      </p:pic>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Прямоугольник 3"/>
          <p:cNvSpPr/>
          <p:nvPr/>
        </p:nvSpPr>
        <p:spPr>
          <a:xfrm>
            <a:off x="285720" y="1720840"/>
            <a:ext cx="8572560" cy="4185761"/>
          </a:xfrm>
          <a:prstGeom prst="rect">
            <a:avLst/>
          </a:prstGeom>
        </p:spPr>
        <p:txBody>
          <a:bodyPr wrap="square">
            <a:spAutoFit/>
          </a:bodyPr>
          <a:lstStyle/>
          <a:p>
            <a:pPr algn="just"/>
            <a:r>
              <a:rPr lang="en-US" sz="1400" smtClean="0"/>
              <a:t>1</a:t>
            </a:r>
            <a:r>
              <a:rPr lang="ru-RU" sz="1400" smtClean="0"/>
              <a:t>. </a:t>
            </a:r>
            <a:r>
              <a:rPr lang="ru-RU" sz="1400" u="sng" smtClean="0"/>
              <a:t>Метод с плацебо</a:t>
            </a:r>
            <a:r>
              <a:rPr lang="en-US" sz="1400" u="sng" smtClean="0"/>
              <a:t> </a:t>
            </a:r>
            <a:r>
              <a:rPr lang="ru-RU" sz="1400" u="sng" smtClean="0"/>
              <a:t> с нулевым содержанием определяемого компонента</a:t>
            </a:r>
            <a:r>
              <a:rPr lang="ru-RU" sz="1400" smtClean="0"/>
              <a:t>.</a:t>
            </a:r>
          </a:p>
          <a:p>
            <a:pPr algn="just"/>
            <a:r>
              <a:rPr lang="ru-RU" sz="1400" smtClean="0"/>
              <a:t>В методе с плацебо определяется фактор отклика действующего вещества в модельной смеси компонентов плацебо. Концентрация компонентов плацебо составляет 100% навески</a:t>
            </a:r>
            <a:r>
              <a:rPr lang="en-US" sz="1400" smtClean="0"/>
              <a:t> </a:t>
            </a:r>
            <a:r>
              <a:rPr lang="ru-RU" sz="1400" smtClean="0"/>
              <a:t> от номинального, указанной в методике контроля. Действующее вещество добавляется в модельную смесь в соответствии с требуемым уровнем концентрации (например, 80,100 и 120% содержания субстанции  пестицида в препарате). </a:t>
            </a:r>
          </a:p>
          <a:p>
            <a:pPr algn="just"/>
            <a:endParaRPr lang="ru-RU" sz="1400" smtClean="0"/>
          </a:p>
          <a:p>
            <a:pPr algn="just"/>
            <a:r>
              <a:rPr lang="ru-RU" sz="1400" smtClean="0"/>
              <a:t>2. Метод добавок</a:t>
            </a:r>
          </a:p>
          <a:p>
            <a:pPr algn="just"/>
            <a:r>
              <a:rPr lang="ru-RU" sz="1400" smtClean="0"/>
              <a:t>В методе добавок фактор отклика определяется путем добавления действующего вещества к образцу с известной концентрацией субстанции. Например, навеска содержит 70% целевой концентрации в пробе; затем добавками содержание субстанции доводят до 80,100,120%.</a:t>
            </a:r>
          </a:p>
          <a:p>
            <a:pPr algn="just"/>
            <a:r>
              <a:rPr lang="ru-RU" sz="1400" smtClean="0"/>
              <a:t>Для определения правильности при обоих методах (метод с плацебо и метод добавок) проводится как минимум 9 испытаний с не менее 3 концентрациями в определенном диапазоне применения методики (например, 3 концентрации с 3-кратным определением для каждой концентрации, с выполнением всех стадий аналитической методики).</a:t>
            </a:r>
          </a:p>
          <a:p>
            <a:pPr algn="just"/>
            <a:r>
              <a:rPr lang="ru-RU" sz="1400" smtClean="0"/>
              <a:t>Оценка проводится путем расчета процента нахождения известного добавленного количества действующего вещества, стандартного отклонения, коэффициента вариации </a:t>
            </a:r>
            <a:r>
              <a:rPr lang="en-US" sz="1400" smtClean="0"/>
              <a:t>(CV) </a:t>
            </a:r>
            <a:r>
              <a:rPr lang="ru-RU" sz="1400" smtClean="0"/>
              <a:t>и доверительного интервала среднего значения (Р - 95%).</a:t>
            </a:r>
          </a:p>
          <a:p>
            <a:pPr algn="just"/>
            <a:endParaRPr lang="ru-RU" sz="1400"/>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357158"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Прямоугольник 3"/>
          <p:cNvSpPr/>
          <p:nvPr/>
        </p:nvSpPr>
        <p:spPr>
          <a:xfrm>
            <a:off x="285720" y="1571612"/>
            <a:ext cx="8643998" cy="2677656"/>
          </a:xfrm>
          <a:prstGeom prst="rect">
            <a:avLst/>
          </a:prstGeom>
        </p:spPr>
        <p:txBody>
          <a:bodyPr wrap="square">
            <a:spAutoFit/>
          </a:bodyPr>
          <a:lstStyle/>
          <a:p>
            <a:pPr marL="3175" lvl="3" algn="just"/>
            <a:r>
              <a:rPr lang="ru-RU" sz="1400" smtClean="0"/>
              <a:t>3. Метод сравнения</a:t>
            </a:r>
          </a:p>
          <a:p>
            <a:pPr marL="3175" lvl="3" algn="just"/>
            <a:r>
              <a:rPr lang="ru-RU" sz="1400" smtClean="0"/>
              <a:t>Сравнение результатов аналитической методики с результатами второй, независимой и </a:t>
            </a:r>
            <a:r>
              <a:rPr lang="ru-RU" sz="1400" err="1" smtClean="0"/>
              <a:t>провалидированной</a:t>
            </a:r>
            <a:r>
              <a:rPr lang="ru-RU" sz="1400" smtClean="0"/>
              <a:t> методики.</a:t>
            </a:r>
            <a:r>
              <a:rPr lang="en-US" sz="1400" smtClean="0"/>
              <a:t> </a:t>
            </a:r>
            <a:r>
              <a:rPr lang="ru-RU" sz="1400" smtClean="0"/>
              <a:t>Расчет проводится с учетом статистических тестов (например, </a:t>
            </a:r>
            <a:r>
              <a:rPr lang="en-US" sz="1400" smtClean="0"/>
              <a:t>F- </a:t>
            </a:r>
            <a:r>
              <a:rPr lang="ru-RU" sz="1400" smtClean="0"/>
              <a:t>и </a:t>
            </a:r>
            <a:r>
              <a:rPr lang="en-US" sz="1400" smtClean="0"/>
              <a:t>t</a:t>
            </a:r>
            <a:r>
              <a:rPr lang="ru-RU" sz="1400" smtClean="0"/>
              <a:t>-критерии).</a:t>
            </a:r>
          </a:p>
          <a:p>
            <a:pPr marL="3175" lvl="3" algn="just"/>
            <a:endParaRPr lang="ru-RU" sz="1400" smtClean="0"/>
          </a:p>
          <a:p>
            <a:pPr marL="3175" lvl="3" algn="just"/>
            <a:r>
              <a:rPr lang="ru-RU" sz="1400" smtClean="0"/>
              <a:t>Для оценивания точности (правильности)  используют различные критерии: </a:t>
            </a:r>
            <a:br>
              <a:rPr lang="ru-RU" sz="1400" smtClean="0"/>
            </a:br>
            <a:r>
              <a:rPr lang="ru-RU" sz="1400" smtClean="0"/>
              <a:t>1) отношение разности величин (заданной и истинной) к заданной величине. Если процентное отклонение от заданной величины меньше 3</a:t>
            </a:r>
            <a:r>
              <a:rPr lang="en-US" sz="1400" smtClean="0"/>
              <a:t>S</a:t>
            </a:r>
            <a:r>
              <a:rPr lang="ru-RU" sz="1400" smtClean="0"/>
              <a:t> , правильность результатов находится в допустимых пределах; </a:t>
            </a:r>
          </a:p>
          <a:p>
            <a:pPr marL="3175" lvl="3" algn="just"/>
            <a:r>
              <a:rPr lang="ru-RU" sz="1400" smtClean="0"/>
              <a:t>2) по допустимому отклику в зависимости от концентрации активного компонента (см. таблицу),  для </a:t>
            </a:r>
            <a:r>
              <a:rPr lang="ru-RU" sz="1400" err="1" smtClean="0"/>
              <a:t>биоаналитических</a:t>
            </a:r>
            <a:r>
              <a:rPr lang="ru-RU" sz="1400" smtClean="0"/>
              <a:t> методов – не более 15 %, за исключением предела количественного определения – не более 20 %.</a:t>
            </a:r>
          </a:p>
        </p:txBody>
      </p:sp>
      <p:graphicFrame>
        <p:nvGraphicFramePr>
          <p:cNvPr id="5" name="Таблица 4"/>
          <p:cNvGraphicFramePr>
            <a:graphicFrameLocks noGrp="1"/>
          </p:cNvGraphicFramePr>
          <p:nvPr/>
        </p:nvGraphicFramePr>
        <p:xfrm>
          <a:off x="2500298" y="4643446"/>
          <a:ext cx="4357718" cy="2011680"/>
        </p:xfrm>
        <a:graphic>
          <a:graphicData uri="http://schemas.openxmlformats.org/drawingml/2006/table">
            <a:tbl>
              <a:tblPr/>
              <a:tblGrid>
                <a:gridCol w="2414459"/>
                <a:gridCol w="1943259"/>
              </a:tblGrid>
              <a:tr h="0">
                <a:tc>
                  <a:txBody>
                    <a:bodyPr/>
                    <a:lstStyle/>
                    <a:p>
                      <a:pPr algn="ctr">
                        <a:spcAft>
                          <a:spcPts val="0"/>
                        </a:spcAft>
                        <a:tabLst>
                          <a:tab pos="2340610" algn="l"/>
                        </a:tabLst>
                      </a:pPr>
                      <a:r>
                        <a:rPr lang="ru-RU" sz="1200" b="1">
                          <a:latin typeface="Arial"/>
                          <a:ea typeface="Times New Roman"/>
                          <a:cs typeface="Times New Roman"/>
                        </a:rPr>
                        <a:t>Активный компонент, %</a:t>
                      </a:r>
                      <a:endParaRPr lang="ru-RU" sz="10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b="1" smtClean="0">
                          <a:latin typeface="Arial"/>
                          <a:ea typeface="Times New Roman"/>
                          <a:cs typeface="Times New Roman"/>
                        </a:rPr>
                        <a:t>Коэффициент возврата, %</a:t>
                      </a:r>
                      <a:endParaRPr lang="ru-RU" sz="10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100</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98 – 102</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≥10</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98 – 102</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97 – 103</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95 – 105</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90 – 107</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0,001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80 – 110</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0,0001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80 – 110</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0,00001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60 – 115</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spcAft>
                          <a:spcPts val="0"/>
                        </a:spcAft>
                        <a:tabLst>
                          <a:tab pos="2340610" algn="l"/>
                        </a:tabLst>
                      </a:pPr>
                      <a:r>
                        <a:rPr lang="ru-RU" sz="1200">
                          <a:latin typeface="Arial"/>
                          <a:ea typeface="Times New Roman"/>
                          <a:cs typeface="Times New Roman"/>
                        </a:rPr>
                        <a:t>0,000001</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340610" algn="l"/>
                        </a:tabLst>
                      </a:pPr>
                      <a:r>
                        <a:rPr lang="ru-RU" sz="1200">
                          <a:latin typeface="Arial"/>
                          <a:ea typeface="Times New Roman"/>
                          <a:cs typeface="Times New Roman"/>
                        </a:rPr>
                        <a:t>40 – 120</a:t>
                      </a:r>
                      <a:endParaRPr lang="ru-RU" sz="10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61793" name="Rectangle 1"/>
          <p:cNvSpPr>
            <a:spLocks noChangeArrowheads="1"/>
          </p:cNvSpPr>
          <p:nvPr/>
        </p:nvSpPr>
        <p:spPr bwMode="auto">
          <a:xfrm>
            <a:off x="357158" y="4143380"/>
            <a:ext cx="8501122"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339975" algn="l"/>
              </a:tabLst>
            </a:pPr>
            <a:r>
              <a:rPr kumimoji="0" lang="ru-RU" sz="1200" b="1"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Оценка правильности в зависимости от концентрации </a:t>
            </a:r>
            <a:br>
              <a:rPr kumimoji="0" lang="ru-RU" sz="1200" b="1"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br>
            <a:r>
              <a:rPr kumimoji="0" lang="ru-RU" sz="1200" b="1"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активного компонента в анализируемом образце</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144385" name="Object 1"/>
          <p:cNvGraphicFramePr>
            <a:graphicFrameLocks noChangeAspect="1"/>
          </p:cNvGraphicFramePr>
          <p:nvPr/>
        </p:nvGraphicFramePr>
        <p:xfrm>
          <a:off x="928662" y="3500438"/>
          <a:ext cx="1204912" cy="1295400"/>
        </p:xfrm>
        <a:graphic>
          <a:graphicData uri="http://schemas.openxmlformats.org/presentationml/2006/ole">
            <p:oleObj spid="_x0000_s10242" name="Clip" r:id="rId3" imgW="3025440" imgH="3252600" progId="">
              <p:embed/>
            </p:oleObj>
          </a:graphicData>
        </a:graphic>
      </p:graphicFrame>
      <p:pic>
        <p:nvPicPr>
          <p:cNvPr id="603140" name="Picture 4"/>
          <p:cNvPicPr>
            <a:picLocks noChangeAspect="1" noChangeArrowheads="1"/>
          </p:cNvPicPr>
          <p:nvPr/>
        </p:nvPicPr>
        <p:blipFill>
          <a:blip r:embed="rId4"/>
          <a:srcRect t="6122"/>
          <a:stretch>
            <a:fillRect/>
          </a:stretch>
        </p:blipFill>
        <p:spPr bwMode="auto">
          <a:xfrm>
            <a:off x="3143240" y="2285992"/>
            <a:ext cx="5238101" cy="3286148"/>
          </a:xfrm>
          <a:prstGeom prst="rect">
            <a:avLst/>
          </a:prstGeom>
          <a:noFill/>
          <a:ln w="9525">
            <a:noFill/>
            <a:miter lim="800000"/>
            <a:headEnd/>
            <a:tailEnd/>
          </a:ln>
          <a:effectLst/>
        </p:spPr>
      </p:pic>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285720" y="1643050"/>
            <a:ext cx="8501122" cy="4955203"/>
          </a:xfrm>
          <a:prstGeom prst="rect">
            <a:avLst/>
          </a:prstGeom>
        </p:spPr>
        <p:txBody>
          <a:bodyPr wrap="square">
            <a:spAutoFit/>
          </a:bodyPr>
          <a:lstStyle/>
          <a:p>
            <a:pPr algn="ctr"/>
            <a:r>
              <a:rPr lang="ru-RU" b="1" err="1" smtClean="0"/>
              <a:t>Прецизионность</a:t>
            </a:r>
            <a:r>
              <a:rPr lang="ru-RU" b="1" smtClean="0"/>
              <a:t> </a:t>
            </a:r>
            <a:r>
              <a:rPr lang="en-US" b="1" smtClean="0"/>
              <a:t>(precision).</a:t>
            </a:r>
            <a:endParaRPr lang="ru-RU" b="1" smtClean="0"/>
          </a:p>
          <a:p>
            <a:pPr algn="ctr"/>
            <a:endParaRPr lang="ru-RU" b="1" smtClean="0"/>
          </a:p>
          <a:p>
            <a:pPr indent="363538" algn="just"/>
            <a:r>
              <a:rPr lang="ru-RU" sz="1400" err="1" smtClean="0"/>
              <a:t>Прецизионность</a:t>
            </a:r>
            <a:r>
              <a:rPr lang="ru-RU" sz="1400" smtClean="0"/>
              <a:t> аналитической методики выражает степень близости (степень дисперсии) между сериями измерений, полученных при параллельных измерениях одного однородного образца, в установленных условиях. </a:t>
            </a:r>
          </a:p>
          <a:p>
            <a:pPr indent="363538" algn="just"/>
            <a:r>
              <a:rPr lang="ru-RU" sz="1400" err="1" smtClean="0"/>
              <a:t>Прецизионность</a:t>
            </a:r>
            <a:r>
              <a:rPr lang="ru-RU" sz="1400" smtClean="0"/>
              <a:t> может исследоваться на следующих уровнях: повторяемость, промежуточная </a:t>
            </a:r>
            <a:r>
              <a:rPr lang="ru-RU" sz="1400" err="1" smtClean="0"/>
              <a:t>прецизионность</a:t>
            </a:r>
            <a:r>
              <a:rPr lang="ru-RU" sz="1400" smtClean="0"/>
              <a:t> и </a:t>
            </a:r>
            <a:r>
              <a:rPr lang="ru-RU" sz="1400" err="1" smtClean="0"/>
              <a:t>воспроизводимость</a:t>
            </a:r>
            <a:r>
              <a:rPr lang="ru-RU" sz="1400" smtClean="0"/>
              <a:t>. </a:t>
            </a:r>
            <a:r>
              <a:rPr lang="ru-RU" sz="1400" err="1" smtClean="0"/>
              <a:t>Прецизионность</a:t>
            </a:r>
            <a:r>
              <a:rPr lang="ru-RU" sz="1400" smtClean="0"/>
              <a:t> должна оцениваться на однородных аутентичных образцах. Однако если невозможно получить однородный образец, она может определяться с использованием специально приготовленных образцов или испытуемых растворов.</a:t>
            </a:r>
          </a:p>
          <a:p>
            <a:pPr algn="just"/>
            <a:r>
              <a:rPr lang="ru-RU" sz="1400" err="1" smtClean="0"/>
              <a:t>Прецизионность</a:t>
            </a:r>
            <a:r>
              <a:rPr lang="ru-RU" sz="1400" smtClean="0"/>
              <a:t> аналитической методики обычно выражается как дисперсия, стандартное отклонение или коэффициент вариабельности серий результатов измерений.</a:t>
            </a:r>
          </a:p>
          <a:p>
            <a:pPr indent="363538" algn="just"/>
            <a:r>
              <a:rPr lang="ru-RU" sz="1400" err="1" smtClean="0"/>
              <a:t>Прецизионность</a:t>
            </a:r>
            <a:r>
              <a:rPr lang="ru-RU" sz="1400" smtClean="0"/>
              <a:t> зависит только от распределения случайной ошибки и не касается истинного значения или приписанного значения. Количественные меры точности критически зависят от предусмотренных условий. Сходимость (повторяемость) и </a:t>
            </a:r>
            <a:r>
              <a:rPr lang="ru-RU" sz="1400" err="1" smtClean="0"/>
              <a:t>воспроизводимость</a:t>
            </a:r>
            <a:r>
              <a:rPr lang="ru-RU" sz="1400" smtClean="0"/>
              <a:t> — специфические наборы чрезвычайных условий. </a:t>
            </a:r>
            <a:r>
              <a:rPr lang="ru-RU" sz="1400" i="1" smtClean="0"/>
              <a:t>[Прим. к рус. переводу. Английский термин «</a:t>
            </a:r>
            <a:r>
              <a:rPr lang="ru-RU" sz="1400" i="1" err="1" smtClean="0"/>
              <a:t>precision</a:t>
            </a:r>
            <a:r>
              <a:rPr lang="ru-RU" sz="1400" i="1" smtClean="0"/>
              <a:t>», характеризующий в аналитических измерениях степень рассеяния результатов при повторении процедуры анализа одного и того же образца, не имеет общепринятого русского эквивалента. Если </a:t>
            </a:r>
            <a:r>
              <a:rPr lang="ru-RU" sz="1400" i="1" err="1" smtClean="0"/>
              <a:t>прринять</a:t>
            </a:r>
            <a:r>
              <a:rPr lang="ru-RU" sz="1400" i="1" smtClean="0"/>
              <a:t> для него термин “</a:t>
            </a:r>
            <a:r>
              <a:rPr lang="ru-RU" sz="1400" i="1" err="1" smtClean="0"/>
              <a:t>воспроизводимость</a:t>
            </a:r>
            <a:r>
              <a:rPr lang="ru-RU" sz="1400" i="1" smtClean="0"/>
              <a:t>” (Рекомендации научного Совета по аналитической химии АН СССР, 1975), это внесет путаницу в перевод </a:t>
            </a:r>
            <a:r>
              <a:rPr lang="ru-RU" sz="1400" i="1" err="1" smtClean="0"/>
              <a:t>подтерминов</a:t>
            </a:r>
            <a:r>
              <a:rPr lang="ru-RU" sz="1400" i="1" smtClean="0"/>
              <a:t> “</a:t>
            </a:r>
            <a:r>
              <a:rPr lang="ru-RU" sz="1400" i="1" err="1" smtClean="0"/>
              <a:t>repeatability</a:t>
            </a:r>
            <a:r>
              <a:rPr lang="ru-RU" sz="1400" i="1" smtClean="0"/>
              <a:t>” («сходимость») и “</a:t>
            </a:r>
            <a:r>
              <a:rPr lang="ru-RU" sz="1400" i="1" err="1" smtClean="0"/>
              <a:t>reproducibility</a:t>
            </a:r>
            <a:r>
              <a:rPr lang="ru-RU" sz="1400" i="1" smtClean="0"/>
              <a:t>” (“</a:t>
            </a:r>
            <a:r>
              <a:rPr lang="ru-RU" sz="1400" i="1" err="1" smtClean="0"/>
              <a:t>воспроизводимость</a:t>
            </a:r>
            <a:r>
              <a:rPr lang="ru-RU" sz="1400" i="1" smtClean="0"/>
              <a:t>”), отвечающих соответственно минимальному и максимальному варьированию влияющих факторов. </a:t>
            </a:r>
            <a:endParaRPr lang="ru-RU" sz="1400" smtClean="0"/>
          </a:p>
          <a:p>
            <a:pPr indent="363538" algn="just"/>
            <a:endParaRPr lang="ru-RU" sz="1400" smtClean="0"/>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4282" y="1643050"/>
            <a:ext cx="810443" cy="428628"/>
          </a:xfrm>
          <a:prstGeom prst="rect">
            <a:avLst/>
          </a:prstGeom>
          <a:noFill/>
          <a:ln w="9525">
            <a:noFill/>
            <a:miter lim="800000"/>
            <a:headEnd/>
            <a:tailEnd/>
          </a:ln>
          <a:effectLst/>
        </p:spPr>
      </p:pic>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214282" y="1501897"/>
            <a:ext cx="8643998" cy="5909310"/>
          </a:xfrm>
          <a:prstGeom prst="rect">
            <a:avLst/>
          </a:prstGeom>
        </p:spPr>
        <p:txBody>
          <a:bodyPr wrap="square">
            <a:spAutoFit/>
          </a:bodyPr>
          <a:lstStyle/>
          <a:p>
            <a:pPr algn="just"/>
            <a:r>
              <a:rPr lang="ru-RU" sz="1400" i="1" smtClean="0"/>
              <a:t>Во избежание недоразумений, слово “точность”, которое иногда используется для перевода «</a:t>
            </a:r>
            <a:r>
              <a:rPr lang="ru-RU" sz="1400" i="1" err="1" smtClean="0"/>
              <a:t>precision</a:t>
            </a:r>
            <a:r>
              <a:rPr lang="ru-RU" sz="1400" i="1" smtClean="0"/>
              <a:t>», должно относиться исключительно к термину “</a:t>
            </a:r>
            <a:r>
              <a:rPr lang="ru-RU" sz="1400" i="1" err="1" smtClean="0"/>
              <a:t>accuracy</a:t>
            </a:r>
            <a:r>
              <a:rPr lang="ru-RU" sz="1400" i="1" smtClean="0"/>
              <a:t>”, характеризующему степень близости результата к истинному значению измеряемой величины. Поэтому представляется оправданным использование для «</a:t>
            </a:r>
            <a:r>
              <a:rPr lang="ru-RU" sz="1400" i="1" err="1" smtClean="0"/>
              <a:t>precision</a:t>
            </a:r>
            <a:r>
              <a:rPr lang="ru-RU" sz="1400" i="1" smtClean="0"/>
              <a:t>» несколько непривычного термина «</a:t>
            </a:r>
            <a:r>
              <a:rPr lang="ru-RU" sz="1400" i="1" err="1" smtClean="0"/>
              <a:t>прецизионность</a:t>
            </a:r>
            <a:r>
              <a:rPr lang="ru-RU" sz="1400" i="1" smtClean="0"/>
              <a:t>». Наиболее близким по значению может быть слово «кучность».</a:t>
            </a:r>
            <a:r>
              <a:rPr lang="en-US" sz="1400" i="1" smtClean="0"/>
              <a:t>]</a:t>
            </a:r>
          </a:p>
          <a:p>
            <a:pPr algn="just"/>
            <a:endParaRPr lang="en-US" sz="1400" i="1" smtClean="0"/>
          </a:p>
          <a:p>
            <a:pPr algn="ctr"/>
            <a:r>
              <a:rPr lang="ru-RU" sz="1400" b="1" i="1" smtClean="0"/>
              <a:t>Сходимость (повторяемость) </a:t>
            </a:r>
          </a:p>
          <a:p>
            <a:pPr algn="ctr"/>
            <a:endParaRPr lang="ru-RU" sz="1400" b="1" i="1" smtClean="0"/>
          </a:p>
          <a:p>
            <a:pPr algn="just"/>
            <a:r>
              <a:rPr lang="ru-RU" sz="1400" smtClean="0"/>
              <a:t>Сходимость должна показать, что методика анализа при проведении в одинаковых условиях обеспечивает получение сравнимых результатов.</a:t>
            </a:r>
            <a:endParaRPr lang="en-US" sz="1400" smtClean="0"/>
          </a:p>
          <a:p>
            <a:endParaRPr lang="en-US" sz="1400" smtClean="0"/>
          </a:p>
          <a:p>
            <a:r>
              <a:rPr lang="ru-RU" sz="1400" smtClean="0"/>
              <a:t>Аналитические условия должны быть следующие.</a:t>
            </a:r>
          </a:p>
          <a:p>
            <a:r>
              <a:rPr lang="ru-RU" sz="1400" smtClean="0"/>
              <a:t>•	тот же самый лаборант</a:t>
            </a:r>
          </a:p>
          <a:p>
            <a:r>
              <a:rPr lang="ru-RU" sz="1400" smtClean="0"/>
              <a:t>•	тот же самый метод анализа</a:t>
            </a:r>
          </a:p>
          <a:p>
            <a:r>
              <a:rPr lang="ru-RU" sz="1400" smtClean="0"/>
              <a:t>•	тот же самый образец</a:t>
            </a:r>
          </a:p>
          <a:p>
            <a:r>
              <a:rPr lang="ru-RU" sz="1400" smtClean="0"/>
              <a:t>•	та же самая аппаратура</a:t>
            </a:r>
          </a:p>
          <a:p>
            <a:r>
              <a:rPr lang="ru-RU" sz="1400" smtClean="0"/>
              <a:t>•	в тот же самый день</a:t>
            </a:r>
          </a:p>
          <a:p>
            <a:r>
              <a:rPr lang="ru-RU" sz="1400" smtClean="0"/>
              <a:t>•	одни и те же реактивы</a:t>
            </a:r>
          </a:p>
          <a:p>
            <a:pPr algn="just"/>
            <a:endParaRPr lang="en-US" sz="1400" smtClean="0"/>
          </a:p>
          <a:p>
            <a:pPr algn="just"/>
            <a:r>
              <a:rPr lang="ru-RU" sz="1400" smtClean="0"/>
              <a:t>Сходимость может быть показана при помощи:</a:t>
            </a:r>
          </a:p>
          <a:p>
            <a:pPr algn="just"/>
            <a:r>
              <a:rPr lang="ru-RU" sz="1400" smtClean="0"/>
              <a:t>- анализа не менее </a:t>
            </a:r>
            <a:r>
              <a:rPr lang="en-US" sz="1400" smtClean="0"/>
              <a:t>6</a:t>
            </a:r>
            <a:r>
              <a:rPr lang="ru-RU" sz="1400" smtClean="0"/>
              <a:t> подготовленных проб при 100% концентрации</a:t>
            </a:r>
            <a:r>
              <a:rPr lang="en-US" sz="1400" smtClean="0"/>
              <a:t> (</a:t>
            </a:r>
            <a:r>
              <a:rPr lang="ru-RU" sz="1400" smtClean="0"/>
              <a:t>номинальном содержании) пестицидной субстанции в исследуемом растворе;</a:t>
            </a:r>
          </a:p>
          <a:p>
            <a:pPr algn="just"/>
            <a:r>
              <a:rPr lang="ru-RU" sz="1400" smtClean="0"/>
              <a:t>- анализа не менее 9 подготовленных проб в рамках диапазона применения этой методики (например, 3 концентрации, 3 повтора).</a:t>
            </a:r>
          </a:p>
          <a:p>
            <a:pPr algn="just"/>
            <a:endParaRPr lang="ru-RU" sz="1400" smtClean="0"/>
          </a:p>
          <a:p>
            <a:pPr algn="just"/>
            <a:endParaRPr lang="ru-RU" sz="1400" smtClean="0"/>
          </a:p>
          <a:p>
            <a:pPr algn="just"/>
            <a:endParaRPr lang="ru-RU" sz="1400"/>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5720" y="2714620"/>
            <a:ext cx="810443" cy="428628"/>
          </a:xfrm>
          <a:prstGeom prst="rect">
            <a:avLst/>
          </a:prstGeom>
          <a:noFill/>
          <a:ln w="9525">
            <a:noFill/>
            <a:miter lim="800000"/>
            <a:headEnd/>
            <a:tailEnd/>
          </a:ln>
          <a:effectLst/>
        </p:spPr>
      </p:pic>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Прямоугольник 4"/>
          <p:cNvSpPr/>
          <p:nvPr/>
        </p:nvSpPr>
        <p:spPr>
          <a:xfrm>
            <a:off x="285720" y="1571612"/>
            <a:ext cx="8572560" cy="2246769"/>
          </a:xfrm>
          <a:prstGeom prst="rect">
            <a:avLst/>
          </a:prstGeom>
        </p:spPr>
        <p:txBody>
          <a:bodyPr wrap="square">
            <a:spAutoFit/>
          </a:bodyPr>
          <a:lstStyle/>
          <a:p>
            <a:pPr algn="just"/>
            <a:r>
              <a:rPr lang="ru-RU" sz="1400" smtClean="0"/>
              <a:t>Оценка и расчет результатов проводится путем вычисления среднего значения, стандартного отклонения, коэффициента вариации и доверительного интервала. Критерий приемлемости для коэффициента вариации необходимо устанавливать в зависимости от предполагаемых возможных значений (например, границы нормы для содержания исходного вещества в спецификации). В зависимости от определенного коэффициента вариации и границ нормы в спецификации устанавливается число испытаний, необходимых для рутинного контроля каждой пробы.</a:t>
            </a:r>
          </a:p>
          <a:p>
            <a:pPr algn="just"/>
            <a:endParaRPr lang="ru-RU" sz="1400" smtClean="0"/>
          </a:p>
          <a:p>
            <a:pPr algn="just"/>
            <a:r>
              <a:rPr lang="ru-RU" sz="1400" smtClean="0"/>
              <a:t>Таблица 1. Отношение между количеством анализов и коэффициентом вариации для определения достоверного отклонения от заданного значения, </a:t>
            </a:r>
            <a:r>
              <a:rPr lang="ru-RU" sz="1400" err="1" smtClean="0"/>
              <a:t>р</a:t>
            </a:r>
            <a:r>
              <a:rPr lang="ru-RU" sz="1400" smtClean="0"/>
              <a:t> = 95% [по Гриму (1973)]</a:t>
            </a:r>
          </a:p>
          <a:p>
            <a:pPr algn="just"/>
            <a:endParaRPr lang="ru-RU" sz="1400"/>
          </a:p>
        </p:txBody>
      </p:sp>
      <p:graphicFrame>
        <p:nvGraphicFramePr>
          <p:cNvPr id="9" name="Таблица 8"/>
          <p:cNvGraphicFramePr>
            <a:graphicFrameLocks noGrp="1"/>
          </p:cNvGraphicFramePr>
          <p:nvPr/>
        </p:nvGraphicFramePr>
        <p:xfrm>
          <a:off x="1928794" y="3857628"/>
          <a:ext cx="5245098" cy="2495550"/>
        </p:xfrm>
        <a:graphic>
          <a:graphicData uri="http://schemas.openxmlformats.org/drawingml/2006/table">
            <a:tbl>
              <a:tblPr/>
              <a:tblGrid>
                <a:gridCol w="903340"/>
                <a:gridCol w="505743"/>
                <a:gridCol w="505743"/>
                <a:gridCol w="496201"/>
                <a:gridCol w="496201"/>
                <a:gridCol w="410320"/>
                <a:gridCol w="400778"/>
                <a:gridCol w="496201"/>
                <a:gridCol w="505743"/>
                <a:gridCol w="524828"/>
              </a:tblGrid>
              <a:tr h="571500">
                <a:tc rowSpan="2">
                  <a:txBody>
                    <a:bodyPr/>
                    <a:lstStyle/>
                    <a:p>
                      <a:pPr algn="ctr" fontAlgn="t"/>
                      <a:r>
                        <a:rPr lang="ru-RU" sz="1200" b="0" i="1" u="none" strike="noStrike">
                          <a:latin typeface="Arial"/>
                        </a:rPr>
                        <a:t>Число испытаний, </a:t>
                      </a:r>
                      <a:r>
                        <a:rPr lang="en-US" sz="1200" b="0" i="1" u="none" strike="noStrike">
                          <a:latin typeface="Arial"/>
                        </a:rPr>
                        <a:t>n</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9">
                  <a:txBody>
                    <a:bodyPr/>
                    <a:lstStyle/>
                    <a:p>
                      <a:pPr algn="ctr" fontAlgn="ctr"/>
                      <a:r>
                        <a:rPr lang="ru-RU" sz="1200" b="1" i="0" u="none" strike="noStrike">
                          <a:latin typeface="Arial"/>
                        </a:rPr>
                        <a:t>Коэффициент вариации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90500">
                <a:tc vMerge="1">
                  <a:txBody>
                    <a:bodyPr/>
                    <a:lstStyle/>
                    <a:p>
                      <a:pPr algn="ctr" fontAlgn="t"/>
                      <a:endParaRPr lang="ru-RU" sz="1200" b="0" i="0" u="none" strike="noStrike" dirty="0">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latin typeface="Arial"/>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1</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3,60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2</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3</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4</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5</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6</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7</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8</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t"/>
                      <a:r>
                        <a:rPr lang="en-US" sz="1200" b="1" i="0" u="none" strike="noStrike" smtClean="0">
                          <a:latin typeface="Arial"/>
                        </a:rPr>
                        <a:t>9</a:t>
                      </a:r>
                      <a:endParaRPr lang="ru-RU" sz="1200" b="1" i="0" u="none" strike="noStrike">
                        <a:latin typeface="Arial"/>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latin typeface="Arial"/>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Прямоугольник 3"/>
          <p:cNvSpPr/>
          <p:nvPr/>
        </p:nvSpPr>
        <p:spPr>
          <a:xfrm>
            <a:off x="285720" y="1643050"/>
            <a:ext cx="8572560" cy="5047536"/>
          </a:xfrm>
          <a:prstGeom prst="rect">
            <a:avLst/>
          </a:prstGeom>
        </p:spPr>
        <p:txBody>
          <a:bodyPr wrap="square">
            <a:spAutoFit/>
          </a:bodyPr>
          <a:lstStyle/>
          <a:p>
            <a:pPr indent="358775" algn="just"/>
            <a:r>
              <a:rPr lang="ru-RU" sz="1400" b="1" i="1" smtClean="0"/>
              <a:t>Пример: </a:t>
            </a:r>
            <a:r>
              <a:rPr lang="ru-RU" sz="1400" smtClean="0"/>
              <a:t>Если нормы количественного содержания действующего вещества в фармацевтической субстанции составляют 100 ± 2% и коэффициент вариации аналитической методики составляет 1,5%, то при количестве испытаний </a:t>
            </a:r>
            <a:r>
              <a:rPr lang="en-US" sz="1400" smtClean="0"/>
              <a:t>n</a:t>
            </a:r>
            <a:r>
              <a:rPr lang="ru-RU" sz="1400" smtClean="0"/>
              <a:t> = 3, не может быть принято статистически достоверное заключение о соответствии спецификации (± </a:t>
            </a:r>
            <a:r>
              <a:rPr lang="en-US" sz="1400" smtClean="0"/>
              <a:t>2</a:t>
            </a:r>
            <a:r>
              <a:rPr lang="ru-RU" sz="1400" smtClean="0"/>
              <a:t>,</a:t>
            </a:r>
            <a:r>
              <a:rPr lang="en-US" sz="1400" smtClean="0"/>
              <a:t>4</a:t>
            </a:r>
            <a:r>
              <a:rPr lang="ru-RU" sz="1400" smtClean="0"/>
              <a:t>% статистически достоверное). Скорее всего, для этого должно быть проведено не менее </a:t>
            </a:r>
            <a:r>
              <a:rPr lang="en-US" sz="1400" smtClean="0"/>
              <a:t>n</a:t>
            </a:r>
            <a:r>
              <a:rPr lang="ru-RU" sz="1400" smtClean="0"/>
              <a:t> </a:t>
            </a:r>
            <a:r>
              <a:rPr lang="en-US" sz="1400" smtClean="0"/>
              <a:t>=</a:t>
            </a:r>
            <a:r>
              <a:rPr lang="ru-RU" sz="1400" smtClean="0"/>
              <a:t> </a:t>
            </a:r>
            <a:r>
              <a:rPr lang="en-US" sz="1400" smtClean="0"/>
              <a:t>4</a:t>
            </a:r>
            <a:r>
              <a:rPr lang="ru-RU" sz="1400" smtClean="0"/>
              <a:t> испытаний (± 1,9% статистической достоверности).</a:t>
            </a:r>
          </a:p>
          <a:p>
            <a:pPr algn="just"/>
            <a:endParaRPr lang="ru-RU" sz="1400" smtClean="0"/>
          </a:p>
          <a:p>
            <a:pPr indent="358775" algn="just"/>
            <a:r>
              <a:rPr lang="ru-RU" sz="1400" smtClean="0"/>
              <a:t>Не имеется никаких официальных требований для максимального размера стандартного отклонения и относительного стандартного отклонения (</a:t>
            </a:r>
            <a:r>
              <a:rPr lang="ru-RU" sz="1400" err="1" smtClean="0"/>
              <a:t>s</a:t>
            </a:r>
            <a:r>
              <a:rPr lang="ru-RU" sz="1400" baseline="-25000" err="1" smtClean="0"/>
              <a:t>r</a:t>
            </a:r>
            <a:r>
              <a:rPr lang="ru-RU" sz="1400" smtClean="0"/>
              <a:t>) (или коэффициента вариации (</a:t>
            </a:r>
            <a:r>
              <a:rPr lang="en-US" sz="1400" smtClean="0"/>
              <a:t>CV)</a:t>
            </a:r>
            <a:r>
              <a:rPr lang="ru-RU" sz="1400" smtClean="0"/>
              <a:t>, что фактически есть суть одно и то же). Зависит от типа анализа. Стандартное отклонение  может изменяться между 2 и 20 %. Для анализа лекарственных соединений при контроле качества стандартное отклонение – менее </a:t>
            </a:r>
            <a:r>
              <a:rPr lang="en-US" sz="1400" smtClean="0"/>
              <a:t> 5</a:t>
            </a:r>
            <a:r>
              <a:rPr lang="ru-RU" sz="1400" smtClean="0"/>
              <a:t> %. Для биологических и </a:t>
            </a:r>
            <a:r>
              <a:rPr lang="ru-RU" sz="1400" err="1" smtClean="0"/>
              <a:t>биоаналитических</a:t>
            </a:r>
            <a:r>
              <a:rPr lang="ru-RU" sz="1400" smtClean="0"/>
              <a:t> методов – не более 15 % для каждого концентрационного уровня. Исключение составляет определение остаточных количеств  веществ, которые </a:t>
            </a:r>
            <a:r>
              <a:rPr lang="ru-RU" sz="1400" err="1" smtClean="0"/>
              <a:t>баллансируют</a:t>
            </a:r>
            <a:r>
              <a:rPr lang="ru-RU" sz="1400" smtClean="0"/>
              <a:t> на пределе количественного определения, поэтому для этого случая  – не более 20 %.</a:t>
            </a:r>
          </a:p>
          <a:p>
            <a:pPr indent="358775" algn="just"/>
            <a:endParaRPr lang="en-US" sz="1400" smtClean="0"/>
          </a:p>
          <a:p>
            <a:pPr indent="358775" algn="just"/>
            <a:r>
              <a:rPr lang="ru-RU" sz="1400" smtClean="0"/>
              <a:t>Предел сходимости  «</a:t>
            </a:r>
            <a:r>
              <a:rPr lang="ru-RU" sz="1400" b="1" i="1" err="1" smtClean="0"/>
              <a:t>r</a:t>
            </a:r>
            <a:r>
              <a:rPr lang="ru-RU" sz="1400" smtClean="0"/>
              <a:t>»: значение меньше чем или равное тому,  для которого абсолютная разность между двумя результатами испытания, полученными в условиях сходимости, можно ожидать нахождение в пределах вероятности 95 %.</a:t>
            </a:r>
          </a:p>
          <a:p>
            <a:r>
              <a:rPr lang="ru-RU" sz="1400" smtClean="0"/>
              <a:t>Сходимость (предел)  вычисляют по  формуле:   </a:t>
            </a:r>
            <a:r>
              <a:rPr lang="en-US" sz="1400" smtClean="0"/>
              <a:t>     </a:t>
            </a:r>
          </a:p>
          <a:p>
            <a:pPr algn="ctr"/>
            <a:endParaRPr lang="en-US" sz="1400" b="1" i="1" smtClean="0"/>
          </a:p>
          <a:p>
            <a:pPr algn="ctr"/>
            <a:r>
              <a:rPr lang="ru-RU" sz="1400" b="1" i="1" err="1" smtClean="0"/>
              <a:t>r</a:t>
            </a:r>
            <a:r>
              <a:rPr lang="ru-RU" sz="1400" b="1" i="1" smtClean="0"/>
              <a:t> = 2.8 * С</a:t>
            </a:r>
            <a:r>
              <a:rPr lang="en-US" sz="1400" b="1" i="1" smtClean="0"/>
              <a:t>V</a:t>
            </a:r>
            <a:r>
              <a:rPr lang="ru-RU" sz="1400" b="1" i="1" smtClean="0"/>
              <a:t> </a:t>
            </a:r>
            <a:r>
              <a:rPr lang="en-US" sz="1400" b="1" i="1" smtClean="0"/>
              <a:t>   </a:t>
            </a:r>
            <a:r>
              <a:rPr lang="ru-RU" sz="1400" smtClean="0"/>
              <a:t>или</a:t>
            </a:r>
            <a:r>
              <a:rPr lang="en-US" sz="1400" smtClean="0"/>
              <a:t>   </a:t>
            </a:r>
            <a:r>
              <a:rPr lang="ru-RU" sz="1400" b="1" i="1" smtClean="0"/>
              <a:t> </a:t>
            </a:r>
            <a:r>
              <a:rPr lang="ru-RU" sz="1400" b="1" i="1" err="1" smtClean="0"/>
              <a:t>r</a:t>
            </a:r>
            <a:r>
              <a:rPr lang="ru-RU" sz="1400" b="1" i="1" smtClean="0"/>
              <a:t> = 2.8 * </a:t>
            </a:r>
            <a:r>
              <a:rPr lang="en-US" sz="1400" b="1" i="1" smtClean="0"/>
              <a:t>S</a:t>
            </a:r>
            <a:r>
              <a:rPr lang="ru-RU" sz="1400" b="1" i="1" baseline="-25000" err="1" smtClean="0"/>
              <a:t>r</a:t>
            </a:r>
            <a:endParaRPr lang="en-US" sz="1400" smtClean="0"/>
          </a:p>
          <a:p>
            <a:endParaRPr lang="ru-RU" sz="1400" smtClean="0"/>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Rectangle 1"/>
          <p:cNvSpPr>
            <a:spLocks noChangeArrowheads="1"/>
          </p:cNvSpPr>
          <p:nvPr/>
        </p:nvSpPr>
        <p:spPr bwMode="auto">
          <a:xfrm>
            <a:off x="357158" y="1500174"/>
            <a:ext cx="842968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rPr>
              <a:t>Принятые критерии для точности во многом зависят от типа анализа. Американской ассоциацией аналитической химии (АОАС) утверждена программа для аналитических методов , в которой приводятся данные оценки сходимости как функции аналитических концентраций. </a:t>
            </a:r>
            <a:endParaRPr kumimoji="0" lang="ru-RU" sz="1400" u="none" strike="noStrike" cap="none" normalizeH="0" smtClean="0">
              <a:ln>
                <a:noFill/>
              </a:ln>
              <a:solidFill>
                <a:schemeClr val="tx1"/>
              </a:solidFill>
              <a:effectLst/>
              <a:latin typeface="Arial" pitchFamily="34" charset="0"/>
              <a:cs typeface="Arial" pitchFamily="34" charset="0"/>
            </a:endParaRPr>
          </a:p>
          <a:p>
            <a:pPr marL="0" marR="0" lvl="0" indent="450850" algn="ctr" defTabSz="914400" rtl="0" eaLnBrk="0" fontAlgn="base" latinLnBrk="0" hangingPunct="0">
              <a:lnSpc>
                <a:spcPct val="100000"/>
              </a:lnSpc>
              <a:spcBef>
                <a:spcPct val="0"/>
              </a:spcBef>
              <a:spcAft>
                <a:spcPct val="0"/>
              </a:spcAft>
              <a:buClrTx/>
              <a:buSzTx/>
              <a:buFontTx/>
              <a:buNone/>
              <a:tabLst/>
            </a:pPr>
            <a:endPar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sz="1400" b="1" u="none" strike="noStrike" cap="none" normalizeH="0" smtClean="0">
                <a:ln>
                  <a:noFill/>
                </a:ln>
                <a:solidFill>
                  <a:schemeClr val="tx1"/>
                </a:solidFill>
                <a:effectLst/>
                <a:latin typeface="Arial" pitchFamily="34" charset="0"/>
                <a:ea typeface="Times New Roman" pitchFamily="18" charset="0"/>
                <a:cs typeface="Times New Roman" pitchFamily="18" charset="0"/>
              </a:rPr>
              <a:t>Данные оценки сходимости  как функции концентрации </a:t>
            </a:r>
            <a:br>
              <a:rPr kumimoji="0" lang="ru-RU" sz="1400" b="1" u="none" strike="noStrike" cap="none" normalizeH="0" smtClean="0">
                <a:ln>
                  <a:noFill/>
                </a:ln>
                <a:solidFill>
                  <a:schemeClr val="tx1"/>
                </a:solidFill>
                <a:effectLst/>
                <a:latin typeface="Arial" pitchFamily="34" charset="0"/>
                <a:ea typeface="Times New Roman" pitchFamily="18" charset="0"/>
                <a:cs typeface="Times New Roman" pitchFamily="18" charset="0"/>
              </a:rPr>
            </a:br>
            <a:r>
              <a:rPr kumimoji="0" lang="ru-RU" sz="1400" b="1" u="none" strike="noStrike" cap="none" normalizeH="0" smtClean="0">
                <a:ln>
                  <a:noFill/>
                </a:ln>
                <a:solidFill>
                  <a:schemeClr val="tx1"/>
                </a:solidFill>
                <a:effectLst/>
                <a:latin typeface="Arial" pitchFamily="34" charset="0"/>
                <a:ea typeface="Times New Roman" pitchFamily="18" charset="0"/>
                <a:cs typeface="Times New Roman" pitchFamily="18" charset="0"/>
              </a:rPr>
              <a:t>анализируемого компонента</a:t>
            </a:r>
            <a:endParaRPr kumimoji="0" lang="ru-RU" sz="1400" b="1" u="none" strike="noStrike" cap="none" normalizeH="0" smtClean="0">
              <a:ln>
                <a:noFill/>
              </a:ln>
              <a:solidFill>
                <a:schemeClr val="tx1"/>
              </a:solidFill>
              <a:effectLst/>
              <a:latin typeface="Arial" pitchFamily="34" charset="0"/>
              <a:cs typeface="Arial" pitchFamily="34" charset="0"/>
            </a:endParaRPr>
          </a:p>
        </p:txBody>
      </p:sp>
      <p:graphicFrame>
        <p:nvGraphicFramePr>
          <p:cNvPr id="6" name="Таблица 5"/>
          <p:cNvGraphicFramePr>
            <a:graphicFrameLocks noGrp="1"/>
          </p:cNvGraphicFramePr>
          <p:nvPr/>
        </p:nvGraphicFramePr>
        <p:xfrm>
          <a:off x="785786" y="2858964"/>
          <a:ext cx="7929618" cy="3840480"/>
        </p:xfrm>
        <a:graphic>
          <a:graphicData uri="http://schemas.openxmlformats.org/drawingml/2006/table">
            <a:tbl>
              <a:tblPr/>
              <a:tblGrid>
                <a:gridCol w="4157062"/>
                <a:gridCol w="3772556"/>
              </a:tblGrid>
              <a:tr h="595317">
                <a:tc>
                  <a:txBody>
                    <a:bodyPr/>
                    <a:lstStyle/>
                    <a:p>
                      <a:pPr marL="0" indent="84138" algn="ctr">
                        <a:lnSpc>
                          <a:spcPct val="150000"/>
                        </a:lnSpc>
                        <a:spcAft>
                          <a:spcPts val="0"/>
                        </a:spcAft>
                      </a:pPr>
                      <a:r>
                        <a:rPr lang="ru-RU" sz="1400" b="0">
                          <a:latin typeface="Arial"/>
                          <a:ea typeface="Times New Roman"/>
                          <a:cs typeface="Times New Roman"/>
                        </a:rPr>
                        <a:t>Содержание анализируемого компонента,  %</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179388" algn="ctr">
                        <a:lnSpc>
                          <a:spcPct val="150000"/>
                        </a:lnSpc>
                        <a:spcAft>
                          <a:spcPts val="0"/>
                        </a:spcAft>
                      </a:pPr>
                      <a:r>
                        <a:rPr lang="ru-RU" sz="1400" b="0">
                          <a:latin typeface="Arial"/>
                          <a:ea typeface="Times New Roman"/>
                          <a:cs typeface="Times New Roman"/>
                        </a:rPr>
                        <a:t>Относительное стандартное </a:t>
                      </a:r>
                      <a:br>
                        <a:rPr lang="ru-RU" sz="1400" b="0">
                          <a:latin typeface="Arial"/>
                          <a:ea typeface="Times New Roman"/>
                          <a:cs typeface="Times New Roman"/>
                        </a:rPr>
                      </a:br>
                      <a:r>
                        <a:rPr lang="ru-RU" sz="1400" b="0">
                          <a:latin typeface="Arial"/>
                          <a:ea typeface="Times New Roman"/>
                          <a:cs typeface="Times New Roman"/>
                        </a:rPr>
                        <a:t>отклонение (</a:t>
                      </a:r>
                      <a:r>
                        <a:rPr lang="en-US" sz="1400" b="0">
                          <a:latin typeface="Arial"/>
                          <a:ea typeface="Times New Roman"/>
                          <a:cs typeface="Times New Roman"/>
                        </a:rPr>
                        <a:t>RSD</a:t>
                      </a:r>
                      <a:r>
                        <a:rPr lang="ru-RU" sz="1400" b="0">
                          <a:latin typeface="Arial"/>
                          <a:ea typeface="Times New Roman"/>
                          <a:cs typeface="Times New Roman"/>
                        </a:rPr>
                        <a:t>)</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100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1,3</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10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2,8</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2,7</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3,7</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5,3</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7,3</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11,0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0,00001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15,0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0,000001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21,0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659">
                <a:tc>
                  <a:txBody>
                    <a:bodyPr/>
                    <a:lstStyle/>
                    <a:p>
                      <a:pPr indent="457200" algn="ctr">
                        <a:lnSpc>
                          <a:spcPct val="150000"/>
                        </a:lnSpc>
                        <a:spcAft>
                          <a:spcPts val="0"/>
                        </a:spcAft>
                      </a:pPr>
                      <a:r>
                        <a:rPr lang="ru-RU" sz="1400" b="0">
                          <a:latin typeface="Arial"/>
                          <a:ea typeface="Times New Roman"/>
                          <a:cs typeface="Times New Roman"/>
                        </a:rPr>
                        <a:t>0,0000001</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7200" algn="ctr">
                        <a:lnSpc>
                          <a:spcPct val="150000"/>
                        </a:lnSpc>
                        <a:spcAft>
                          <a:spcPts val="0"/>
                        </a:spcAft>
                      </a:pPr>
                      <a:r>
                        <a:rPr lang="ru-RU" sz="1400" b="0">
                          <a:latin typeface="Arial"/>
                          <a:ea typeface="Times New Roman"/>
                          <a:cs typeface="Times New Roman"/>
                        </a:rPr>
                        <a:t>30,0</a:t>
                      </a:r>
                      <a:endParaRPr lang="ru-RU" sz="1400" b="1">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Rectangle 1"/>
          <p:cNvSpPr>
            <a:spLocks noChangeArrowheads="1"/>
          </p:cNvSpPr>
          <p:nvPr/>
        </p:nvSpPr>
        <p:spPr bwMode="auto">
          <a:xfrm>
            <a:off x="357158" y="1715619"/>
            <a:ext cx="8429684"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rPr>
              <a:t>Для оценивания допустимых пределов сходимости и </a:t>
            </a:r>
            <a:r>
              <a:rPr kumimoji="0" lang="ru-RU" sz="1400" u="none" strike="noStrike" cap="none" normalizeH="0" err="1" smtClean="0">
                <a:ln>
                  <a:noFill/>
                </a:ln>
                <a:solidFill>
                  <a:schemeClr val="tx1"/>
                </a:solidFill>
                <a:effectLst/>
                <a:latin typeface="Arial" pitchFamily="34" charset="0"/>
                <a:ea typeface="Times New Roman" pitchFamily="18" charset="0"/>
                <a:cs typeface="Times New Roman" pitchFamily="18" charset="0"/>
              </a:rPr>
              <a:t>воспроизводимости</a:t>
            </a: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rPr>
              <a:t> иногда прибегают к так называемым критериям </a:t>
            </a:r>
            <a:r>
              <a:rPr kumimoji="0" lang="ru-RU" sz="1400" u="none" strike="noStrike" cap="none" normalizeH="0" err="1" smtClean="0">
                <a:ln>
                  <a:noFill/>
                </a:ln>
                <a:solidFill>
                  <a:schemeClr val="tx1"/>
                </a:solidFill>
                <a:effectLst/>
                <a:latin typeface="Arial" pitchFamily="34" charset="0"/>
                <a:ea typeface="Times New Roman" pitchFamily="18" charset="0"/>
                <a:cs typeface="Times New Roman" pitchFamily="18" charset="0"/>
              </a:rPr>
              <a:t>Горвица</a:t>
            </a: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rPr>
              <a:t>. </a:t>
            </a:r>
            <a:r>
              <a:rPr lang="ru-RU" sz="1400" smtClean="0">
                <a:latin typeface="Arial" pitchFamily="34" charset="0"/>
                <a:ea typeface="Times New Roman" pitchFamily="18" charset="0"/>
                <a:cs typeface="Times New Roman" pitchFamily="18" charset="0"/>
              </a:rPr>
              <a:t>Это расчетный критерий, устанавливающий эмпирическую зависимость между </a:t>
            </a:r>
            <a:r>
              <a:rPr lang="en-US" sz="1400" smtClean="0">
                <a:latin typeface="Arial" pitchFamily="34" charset="0"/>
                <a:ea typeface="Times New Roman" pitchFamily="18" charset="0"/>
                <a:cs typeface="Times New Roman" pitchFamily="18" charset="0"/>
              </a:rPr>
              <a:t>RSD  (</a:t>
            </a:r>
            <a:r>
              <a:rPr lang="uk-UA" sz="1400" err="1" smtClean="0">
                <a:latin typeface="Arial" pitchFamily="34" charset="0"/>
                <a:ea typeface="Times New Roman" pitchFamily="18" charset="0"/>
                <a:cs typeface="Times New Roman" pitchFamily="18" charset="0"/>
              </a:rPr>
              <a:t>относительным</a:t>
            </a:r>
            <a:r>
              <a:rPr lang="uk-UA" sz="1400" smtClean="0">
                <a:latin typeface="Arial" pitchFamily="34" charset="0"/>
                <a:ea typeface="Times New Roman" pitchFamily="18" charset="0"/>
                <a:cs typeface="Times New Roman" pitchFamily="18" charset="0"/>
              </a:rPr>
              <a:t> СКО) и </a:t>
            </a:r>
            <a:r>
              <a:rPr lang="uk-UA" sz="1400" err="1" smtClean="0">
                <a:latin typeface="Arial" pitchFamily="34" charset="0"/>
                <a:ea typeface="Times New Roman" pitchFamily="18" charset="0"/>
                <a:cs typeface="Times New Roman" pitchFamily="18" charset="0"/>
              </a:rPr>
              <a:t>концентрацией</a:t>
            </a:r>
            <a:r>
              <a:rPr lang="uk-UA" sz="1400" smtClean="0">
                <a:latin typeface="Arial" pitchFamily="34" charset="0"/>
                <a:ea typeface="Times New Roman" pitchFamily="18" charset="0"/>
                <a:cs typeface="Times New Roman" pitchFamily="18" charset="0"/>
              </a:rPr>
              <a:t> </a:t>
            </a:r>
            <a:r>
              <a:rPr lang="uk-UA" sz="1400" err="1" smtClean="0">
                <a:latin typeface="Arial" pitchFamily="34" charset="0"/>
                <a:ea typeface="Times New Roman" pitchFamily="18" charset="0"/>
                <a:cs typeface="Times New Roman" pitchFamily="18" charset="0"/>
              </a:rPr>
              <a:t>вещества</a:t>
            </a:r>
            <a:r>
              <a:rPr lang="uk-UA" sz="1400" smtClean="0">
                <a:latin typeface="Arial" pitchFamily="34" charset="0"/>
                <a:ea typeface="Times New Roman" pitchFamily="18" charset="0"/>
                <a:cs typeface="Times New Roman" pitchFamily="18" charset="0"/>
              </a:rPr>
              <a:t> (С) в </a:t>
            </a:r>
            <a:r>
              <a:rPr lang="uk-UA" sz="1400" err="1" smtClean="0">
                <a:latin typeface="Arial" pitchFamily="34" charset="0"/>
                <a:ea typeface="Times New Roman" pitchFamily="18" charset="0"/>
                <a:cs typeface="Times New Roman" pitchFamily="18" charset="0"/>
              </a:rPr>
              <a:t>анализируемом</a:t>
            </a:r>
            <a:r>
              <a:rPr lang="uk-UA" sz="1400" smtClean="0">
                <a:latin typeface="Arial" pitchFamily="34" charset="0"/>
                <a:ea typeface="Times New Roman" pitchFamily="18" charset="0"/>
                <a:cs typeface="Times New Roman" pitchFamily="18" charset="0"/>
              </a:rPr>
              <a:t> </a:t>
            </a:r>
            <a:r>
              <a:rPr lang="uk-UA" sz="1400" err="1" smtClean="0">
                <a:latin typeface="Arial" pitchFamily="34" charset="0"/>
                <a:ea typeface="Times New Roman" pitchFamily="18" charset="0"/>
                <a:cs typeface="Times New Roman" pitchFamily="18" charset="0"/>
              </a:rPr>
              <a:t>объекте</a:t>
            </a:r>
            <a:r>
              <a:rPr lang="uk-UA" sz="1400" smtClean="0">
                <a:latin typeface="Arial" pitchFamily="34" charset="0"/>
                <a:ea typeface="Times New Roman" pitchFamily="18" charset="0"/>
                <a:cs typeface="Times New Roman" pitchFamily="18" charset="0"/>
              </a:rPr>
              <a:t>.</a:t>
            </a:r>
            <a:endParaRPr kumimoji="0" lang="ru-RU" sz="1400" b="1" u="none" strike="noStrike" cap="none" normalizeH="0" smtClean="0">
              <a:ln>
                <a:noFill/>
              </a:ln>
              <a:solidFill>
                <a:schemeClr val="tx1"/>
              </a:solidFill>
              <a:effectLst/>
              <a:latin typeface="Arial" pitchFamily="34" charset="0"/>
              <a:cs typeface="Arial" pitchFamily="34" charset="0"/>
            </a:endParaRPr>
          </a:p>
        </p:txBody>
      </p:sp>
      <p:graphicFrame>
        <p:nvGraphicFramePr>
          <p:cNvPr id="7" name="Объект 6"/>
          <p:cNvGraphicFramePr>
            <a:graphicFrameLocks noChangeAspect="1"/>
          </p:cNvGraphicFramePr>
          <p:nvPr/>
        </p:nvGraphicFramePr>
        <p:xfrm>
          <a:off x="1928794" y="4008428"/>
          <a:ext cx="3309961" cy="654717"/>
        </p:xfrm>
        <a:graphic>
          <a:graphicData uri="http://schemas.openxmlformats.org/presentationml/2006/ole">
            <p:oleObj spid="_x0000_s11266" name="Формула" r:id="rId3" imgW="1155600" imgH="228600" progId="Equation.3">
              <p:embed/>
            </p:oleObj>
          </a:graphicData>
        </a:graphic>
      </p:graphicFrame>
      <p:graphicFrame>
        <p:nvGraphicFramePr>
          <p:cNvPr id="285699" name="Object 3"/>
          <p:cNvGraphicFramePr>
            <a:graphicFrameLocks noChangeAspect="1"/>
          </p:cNvGraphicFramePr>
          <p:nvPr/>
        </p:nvGraphicFramePr>
        <p:xfrm>
          <a:off x="1571604" y="3079734"/>
          <a:ext cx="4143372" cy="642937"/>
        </p:xfrm>
        <a:graphic>
          <a:graphicData uri="http://schemas.openxmlformats.org/presentationml/2006/ole">
            <p:oleObj spid="_x0000_s11267" name="Формула" r:id="rId4" imgW="1473120" imgH="228600" progId="Equation.3">
              <p:embed/>
            </p:oleObj>
          </a:graphicData>
        </a:graphic>
      </p:graphicFrame>
      <p:sp>
        <p:nvSpPr>
          <p:cNvPr id="8" name="TextBox 7"/>
          <p:cNvSpPr txBox="1"/>
          <p:nvPr/>
        </p:nvSpPr>
        <p:spPr>
          <a:xfrm>
            <a:off x="5572132" y="3222610"/>
            <a:ext cx="3143272" cy="523220"/>
          </a:xfrm>
          <a:prstGeom prst="rect">
            <a:avLst/>
          </a:prstGeom>
          <a:noFill/>
        </p:spPr>
        <p:txBody>
          <a:bodyPr wrap="square" rtlCol="0">
            <a:spAutoFit/>
          </a:bodyPr>
          <a:lstStyle/>
          <a:p>
            <a:pPr algn="ctr"/>
            <a:r>
              <a:rPr lang="ru-RU" sz="1400" smtClean="0"/>
              <a:t>Критерий </a:t>
            </a:r>
            <a:r>
              <a:rPr lang="ru-RU" sz="1400" err="1" smtClean="0"/>
              <a:t>Горвица</a:t>
            </a:r>
            <a:r>
              <a:rPr lang="ru-RU" sz="1400" smtClean="0"/>
              <a:t> для расчета предела сходимости</a:t>
            </a:r>
            <a:endParaRPr lang="ru-RU" sz="1400"/>
          </a:p>
        </p:txBody>
      </p:sp>
      <p:sp>
        <p:nvSpPr>
          <p:cNvPr id="9" name="TextBox 8"/>
          <p:cNvSpPr txBox="1"/>
          <p:nvPr/>
        </p:nvSpPr>
        <p:spPr>
          <a:xfrm>
            <a:off x="5643570" y="4151304"/>
            <a:ext cx="3143272" cy="523220"/>
          </a:xfrm>
          <a:prstGeom prst="rect">
            <a:avLst/>
          </a:prstGeom>
          <a:noFill/>
        </p:spPr>
        <p:txBody>
          <a:bodyPr wrap="square" rtlCol="0">
            <a:spAutoFit/>
          </a:bodyPr>
          <a:lstStyle/>
          <a:p>
            <a:pPr algn="ctr"/>
            <a:r>
              <a:rPr lang="ru-RU" sz="1400" smtClean="0"/>
              <a:t>Критерий </a:t>
            </a:r>
            <a:r>
              <a:rPr lang="ru-RU" sz="1400" err="1" smtClean="0"/>
              <a:t>Горвица</a:t>
            </a:r>
            <a:r>
              <a:rPr lang="ru-RU" sz="1400" smtClean="0"/>
              <a:t> для расчета предела </a:t>
            </a:r>
            <a:r>
              <a:rPr lang="ru-RU" sz="1400" err="1" smtClean="0"/>
              <a:t>воспроизводимости</a:t>
            </a:r>
            <a:endParaRPr lang="ru-RU" sz="1400"/>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58721" name="Rectangle 1"/>
          <p:cNvSpPr>
            <a:spLocks noChangeArrowheads="1"/>
          </p:cNvSpPr>
          <p:nvPr/>
        </p:nvSpPr>
        <p:spPr bwMode="auto">
          <a:xfrm>
            <a:off x="285720" y="1823339"/>
            <a:ext cx="8572560" cy="4716615"/>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80975" algn="l"/>
              </a:tabLst>
            </a:pPr>
            <a:r>
              <a:rPr kumimoji="0" lang="ru-RU" sz="1400" b="1" i="1" u="none" strike="noStrike" cap="none" normalizeH="0" baseline="0" err="1" smtClean="0">
                <a:ln>
                  <a:noFill/>
                </a:ln>
                <a:solidFill>
                  <a:srgbClr val="000000"/>
                </a:solidFill>
                <a:effectLst/>
                <a:latin typeface="Arial" pitchFamily="34" charset="0"/>
                <a:cs typeface="Times New Roman" pitchFamily="18" charset="0"/>
              </a:rPr>
              <a:t>Воспроизводимость</a:t>
            </a:r>
            <a:endParaRPr kumimoji="0" lang="ru-RU" sz="1400" b="1" i="1" u="none" strike="noStrike" cap="none" normalizeH="0" baseline="0" smtClean="0">
              <a:ln>
                <a:noFill/>
              </a:ln>
              <a:solidFill>
                <a:srgbClr val="000000"/>
              </a:solidFill>
              <a:effectLst/>
              <a:latin typeface="Arial"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180975" algn="l"/>
              </a:tabLst>
            </a:pPr>
            <a:endParaRPr kumimoji="0" lang="ru-RU" sz="1400" b="1" i="1" u="none" strike="noStrike" cap="none" normalizeH="0" baseline="0" smtClean="0">
              <a:ln>
                <a:noFill/>
              </a:ln>
              <a:solidFill>
                <a:schemeClr val="tx1"/>
              </a:solidFill>
              <a:effectLst/>
              <a:latin typeface="Arial" pitchFamily="34" charset="0"/>
              <a:cs typeface="Times New Roman" pitchFamily="18" charset="0"/>
            </a:endParaRPr>
          </a:p>
          <a:p>
            <a:pPr marR="0" lvl="0" indent="261938" algn="just" defTabSz="914400" rtl="0" eaLnBrk="0" fontAlgn="base" latinLnBrk="0" hangingPunct="0">
              <a:lnSpc>
                <a:spcPct val="100000"/>
              </a:lnSpc>
              <a:spcBef>
                <a:spcPct val="0"/>
              </a:spcBef>
              <a:spcAft>
                <a:spcPct val="0"/>
              </a:spcAft>
              <a:buClrTx/>
              <a:buSzTx/>
              <a:buFontTx/>
              <a:buNone/>
              <a:tabLst>
                <a:tab pos="180975" algn="l"/>
              </a:tabLst>
            </a:pPr>
            <a:r>
              <a:rPr kumimoji="0" lang="ru-RU"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Воспроизводимость - </a:t>
            </a:r>
            <a:r>
              <a:rPr kumimoji="0" lang="ru-RU" sz="1400" b="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это </a:t>
            </a:r>
            <a:r>
              <a:rPr kumimoji="0" lang="ru-RU" sz="1400" b="0" i="0"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прецизионность</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в условиях, когда результаты испытания получены </a:t>
            </a:r>
            <a:r>
              <a:rPr lang="ru-RU" sz="1400" smtClean="0">
                <a:latin typeface="Arial" pitchFamily="34" charset="0"/>
                <a:ea typeface="Times New Roman" pitchFamily="18" charset="0"/>
                <a:cs typeface="Times New Roman" pitchFamily="18" charset="0"/>
              </a:rPr>
              <a:t>одним и</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тем же самым методом на идентичных испытательных образцах в различных лабораториях с различными операторами, использующими различное оборудование.</a:t>
            </a:r>
            <a:endParaRPr kumimoji="0" lang="ru-RU" sz="1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180975" algn="l"/>
              </a:tabLst>
            </a:pPr>
            <a:r>
              <a:rPr kumimoji="0" lang="ru-RU" sz="1400" b="0" i="1"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Пределом </a:t>
            </a:r>
            <a:r>
              <a:rPr kumimoji="0" lang="ru-RU" sz="1400" b="0" i="1"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воспроизводимости</a:t>
            </a:r>
            <a:r>
              <a:rPr kumimoji="0" lang="ru-RU" sz="1400" b="0" i="1"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«R» </a:t>
            </a:r>
            <a:r>
              <a:rPr kumimoji="0" lang="ru-RU" sz="1400" b="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является</a:t>
            </a:r>
            <a:r>
              <a:rPr kumimoji="0" lang="ru-RU" sz="1400" b="0" i="1"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значение меньшее либо равное тому,  для которого абсолютная разность между двумя результатами испытания, полученными в условиях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воспроизводимости</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a:t>
            </a:r>
            <a:r>
              <a:rPr kumimoji="0" lang="en-US"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находится в пределах вероятности 95 %</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endParaRPr kumimoji="0" lang="ru-RU" sz="1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180975" algn="l"/>
              </a:tabLst>
            </a:pP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Воспроизводимость</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(предел) </a:t>
            </a:r>
            <a:r>
              <a:rPr lang="ru-RU" sz="1400" smtClean="0">
                <a:solidFill>
                  <a:srgbClr val="000000"/>
                </a:solidFill>
                <a:latin typeface="Arial" pitchFamily="34" charset="0"/>
                <a:ea typeface="Times New Roman" pitchFamily="18" charset="0"/>
                <a:cs typeface="Times New Roman" pitchFamily="18" charset="0"/>
              </a:rPr>
              <a:t>вычисляется по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формуле</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a:t>
            </a:r>
            <a:r>
              <a:rPr kumimoji="0" lang="ru-RU" sz="1400" b="1"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R = 2.8 * </a:t>
            </a:r>
            <a:r>
              <a:rPr kumimoji="0" lang="ru-RU" sz="1400" b="1" i="1"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s</a:t>
            </a:r>
            <a:r>
              <a:rPr kumimoji="0" lang="ru-RU" sz="1400" b="1" i="1" u="none" strike="noStrike" cap="none" normalizeH="0" baseline="-30000" err="1" smtClean="0">
                <a:ln>
                  <a:noFill/>
                </a:ln>
                <a:solidFill>
                  <a:schemeClr val="tx1"/>
                </a:solidFill>
                <a:effectLst/>
                <a:latin typeface="Arial" pitchFamily="34" charset="0"/>
                <a:ea typeface="Times New Roman" pitchFamily="18" charset="0"/>
                <a:cs typeface="Times New Roman" pitchFamily="18" charset="0"/>
              </a:rPr>
              <a:t>R</a:t>
            </a:r>
            <a:endParaRPr kumimoji="0" lang="ru-RU" sz="1400" b="1" i="1" u="none" strike="noStrike" cap="none" normalizeH="0" baseline="0" smtClean="0">
              <a:ln>
                <a:noFill/>
              </a:ln>
              <a:solidFill>
                <a:schemeClr val="tx1"/>
              </a:solidFill>
              <a:effectLst/>
              <a:latin typeface="Arial" pitchFamily="34" charset="0"/>
              <a:cs typeface="Arial" pitchFamily="34" charset="0"/>
            </a:endParaRPr>
          </a:p>
          <a:p>
            <a:pPr marR="0" lvl="0" indent="261938" algn="just" defTabSz="914400" rtl="0" eaLnBrk="0" fontAlgn="base" latinLnBrk="0" hangingPunct="0">
              <a:lnSpc>
                <a:spcPct val="100000"/>
              </a:lnSpc>
              <a:spcBef>
                <a:spcPct val="0"/>
              </a:spcBef>
              <a:spcAft>
                <a:spcPct val="0"/>
              </a:spcAft>
              <a:buClrTx/>
              <a:buSzTx/>
              <a:buFontTx/>
              <a:buNone/>
              <a:tabLst>
                <a:tab pos="180975" algn="l"/>
              </a:tabLst>
            </a:pP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Метод должен быть стабильным, то есть, характеристики  должны быть воспроизводимыми при повторении от дня к дню, от лаборанта к лаборанту, от лаборатории к лаборатории, </a:t>
            </a:r>
            <a:r>
              <a:rPr lang="ru-RU" sz="1400" smtClean="0">
                <a:solidFill>
                  <a:srgbClr val="000000"/>
                </a:solidFill>
                <a:latin typeface="Arial" pitchFamily="34" charset="0"/>
                <a:ea typeface="Times New Roman" pitchFamily="18" charset="0"/>
                <a:cs typeface="Times New Roman" pitchFamily="18" charset="0"/>
              </a:rPr>
              <a:t>от</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аппарата к аппарату и т.д</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endParaRPr kumimoji="0" lang="en-US"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endParaRPr>
          </a:p>
          <a:p>
            <a:pPr indent="179388" algn="just"/>
            <a:r>
              <a:rPr lang="ru-RU" sz="1400" smtClean="0"/>
              <a:t>В целом </a:t>
            </a:r>
            <a:r>
              <a:rPr lang="ru-RU" sz="1400" err="1" smtClean="0"/>
              <a:t>воспроизводимость</a:t>
            </a:r>
            <a:r>
              <a:rPr lang="ru-RU" sz="1400" smtClean="0"/>
              <a:t> оценивается как степень разброса результатов, получаемых анализируемым методом. Статистическими показателями разброса результатов являются среднеквадратичное отклонение  и относительный показатель разброса результатов – коэффициент вариации </a:t>
            </a:r>
            <a:r>
              <a:rPr lang="en-US" sz="1400" smtClean="0"/>
              <a:t>CV</a:t>
            </a:r>
            <a:r>
              <a:rPr lang="ru-RU" sz="1400" smtClean="0"/>
              <a:t>.  Как правило, частным применением исследования воспроизводимости является промежуточная прецизионность. Обычно этот критерий валидации рассчитывают в пределах одной лаборатории для разных операторов или разных  приборов.  Воспроизводимость – понятие, предполагающее проведение более широкомасштабных  межлабораторных испытаний, что не всегда доступно. </a:t>
            </a:r>
          </a:p>
          <a:p>
            <a:pPr marL="0" marR="0" lvl="0" indent="0" algn="just" defTabSz="914400" rtl="0" eaLnBrk="0" fontAlgn="base" latinLnBrk="0" hangingPunct="0">
              <a:lnSpc>
                <a:spcPct val="100000"/>
              </a:lnSpc>
              <a:spcBef>
                <a:spcPct val="0"/>
              </a:spcBef>
              <a:spcAft>
                <a:spcPct val="0"/>
              </a:spcAft>
              <a:buClrTx/>
              <a:buSzTx/>
              <a:buFontTx/>
              <a:buNone/>
              <a:tabLst>
                <a:tab pos="180975" algn="l"/>
              </a:tabLst>
            </a:pP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pic>
        <p:nvPicPr>
          <p:cNvPr id="4"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57158" y="1571612"/>
            <a:ext cx="810443" cy="428628"/>
          </a:xfrm>
          <a:prstGeom prst="rect">
            <a:avLst/>
          </a:prstGeom>
          <a:noFill/>
          <a:ln w="9525">
            <a:noFill/>
            <a:miter lim="800000"/>
            <a:headEnd/>
            <a:tailEnd/>
          </a:ln>
          <a:effectLst/>
        </p:spPr>
      </p:pic>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Прямоугольник 3"/>
          <p:cNvSpPr/>
          <p:nvPr/>
        </p:nvSpPr>
        <p:spPr>
          <a:xfrm>
            <a:off x="285720" y="1571612"/>
            <a:ext cx="8572560" cy="4893647"/>
          </a:xfrm>
          <a:prstGeom prst="rect">
            <a:avLst/>
          </a:prstGeom>
        </p:spPr>
        <p:txBody>
          <a:bodyPr wrap="square">
            <a:spAutoFit/>
          </a:bodyPr>
          <a:lstStyle/>
          <a:p>
            <a:pPr algn="ctr"/>
            <a:r>
              <a:rPr lang="ru-RU" b="1" smtClean="0"/>
              <a:t>Линейность</a:t>
            </a:r>
          </a:p>
          <a:p>
            <a:pPr algn="ctr"/>
            <a:endParaRPr lang="ru-RU" sz="1400" b="1" smtClean="0"/>
          </a:p>
          <a:p>
            <a:pPr indent="358775" algn="just"/>
            <a:r>
              <a:rPr lang="ru-RU" sz="1400" smtClean="0"/>
              <a:t>Линейность аналитической методики доказана, если в выбранном диапазоне применения можно показать прямо пропорциональное соотношение между концентрацией исследуемого вещества в растворе и сигналом детектора (фактором отклика).</a:t>
            </a:r>
          </a:p>
          <a:p>
            <a:pPr indent="363538" algn="just"/>
            <a:r>
              <a:rPr lang="ru-RU" sz="1400" smtClean="0"/>
              <a:t>Линейность методики подтверждается в диапазоне концентраций от 80 до 120% (от номинала) действующего вещества в исследуемом растворе (на ряде разведений исходного раствора). При этом измеряется и анализируется как минимум 5 концентраций, причем значение для каждого анализа получается путем расчета среднего значения из нескольких инъекций (вколов).</a:t>
            </a:r>
          </a:p>
          <a:p>
            <a:pPr indent="358775" algn="just"/>
            <a:r>
              <a:rPr lang="ru-RU" sz="1400" smtClean="0"/>
              <a:t>Оценка проводится по наличию линейной зависимости между концентрацией вещества и сигналом с помощью подходящего регрессионного уравнения (например, полученного методом наименьших квадратов). Характеристики линейности методики выражаются в виде коэффициента корреляции, наклона прямых, а также величины отрезка на оси ординат. В качестве дополнительной информации для оценки линейности может быть приведено графическое представление и отклонение полученных значений от регрессионной прямой.</a:t>
            </a:r>
          </a:p>
          <a:p>
            <a:pPr indent="358775" algn="just"/>
            <a:r>
              <a:rPr lang="ru-RU" sz="1400" smtClean="0"/>
              <a:t>Если для рутинного контроля показателя «количественное определение» предусматривается калибровка по одной точке, то доверительный диапазон отрезка на оси ординат должен включать нулевую точку. В этом случае необходимо оценивать линейность методики в диапазоне концентраций от 10 до 120% (от номинала). Наряду с линейной функцией для определенных типов детекторов может быть показана другая математическая зависимость, причем число калибровочных точек для рутинного контроля должно быть подобрано соответствующим образом.</a:t>
            </a:r>
          </a:p>
          <a:p>
            <a:pPr algn="just"/>
            <a:endParaRPr lang="ru-RU" sz="1400" smtClean="0"/>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57158" y="1571612"/>
            <a:ext cx="810443" cy="428628"/>
          </a:xfrm>
          <a:prstGeom prst="rect">
            <a:avLst/>
          </a:prstGeom>
          <a:noFill/>
          <a:ln w="9525">
            <a:noFill/>
            <a:miter lim="800000"/>
            <a:headEnd/>
            <a:tailEnd/>
          </a:ln>
          <a:effectLst/>
        </p:spPr>
      </p:pic>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93537" name="Rectangle 1"/>
          <p:cNvSpPr>
            <a:spLocks noChangeArrowheads="1"/>
          </p:cNvSpPr>
          <p:nvPr/>
        </p:nvSpPr>
        <p:spPr bwMode="auto">
          <a:xfrm>
            <a:off x="357158" y="1473364"/>
            <a:ext cx="8429684"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358775" algn="just" fontAlgn="base">
              <a:spcBef>
                <a:spcPct val="0"/>
              </a:spcBef>
              <a:spcAft>
                <a:spcPct val="0"/>
              </a:spcAft>
            </a:pPr>
            <a:r>
              <a:rPr lang="ru-RU" sz="1400" smtClean="0">
                <a:ea typeface="Times New Roman" pitchFamily="18" charset="0"/>
                <a:cs typeface="Arial" pitchFamily="34" charset="0"/>
              </a:rPr>
              <a:t>Основные и статистически обоснованные принципы построения и оценивания  калибровочных регрессионных зависимостей изложено в :</a:t>
            </a:r>
          </a:p>
          <a:p>
            <a:pPr indent="358775" algn="just" fontAlgn="base">
              <a:spcBef>
                <a:spcPct val="0"/>
              </a:spcBef>
              <a:spcAft>
                <a:spcPct val="0"/>
              </a:spcAft>
            </a:pPr>
            <a:endParaRPr lang="ru-RU" sz="1400" smtClean="0">
              <a:ea typeface="Times New Roman" pitchFamily="18" charset="0"/>
              <a:cs typeface="Arial" pitchFamily="34" charset="0"/>
            </a:endParaRPr>
          </a:p>
          <a:p>
            <a:pPr indent="358775" algn="just" fontAlgn="base">
              <a:spcBef>
                <a:spcPct val="0"/>
              </a:spcBef>
              <a:spcAft>
                <a:spcPct val="0"/>
              </a:spcAft>
              <a:buFont typeface="+mj-lt"/>
              <a:buAutoNum type="arabicPeriod"/>
            </a:pPr>
            <a:r>
              <a:rPr lang="ru-RU" sz="1400" smtClean="0">
                <a:ea typeface="Times New Roman" pitchFamily="18" charset="0"/>
                <a:cs typeface="Arial" pitchFamily="34" charset="0"/>
              </a:rPr>
              <a:t> ДСТУ </a:t>
            </a:r>
            <a:r>
              <a:rPr lang="uk-UA" sz="1400" smtClean="0">
                <a:ea typeface="Times New Roman" pitchFamily="18" charset="0"/>
                <a:cs typeface="Arial" pitchFamily="34" charset="0"/>
              </a:rPr>
              <a:t>ISO</a:t>
            </a:r>
            <a:r>
              <a:rPr lang="ru-RU" sz="1400" smtClean="0">
                <a:ea typeface="Times New Roman" pitchFamily="18" charset="0"/>
                <a:cs typeface="Arial" pitchFamily="34" charset="0"/>
              </a:rPr>
              <a:t> 8466-1-2001 «</a:t>
            </a:r>
            <a:r>
              <a:rPr kumimoji="0" lang="ru-RU" sz="1400" i="0" u="none" strike="noStrike" cap="none" normalizeH="0" baseline="0" smtClean="0">
                <a:ln>
                  <a:noFill/>
                </a:ln>
                <a:effectLst/>
                <a:ea typeface="Times New Roman" pitchFamily="18" charset="0"/>
                <a:cs typeface="Arial" pitchFamily="34" charset="0"/>
              </a:rPr>
              <a:t>ОПРЕДЕЛЕНИЕ ГРАДУИРОВОЧНОЙ ХАРАКТЕРИСТИКИ МЕТОДИК КОЛИЧЕСТВЕННОГО ХИМИЧЕСКОГО АНАЛИЗА. Часть 1. Статистическое оценивание линейной </a:t>
            </a:r>
            <a:r>
              <a:rPr kumimoji="0" lang="ru-RU" sz="1400" i="0" u="none" strike="noStrike" cap="none" normalizeH="0" baseline="0" err="1" smtClean="0">
                <a:ln>
                  <a:noFill/>
                </a:ln>
                <a:effectLst/>
                <a:ea typeface="Times New Roman" pitchFamily="18" charset="0"/>
                <a:cs typeface="Arial" pitchFamily="34" charset="0"/>
              </a:rPr>
              <a:t>градуировочной</a:t>
            </a:r>
            <a:r>
              <a:rPr kumimoji="0" lang="ru-RU" sz="1400" i="0" u="none" strike="noStrike" cap="none" normalizeH="0" baseline="0" smtClean="0">
                <a:ln>
                  <a:noFill/>
                </a:ln>
                <a:effectLst/>
                <a:ea typeface="Times New Roman" pitchFamily="18" charset="0"/>
                <a:cs typeface="Arial" pitchFamily="34" charset="0"/>
              </a:rPr>
              <a:t> характеристики» </a:t>
            </a:r>
          </a:p>
          <a:p>
            <a:pPr indent="358775" algn="just" fontAlgn="base">
              <a:spcBef>
                <a:spcPct val="0"/>
              </a:spcBef>
              <a:spcAft>
                <a:spcPct val="0"/>
              </a:spcAft>
              <a:buFont typeface="+mj-lt"/>
              <a:buAutoNum type="arabicPeriod"/>
            </a:pPr>
            <a:endParaRPr kumimoji="0" lang="ru-RU" sz="1400" i="0" u="none" strike="noStrike" cap="none" normalizeH="0" baseline="0" smtClean="0">
              <a:ln>
                <a:noFill/>
              </a:ln>
              <a:effectLst/>
              <a:ea typeface="Times New Roman" pitchFamily="18" charset="0"/>
              <a:cs typeface="Arial" pitchFamily="34" charset="0"/>
            </a:endParaRPr>
          </a:p>
          <a:p>
            <a:pPr indent="358775" algn="just" fontAlgn="base">
              <a:spcBef>
                <a:spcPct val="0"/>
              </a:spcBef>
              <a:spcAft>
                <a:spcPct val="0"/>
              </a:spcAft>
              <a:buFont typeface="+mj-lt"/>
              <a:buAutoNum type="arabicPeriod"/>
            </a:pPr>
            <a:r>
              <a:rPr lang="ru-RU" sz="1400" smtClean="0">
                <a:ea typeface="Times New Roman" pitchFamily="18" charset="0"/>
                <a:cs typeface="Arial" pitchFamily="34" charset="0"/>
              </a:rPr>
              <a:t>ДСТУ </a:t>
            </a:r>
            <a:r>
              <a:rPr lang="uk-UA" sz="1400" smtClean="0">
                <a:ea typeface="Times New Roman" pitchFamily="18" charset="0"/>
                <a:cs typeface="Arial" pitchFamily="34" charset="0"/>
              </a:rPr>
              <a:t>ISO</a:t>
            </a:r>
            <a:r>
              <a:rPr lang="ru-RU" sz="1400" smtClean="0">
                <a:ea typeface="Times New Roman" pitchFamily="18" charset="0"/>
                <a:cs typeface="Arial" pitchFamily="34" charset="0"/>
              </a:rPr>
              <a:t> 8466-2-2001 «ОПРЕДЕЛЕНИЕГРАДУИРОВОЧНОЙ ХАРАКТЕРИСТИКИ МЕТОДИК КОЛИЧЕСТВЕННОГО ХИМИЧЕСКОГО АНАЛИЗА. Часть 1. Принцип оценивания нелинейной </a:t>
            </a:r>
            <a:r>
              <a:rPr lang="ru-RU" sz="1400" err="1" smtClean="0">
                <a:ea typeface="Times New Roman" pitchFamily="18" charset="0"/>
                <a:cs typeface="Arial" pitchFamily="34" charset="0"/>
              </a:rPr>
              <a:t>градуировочной</a:t>
            </a:r>
            <a:r>
              <a:rPr lang="ru-RU" sz="1400" smtClean="0">
                <a:ea typeface="Times New Roman" pitchFamily="18" charset="0"/>
                <a:cs typeface="Arial" pitchFamily="34" charset="0"/>
              </a:rPr>
              <a:t> характеристики второго порядка».</a:t>
            </a:r>
          </a:p>
          <a:p>
            <a:pPr indent="358775" algn="just" fontAlgn="base">
              <a:spcBef>
                <a:spcPct val="0"/>
              </a:spcBef>
              <a:spcAft>
                <a:spcPct val="0"/>
              </a:spcAft>
              <a:buFont typeface="+mj-lt"/>
              <a:buAutoNum type="arabicPeriod"/>
            </a:pPr>
            <a:r>
              <a:rPr lang="ru-RU" sz="1400" smtClean="0">
                <a:ea typeface="Times New Roman" pitchFamily="18" charset="0"/>
                <a:cs typeface="Arial" pitchFamily="34" charset="0"/>
              </a:rPr>
              <a:t>ДСТУ  </a:t>
            </a:r>
            <a:r>
              <a:rPr lang="en-US" sz="1400" smtClean="0">
                <a:ea typeface="Times New Roman" pitchFamily="18" charset="0"/>
                <a:cs typeface="Arial" pitchFamily="34" charset="0"/>
              </a:rPr>
              <a:t>ISO  11843-2:2004  </a:t>
            </a:r>
            <a:r>
              <a:rPr lang="ru-RU" sz="1400" smtClean="0">
                <a:ea typeface="Times New Roman" pitchFamily="18" charset="0"/>
                <a:cs typeface="Arial" pitchFamily="34" charset="0"/>
              </a:rPr>
              <a:t>Способность  к обнаружению.  Часть  2.  Методология  в  случае линейной  калибровки).</a:t>
            </a:r>
          </a:p>
          <a:p>
            <a:pPr indent="358775" algn="just" fontAlgn="base">
              <a:spcBef>
                <a:spcPct val="0"/>
              </a:spcBef>
              <a:spcAft>
                <a:spcPct val="0"/>
              </a:spcAft>
            </a:pPr>
            <a:endParaRPr lang="ru-RU" sz="1400" smtClean="0">
              <a:cs typeface="Arial" pitchFamily="34" charset="0"/>
            </a:endParaRPr>
          </a:p>
          <a:p>
            <a:pPr indent="358775" algn="just" fontAlgn="base">
              <a:spcBef>
                <a:spcPct val="0"/>
              </a:spcBef>
              <a:spcAft>
                <a:spcPct val="0"/>
              </a:spcAft>
            </a:pPr>
            <a:r>
              <a:rPr lang="ru-RU" sz="1400" smtClean="0">
                <a:cs typeface="Arial" pitchFamily="34" charset="0"/>
              </a:rPr>
              <a:t>Критерии, которые обязательно должны приводиться совместно с калибровочным графиком:</a:t>
            </a:r>
            <a:endParaRPr kumimoji="0" lang="ru-RU" sz="1400" i="0" u="none" strike="noStrike" cap="none" normalizeH="0" baseline="0" smtClean="0">
              <a:ln>
                <a:noFill/>
              </a:ln>
              <a:effectLst/>
              <a:cs typeface="Arial" pitchFamily="34" charset="0"/>
            </a:endParaRPr>
          </a:p>
        </p:txBody>
      </p:sp>
      <p:graphicFrame>
        <p:nvGraphicFramePr>
          <p:cNvPr id="5" name="Таблица 4"/>
          <p:cNvGraphicFramePr>
            <a:graphicFrameLocks noGrp="1"/>
          </p:cNvGraphicFramePr>
          <p:nvPr/>
        </p:nvGraphicFramePr>
        <p:xfrm>
          <a:off x="1928794" y="4638290"/>
          <a:ext cx="5810248" cy="1995215"/>
        </p:xfrm>
        <a:graphic>
          <a:graphicData uri="http://schemas.openxmlformats.org/drawingml/2006/table">
            <a:tbl>
              <a:tblPr firstRow="1" bandRow="1">
                <a:tableStyleId>{69CF1AB2-1976-4502-BF36-3FF5EA218861}</a:tableStyleId>
              </a:tblPr>
              <a:tblGrid>
                <a:gridCol w="2905124"/>
                <a:gridCol w="2905124"/>
              </a:tblGrid>
              <a:tr h="477569">
                <a:tc>
                  <a:txBody>
                    <a:bodyPr/>
                    <a:lstStyle/>
                    <a:p>
                      <a:pPr algn="ctr"/>
                      <a:r>
                        <a:rPr lang="ru-RU" sz="1200" i="1" smtClean="0"/>
                        <a:t> </a:t>
                      </a:r>
                      <a:r>
                        <a:rPr lang="en-US" sz="1200" i="1" smtClean="0"/>
                        <a:t>b</a:t>
                      </a:r>
                      <a:endParaRPr lang="ru-RU" sz="1200" i="1"/>
                    </a:p>
                  </a:txBody>
                  <a:tcPr/>
                </a:tc>
                <a:tc>
                  <a:txBody>
                    <a:bodyPr/>
                    <a:lstStyle/>
                    <a:p>
                      <a:pPr algn="ctr"/>
                      <a:r>
                        <a:rPr lang="ru-RU" sz="1200" baseline="0" smtClean="0"/>
                        <a:t>наклон калибровочного графика </a:t>
                      </a:r>
                      <a:endParaRPr lang="ru-RU" sz="1200"/>
                    </a:p>
                  </a:txBody>
                  <a:tcPr/>
                </a:tc>
              </a:tr>
              <a:tr h="30162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1" i="1" baseline="0" smtClean="0"/>
                        <a:t>а</a:t>
                      </a:r>
                      <a:endParaRPr lang="ru-RU" sz="1200" b="1" i="1" baseline="-2500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smtClean="0"/>
                        <a:t>пересечение графика с осью </a:t>
                      </a:r>
                      <a:r>
                        <a:rPr lang="en-US" sz="1200" smtClean="0"/>
                        <a:t>Y</a:t>
                      </a:r>
                      <a:endParaRPr lang="ru-RU" sz="1200"/>
                    </a:p>
                  </a:txBody>
                  <a:tcPr/>
                </a:tc>
              </a:tr>
              <a:tr h="301623">
                <a:tc>
                  <a:txBody>
                    <a:bodyPr/>
                    <a:lstStyle/>
                    <a:p>
                      <a:pPr algn="ctr"/>
                      <a:r>
                        <a:rPr lang="en-US" sz="1200" b="1" i="1" smtClean="0"/>
                        <a:t>r</a:t>
                      </a:r>
                      <a:r>
                        <a:rPr lang="en-US" sz="1200" b="1" i="1" baseline="30000" smtClean="0"/>
                        <a:t>2</a:t>
                      </a:r>
                      <a:endParaRPr lang="ru-RU" sz="1200" b="1" i="1" baseline="30000"/>
                    </a:p>
                  </a:txBody>
                  <a:tcPr/>
                </a:tc>
                <a:tc>
                  <a:txBody>
                    <a:bodyPr/>
                    <a:lstStyle/>
                    <a:p>
                      <a:pPr algn="ctr"/>
                      <a:r>
                        <a:rPr lang="ru-RU" sz="1200" baseline="0" smtClean="0"/>
                        <a:t>коэффициент корреляции</a:t>
                      </a:r>
                      <a:endParaRPr lang="ru-RU" sz="1200" b="0" i="0" baseline="0"/>
                    </a:p>
                  </a:txBody>
                  <a:tcPr/>
                </a:tc>
              </a:tr>
              <a:tr h="4272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i="1" err="1" smtClean="0"/>
                        <a:t>S</a:t>
                      </a:r>
                      <a:r>
                        <a:rPr lang="en-US" sz="1200" b="1" i="1" baseline="-25000" err="1" smtClean="0"/>
                        <a:t>y</a:t>
                      </a:r>
                      <a:endParaRPr lang="ru-RU" sz="1200" b="1" i="1"/>
                    </a:p>
                  </a:txBody>
                  <a:tcPr/>
                </a:tc>
                <a:tc>
                  <a:txBody>
                    <a:bodyPr/>
                    <a:lstStyle/>
                    <a:p>
                      <a:pPr algn="ctr"/>
                      <a:r>
                        <a:rPr kumimoji="0" lang="ru-RU" sz="1200" kern="1200" smtClean="0"/>
                        <a:t>остаточное среднеквадратичное отклонение </a:t>
                      </a:r>
                      <a:endParaRPr lang="ru-RU" sz="1200" b="0" i="0"/>
                    </a:p>
                  </a:txBody>
                  <a:tcPr/>
                </a:tc>
              </a:tr>
              <a:tr h="4272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i="1" smtClean="0"/>
                        <a:t>PG</a:t>
                      </a:r>
                      <a:endParaRPr lang="ru-RU" sz="1200" b="1" i="1" baseline="3000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smtClean="0"/>
                        <a:t>критерий линейности из теста </a:t>
                      </a:r>
                      <a:r>
                        <a:rPr lang="ru-RU" sz="1200" err="1" smtClean="0"/>
                        <a:t>Манделя</a:t>
                      </a:r>
                      <a:endParaRPr lang="ru-RU" sz="1200" b="0" i="0"/>
                    </a:p>
                  </a:txBody>
                  <a:tcPr/>
                </a:tc>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96610" name="Rectangle 2"/>
          <p:cNvSpPr>
            <a:spLocks noChangeArrowheads="1"/>
          </p:cNvSpPr>
          <p:nvPr/>
        </p:nvSpPr>
        <p:spPr bwMode="auto">
          <a:xfrm>
            <a:off x="285720" y="1500174"/>
            <a:ext cx="8572560"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5113" algn="just" defTabSz="914400" rtl="0" eaLnBrk="1" fontAlgn="base" latinLnBrk="0" hangingPunct="1">
              <a:lnSpc>
                <a:spcPct val="100000"/>
              </a:lnSpc>
              <a:spcBef>
                <a:spcPct val="0"/>
              </a:spcBef>
              <a:spcAft>
                <a:spcPct val="0"/>
              </a:spcAft>
              <a:buClrTx/>
              <a:buSzTx/>
              <a:buFontTx/>
              <a:buNone/>
              <a:tabLst>
                <a:tab pos="5497513" algn="l"/>
              </a:tabLst>
            </a:pPr>
            <a:r>
              <a:rPr lang="ru-RU" sz="1400" b="1" i="1" u="sng" smtClean="0">
                <a:solidFill>
                  <a:srgbClr val="000000"/>
                </a:solidFill>
                <a:latin typeface="Arial CYR"/>
                <a:ea typeface="Times New Roman" pitchFamily="18" charset="0"/>
                <a:cs typeface="Arial" pitchFamily="34" charset="0"/>
              </a:rPr>
              <a:t>Тест </a:t>
            </a:r>
            <a:r>
              <a:rPr lang="ru-RU" sz="1400" b="1" i="1" u="sng" err="1" smtClean="0">
                <a:solidFill>
                  <a:srgbClr val="000000"/>
                </a:solidFill>
                <a:latin typeface="Arial CYR"/>
                <a:ea typeface="Times New Roman" pitchFamily="18" charset="0"/>
                <a:cs typeface="Arial" pitchFamily="34" charset="0"/>
              </a:rPr>
              <a:t>Манделя</a:t>
            </a:r>
            <a:r>
              <a:rPr lang="ru-RU" sz="1400" smtClean="0">
                <a:solidFill>
                  <a:srgbClr val="000000"/>
                </a:solidFill>
                <a:latin typeface="Arial CYR"/>
                <a:ea typeface="Times New Roman" pitchFamily="18" charset="0"/>
                <a:cs typeface="Arial" pitchFamily="34" charset="0"/>
              </a:rPr>
              <a:t>. </a:t>
            </a:r>
            <a:r>
              <a:rPr kumimoji="0" lang="ru-RU" sz="1400" b="0" i="0" u="none" strike="noStrike" cap="none" normalizeH="0" smtClean="0">
                <a:ln>
                  <a:noFill/>
                </a:ln>
                <a:solidFill>
                  <a:srgbClr val="000000"/>
                </a:solidFill>
                <a:effectLst/>
                <a:latin typeface="Arial CYR"/>
                <a:ea typeface="Times New Roman" pitchFamily="18" charset="0"/>
                <a:cs typeface="Arial" pitchFamily="34" charset="0"/>
              </a:rPr>
              <a:t>Во время статистической проверки на линейность, </a:t>
            </a:r>
            <a:r>
              <a:rPr kumimoji="0" lang="ru-RU" sz="1400" b="0" i="0" u="none" strike="noStrike" cap="none" normalizeH="0" err="1" smtClean="0">
                <a:ln>
                  <a:noFill/>
                </a:ln>
                <a:solidFill>
                  <a:srgbClr val="000000"/>
                </a:solidFill>
                <a:effectLst/>
                <a:latin typeface="Arial CYR"/>
                <a:ea typeface="Times New Roman" pitchFamily="18" charset="0"/>
                <a:cs typeface="Arial" pitchFamily="34" charset="0"/>
              </a:rPr>
              <a:t>градуировочные</a:t>
            </a:r>
            <a:r>
              <a:rPr kumimoji="0" lang="ru-RU" sz="1400" b="0" i="0" u="none" strike="noStrike" cap="none" normalizeH="0" smtClean="0">
                <a:ln>
                  <a:noFill/>
                </a:ln>
                <a:solidFill>
                  <a:srgbClr val="000000"/>
                </a:solidFill>
                <a:effectLst/>
                <a:latin typeface="Arial CYR"/>
                <a:ea typeface="Times New Roman" pitchFamily="18" charset="0"/>
                <a:cs typeface="Arial" pitchFamily="34" charset="0"/>
              </a:rPr>
              <a:t> данные используют для расчета линейной и нелинейной </a:t>
            </a:r>
            <a:r>
              <a:rPr kumimoji="0" lang="ru-RU" sz="1400" b="0" i="0" u="none" strike="noStrike" cap="none" normalizeH="0" err="1" smtClean="0">
                <a:ln>
                  <a:noFill/>
                </a:ln>
                <a:solidFill>
                  <a:srgbClr val="000000"/>
                </a:solidFill>
                <a:effectLst/>
                <a:latin typeface="Arial CYR"/>
                <a:ea typeface="Times New Roman" pitchFamily="18" charset="0"/>
                <a:cs typeface="Arial" pitchFamily="34" charset="0"/>
              </a:rPr>
              <a:t>градуировочной</a:t>
            </a:r>
            <a:r>
              <a:rPr kumimoji="0" lang="ru-RU" sz="1400" b="0" i="0" u="none" strike="noStrike" cap="none" normalizeH="0" smtClean="0">
                <a:ln>
                  <a:noFill/>
                </a:ln>
                <a:solidFill>
                  <a:srgbClr val="000000"/>
                </a:solidFill>
                <a:effectLst/>
                <a:latin typeface="Arial CYR"/>
                <a:ea typeface="Times New Roman" pitchFamily="18" charset="0"/>
                <a:cs typeface="Arial" pitchFamily="34" charset="0"/>
              </a:rPr>
              <a:t> характеристики с остаточным средним квадратичным отклонением </a:t>
            </a:r>
            <a:r>
              <a:rPr kumimoji="0" lang="ru-RU" sz="1400" b="0" i="0" u="none" strike="noStrike" cap="none" normalizeH="0" baseline="0" smtClean="0">
                <a:ln>
                  <a:noFill/>
                </a:ln>
                <a:solidFill>
                  <a:srgbClr val="000000"/>
                </a:solidFill>
                <a:effectLst/>
                <a:latin typeface="Arial CYR"/>
                <a:ea typeface="Times New Roman" pitchFamily="18" charset="0"/>
                <a:cs typeface="Arial" pitchFamily="34" charset="0"/>
              </a:rPr>
              <a:t>S</a:t>
            </a:r>
            <a:r>
              <a:rPr kumimoji="0" lang="uk-UA" sz="1400" b="0" i="1" u="none" strike="noStrike" cap="none" normalizeH="0" baseline="-30000" smtClean="0">
                <a:ln>
                  <a:noFill/>
                </a:ln>
                <a:solidFill>
                  <a:srgbClr val="000000"/>
                </a:solidFill>
                <a:effectLst/>
                <a:latin typeface="Arial CYR"/>
                <a:ea typeface="Times New Roman" pitchFamily="18" charset="0"/>
                <a:cs typeface="Arial" pitchFamily="34" charset="0"/>
              </a:rPr>
              <a:t>y1 </a:t>
            </a:r>
            <a:r>
              <a:rPr kumimoji="0" lang="ru-RU" sz="1400" b="0" i="0" u="none" strike="noStrike" cap="none" normalizeH="0" baseline="0" smtClean="0">
                <a:ln>
                  <a:noFill/>
                </a:ln>
                <a:solidFill>
                  <a:srgbClr val="000000"/>
                </a:solidFill>
                <a:effectLst/>
                <a:latin typeface="Arial CYR"/>
                <a:ea typeface="Times New Roman" pitchFamily="18" charset="0"/>
                <a:cs typeface="Arial" pitchFamily="34" charset="0"/>
              </a:rPr>
              <a:t>или S</a:t>
            </a:r>
            <a:r>
              <a:rPr kumimoji="0" lang="uk-UA" sz="1400" b="0" i="1" u="none" strike="noStrike" cap="none" normalizeH="0" baseline="-30000" smtClean="0">
                <a:ln>
                  <a:noFill/>
                </a:ln>
                <a:solidFill>
                  <a:srgbClr val="000000"/>
                </a:solidFill>
                <a:effectLst/>
                <a:latin typeface="Arial CYR"/>
                <a:ea typeface="Times New Roman" pitchFamily="18" charset="0"/>
                <a:cs typeface="Arial" pitchFamily="34" charset="0"/>
              </a:rPr>
              <a:t>y2</a:t>
            </a:r>
            <a:r>
              <a:rPr kumimoji="0" lang="ru-RU" sz="1400" b="0" i="1" u="none" strike="noStrike" cap="none" normalizeH="0" baseline="0" smtClean="0">
                <a:ln>
                  <a:noFill/>
                </a:ln>
                <a:solidFill>
                  <a:srgbClr val="000000"/>
                </a:solidFill>
                <a:effectLst/>
                <a:latin typeface="Arial CYR"/>
                <a:ea typeface="Times New Roman" pitchFamily="18" charset="0"/>
                <a:cs typeface="Arial" pitchFamily="34" charset="0"/>
              </a:rPr>
              <a:t>.</a:t>
            </a: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96609" name="Object 1"/>
          <p:cNvGraphicFramePr>
            <a:graphicFrameLocks noChangeAspect="1"/>
          </p:cNvGraphicFramePr>
          <p:nvPr/>
        </p:nvGraphicFramePr>
        <p:xfrm>
          <a:off x="4143372" y="4071942"/>
          <a:ext cx="857256" cy="533562"/>
        </p:xfrm>
        <a:graphic>
          <a:graphicData uri="http://schemas.openxmlformats.org/presentationml/2006/ole">
            <p:oleObj spid="_x0000_s12290" name="Формула" r:id="rId3" imgW="710891" imgH="469696" progId="Equation.3">
              <p:embed/>
            </p:oleObj>
          </a:graphicData>
        </a:graphic>
      </p:graphicFrame>
      <p:sp>
        <p:nvSpPr>
          <p:cNvPr id="196612" name="Rectangle 4"/>
          <p:cNvSpPr>
            <a:spLocks noChangeArrowheads="1"/>
          </p:cNvSpPr>
          <p:nvPr/>
        </p:nvSpPr>
        <p:spPr bwMode="auto">
          <a:xfrm>
            <a:off x="214282" y="4714884"/>
            <a:ext cx="850112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ea typeface="Times New Roman" pitchFamily="18" charset="0"/>
                <a:cs typeface="Arial" pitchFamily="34" charset="0"/>
              </a:rPr>
              <a:t>Если </a:t>
            </a:r>
            <a:r>
              <a:rPr kumimoji="0" lang="uk-UA" sz="1400" b="0" i="1" u="none" strike="noStrike" cap="none" normalizeH="0" baseline="0" smtClean="0">
                <a:ln>
                  <a:noFill/>
                </a:ln>
                <a:solidFill>
                  <a:srgbClr val="000000"/>
                </a:solidFill>
                <a:effectLst/>
                <a:ea typeface="Times New Roman" pitchFamily="18" charset="0"/>
                <a:cs typeface="Arial" pitchFamily="34" charset="0"/>
              </a:rPr>
              <a:t>PG </a:t>
            </a:r>
            <a:r>
              <a:rPr kumimoji="0" lang="ru-RU" sz="1400" b="0" i="1" u="none" strike="noStrike" cap="none" normalizeH="0" baseline="0" smtClean="0">
                <a:ln>
                  <a:noFill/>
                </a:ln>
                <a:solidFill>
                  <a:srgbClr val="000000"/>
                </a:solidFill>
                <a:effectLst/>
                <a:ea typeface="Times New Roman" pitchFamily="18" charset="0"/>
                <a:cs typeface="Arial" pitchFamily="34" charset="0"/>
              </a:rPr>
              <a:t>≤ F: </a:t>
            </a:r>
            <a:r>
              <a:rPr kumimoji="0" lang="ru-RU" sz="1400" b="0" i="0" u="none" strike="noStrike" cap="none" normalizeH="0" baseline="0" smtClean="0">
                <a:ln>
                  <a:noFill/>
                </a:ln>
                <a:solidFill>
                  <a:srgbClr val="000000"/>
                </a:solidFill>
                <a:effectLst/>
                <a:ea typeface="Times New Roman" pitchFamily="18" charset="0"/>
                <a:cs typeface="Arial" pitchFamily="34" charset="0"/>
              </a:rPr>
              <a:t>Нелинейная </a:t>
            </a:r>
            <a:r>
              <a:rPr kumimoji="0" lang="ru-RU" sz="1400" b="0" i="0" u="none" strike="noStrike" cap="none" normalizeH="0" baseline="0" err="1" smtClean="0">
                <a:ln>
                  <a:noFill/>
                </a:ln>
                <a:solidFill>
                  <a:srgbClr val="000000"/>
                </a:solidFill>
                <a:effectLst/>
                <a:ea typeface="Times New Roman" pitchFamily="18" charset="0"/>
                <a:cs typeface="Arial" pitchFamily="34" charset="0"/>
              </a:rPr>
              <a:t>градуировочная</a:t>
            </a:r>
            <a:r>
              <a:rPr kumimoji="0" lang="ru-RU" sz="1400" b="0" i="0" u="none" strike="noStrike" cap="none" normalizeH="0" baseline="0" smtClean="0">
                <a:ln>
                  <a:noFill/>
                </a:ln>
                <a:solidFill>
                  <a:srgbClr val="000000"/>
                </a:solidFill>
                <a:effectLst/>
                <a:ea typeface="Times New Roman" pitchFamily="18" charset="0"/>
                <a:cs typeface="Arial" pitchFamily="34" charset="0"/>
              </a:rPr>
              <a:t> характеристика не обеспечивает ощутимо лучшей аппроксимации, - значит, </a:t>
            </a:r>
            <a:r>
              <a:rPr kumimoji="0" lang="ru-RU" sz="1400" b="0" i="0" u="none" strike="noStrike" cap="none" normalizeH="0" baseline="0" err="1" smtClean="0">
                <a:ln>
                  <a:noFill/>
                </a:ln>
                <a:solidFill>
                  <a:srgbClr val="000000"/>
                </a:solidFill>
                <a:effectLst/>
                <a:ea typeface="Times New Roman" pitchFamily="18" charset="0"/>
                <a:cs typeface="Arial" pitchFamily="34" charset="0"/>
              </a:rPr>
              <a:t>градуировочная</a:t>
            </a:r>
            <a:r>
              <a:rPr kumimoji="0" lang="ru-RU" sz="1400" b="0" i="0" u="none" strike="noStrike" cap="none" normalizeH="0" baseline="0" smtClean="0">
                <a:ln>
                  <a:noFill/>
                </a:ln>
                <a:solidFill>
                  <a:srgbClr val="000000"/>
                </a:solidFill>
                <a:effectLst/>
                <a:ea typeface="Times New Roman" pitchFamily="18" charset="0"/>
                <a:cs typeface="Arial" pitchFamily="34" charset="0"/>
              </a:rPr>
              <a:t> характеристика линейна.</a:t>
            </a:r>
            <a:endParaRPr kumimoji="0" lang="ru-RU" sz="1400" b="0" i="0" u="none" strike="noStrike" cap="none" normalizeH="0" baseline="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ea typeface="Times New Roman" pitchFamily="18" charset="0"/>
                <a:cs typeface="Arial" pitchFamily="34" charset="0"/>
              </a:rPr>
              <a:t>Если </a:t>
            </a:r>
            <a:r>
              <a:rPr kumimoji="0" lang="uk-UA" sz="1400" b="0" i="1" u="none" strike="noStrike" cap="none" normalizeH="0" baseline="0" smtClean="0">
                <a:ln>
                  <a:noFill/>
                </a:ln>
                <a:solidFill>
                  <a:srgbClr val="000000"/>
                </a:solidFill>
                <a:effectLst/>
                <a:ea typeface="Times New Roman" pitchFamily="18" charset="0"/>
                <a:cs typeface="Arial" pitchFamily="34" charset="0"/>
              </a:rPr>
              <a:t>PG </a:t>
            </a:r>
            <a:r>
              <a:rPr kumimoji="0" lang="ru-RU" sz="1400" b="0" i="0" u="none" strike="noStrike" cap="none" normalizeH="0" baseline="0" smtClean="0">
                <a:ln>
                  <a:noFill/>
                </a:ln>
                <a:solidFill>
                  <a:srgbClr val="000000"/>
                </a:solidFill>
                <a:effectLst/>
                <a:ea typeface="Times New Roman" pitchFamily="18" charset="0"/>
                <a:cs typeface="Arial" pitchFamily="34" charset="0"/>
              </a:rPr>
              <a:t>&gt; </a:t>
            </a:r>
            <a:r>
              <a:rPr kumimoji="0" lang="ru-RU" sz="1400" b="0" i="1" u="none" strike="noStrike" cap="none" normalizeH="0" baseline="0" smtClean="0">
                <a:ln>
                  <a:noFill/>
                </a:ln>
                <a:solidFill>
                  <a:srgbClr val="000000"/>
                </a:solidFill>
                <a:effectLst/>
                <a:ea typeface="Times New Roman" pitchFamily="18" charset="0"/>
                <a:cs typeface="Arial" pitchFamily="34" charset="0"/>
              </a:rPr>
              <a:t>F: </a:t>
            </a:r>
            <a:r>
              <a:rPr kumimoji="0" lang="ru-RU" sz="1400" b="0" i="0" u="none" strike="noStrike" cap="none" normalizeH="0" baseline="0" smtClean="0">
                <a:ln>
                  <a:noFill/>
                </a:ln>
                <a:solidFill>
                  <a:srgbClr val="000000"/>
                </a:solidFill>
                <a:effectLst/>
                <a:ea typeface="Times New Roman" pitchFamily="18" charset="0"/>
                <a:cs typeface="Arial" pitchFamily="34" charset="0"/>
              </a:rPr>
              <a:t>Рабочий диапазон стоит уменьшить так, чтобы получить для него линейную </a:t>
            </a:r>
            <a:r>
              <a:rPr kumimoji="0" lang="ru-RU" sz="1400" b="0" i="0" u="none" strike="noStrike" cap="none" normalizeH="0" baseline="0" err="1" smtClean="0">
                <a:ln>
                  <a:noFill/>
                </a:ln>
                <a:solidFill>
                  <a:srgbClr val="000000"/>
                </a:solidFill>
                <a:effectLst/>
                <a:ea typeface="Times New Roman" pitchFamily="18" charset="0"/>
                <a:cs typeface="Arial" pitchFamily="34" charset="0"/>
              </a:rPr>
              <a:t>градуировочную</a:t>
            </a:r>
            <a:r>
              <a:rPr kumimoji="0" lang="ru-RU" sz="1400" b="0" i="0" u="none" strike="noStrike" cap="none" normalizeH="0" baseline="0" smtClean="0">
                <a:ln>
                  <a:noFill/>
                </a:ln>
                <a:solidFill>
                  <a:srgbClr val="000000"/>
                </a:solidFill>
                <a:effectLst/>
                <a:ea typeface="Times New Roman" pitchFamily="18" charset="0"/>
                <a:cs typeface="Arial" pitchFamily="34" charset="0"/>
              </a:rPr>
              <a:t> характеристику. Если это невозможно, значение измеряемых величин, для проанализированных проб нужно оценивать с применением нелинейной </a:t>
            </a:r>
            <a:r>
              <a:rPr kumimoji="0" lang="ru-RU" sz="1400" b="0" i="0" u="none" strike="noStrike" cap="none" normalizeH="0" baseline="0" err="1" smtClean="0">
                <a:ln>
                  <a:noFill/>
                </a:ln>
                <a:solidFill>
                  <a:srgbClr val="000000"/>
                </a:solidFill>
                <a:effectLst/>
                <a:ea typeface="Times New Roman" pitchFamily="18" charset="0"/>
                <a:cs typeface="Arial" pitchFamily="34" charset="0"/>
              </a:rPr>
              <a:t>градуировочной</a:t>
            </a:r>
            <a:r>
              <a:rPr kumimoji="0" lang="ru-RU" sz="1400" b="0" i="0" u="none" strike="noStrike" cap="none" normalizeH="0" baseline="0" smtClean="0">
                <a:ln>
                  <a:noFill/>
                </a:ln>
                <a:solidFill>
                  <a:srgbClr val="000000"/>
                </a:solidFill>
                <a:effectLst/>
                <a:ea typeface="Times New Roman" pitchFamily="18" charset="0"/>
                <a:cs typeface="Arial" pitchFamily="34" charset="0"/>
              </a:rPr>
              <a:t> характеристики.</a:t>
            </a:r>
            <a:endParaRPr kumimoji="0" lang="ru-RU" sz="1400" b="0" i="0" u="none" strike="noStrike" cap="none" normalizeH="0" baseline="0" smtClean="0">
              <a:ln>
                <a:noFill/>
              </a:ln>
              <a:solidFill>
                <a:schemeClr val="tx1"/>
              </a:solidFill>
              <a:effectLst/>
              <a:cs typeface="Arial" pitchFamily="34" charset="0"/>
            </a:endParaRPr>
          </a:p>
        </p:txBody>
      </p:sp>
      <p:sp>
        <p:nvSpPr>
          <p:cNvPr id="19661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6613" name="Object 5"/>
          <p:cNvGraphicFramePr>
            <a:graphicFrameLocks noChangeAspect="1"/>
          </p:cNvGraphicFramePr>
          <p:nvPr/>
        </p:nvGraphicFramePr>
        <p:xfrm>
          <a:off x="857249" y="2285988"/>
          <a:ext cx="1703388" cy="685800"/>
        </p:xfrm>
        <a:graphic>
          <a:graphicData uri="http://schemas.openxmlformats.org/presentationml/2006/ole">
            <p:oleObj spid="_x0000_s12291" name="Формула" r:id="rId4" imgW="1701720" imgH="685800" progId="Equation.3">
              <p:embed/>
            </p:oleObj>
          </a:graphicData>
        </a:graphic>
      </p:graphicFrame>
      <p:graphicFrame>
        <p:nvGraphicFramePr>
          <p:cNvPr id="196615" name="Object 7"/>
          <p:cNvGraphicFramePr>
            <a:graphicFrameLocks noChangeAspect="1"/>
          </p:cNvGraphicFramePr>
          <p:nvPr/>
        </p:nvGraphicFramePr>
        <p:xfrm>
          <a:off x="4857752" y="2285992"/>
          <a:ext cx="3079750" cy="660400"/>
        </p:xfrm>
        <a:graphic>
          <a:graphicData uri="http://schemas.openxmlformats.org/presentationml/2006/ole">
            <p:oleObj spid="_x0000_s12292" name="Формула" r:id="rId5" imgW="3073320" imgH="660240" progId="Equation.3">
              <p:embed/>
            </p:oleObj>
          </a:graphicData>
        </a:graphic>
      </p:graphicFrame>
      <p:sp>
        <p:nvSpPr>
          <p:cNvPr id="12" name="Прямоугольник 11"/>
          <p:cNvSpPr/>
          <p:nvPr/>
        </p:nvSpPr>
        <p:spPr>
          <a:xfrm>
            <a:off x="285720" y="3143248"/>
            <a:ext cx="8501122" cy="954107"/>
          </a:xfrm>
          <a:prstGeom prst="rect">
            <a:avLst/>
          </a:prstGeom>
        </p:spPr>
        <p:txBody>
          <a:bodyPr wrap="square">
            <a:spAutoFit/>
          </a:bodyPr>
          <a:lstStyle/>
          <a:p>
            <a:pPr lvl="0" algn="just" eaLnBrk="0" fontAlgn="base" hangingPunct="0">
              <a:spcBef>
                <a:spcPct val="0"/>
              </a:spcBef>
              <a:spcAft>
                <a:spcPct val="0"/>
              </a:spcAft>
              <a:tabLst>
                <a:tab pos="5497513" algn="l"/>
              </a:tabLst>
            </a:pPr>
            <a:r>
              <a:rPr lang="ru-RU" sz="1400" smtClean="0">
                <a:solidFill>
                  <a:srgbClr val="000000"/>
                </a:solidFill>
                <a:ea typeface="Times New Roman" pitchFamily="18" charset="0"/>
                <a:cs typeface="Arial" pitchFamily="34" charset="0"/>
              </a:rPr>
              <a:t>Расхождение дисперсий </a:t>
            </a:r>
            <a:r>
              <a:rPr lang="uk-UA" sz="1400" i="1" smtClean="0">
                <a:solidFill>
                  <a:srgbClr val="000000"/>
                </a:solidFill>
                <a:ea typeface="Times New Roman" pitchFamily="18" charset="0"/>
                <a:cs typeface="Arial" pitchFamily="34" charset="0"/>
              </a:rPr>
              <a:t>DS</a:t>
            </a:r>
            <a:r>
              <a:rPr lang="ru-RU" sz="1400" i="1" smtClean="0">
                <a:solidFill>
                  <a:srgbClr val="000000"/>
                </a:solidFill>
                <a:ea typeface="Times New Roman" pitchFamily="18" charset="0"/>
                <a:cs typeface="Arial" pitchFamily="34" charset="0"/>
              </a:rPr>
              <a:t> </a:t>
            </a:r>
            <a:r>
              <a:rPr lang="ru-RU" sz="1400" i="1" baseline="30000" smtClean="0">
                <a:solidFill>
                  <a:srgbClr val="000000"/>
                </a:solidFill>
                <a:ea typeface="Times New Roman" pitchFamily="18" charset="0"/>
                <a:cs typeface="Arial" pitchFamily="34" charset="0"/>
              </a:rPr>
              <a:t>2</a:t>
            </a:r>
            <a:r>
              <a:rPr lang="ru-RU" sz="1400" i="1" smtClean="0">
                <a:solidFill>
                  <a:srgbClr val="000000"/>
                </a:solidFill>
                <a:ea typeface="Times New Roman" pitchFamily="18" charset="0"/>
                <a:cs typeface="Arial" pitchFamily="34" charset="0"/>
              </a:rPr>
              <a:t> </a:t>
            </a:r>
            <a:r>
              <a:rPr lang="ru-RU" sz="1400" smtClean="0">
                <a:solidFill>
                  <a:srgbClr val="000000"/>
                </a:solidFill>
                <a:ea typeface="Times New Roman" pitchFamily="18" charset="0"/>
                <a:cs typeface="Arial" pitchFamily="34" charset="0"/>
              </a:rPr>
              <a:t>рассчитывают по уравнению :     </a:t>
            </a:r>
            <a:r>
              <a:rPr lang="en-US" sz="1400" i="1" smtClean="0">
                <a:solidFill>
                  <a:srgbClr val="000000"/>
                </a:solidFill>
                <a:ea typeface="Times New Roman" pitchFamily="18" charset="0"/>
                <a:cs typeface="Arial" pitchFamily="34" charset="0"/>
              </a:rPr>
              <a:t>DS</a:t>
            </a:r>
            <a:r>
              <a:rPr lang="ru-RU" sz="1400" i="1" baseline="30000" smtClean="0">
                <a:solidFill>
                  <a:srgbClr val="000000"/>
                </a:solidFill>
                <a:ea typeface="Times New Roman" pitchFamily="18" charset="0"/>
                <a:cs typeface="Arial" pitchFamily="34" charset="0"/>
              </a:rPr>
              <a:t>2</a:t>
            </a:r>
            <a:r>
              <a:rPr lang="ru-RU" sz="1400" i="1" smtClean="0">
                <a:solidFill>
                  <a:srgbClr val="000000"/>
                </a:solidFill>
                <a:ea typeface="Times New Roman" pitchFamily="18" charset="0"/>
                <a:cs typeface="Arial" pitchFamily="34" charset="0"/>
              </a:rPr>
              <a:t> </a:t>
            </a:r>
            <a:r>
              <a:rPr lang="uk-UA" sz="1400" i="1" smtClean="0">
                <a:solidFill>
                  <a:srgbClr val="000000"/>
                </a:solidFill>
                <a:ea typeface="Times New Roman" pitchFamily="18" charset="0"/>
                <a:cs typeface="Arial" pitchFamily="34" charset="0"/>
              </a:rPr>
              <a:t>=(N-2)·</a:t>
            </a:r>
            <a:r>
              <a:rPr lang="en-US" sz="1400" i="1" smtClean="0">
                <a:solidFill>
                  <a:srgbClr val="000000"/>
                </a:solidFill>
                <a:ea typeface="Times New Roman" pitchFamily="18" charset="0"/>
                <a:cs typeface="Arial" pitchFamily="34" charset="0"/>
              </a:rPr>
              <a:t>S</a:t>
            </a:r>
            <a:r>
              <a:rPr lang="ru-RU" sz="1400" i="1" baseline="30000" smtClean="0">
                <a:solidFill>
                  <a:srgbClr val="000000"/>
                </a:solidFill>
                <a:ea typeface="Times New Roman" pitchFamily="18" charset="0"/>
                <a:cs typeface="Arial" pitchFamily="34" charset="0"/>
              </a:rPr>
              <a:t>2</a:t>
            </a:r>
            <a:r>
              <a:rPr lang="en-US" sz="1400" i="1" baseline="-30000" smtClean="0">
                <a:solidFill>
                  <a:srgbClr val="000000"/>
                </a:solidFill>
                <a:ea typeface="Times New Roman" pitchFamily="18" charset="0"/>
                <a:cs typeface="Arial" pitchFamily="34" charset="0"/>
              </a:rPr>
              <a:t>y</a:t>
            </a:r>
            <a:r>
              <a:rPr lang="ru-RU" sz="1400" i="1" baseline="-30000" smtClean="0">
                <a:solidFill>
                  <a:srgbClr val="000000"/>
                </a:solidFill>
                <a:ea typeface="Times New Roman" pitchFamily="18" charset="0"/>
                <a:cs typeface="Arial" pitchFamily="34" charset="0"/>
              </a:rPr>
              <a:t>1</a:t>
            </a:r>
            <a:r>
              <a:rPr lang="ru-RU" sz="1400" i="1" smtClean="0">
                <a:solidFill>
                  <a:srgbClr val="000000"/>
                </a:solidFill>
                <a:ea typeface="Times New Roman" pitchFamily="18" charset="0"/>
                <a:cs typeface="Arial" pitchFamily="34" charset="0"/>
              </a:rPr>
              <a:t> -(</a:t>
            </a:r>
            <a:r>
              <a:rPr lang="en-US" sz="1400" i="1" smtClean="0">
                <a:solidFill>
                  <a:srgbClr val="000000"/>
                </a:solidFill>
                <a:ea typeface="Times New Roman" pitchFamily="18" charset="0"/>
                <a:cs typeface="Arial" pitchFamily="34" charset="0"/>
              </a:rPr>
              <a:t>N</a:t>
            </a:r>
            <a:r>
              <a:rPr lang="ru-RU" sz="1400" i="1" smtClean="0">
                <a:solidFill>
                  <a:srgbClr val="000000"/>
                </a:solidFill>
                <a:ea typeface="Times New Roman" pitchFamily="18" charset="0"/>
                <a:cs typeface="Arial" pitchFamily="34" charset="0"/>
              </a:rPr>
              <a:t>-3)·</a:t>
            </a:r>
            <a:r>
              <a:rPr lang="en-US" sz="1400" i="1" smtClean="0">
                <a:solidFill>
                  <a:srgbClr val="000000"/>
                </a:solidFill>
                <a:ea typeface="Times New Roman" pitchFamily="18" charset="0"/>
                <a:cs typeface="Arial" pitchFamily="34" charset="0"/>
              </a:rPr>
              <a:t>S</a:t>
            </a:r>
            <a:r>
              <a:rPr lang="ru-RU" sz="1400" i="1" baseline="30000" smtClean="0">
                <a:solidFill>
                  <a:srgbClr val="000000"/>
                </a:solidFill>
                <a:ea typeface="Times New Roman" pitchFamily="18" charset="0"/>
                <a:cs typeface="Arial" pitchFamily="34" charset="0"/>
              </a:rPr>
              <a:t>2</a:t>
            </a:r>
            <a:r>
              <a:rPr lang="en-US" sz="1400" i="1" baseline="-30000" smtClean="0">
                <a:solidFill>
                  <a:srgbClr val="000000"/>
                </a:solidFill>
                <a:ea typeface="Times New Roman" pitchFamily="18" charset="0"/>
                <a:cs typeface="Arial" pitchFamily="34" charset="0"/>
              </a:rPr>
              <a:t>y</a:t>
            </a:r>
            <a:r>
              <a:rPr lang="ru-RU" sz="1400" i="1" baseline="-30000" smtClean="0">
                <a:solidFill>
                  <a:srgbClr val="000000"/>
                </a:solidFill>
                <a:ea typeface="Times New Roman" pitchFamily="18" charset="0"/>
                <a:cs typeface="Arial" pitchFamily="34" charset="0"/>
              </a:rPr>
              <a:t>2</a:t>
            </a:r>
            <a:r>
              <a:rPr lang="uk-UA" sz="1400" smtClean="0">
                <a:solidFill>
                  <a:srgbClr val="000000"/>
                </a:solidFill>
                <a:ea typeface="Times New Roman" pitchFamily="18" charset="0"/>
                <a:cs typeface="Arial" pitchFamily="34" charset="0"/>
              </a:rPr>
              <a:t>	</a:t>
            </a:r>
            <a:endParaRPr lang="en-US" sz="1400" smtClean="0">
              <a:solidFill>
                <a:srgbClr val="000000"/>
              </a:solidFill>
              <a:ea typeface="Times New Roman" pitchFamily="18" charset="0"/>
              <a:cs typeface="Arial" pitchFamily="34" charset="0"/>
            </a:endParaRPr>
          </a:p>
          <a:p>
            <a:pPr lvl="0" algn="just" eaLnBrk="0" fontAlgn="base" hangingPunct="0">
              <a:spcBef>
                <a:spcPct val="0"/>
              </a:spcBef>
              <a:spcAft>
                <a:spcPct val="0"/>
              </a:spcAft>
              <a:tabLst>
                <a:tab pos="5497513" algn="l"/>
              </a:tabLst>
            </a:pPr>
            <a:r>
              <a:rPr lang="uk-UA" sz="1400" i="1" smtClean="0">
                <a:solidFill>
                  <a:srgbClr val="000000"/>
                </a:solidFill>
                <a:ea typeface="Times New Roman" pitchFamily="18" charset="0"/>
                <a:cs typeface="Arial" pitchFamily="34" charset="0"/>
              </a:rPr>
              <a:t>Ds</a:t>
            </a:r>
            <a:r>
              <a:rPr lang="uk-UA" sz="1400" i="1" baseline="30000" smtClean="0">
                <a:solidFill>
                  <a:srgbClr val="000000"/>
                </a:solidFill>
                <a:ea typeface="Times New Roman" pitchFamily="18" charset="0"/>
                <a:cs typeface="Arial" pitchFamily="34" charset="0"/>
              </a:rPr>
              <a:t>2  </a:t>
            </a:r>
            <a:r>
              <a:rPr lang="ru-RU" sz="1400" smtClean="0">
                <a:solidFill>
                  <a:srgbClr val="000000"/>
                </a:solidFill>
                <a:ea typeface="Times New Roman" pitchFamily="18" charset="0"/>
                <a:cs typeface="Arial" pitchFamily="34" charset="0"/>
              </a:rPr>
              <a:t>и дисперсию нелинейной </a:t>
            </a:r>
            <a:r>
              <a:rPr lang="ru-RU" sz="1400" err="1" smtClean="0">
                <a:solidFill>
                  <a:srgbClr val="000000"/>
                </a:solidFill>
                <a:ea typeface="Times New Roman" pitchFamily="18" charset="0"/>
                <a:cs typeface="Arial" pitchFamily="34" charset="0"/>
              </a:rPr>
              <a:t>градуировочной</a:t>
            </a:r>
            <a:r>
              <a:rPr lang="ru-RU" sz="1400" smtClean="0">
                <a:solidFill>
                  <a:srgbClr val="000000"/>
                </a:solidFill>
                <a:ea typeface="Times New Roman" pitchFamily="18" charset="0"/>
                <a:cs typeface="Arial" pitchFamily="34" charset="0"/>
              </a:rPr>
              <a:t> характеристики S</a:t>
            </a:r>
            <a:r>
              <a:rPr lang="uk-UA" sz="1400" baseline="-30000" smtClean="0">
                <a:solidFill>
                  <a:srgbClr val="000000"/>
                </a:solidFill>
                <a:ea typeface="Times New Roman" pitchFamily="18" charset="0"/>
                <a:cs typeface="Arial" pitchFamily="34" charset="0"/>
              </a:rPr>
              <a:t>y2</a:t>
            </a:r>
            <a:r>
              <a:rPr lang="ru-RU" sz="1400" smtClean="0">
                <a:solidFill>
                  <a:srgbClr val="000000"/>
                </a:solidFill>
                <a:ea typeface="Times New Roman" pitchFamily="18" charset="0"/>
                <a:cs typeface="Arial" pitchFamily="34" charset="0"/>
              </a:rPr>
              <a:t> проверяют с помощью </a:t>
            </a:r>
          </a:p>
          <a:p>
            <a:pPr algn="just" eaLnBrk="0" fontAlgn="base" hangingPunct="0">
              <a:spcBef>
                <a:spcPct val="0"/>
              </a:spcBef>
              <a:spcAft>
                <a:spcPct val="0"/>
              </a:spcAft>
              <a:tabLst>
                <a:tab pos="5497513" algn="l"/>
              </a:tabLst>
            </a:pPr>
            <a:r>
              <a:rPr lang="uk-UA" sz="1400" smtClean="0">
                <a:solidFill>
                  <a:srgbClr val="000000"/>
                </a:solidFill>
                <a:ea typeface="Times New Roman" pitchFamily="18" charset="0"/>
                <a:cs typeface="Arial" pitchFamily="34" charset="0"/>
              </a:rPr>
              <a:t>F-</a:t>
            </a:r>
            <a:r>
              <a:rPr lang="en-US" sz="1400" smtClean="0">
                <a:solidFill>
                  <a:srgbClr val="000000"/>
                </a:solidFill>
                <a:ea typeface="Times New Roman" pitchFamily="18" charset="0"/>
                <a:cs typeface="Arial" pitchFamily="34" charset="0"/>
              </a:rPr>
              <a:t> </a:t>
            </a:r>
            <a:r>
              <a:rPr lang="uk-UA" sz="1400" err="1" smtClean="0">
                <a:solidFill>
                  <a:srgbClr val="000000"/>
                </a:solidFill>
                <a:ea typeface="Times New Roman" pitchFamily="18" charset="0"/>
                <a:cs typeface="Arial" pitchFamily="34" charset="0"/>
              </a:rPr>
              <a:t>критерия</a:t>
            </a:r>
            <a:r>
              <a:rPr lang="en-US" sz="1400" smtClean="0">
                <a:solidFill>
                  <a:srgbClr val="000000"/>
                </a:solidFill>
                <a:ea typeface="Times New Roman" pitchFamily="18" charset="0"/>
                <a:cs typeface="Arial" pitchFamily="34" charset="0"/>
              </a:rPr>
              <a:t> (</a:t>
            </a:r>
            <a:r>
              <a:rPr lang="ru-RU" sz="1400" smtClean="0">
                <a:solidFill>
                  <a:srgbClr val="000000"/>
                </a:solidFill>
                <a:ea typeface="Times New Roman" pitchFamily="18" charset="0"/>
                <a:cs typeface="Arial" pitchFamily="34" charset="0"/>
              </a:rPr>
              <a:t>критерий Фишера для </a:t>
            </a:r>
            <a:r>
              <a:rPr lang="en-US" sz="1400" smtClean="0">
                <a:solidFill>
                  <a:srgbClr val="000000"/>
                </a:solidFill>
                <a:ea typeface="Times New Roman" pitchFamily="18" charset="0"/>
                <a:cs typeface="Arial" pitchFamily="34" charset="0"/>
              </a:rPr>
              <a:t>F</a:t>
            </a:r>
            <a:r>
              <a:rPr lang="en-US" sz="1400" baseline="-25000" smtClean="0">
                <a:solidFill>
                  <a:srgbClr val="000000"/>
                </a:solidFill>
                <a:ea typeface="Times New Roman" pitchFamily="18" charset="0"/>
                <a:cs typeface="Arial" pitchFamily="34" charset="0"/>
              </a:rPr>
              <a:t>(0.01,1,N-3)</a:t>
            </a:r>
            <a:r>
              <a:rPr lang="en-US" sz="1400" smtClean="0">
                <a:solidFill>
                  <a:srgbClr val="000000"/>
                </a:solidFill>
                <a:ea typeface="Times New Roman" pitchFamily="18" charset="0"/>
                <a:cs typeface="Arial" pitchFamily="34" charset="0"/>
              </a:rPr>
              <a:t>)</a:t>
            </a:r>
            <a:r>
              <a:rPr lang="ru-RU" sz="1400" smtClean="0">
                <a:solidFill>
                  <a:srgbClr val="000000"/>
                </a:solidFill>
                <a:ea typeface="Times New Roman" pitchFamily="18" charset="0"/>
                <a:cs typeface="Arial" pitchFamily="34" charset="0"/>
              </a:rPr>
              <a:t>, для выявления значимости расхождений. </a:t>
            </a:r>
            <a:r>
              <a:rPr lang="en-US" sz="1400" smtClean="0">
                <a:solidFill>
                  <a:srgbClr val="000000"/>
                </a:solidFill>
                <a:ea typeface="Times New Roman" pitchFamily="18" charset="0"/>
                <a:cs typeface="Arial" pitchFamily="34" charset="0"/>
              </a:rPr>
              <a:t> </a:t>
            </a:r>
            <a:r>
              <a:rPr lang="ru-RU" sz="1400" smtClean="0">
                <a:solidFill>
                  <a:srgbClr val="000000"/>
                </a:solidFill>
                <a:ea typeface="Times New Roman" pitchFamily="18" charset="0"/>
                <a:cs typeface="Arial" pitchFamily="34" charset="0"/>
              </a:rPr>
              <a:t>Для этого по уравнению рассчитывают критерий </a:t>
            </a:r>
            <a:r>
              <a:rPr lang="ru-RU" sz="1400" err="1" smtClean="0">
                <a:solidFill>
                  <a:srgbClr val="000000"/>
                </a:solidFill>
                <a:ea typeface="Times New Roman" pitchFamily="18" charset="0"/>
                <a:cs typeface="Arial" pitchFamily="34" charset="0"/>
              </a:rPr>
              <a:t>Манделя</a:t>
            </a:r>
            <a:r>
              <a:rPr lang="ru-RU" sz="1400" smtClean="0">
                <a:solidFill>
                  <a:srgbClr val="000000"/>
                </a:solidFill>
                <a:ea typeface="Times New Roman" pitchFamily="18" charset="0"/>
                <a:cs typeface="Arial" pitchFamily="34" charset="0"/>
              </a:rPr>
              <a:t> :</a:t>
            </a:r>
            <a:endParaRPr lang="ru-RU" sz="1400" smtClean="0">
              <a:cs typeface="Arial" pitchFamily="34" charset="0"/>
            </a:endParaRP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Прямоугольник 7"/>
          <p:cNvSpPr/>
          <p:nvPr/>
        </p:nvSpPr>
        <p:spPr>
          <a:xfrm>
            <a:off x="285720" y="1720840"/>
            <a:ext cx="8572560" cy="4401205"/>
          </a:xfrm>
          <a:prstGeom prst="rect">
            <a:avLst/>
          </a:prstGeom>
        </p:spPr>
        <p:txBody>
          <a:bodyPr wrap="square">
            <a:spAutoFit/>
          </a:bodyPr>
          <a:lstStyle/>
          <a:p>
            <a:pPr algn="ctr"/>
            <a:r>
              <a:rPr lang="ru-RU" sz="1400" b="1" smtClean="0"/>
              <a:t>Предел обнаружения </a:t>
            </a:r>
            <a:r>
              <a:rPr lang="en-US" sz="1400" b="1" smtClean="0"/>
              <a:t>(detection limit)</a:t>
            </a:r>
            <a:endParaRPr lang="ru-RU" sz="1400" b="1" smtClean="0"/>
          </a:p>
          <a:p>
            <a:pPr algn="just"/>
            <a:endParaRPr lang="ru-RU" sz="1400" b="1" smtClean="0"/>
          </a:p>
          <a:p>
            <a:pPr indent="263525" algn="just"/>
            <a:r>
              <a:rPr lang="en-US" sz="1400" b="1" smtClean="0"/>
              <a:t> </a:t>
            </a:r>
            <a:r>
              <a:rPr lang="ru-RU" sz="1400" smtClean="0"/>
              <a:t>Предел обнаружения отдельной аналитической методики представляет собой наименьшее количество анализируемого вещества в пробе, которое может быть обнаружено, но не обязательно выражено точным значением. Для инструментальных методов определяют отношение сигнал/шум или измеряют величину фонового сигнала. Для </a:t>
            </a:r>
            <a:r>
              <a:rPr lang="ru-RU" sz="1400" err="1" smtClean="0"/>
              <a:t>неинструментальных</a:t>
            </a:r>
            <a:r>
              <a:rPr lang="ru-RU" sz="1400" smtClean="0"/>
              <a:t> методов предел обнаружения определяется анализом образцов с известными концентрациями </a:t>
            </a:r>
            <a:r>
              <a:rPr lang="ru-RU" sz="1400" err="1" smtClean="0"/>
              <a:t>аналита</a:t>
            </a:r>
            <a:r>
              <a:rPr lang="ru-RU" sz="1400" smtClean="0"/>
              <a:t> и установлением минимального уровня </a:t>
            </a:r>
            <a:r>
              <a:rPr lang="ru-RU" sz="1400" err="1" smtClean="0"/>
              <a:t>аналита</a:t>
            </a:r>
            <a:r>
              <a:rPr lang="ru-RU" sz="1400" smtClean="0"/>
              <a:t>, при котором он может быть достоверно обнаружен. Согласно фармакопейной документации, установленный предел обнаружения и определения должен быть подтвержден анализом модельных смесей, содержащих </a:t>
            </a:r>
            <a:r>
              <a:rPr lang="ru-RU" sz="1400" err="1" smtClean="0"/>
              <a:t>аналит</a:t>
            </a:r>
            <a:r>
              <a:rPr lang="ru-RU" sz="1400" smtClean="0"/>
              <a:t> на пределе и близко к нему.</a:t>
            </a:r>
          </a:p>
          <a:p>
            <a:pPr algn="just"/>
            <a:endParaRPr lang="ru-RU" sz="1400" smtClean="0"/>
          </a:p>
          <a:p>
            <a:pPr algn="ctr"/>
            <a:r>
              <a:rPr lang="ru-RU" sz="1400" b="1" smtClean="0"/>
              <a:t>Предел количественного обнаружения </a:t>
            </a:r>
            <a:r>
              <a:rPr lang="en-US" sz="1400" b="1" smtClean="0"/>
              <a:t>(</a:t>
            </a:r>
            <a:r>
              <a:rPr lang="en-US" sz="1400" b="1" err="1" smtClean="0"/>
              <a:t>quantitation</a:t>
            </a:r>
            <a:r>
              <a:rPr lang="en-US" sz="1400" b="1" smtClean="0"/>
              <a:t> limit)</a:t>
            </a:r>
            <a:endParaRPr lang="ru-RU" sz="1400" b="1" smtClean="0"/>
          </a:p>
          <a:p>
            <a:pPr algn="just"/>
            <a:endParaRPr lang="ru-RU" sz="1400" smtClean="0"/>
          </a:p>
          <a:p>
            <a:pPr indent="263525" algn="just"/>
            <a:r>
              <a:rPr lang="en-US" sz="1400" smtClean="0"/>
              <a:t> </a:t>
            </a:r>
            <a:r>
              <a:rPr lang="ru-RU" sz="1400" smtClean="0"/>
              <a:t>Предел количественного обнаружения отдельной аналитической методики представляет собой наименьшее количество анализируемого вещества в пробе, которое может быть оценено количественно с приемлемой правильностью и </a:t>
            </a:r>
            <a:r>
              <a:rPr lang="ru-RU" sz="1400" err="1" smtClean="0"/>
              <a:t>прецизионностью</a:t>
            </a:r>
            <a:r>
              <a:rPr lang="ru-RU" sz="1400" smtClean="0"/>
              <a:t>. Предел количественного обнаружения является параметром методик определения количественного содержания компонентов, присутствующих в образце плацебо (т. е. все вещества, кроме действующего вещества) в низких концентрациях, и в частности, используется для характеристики методик определения примесей и/или продуктов деградации.</a:t>
            </a:r>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5720" y="1714488"/>
            <a:ext cx="810443" cy="428628"/>
          </a:xfrm>
          <a:prstGeom prst="rect">
            <a:avLst/>
          </a:prstGeom>
          <a:noFill/>
          <a:ln w="9525">
            <a:noFill/>
            <a:miter lim="800000"/>
            <a:headEnd/>
            <a:tailEnd/>
          </a:ln>
          <a:effectLst/>
        </p:spPr>
      </p:pic>
      <p:pic>
        <p:nvPicPr>
          <p:cNvPr id="6"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5720" y="4071942"/>
            <a:ext cx="810443" cy="428628"/>
          </a:xfrm>
          <a:prstGeom prst="rect">
            <a:avLst/>
          </a:prstGeom>
          <a:noFill/>
          <a:ln w="9525">
            <a:noFill/>
            <a:miter lim="800000"/>
            <a:headEnd/>
            <a:tailEnd/>
          </a:ln>
          <a:effectLst/>
        </p:spPr>
      </p:pic>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76129" name="Rectangle 1"/>
          <p:cNvSpPr>
            <a:spLocks noChangeArrowheads="1"/>
          </p:cNvSpPr>
          <p:nvPr/>
        </p:nvSpPr>
        <p:spPr bwMode="auto">
          <a:xfrm>
            <a:off x="285720" y="1285860"/>
            <a:ext cx="8501122" cy="2131292"/>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266700" algn="just" defTabSz="914400" rtl="0" eaLnBrk="1" fontAlgn="base" latinLnBrk="0" hangingPunct="1">
              <a:lnSpc>
                <a:spcPct val="100000"/>
              </a:lnSpc>
              <a:spcBef>
                <a:spcPct val="0"/>
              </a:spcBef>
              <a:spcAft>
                <a:spcPct val="0"/>
              </a:spcAft>
              <a:buClrTx/>
              <a:buSzTx/>
              <a:buFontTx/>
              <a:buNone/>
              <a:tabLst/>
            </a:pPr>
            <a:r>
              <a:rPr kumimoji="0" lang="ru-RU" sz="1400" u="sng" strike="noStrike" cap="none" normalizeH="0" smtClean="0">
                <a:ln>
                  <a:noFill/>
                </a:ln>
                <a:solidFill>
                  <a:srgbClr val="000000"/>
                </a:solidFill>
                <a:effectLst/>
                <a:latin typeface="Arial" pitchFamily="34" charset="0"/>
                <a:cs typeface="Times New Roman" pitchFamily="18" charset="0"/>
              </a:rPr>
              <a:t>Предел обнаружения (детектирования) для аналитического прибора </a:t>
            </a:r>
            <a:r>
              <a:rPr kumimoji="0" lang="en-US" sz="1400" i="1" u="sng" strike="noStrike" cap="none" normalizeH="0" smtClean="0">
                <a:ln>
                  <a:noFill/>
                </a:ln>
                <a:solidFill>
                  <a:schemeClr val="tx1"/>
                </a:solidFill>
                <a:effectLst/>
                <a:latin typeface="Arial" pitchFamily="34" charset="0"/>
                <a:cs typeface="Times New Roman" pitchFamily="18" charset="0"/>
              </a:rPr>
              <a:t>LOD</a:t>
            </a:r>
            <a:r>
              <a:rPr kumimoji="0" lang="ru-RU" sz="1400" u="sng" strike="noStrike" cap="none" normalizeH="0" smtClean="0">
                <a:ln>
                  <a:noFill/>
                </a:ln>
                <a:solidFill>
                  <a:schemeClr val="tx1"/>
                </a:solidFill>
                <a:effectLst/>
                <a:latin typeface="Arial" pitchFamily="34" charset="0"/>
                <a:cs typeface="Times New Roman" pitchFamily="18" charset="0"/>
              </a:rPr>
              <a:t> </a:t>
            </a:r>
            <a:endParaRPr kumimoji="0" lang="ru-RU" sz="1400" u="none" strike="noStrike" cap="none" normalizeH="0" smtClean="0">
              <a:ln>
                <a:noFill/>
              </a:ln>
              <a:solidFill>
                <a:schemeClr val="tx1"/>
              </a:solidFill>
              <a:effectLst/>
              <a:latin typeface="Arial" pitchFamily="34" charset="0"/>
              <a:cs typeface="Times New Roman" pitchFamily="18"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rPr>
              <a:t>Предел обнаружения (детектирования) прибора  — самое низкое количество (выраженное как масса), которое может быть измерено с разумной статистической достоверностью. Обычно </a:t>
            </a:r>
            <a:r>
              <a:rPr kumimoji="0" lang="en-US" sz="1400" i="1" u="none" strike="noStrike" cap="none" normalizeH="0" smtClean="0">
                <a:ln>
                  <a:noFill/>
                </a:ln>
                <a:solidFill>
                  <a:srgbClr val="000000"/>
                </a:solidFill>
                <a:effectLst/>
                <a:latin typeface="Arial" pitchFamily="34" charset="0"/>
                <a:ea typeface="Times New Roman" pitchFamily="18" charset="0"/>
                <a:cs typeface="Times New Roman" pitchFamily="18" charset="0"/>
              </a:rPr>
              <a:t>LOD</a:t>
            </a: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rPr>
              <a:t> определяют на стандартных растворах</a:t>
            </a: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rPr>
              <a:t>.</a:t>
            </a:r>
            <a:endParaRPr kumimoji="0" lang="ru-RU" sz="1400" u="none" strike="noStrike" cap="none" normalizeH="0" smtClean="0">
              <a:ln>
                <a:noFill/>
              </a:ln>
              <a:solidFill>
                <a:schemeClr val="tx1"/>
              </a:solidFill>
              <a:effectLst/>
              <a:latin typeface="Arial" pitchFamily="34" charset="0"/>
              <a:cs typeface="Arial" pitchFamily="34"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rPr>
              <a:t>В классике жанра </a:t>
            </a:r>
            <a:r>
              <a:rPr kumimoji="0" lang="ru-RU" sz="1400" u="none" strike="noStrike" cap="none" normalizeH="0" err="1" smtClean="0">
                <a:ln>
                  <a:noFill/>
                </a:ln>
                <a:solidFill>
                  <a:srgbClr val="000000"/>
                </a:solidFill>
                <a:effectLst/>
                <a:latin typeface="Arial" pitchFamily="34" charset="0"/>
                <a:ea typeface="Times New Roman" pitchFamily="18" charset="0"/>
                <a:cs typeface="Times New Roman" pitchFamily="18" charset="0"/>
              </a:rPr>
              <a:t>хроматографического</a:t>
            </a: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rPr>
              <a:t> метода, предел детектирования выражается как количество образца, соответствующее удвоенному или утроенному шуму анализа. Необходимость выполнения надлежащего количественного определения не является необходимым требованием при выполнении </a:t>
            </a:r>
            <a:r>
              <a:rPr kumimoji="0" lang="ru-RU" sz="1400" u="none" strike="noStrike" cap="none" normalizeH="0" err="1" smtClean="0">
                <a:ln>
                  <a:noFill/>
                </a:ln>
                <a:solidFill>
                  <a:srgbClr val="000000"/>
                </a:solidFill>
                <a:effectLst/>
                <a:latin typeface="Arial" pitchFamily="34" charset="0"/>
                <a:ea typeface="Times New Roman" pitchFamily="18" charset="0"/>
                <a:cs typeface="Times New Roman" pitchFamily="18" charset="0"/>
              </a:rPr>
              <a:t>макроанализов</a:t>
            </a: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sym typeface="Symbol" pitchFamily="18" charset="2"/>
              </a:rPr>
              <a:t>.</a:t>
            </a:r>
            <a:endParaRPr kumimoji="0" lang="ru-RU" sz="1400" u="none" strike="noStrike" cap="none" normalizeH="0" smtClean="0">
              <a:ln>
                <a:noFill/>
              </a:ln>
              <a:solidFill>
                <a:srgbClr val="000000"/>
              </a:solidFill>
              <a:effectLst/>
              <a:latin typeface="Arial" pitchFamily="34" charset="0"/>
              <a:cs typeface="Arial" pitchFamily="34" charset="0"/>
              <a:sym typeface="Symbol" pitchFamily="18" charset="2"/>
            </a:endParaRPr>
          </a:p>
          <a:p>
            <a:pPr lvl="0" indent="266700" algn="just" eaLnBrk="0" fontAlgn="base" hangingPunct="0">
              <a:spcBef>
                <a:spcPct val="0"/>
              </a:spcBef>
              <a:spcAft>
                <a:spcPct val="0"/>
              </a:spcAft>
            </a:pP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sym typeface="Symbol" pitchFamily="18" charset="2"/>
              </a:rPr>
              <a:t>Классическая формула для </a:t>
            </a:r>
            <a:r>
              <a:rPr kumimoji="0" lang="ru-RU" sz="1400" u="none" strike="noStrike" cap="none" normalizeH="0" err="1" smtClean="0">
                <a:ln>
                  <a:noFill/>
                </a:ln>
                <a:solidFill>
                  <a:srgbClr val="000000"/>
                </a:solidFill>
                <a:effectLst/>
                <a:latin typeface="Arial" pitchFamily="34" charset="0"/>
                <a:ea typeface="Times New Roman" pitchFamily="18" charset="0"/>
                <a:cs typeface="Times New Roman" pitchFamily="18" charset="0"/>
                <a:sym typeface="Symbol" pitchFamily="18" charset="2"/>
              </a:rPr>
              <a:t>хроматографических</a:t>
            </a:r>
            <a:r>
              <a:rPr kumimoji="0" lang="ru-RU" sz="1400" u="none" strike="noStrike" cap="none" normalizeH="0" smtClean="0">
                <a:ln>
                  <a:noFill/>
                </a:ln>
                <a:solidFill>
                  <a:srgbClr val="000000"/>
                </a:solidFill>
                <a:effectLst/>
                <a:latin typeface="Arial" pitchFamily="34" charset="0"/>
                <a:ea typeface="Times New Roman" pitchFamily="18" charset="0"/>
                <a:cs typeface="Times New Roman" pitchFamily="18" charset="0"/>
                <a:sym typeface="Symbol" pitchFamily="18" charset="2"/>
              </a:rPr>
              <a:t> методов для </a:t>
            </a:r>
            <a:r>
              <a:rPr lang="en-US" sz="1400" i="1" smtClean="0">
                <a:solidFill>
                  <a:srgbClr val="000000"/>
                </a:solidFill>
                <a:latin typeface="Arial" pitchFamily="34" charset="0"/>
                <a:ea typeface="Times New Roman" pitchFamily="18" charset="0"/>
                <a:cs typeface="Times New Roman" pitchFamily="18" charset="0"/>
              </a:rPr>
              <a:t>LOD</a:t>
            </a:r>
            <a:r>
              <a:rPr lang="ru-RU" sz="1400" smtClean="0">
                <a:solidFill>
                  <a:srgbClr val="000000"/>
                </a:solidFill>
                <a:latin typeface="Arial" pitchFamily="34" charset="0"/>
                <a:ea typeface="Times New Roman" pitchFamily="18" charset="0"/>
                <a:cs typeface="Times New Roman" pitchFamily="18" charset="0"/>
              </a:rPr>
              <a:t> </a:t>
            </a:r>
            <a:r>
              <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sym typeface="Symbol" pitchFamily="18" charset="2"/>
              </a:rPr>
              <a:t>:</a:t>
            </a:r>
            <a:endParaRPr kumimoji="0" lang="ru-RU" sz="1400" u="none" strike="noStrike" cap="none" normalizeH="0" smtClean="0">
              <a:ln>
                <a:noFill/>
              </a:ln>
              <a:solidFill>
                <a:srgbClr val="000000"/>
              </a:solidFill>
              <a:effectLst/>
              <a:latin typeface="Arial" pitchFamily="34" charset="0"/>
              <a:cs typeface="Arial" pitchFamily="34" charset="0"/>
              <a:sym typeface="Symbol" pitchFamily="18" charset="2"/>
            </a:endParaRPr>
          </a:p>
        </p:txBody>
      </p:sp>
      <p:graphicFrame>
        <p:nvGraphicFramePr>
          <p:cNvPr id="5" name="Объект 4"/>
          <p:cNvGraphicFramePr>
            <a:graphicFrameLocks noChangeAspect="1"/>
          </p:cNvGraphicFramePr>
          <p:nvPr/>
        </p:nvGraphicFramePr>
        <p:xfrm>
          <a:off x="4143372" y="3429000"/>
          <a:ext cx="1531938" cy="684213"/>
        </p:xfrm>
        <a:graphic>
          <a:graphicData uri="http://schemas.openxmlformats.org/presentationml/2006/ole">
            <p:oleObj spid="_x0000_s13314" name="Формула" r:id="rId3" imgW="952200" imgH="419040" progId="Equation.3">
              <p:embed/>
            </p:oleObj>
          </a:graphicData>
        </a:graphic>
      </p:graphicFrame>
      <p:graphicFrame>
        <p:nvGraphicFramePr>
          <p:cNvPr id="6" name="Таблица 5"/>
          <p:cNvGraphicFramePr>
            <a:graphicFrameLocks noGrp="1"/>
          </p:cNvGraphicFramePr>
          <p:nvPr/>
        </p:nvGraphicFramePr>
        <p:xfrm>
          <a:off x="1142976" y="4429132"/>
          <a:ext cx="6096000" cy="1299657"/>
        </p:xfrm>
        <a:graphic>
          <a:graphicData uri="http://schemas.openxmlformats.org/drawingml/2006/table">
            <a:tbl>
              <a:tblPr/>
              <a:tblGrid>
                <a:gridCol w="785818"/>
                <a:gridCol w="5310182"/>
              </a:tblGrid>
              <a:tr h="154782">
                <a:tc>
                  <a:txBody>
                    <a:bodyPr/>
                    <a:lstStyle/>
                    <a:p>
                      <a:pPr indent="266700" algn="just">
                        <a:lnSpc>
                          <a:spcPct val="116000"/>
                        </a:lnSpc>
                        <a:spcBef>
                          <a:spcPts val="1000"/>
                        </a:spcBef>
                        <a:spcAft>
                          <a:spcPts val="0"/>
                        </a:spcAft>
                      </a:pPr>
                      <a:r>
                        <a:rPr lang="ru-RU" sz="1400" err="1">
                          <a:latin typeface="Arial"/>
                          <a:ea typeface="Times New Roman"/>
                          <a:cs typeface="Times New Roman"/>
                        </a:rPr>
                        <a:t>k</a:t>
                      </a:r>
                      <a:endParaRPr lang="ru-RU" sz="1400">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коэффициент (обычно он равен от 2 до 3),</a:t>
                      </a:r>
                      <a:endParaRPr lang="ru-RU" sz="1400">
                        <a:latin typeface="Times New Roman"/>
                        <a:ea typeface="Times New Roman"/>
                        <a:cs typeface="Times New Roman"/>
                      </a:endParaRPr>
                    </a:p>
                  </a:txBody>
                  <a:tcPr marL="64584" marR="64584" marT="0" marB="0">
                    <a:lnL>
                      <a:noFill/>
                    </a:lnL>
                    <a:lnR>
                      <a:noFill/>
                    </a:lnR>
                    <a:lnT>
                      <a:noFill/>
                    </a:lnT>
                    <a:lnB>
                      <a:noFill/>
                    </a:lnB>
                  </a:tcPr>
                </a:tc>
              </a:tr>
              <a:tr h="154782">
                <a:tc>
                  <a:txBody>
                    <a:bodyPr/>
                    <a:lstStyle/>
                    <a:p>
                      <a:pPr indent="266700" algn="just">
                        <a:lnSpc>
                          <a:spcPct val="116000"/>
                        </a:lnSpc>
                        <a:spcBef>
                          <a:spcPts val="1000"/>
                        </a:spcBef>
                        <a:spcAft>
                          <a:spcPts val="0"/>
                        </a:spcAft>
                      </a:pPr>
                      <a:r>
                        <a:rPr lang="ru-RU" sz="1400">
                          <a:latin typeface="Arial"/>
                          <a:ea typeface="Times New Roman"/>
                          <a:cs typeface="Times New Roman"/>
                        </a:rPr>
                        <a:t>C</a:t>
                      </a:r>
                      <a:endParaRPr lang="ru-RU" sz="1400">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концентрация,</a:t>
                      </a:r>
                      <a:endParaRPr lang="ru-RU" sz="1400">
                        <a:latin typeface="Times New Roman"/>
                        <a:ea typeface="Times New Roman"/>
                        <a:cs typeface="Times New Roman"/>
                      </a:endParaRPr>
                    </a:p>
                  </a:txBody>
                  <a:tcPr marL="64584" marR="64584" marT="0" marB="0">
                    <a:lnL>
                      <a:noFill/>
                    </a:lnL>
                    <a:lnR>
                      <a:noFill/>
                    </a:lnR>
                    <a:lnT>
                      <a:noFill/>
                    </a:lnT>
                    <a:lnB>
                      <a:noFill/>
                    </a:lnB>
                  </a:tcPr>
                </a:tc>
              </a:tr>
              <a:tr h="154782">
                <a:tc>
                  <a:txBody>
                    <a:bodyPr/>
                    <a:lstStyle/>
                    <a:p>
                      <a:pPr indent="266700" algn="just">
                        <a:lnSpc>
                          <a:spcPct val="116000"/>
                        </a:lnSpc>
                        <a:spcBef>
                          <a:spcPts val="1000"/>
                        </a:spcBef>
                        <a:spcAft>
                          <a:spcPts val="0"/>
                        </a:spcAft>
                      </a:pPr>
                      <a:r>
                        <a:rPr lang="ru-RU" sz="1400">
                          <a:latin typeface="Arial"/>
                          <a:ea typeface="Times New Roman"/>
                          <a:cs typeface="Times New Roman"/>
                        </a:rPr>
                        <a:t>S</a:t>
                      </a:r>
                      <a:endParaRPr lang="ru-RU" sz="1400">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значение сигнала (высота пика),</a:t>
                      </a:r>
                      <a:endParaRPr lang="ru-RU" sz="1400">
                        <a:latin typeface="Times New Roman"/>
                        <a:ea typeface="Times New Roman"/>
                        <a:cs typeface="Times New Roman"/>
                      </a:endParaRPr>
                    </a:p>
                  </a:txBody>
                  <a:tcPr marL="64584" marR="64584" marT="0" marB="0">
                    <a:lnL>
                      <a:noFill/>
                    </a:lnL>
                    <a:lnR>
                      <a:noFill/>
                    </a:lnR>
                    <a:lnT>
                      <a:noFill/>
                    </a:lnT>
                    <a:lnB>
                      <a:noFill/>
                    </a:lnB>
                  </a:tcPr>
                </a:tc>
              </a:tr>
              <a:tr h="154782">
                <a:tc>
                  <a:txBody>
                    <a:bodyPr/>
                    <a:lstStyle/>
                    <a:p>
                      <a:pPr indent="266700" algn="just">
                        <a:lnSpc>
                          <a:spcPct val="116000"/>
                        </a:lnSpc>
                        <a:spcBef>
                          <a:spcPts val="1000"/>
                        </a:spcBef>
                        <a:spcAft>
                          <a:spcPts val="0"/>
                        </a:spcAft>
                      </a:pPr>
                      <a:r>
                        <a:rPr lang="ru-RU" sz="1400">
                          <a:latin typeface="Arial"/>
                          <a:ea typeface="Times New Roman"/>
                          <a:cs typeface="Times New Roman"/>
                        </a:rPr>
                        <a:t>N</a:t>
                      </a:r>
                      <a:endParaRPr lang="ru-RU" sz="1400">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величина шума.</a:t>
                      </a:r>
                      <a:endParaRPr lang="ru-RU" sz="1400">
                        <a:latin typeface="Times New Roman"/>
                        <a:ea typeface="Times New Roman"/>
                        <a:cs typeface="Times New Roman"/>
                      </a:endParaRPr>
                    </a:p>
                  </a:txBody>
                  <a:tcPr marL="64584" marR="64584" marT="0" marB="0">
                    <a:lnL>
                      <a:noFill/>
                    </a:lnL>
                    <a:lnR>
                      <a:noFill/>
                    </a:lnR>
                    <a:lnT>
                      <a:noFill/>
                    </a:lnT>
                    <a:lnB>
                      <a:noFill/>
                    </a:lnB>
                  </a:tcPr>
                </a:tc>
              </a:tr>
              <a:tr h="309565">
                <a:tc>
                  <a:txBody>
                    <a:bodyPr/>
                    <a:lstStyle/>
                    <a:p>
                      <a:pPr indent="266700" algn="just">
                        <a:lnSpc>
                          <a:spcPct val="116000"/>
                        </a:lnSpc>
                        <a:spcBef>
                          <a:spcPts val="1000"/>
                        </a:spcBef>
                        <a:spcAft>
                          <a:spcPts val="0"/>
                        </a:spcAft>
                      </a:pPr>
                      <a:r>
                        <a:rPr lang="ru-RU" sz="1400">
                          <a:latin typeface="Arial"/>
                          <a:ea typeface="Times New Roman"/>
                          <a:cs typeface="Times New Roman"/>
                        </a:rPr>
                        <a:t>S/N</a:t>
                      </a:r>
                      <a:endParaRPr lang="ru-RU" sz="1400">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пиковое соотношение сигнал/шум.</a:t>
                      </a:r>
                      <a:endParaRPr lang="ru-RU" sz="1400">
                        <a:latin typeface="Times New Roman"/>
                        <a:ea typeface="Times New Roman"/>
                        <a:cs typeface="Times New Roman"/>
                      </a:endParaRPr>
                    </a:p>
                  </a:txBody>
                  <a:tcPr marL="64584" marR="64584" marT="0" marB="0">
                    <a:lnL>
                      <a:noFill/>
                    </a:lnL>
                    <a:lnR>
                      <a:noFill/>
                    </a:lnR>
                    <a:lnT>
                      <a:noFill/>
                    </a:lnT>
                    <a:lnB>
                      <a:noFill/>
                    </a:lnB>
                  </a:tcPr>
                </a:tc>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74081" name="Rectangle 1"/>
          <p:cNvSpPr>
            <a:spLocks noChangeArrowheads="1"/>
          </p:cNvSpPr>
          <p:nvPr/>
        </p:nvSpPr>
        <p:spPr bwMode="auto">
          <a:xfrm>
            <a:off x="357158" y="1571612"/>
            <a:ext cx="842968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269875" algn="just" fontAlgn="base">
              <a:spcBef>
                <a:spcPct val="0"/>
              </a:spcBef>
              <a:spcAft>
                <a:spcPct val="0"/>
              </a:spcAft>
            </a:pP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Для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нехроматографических</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методов предел детектирования, выраженный как концентрация  или количество , получают из наименьшей меры </a:t>
            </a:r>
            <a:r>
              <a:rPr lang="ru-RU" sz="1400" smtClean="0">
                <a:latin typeface="Arial" pitchFamily="34" charset="0"/>
                <a:ea typeface="Times New Roman" pitchFamily="18" charset="0"/>
                <a:cs typeface="Times New Roman" pitchFamily="18" charset="0"/>
              </a:rPr>
              <a:t>x</a:t>
            </a:r>
            <a:r>
              <a:rPr lang="ru-RU" sz="1400" baseline="-30000" smtClean="0">
                <a:latin typeface="Arial" pitchFamily="34" charset="0"/>
                <a:ea typeface="Times New Roman" pitchFamily="18" charset="0"/>
                <a:cs typeface="Times New Roman" pitchFamily="18" charset="0"/>
              </a:rPr>
              <a:t>L</a:t>
            </a:r>
            <a:r>
              <a:rPr lang="ru-RU" sz="1400" smtClean="0">
                <a:latin typeface="Arial" pitchFamily="34" charset="0"/>
                <a:ea typeface="Times New Roman" pitchFamily="18" charset="0"/>
                <a:cs typeface="Times New Roman" pitchFamily="18" charset="0"/>
              </a:rPr>
              <a:t>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которая может быть обнаружена с разумной достоверностью для данной аналитической процедуры. Значение </a:t>
            </a:r>
            <a:r>
              <a:rPr kumimoji="0" lang="ru-RU" sz="1400" b="0" i="0" u="none" strike="noStrike" cap="none" normalizeH="0" baseline="0" err="1" smtClean="0">
                <a:ln>
                  <a:noFill/>
                </a:ln>
                <a:effectLst/>
                <a:latin typeface="Arial" pitchFamily="34" charset="0"/>
                <a:ea typeface="Times New Roman" pitchFamily="18" charset="0"/>
                <a:cs typeface="Times New Roman" pitchFamily="18" charset="0"/>
              </a:rPr>
              <a:t>x</a:t>
            </a:r>
            <a:r>
              <a:rPr kumimoji="0" lang="ru-RU" sz="1400" b="0" i="0" u="none" strike="noStrike" cap="none" normalizeH="0" baseline="-30000" err="1" smtClean="0">
                <a:ln>
                  <a:noFill/>
                </a:ln>
                <a:effectLst/>
                <a:latin typeface="Arial" pitchFamily="34" charset="0"/>
                <a:ea typeface="Times New Roman" pitchFamily="18" charset="0"/>
                <a:cs typeface="Times New Roman" pitchFamily="18" charset="0"/>
              </a:rPr>
              <a:t>L</a:t>
            </a: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 </a:t>
            </a:r>
            <a:r>
              <a:rPr kumimoji="0" lang="en-US"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расчитывают по уравнению</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endParaRPr kumimoji="0" lang="ru-RU" sz="1400" b="0" i="0" u="none" strike="noStrike" cap="none" normalizeH="0" baseline="0" smtClean="0">
              <a:ln>
                <a:noFill/>
              </a:ln>
              <a:solidFill>
                <a:schemeClr val="tx1"/>
              </a:solidFill>
              <a:effectLst/>
              <a:latin typeface="Arial" pitchFamily="34" charset="0"/>
              <a:cs typeface="Arial" pitchFamily="34" charset="0"/>
            </a:endParaRPr>
          </a:p>
          <a:p>
            <a:pPr marL="0" marR="0" lvl="0" indent="269875" algn="ctr"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endParaRPr>
          </a:p>
          <a:p>
            <a:pPr marL="0" marR="0" lvl="0" indent="269875" algn="ctr" defTabSz="914400" rtl="0" eaLnBrk="0" fontAlgn="base" latinLnBrk="0" hangingPunct="0">
              <a:lnSpc>
                <a:spcPct val="100000"/>
              </a:lnSpc>
              <a:spcBef>
                <a:spcPct val="0"/>
              </a:spcBef>
              <a:spcAft>
                <a:spcPct val="0"/>
              </a:spcAft>
              <a:buClrTx/>
              <a:buSzTx/>
              <a:buFontTx/>
              <a:buNone/>
              <a:tabLst/>
            </a:pPr>
            <a:r>
              <a:rPr kumimoji="0" lang="ru-RU" sz="1400" b="0" i="1"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x</a:t>
            </a:r>
            <a:r>
              <a:rPr kumimoji="0" lang="ru-RU" sz="1400" b="0" i="1" u="none" strike="noStrike" cap="none" normalizeH="0" baseline="-30000" err="1" smtClean="0">
                <a:ln>
                  <a:noFill/>
                </a:ln>
                <a:solidFill>
                  <a:schemeClr val="tx1"/>
                </a:solidFill>
                <a:effectLst/>
                <a:latin typeface="Arial" pitchFamily="34" charset="0"/>
                <a:ea typeface="Times New Roman" pitchFamily="18" charset="0"/>
                <a:cs typeface="Times New Roman" pitchFamily="18" charset="0"/>
              </a:rPr>
              <a:t>L</a:t>
            </a:r>
            <a:r>
              <a:rPr kumimoji="0" lang="ru-RU"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a:t>
            </a:r>
            <a:r>
              <a:rPr kumimoji="0" lang="ru-RU" sz="1400" b="0" i="1"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x</a:t>
            </a:r>
            <a:r>
              <a:rPr kumimoji="0" lang="ru-RU" sz="1400" b="0" i="1" u="none" strike="noStrike" cap="none" normalizeH="0" baseline="-30000" err="1" smtClean="0">
                <a:ln>
                  <a:noFill/>
                </a:ln>
                <a:solidFill>
                  <a:schemeClr val="tx1"/>
                </a:solidFill>
                <a:effectLst/>
                <a:latin typeface="Arial" pitchFamily="34" charset="0"/>
                <a:ea typeface="Times New Roman" pitchFamily="18" charset="0"/>
                <a:cs typeface="Times New Roman" pitchFamily="18" charset="0"/>
              </a:rPr>
              <a:t>bl</a:t>
            </a:r>
            <a:r>
              <a:rPr kumimoji="0" lang="ru-RU"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a:t>
            </a:r>
            <a:r>
              <a:rPr kumimoji="0" lang="ru-RU" sz="1400" b="0" i="1"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k</a:t>
            </a:r>
            <a:r>
              <a:rPr kumimoji="0" lang="ru-RU"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a:t>
            </a:r>
            <a:r>
              <a:rPr kumimoji="0" lang="ru-RU" sz="1400" b="0" i="1"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s</a:t>
            </a:r>
            <a:r>
              <a:rPr kumimoji="0" lang="ru-RU" sz="1400" b="0" i="1" u="none" strike="noStrike" cap="none" normalizeH="0" baseline="-30000" err="1" smtClean="0">
                <a:ln>
                  <a:noFill/>
                </a:ln>
                <a:solidFill>
                  <a:schemeClr val="tx1"/>
                </a:solidFill>
                <a:effectLst/>
                <a:latin typeface="Arial" pitchFamily="34" charset="0"/>
                <a:ea typeface="Times New Roman" pitchFamily="18" charset="0"/>
                <a:cs typeface="Times New Roman" pitchFamily="18" charset="0"/>
              </a:rPr>
              <a:t>bl</a:t>
            </a:r>
            <a:r>
              <a:rPr kumimoji="0" lang="ru-RU"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endParaRPr kumimoji="0" lang="ru-RU" sz="1400" b="0" i="1" u="none" strike="noStrike" cap="none" normalizeH="0" baseline="0" smtClean="0">
              <a:ln>
                <a:noFill/>
              </a:ln>
              <a:solidFill>
                <a:schemeClr val="tx1"/>
              </a:solidFill>
              <a:effectLst/>
              <a:latin typeface="Arial" pitchFamily="34" charset="0"/>
              <a:cs typeface="Arial" pitchFamily="34" charset="0"/>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где</a:t>
            </a: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Таблица 4"/>
          <p:cNvGraphicFramePr>
            <a:graphicFrameLocks noGrp="1"/>
          </p:cNvGraphicFramePr>
          <p:nvPr/>
        </p:nvGraphicFramePr>
        <p:xfrm>
          <a:off x="571472" y="2857496"/>
          <a:ext cx="8215370" cy="899489"/>
        </p:xfrm>
        <a:graphic>
          <a:graphicData uri="http://schemas.openxmlformats.org/drawingml/2006/table">
            <a:tbl>
              <a:tblPr/>
              <a:tblGrid>
                <a:gridCol w="846945"/>
                <a:gridCol w="7368425"/>
              </a:tblGrid>
              <a:tr h="285752">
                <a:tc>
                  <a:txBody>
                    <a:bodyPr/>
                    <a:lstStyle/>
                    <a:p>
                      <a:pPr indent="266700" algn="just">
                        <a:lnSpc>
                          <a:spcPct val="116000"/>
                        </a:lnSpc>
                        <a:spcBef>
                          <a:spcPts val="1000"/>
                        </a:spcBef>
                        <a:spcAft>
                          <a:spcPts val="0"/>
                        </a:spcAft>
                      </a:pPr>
                      <a:r>
                        <a:rPr lang="ru-RU" sz="1400" i="1" err="1">
                          <a:latin typeface="Arial"/>
                          <a:ea typeface="Times New Roman"/>
                          <a:cs typeface="Times New Roman"/>
                        </a:rPr>
                        <a:t>x</a:t>
                      </a:r>
                      <a:r>
                        <a:rPr lang="ru-RU" sz="1400" i="1" baseline="-25000" err="1">
                          <a:latin typeface="Arial"/>
                          <a:ea typeface="Times New Roman"/>
                          <a:cs typeface="Times New Roman"/>
                        </a:rPr>
                        <a:t>bl</a:t>
                      </a:r>
                      <a:endParaRPr lang="ru-RU" sz="1400" i="1">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среднее холостого определения,</a:t>
                      </a:r>
                      <a:endParaRPr lang="ru-RU" sz="1400">
                        <a:latin typeface="Times New Roman"/>
                        <a:ea typeface="Times New Roman"/>
                        <a:cs typeface="Times New Roman"/>
                      </a:endParaRPr>
                    </a:p>
                  </a:txBody>
                  <a:tcPr marL="64584" marR="64584" marT="0" marB="0">
                    <a:lnL>
                      <a:noFill/>
                    </a:lnL>
                    <a:lnR>
                      <a:noFill/>
                    </a:lnR>
                    <a:lnT>
                      <a:noFill/>
                    </a:lnT>
                    <a:lnB>
                      <a:noFill/>
                    </a:lnB>
                  </a:tcPr>
                </a:tc>
              </a:tr>
              <a:tr h="183107">
                <a:tc>
                  <a:txBody>
                    <a:bodyPr/>
                    <a:lstStyle/>
                    <a:p>
                      <a:pPr indent="266700" algn="just">
                        <a:lnSpc>
                          <a:spcPct val="116000"/>
                        </a:lnSpc>
                        <a:spcBef>
                          <a:spcPts val="1000"/>
                        </a:spcBef>
                        <a:spcAft>
                          <a:spcPts val="0"/>
                        </a:spcAft>
                      </a:pPr>
                      <a:r>
                        <a:rPr lang="ru-RU" sz="1400" i="1">
                          <a:latin typeface="Arial"/>
                          <a:ea typeface="Times New Roman"/>
                          <a:cs typeface="Times New Roman"/>
                        </a:rPr>
                        <a:t>k</a:t>
                      </a:r>
                      <a:endParaRPr lang="ru-RU" sz="1400" i="1">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a:t>
                      </a:r>
                      <a:r>
                        <a:rPr lang="ru-RU" sz="1400">
                          <a:solidFill>
                            <a:srgbClr val="000000"/>
                          </a:solidFill>
                          <a:latin typeface="Arial"/>
                          <a:ea typeface="Times New Roman"/>
                          <a:cs typeface="Times New Roman"/>
                        </a:rPr>
                        <a:t>численный фактор, выбранный согласно желательному уровню достоверности</a:t>
                      </a:r>
                      <a:r>
                        <a:rPr lang="ru-RU" sz="1400">
                          <a:latin typeface="Arial"/>
                          <a:ea typeface="Times New Roman"/>
                          <a:cs typeface="Times New Roman"/>
                        </a:rPr>
                        <a:t>,</a:t>
                      </a:r>
                      <a:endParaRPr lang="ru-RU" sz="1400">
                        <a:latin typeface="Times New Roman"/>
                        <a:ea typeface="Times New Roman"/>
                        <a:cs typeface="Times New Roman"/>
                      </a:endParaRPr>
                    </a:p>
                  </a:txBody>
                  <a:tcPr marL="64584" marR="64584" marT="0" marB="0">
                    <a:lnL>
                      <a:noFill/>
                    </a:lnL>
                    <a:lnR>
                      <a:noFill/>
                    </a:lnR>
                    <a:lnT>
                      <a:noFill/>
                    </a:lnT>
                    <a:lnB>
                      <a:noFill/>
                    </a:lnB>
                  </a:tcPr>
                </a:tc>
              </a:tr>
              <a:tr h="366214">
                <a:tc>
                  <a:txBody>
                    <a:bodyPr/>
                    <a:lstStyle/>
                    <a:p>
                      <a:pPr indent="266700" algn="just">
                        <a:lnSpc>
                          <a:spcPct val="116000"/>
                        </a:lnSpc>
                        <a:spcBef>
                          <a:spcPts val="1000"/>
                        </a:spcBef>
                        <a:spcAft>
                          <a:spcPts val="0"/>
                        </a:spcAft>
                      </a:pPr>
                      <a:r>
                        <a:rPr lang="ru-RU" sz="1400" i="1">
                          <a:latin typeface="Arial"/>
                          <a:ea typeface="Times New Roman"/>
                          <a:cs typeface="Times New Roman"/>
                        </a:rPr>
                        <a:t>s</a:t>
                      </a:r>
                      <a:r>
                        <a:rPr lang="ru-RU" sz="1400" i="1" baseline="-25000">
                          <a:latin typeface="Arial"/>
                          <a:ea typeface="Times New Roman"/>
                          <a:cs typeface="Times New Roman"/>
                        </a:rPr>
                        <a:t>bl</a:t>
                      </a:r>
                      <a:endParaRPr lang="ru-RU" sz="1400" i="1">
                        <a:latin typeface="Times New Roman"/>
                        <a:ea typeface="Times New Roman"/>
                        <a:cs typeface="Times New Roman"/>
                      </a:endParaRPr>
                    </a:p>
                  </a:txBody>
                  <a:tcPr marL="64584" marR="64584" marT="0" marB="0">
                    <a:lnL>
                      <a:noFill/>
                    </a:lnL>
                    <a:lnR>
                      <a:noFill/>
                    </a:lnR>
                    <a:lnT>
                      <a:noFill/>
                    </a:lnT>
                    <a:lnB>
                      <a:noFill/>
                    </a:lnB>
                  </a:tcPr>
                </a:tc>
                <a:tc>
                  <a:txBody>
                    <a:bodyPr/>
                    <a:lstStyle/>
                    <a:p>
                      <a:pPr indent="266700" algn="just">
                        <a:lnSpc>
                          <a:spcPct val="116000"/>
                        </a:lnSpc>
                        <a:spcBef>
                          <a:spcPts val="1000"/>
                        </a:spcBef>
                        <a:spcAft>
                          <a:spcPts val="0"/>
                        </a:spcAft>
                      </a:pPr>
                      <a:r>
                        <a:rPr lang="ru-RU" sz="1400">
                          <a:latin typeface="Arial"/>
                          <a:ea typeface="Times New Roman"/>
                          <a:cs typeface="Times New Roman"/>
                        </a:rPr>
                        <a:t>— </a:t>
                      </a:r>
                      <a:r>
                        <a:rPr lang="en-US" sz="1400" smtClean="0">
                          <a:latin typeface="Arial"/>
                          <a:ea typeface="Times New Roman"/>
                          <a:cs typeface="Times New Roman"/>
                        </a:rPr>
                        <a:t>c</a:t>
                      </a:r>
                      <a:r>
                        <a:rPr lang="ru-RU" sz="1400" err="1" smtClean="0">
                          <a:solidFill>
                            <a:srgbClr val="000000"/>
                          </a:solidFill>
                          <a:latin typeface="Arial"/>
                          <a:ea typeface="Times New Roman"/>
                          <a:cs typeface="Times New Roman"/>
                        </a:rPr>
                        <a:t>тандартное</a:t>
                      </a:r>
                      <a:r>
                        <a:rPr lang="ru-RU" sz="1400" smtClean="0">
                          <a:solidFill>
                            <a:srgbClr val="000000"/>
                          </a:solidFill>
                          <a:latin typeface="Arial"/>
                          <a:ea typeface="Times New Roman"/>
                          <a:cs typeface="Times New Roman"/>
                        </a:rPr>
                        <a:t> </a:t>
                      </a:r>
                      <a:r>
                        <a:rPr lang="ru-RU" sz="1400">
                          <a:solidFill>
                            <a:srgbClr val="000000"/>
                          </a:solidFill>
                          <a:latin typeface="Arial"/>
                          <a:ea typeface="Times New Roman"/>
                          <a:cs typeface="Times New Roman"/>
                        </a:rPr>
                        <a:t>отклонение холостых измерений</a:t>
                      </a:r>
                      <a:r>
                        <a:rPr lang="ru-RU" sz="1400">
                          <a:latin typeface="Arial"/>
                          <a:ea typeface="Times New Roman"/>
                          <a:cs typeface="Times New Roman"/>
                        </a:rPr>
                        <a:t>.</a:t>
                      </a:r>
                      <a:endParaRPr lang="ru-RU" sz="1400">
                        <a:latin typeface="Times New Roman"/>
                        <a:ea typeface="Times New Roman"/>
                        <a:cs typeface="Times New Roman"/>
                      </a:endParaRPr>
                    </a:p>
                  </a:txBody>
                  <a:tcPr marL="64584" marR="64584" marT="0" marB="0">
                    <a:lnL>
                      <a:noFill/>
                    </a:lnL>
                    <a:lnR>
                      <a:noFill/>
                    </a:lnR>
                    <a:lnT>
                      <a:noFill/>
                    </a:lnT>
                    <a:lnB>
                      <a:noFill/>
                    </a:lnB>
                  </a:tcPr>
                </a:tc>
              </a:tr>
            </a:tbl>
          </a:graphicData>
        </a:graphic>
      </p:graphicFrame>
      <p:sp>
        <p:nvSpPr>
          <p:cNvPr id="6" name="Прямоугольник 5"/>
          <p:cNvSpPr/>
          <p:nvPr/>
        </p:nvSpPr>
        <p:spPr>
          <a:xfrm>
            <a:off x="428596" y="3857628"/>
            <a:ext cx="8358246" cy="523220"/>
          </a:xfrm>
          <a:prstGeom prst="rect">
            <a:avLst/>
          </a:prstGeom>
        </p:spPr>
        <p:txBody>
          <a:bodyPr wrap="square">
            <a:spAutoFit/>
          </a:bodyPr>
          <a:lstStyle/>
          <a:p>
            <a:pPr algn="just"/>
            <a:r>
              <a:rPr lang="ru-RU" sz="1400" smtClean="0"/>
              <a:t>Предел обнаружения </a:t>
            </a:r>
            <a:r>
              <a:rPr lang="en-US" sz="1400" i="1" smtClean="0">
                <a:latin typeface="Arial" pitchFamily="34" charset="0"/>
                <a:ea typeface="Times New Roman" pitchFamily="18" charset="0"/>
                <a:cs typeface="Times New Roman" pitchFamily="18" charset="0"/>
              </a:rPr>
              <a:t>LOD</a:t>
            </a:r>
            <a:r>
              <a:rPr lang="ru-RU" sz="1400" smtClean="0"/>
              <a:t>  и предел определения </a:t>
            </a:r>
            <a:r>
              <a:rPr lang="en-US" sz="1400" i="1" smtClean="0"/>
              <a:t>LOQ</a:t>
            </a:r>
            <a:r>
              <a:rPr lang="ru-RU" sz="1400" smtClean="0"/>
              <a:t> могут быть вычислены  и расчетным методом </a:t>
            </a:r>
            <a:endParaRPr lang="ru-RU" sz="1400"/>
          </a:p>
        </p:txBody>
      </p:sp>
      <p:sp>
        <p:nvSpPr>
          <p:cNvPr id="17408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4082" name="Object 2"/>
          <p:cNvGraphicFramePr>
            <a:graphicFrameLocks noChangeAspect="1"/>
          </p:cNvGraphicFramePr>
          <p:nvPr/>
        </p:nvGraphicFramePr>
        <p:xfrm>
          <a:off x="3319463" y="4416425"/>
          <a:ext cx="939800" cy="415925"/>
        </p:xfrm>
        <a:graphic>
          <a:graphicData uri="http://schemas.openxmlformats.org/presentationml/2006/ole">
            <p:oleObj spid="_x0000_s14338" name="Формула" r:id="rId3" imgW="939600" imgH="419040" progId="Equation.3">
              <p:embed/>
            </p:oleObj>
          </a:graphicData>
        </a:graphic>
      </p:graphicFrame>
      <p:sp>
        <p:nvSpPr>
          <p:cNvPr id="174084" name="Rectangle 4"/>
          <p:cNvSpPr>
            <a:spLocks noChangeArrowheads="1"/>
          </p:cNvSpPr>
          <p:nvPr/>
        </p:nvSpPr>
        <p:spPr bwMode="auto">
          <a:xfrm>
            <a:off x="285720" y="4929198"/>
            <a:ext cx="857256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201613" algn="just" fontAlgn="base">
              <a:spcBef>
                <a:spcPct val="0"/>
              </a:spcBef>
              <a:spcAft>
                <a:spcPct val="0"/>
              </a:spcAft>
              <a:tabLst>
                <a:tab pos="-269875" algn="r"/>
                <a:tab pos="201613" algn="r"/>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где </a:t>
            </a:r>
            <a:r>
              <a:rPr kumimoji="0" lang="en-US"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LOD</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предел обнаружения, </a:t>
            </a:r>
            <a:r>
              <a:rPr kumimoji="0" lang="en-US" sz="1400" b="0" i="1"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LO</a:t>
            </a:r>
            <a:r>
              <a:rPr lang="en-US" sz="1400" i="1" smtClean="0">
                <a:latin typeface="Arial" pitchFamily="34" charset="0"/>
                <a:ea typeface="Times New Roman" pitchFamily="18" charset="0"/>
                <a:cs typeface="Times New Roman" pitchFamily="18" charset="0"/>
              </a:rPr>
              <a:t>Q</a:t>
            </a:r>
            <a:r>
              <a:rPr lang="ru-RU" sz="1400" smtClean="0">
                <a:latin typeface="Arial" pitchFamily="34" charset="0"/>
                <a:ea typeface="Times New Roman" pitchFamily="18" charset="0"/>
                <a:cs typeface="Times New Roman" pitchFamily="18" charset="0"/>
              </a:rPr>
              <a:t> – предел количественного определения, </a:t>
            </a:r>
            <a:r>
              <a:rPr kumimoji="0" lang="en-US"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S</a:t>
            </a:r>
            <a:r>
              <a:rPr kumimoji="0" lang="ru-RU" sz="1400" b="0" i="0" u="none" strike="noStrike" cap="none" normalizeH="0" baseline="-25000" smtClean="0">
                <a:ln>
                  <a:noFill/>
                </a:ln>
                <a:solidFill>
                  <a:schemeClr val="tx1"/>
                </a:solidFill>
                <a:effectLst/>
                <a:latin typeface="Arial" pitchFamily="34" charset="0"/>
                <a:ea typeface="Times New Roman" pitchFamily="18" charset="0"/>
                <a:cs typeface="Times New Roman" pitchFamily="18" charset="0"/>
              </a:rPr>
              <a:t>у</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остаточное стандартное отклонение  регрессионной зависимости, </a:t>
            </a:r>
            <a:r>
              <a:rPr kumimoji="0" lang="en-US"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b</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наклон калибровочной кривой.</a:t>
            </a:r>
          </a:p>
          <a:p>
            <a:pPr algn="just"/>
            <a:r>
              <a:rPr lang="ru-RU" sz="1400" smtClean="0">
                <a:latin typeface="Arial" pitchFamily="34" charset="0"/>
              </a:rPr>
              <a:t>Уравнение  для нахождения </a:t>
            </a:r>
            <a:r>
              <a:rPr lang="ru-RU" sz="1400" smtClean="0">
                <a:latin typeface="Arial" pitchFamily="34" charset="0"/>
                <a:ea typeface="Times New Roman" pitchFamily="18" charset="0"/>
                <a:cs typeface="Times New Roman" pitchFamily="18" charset="0"/>
              </a:rPr>
              <a:t>предела обнаружения</a:t>
            </a:r>
            <a:r>
              <a:rPr lang="ru-RU" sz="1400" smtClean="0">
                <a:latin typeface="Arial" pitchFamily="34" charset="0"/>
              </a:rPr>
              <a:t> имеет то преимущество, что оно получается полностью из калибровочного уравнения. Б</a:t>
            </a:r>
            <a:r>
              <a:rPr lang="uk-UA" sz="1400" err="1" smtClean="0">
                <a:latin typeface="Arial" pitchFamily="34" charset="0"/>
              </a:rPr>
              <a:t>олее</a:t>
            </a:r>
            <a:r>
              <a:rPr lang="uk-UA" sz="1400" smtClean="0">
                <a:latin typeface="Arial" pitchFamily="34" charset="0"/>
              </a:rPr>
              <a:t> </a:t>
            </a:r>
            <a:r>
              <a:rPr lang="ru-RU" sz="1400" smtClean="0">
                <a:latin typeface="Arial" pitchFamily="34" charset="0"/>
              </a:rPr>
              <a:t>статистически «основательно» уравнение получаемое из данных калибровки, которое опубликовано </a:t>
            </a:r>
            <a:r>
              <a:rPr lang="en-US" sz="1400" smtClean="0">
                <a:latin typeface="Arial" pitchFamily="34" charset="0"/>
              </a:rPr>
              <a:t>ISO (ISO </a:t>
            </a:r>
            <a:r>
              <a:rPr lang="ru-RU" sz="1400" smtClean="0">
                <a:latin typeface="Arial" pitchFamily="34" charset="0"/>
              </a:rPr>
              <a:t>11843-2:2000) (наш эквивалент ДСТУ </a:t>
            </a:r>
            <a:r>
              <a:rPr lang="en-US" sz="1400" smtClean="0">
                <a:latin typeface="Arial" pitchFamily="34" charset="0"/>
              </a:rPr>
              <a:t>ISO </a:t>
            </a:r>
            <a:r>
              <a:rPr lang="ru-RU" sz="1400" smtClean="0">
                <a:latin typeface="Arial" pitchFamily="34" charset="0"/>
              </a:rPr>
              <a:t>11843-2:2004 « </a:t>
            </a:r>
            <a:r>
              <a:rPr lang="ru-RU" sz="1400" smtClean="0"/>
              <a:t>СТАТИСТИЧЕСКИЙ КОНТРОЛЬ. СПОСОБНОСТЬ К ОБНАРУЖЕНИЮ.</a:t>
            </a:r>
          </a:p>
          <a:p>
            <a:r>
              <a:rPr lang="ru-RU" sz="1400" smtClean="0"/>
              <a:t>Часть 2. Методология в случае линейной калибровки») :</a:t>
            </a:r>
          </a:p>
          <a:p>
            <a:pPr indent="201613" algn="just" fontAlgn="base">
              <a:spcBef>
                <a:spcPct val="0"/>
              </a:spcBef>
              <a:spcAft>
                <a:spcPct val="0"/>
              </a:spcAft>
              <a:tabLst>
                <a:tab pos="-269875" algn="r"/>
                <a:tab pos="201613" algn="r"/>
              </a:tabLst>
            </a:pPr>
            <a:endParaRPr lang="en-US" sz="1400" smtClean="0">
              <a:latin typeface="Arial" pitchFamily="34" charset="0"/>
            </a:endParaRPr>
          </a:p>
          <a:p>
            <a:pPr lvl="0" indent="201613" algn="just" fontAlgn="base">
              <a:spcBef>
                <a:spcPct val="0"/>
              </a:spcBef>
              <a:spcAft>
                <a:spcPct val="0"/>
              </a:spcAft>
              <a:tabLst>
                <a:tab pos="-269875" algn="r"/>
                <a:tab pos="201613" algn="r"/>
              </a:tabLst>
            </a:pPr>
            <a:endParaRPr kumimoji="0" lang="ru-RU" sz="1400" u="none" strike="noStrike" cap="none" normalizeH="0" smtClean="0">
              <a:ln>
                <a:noFill/>
              </a:ln>
              <a:solidFill>
                <a:schemeClr val="tx1"/>
              </a:solidFill>
              <a:effectLst/>
              <a:latin typeface="Arial" pitchFamily="34" charset="0"/>
              <a:ea typeface="Times New Roman" pitchFamily="18" charset="0"/>
              <a:cs typeface="Times New Roman" pitchFamily="18" charset="0"/>
            </a:endParaRPr>
          </a:p>
          <a:p>
            <a:pPr lvl="0" indent="201613" algn="just" fontAlgn="base">
              <a:spcBef>
                <a:spcPct val="0"/>
              </a:spcBef>
              <a:spcAft>
                <a:spcPct val="0"/>
              </a:spcAft>
              <a:tabLst>
                <a:tab pos="-269875" algn="r"/>
                <a:tab pos="201613" algn="r"/>
              </a:tabLst>
            </a:pP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sp>
        <p:nvSpPr>
          <p:cNvPr id="17408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 name="Object 6"/>
          <p:cNvGraphicFramePr>
            <a:graphicFrameLocks noChangeAspect="1"/>
          </p:cNvGraphicFramePr>
          <p:nvPr/>
        </p:nvGraphicFramePr>
        <p:xfrm>
          <a:off x="5033963" y="4416425"/>
          <a:ext cx="901700" cy="415925"/>
        </p:xfrm>
        <a:graphic>
          <a:graphicData uri="http://schemas.openxmlformats.org/presentationml/2006/ole">
            <p:oleObj spid="_x0000_s14339" name="Формула" r:id="rId4" imgW="901440" imgH="419040" progId="Equation.3">
              <p:embed/>
            </p:oleObj>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 name="Объект 4"/>
          <p:cNvGraphicFramePr>
            <a:graphicFrameLocks noChangeAspect="1"/>
          </p:cNvGraphicFramePr>
          <p:nvPr/>
        </p:nvGraphicFramePr>
        <p:xfrm>
          <a:off x="2857488" y="1285860"/>
          <a:ext cx="3805238" cy="785813"/>
        </p:xfrm>
        <a:graphic>
          <a:graphicData uri="http://schemas.openxmlformats.org/presentationml/2006/ole">
            <p:oleObj spid="_x0000_s15362" name="Формула" r:id="rId3" imgW="3136680" imgH="647640" progId="Equation.3">
              <p:embed/>
            </p:oleObj>
          </a:graphicData>
        </a:graphic>
      </p:graphicFrame>
      <p:sp>
        <p:nvSpPr>
          <p:cNvPr id="6" name="Прямоугольник 5"/>
          <p:cNvSpPr/>
          <p:nvPr/>
        </p:nvSpPr>
        <p:spPr>
          <a:xfrm>
            <a:off x="285720" y="2143116"/>
            <a:ext cx="8572560" cy="1169551"/>
          </a:xfrm>
          <a:prstGeom prst="rect">
            <a:avLst/>
          </a:prstGeom>
        </p:spPr>
        <p:txBody>
          <a:bodyPr wrap="square">
            <a:spAutoFit/>
          </a:bodyPr>
          <a:lstStyle/>
          <a:p>
            <a:pPr indent="263525" algn="just"/>
            <a:r>
              <a:rPr lang="ru-RU" sz="1400" smtClean="0"/>
              <a:t>Здесь калибровка выполняется с </a:t>
            </a:r>
            <a:r>
              <a:rPr lang="en-US" sz="1400" b="1" i="1" smtClean="0"/>
              <a:t>I</a:t>
            </a:r>
            <a:r>
              <a:rPr lang="ru-RU" sz="1400" smtClean="0"/>
              <a:t> независимыми калибровочными растворами (включая холостую пробу, если возможно то раствор со значением возле предполагаемого предела детектирования), каждый измеряется </a:t>
            </a:r>
            <a:r>
              <a:rPr lang="en-US" sz="1400" b="1" i="1" smtClean="0"/>
              <a:t>J</a:t>
            </a:r>
            <a:r>
              <a:rPr lang="ru-RU" sz="1400" smtClean="0"/>
              <a:t> раз. </a:t>
            </a:r>
            <a:r>
              <a:rPr lang="ru-RU" sz="1400" b="1" i="1" smtClean="0"/>
              <a:t>К</a:t>
            </a:r>
            <a:r>
              <a:rPr lang="ru-RU" sz="1400" smtClean="0"/>
              <a:t> представляет число повторов, которые должны проводиться для каждого испытуемого раствора для получения усредненного отклика. Чем больше повторов Вы можете проводить, тем ниже уровень </a:t>
            </a:r>
            <a:r>
              <a:rPr lang="ru-RU" sz="1400" err="1" smtClean="0"/>
              <a:t>аналита</a:t>
            </a:r>
            <a:r>
              <a:rPr lang="ru-RU" sz="1400" smtClean="0"/>
              <a:t> Вы сможете «поймать».  </a:t>
            </a:r>
          </a:p>
        </p:txBody>
      </p:sp>
      <p:pic>
        <p:nvPicPr>
          <p:cNvPr id="305155" name="Picture 3"/>
          <p:cNvPicPr>
            <a:picLocks noChangeAspect="1" noChangeArrowheads="1"/>
          </p:cNvPicPr>
          <p:nvPr/>
        </p:nvPicPr>
        <p:blipFill>
          <a:blip r:embed="rId4">
            <a:clrChange>
              <a:clrFrom>
                <a:srgbClr val="FFFFFF"/>
              </a:clrFrom>
              <a:clrTo>
                <a:srgbClr val="FFFFFF">
                  <a:alpha val="0"/>
                </a:srgbClr>
              </a:clrTo>
            </a:clrChange>
            <a:lum bright="-30000"/>
          </a:blip>
          <a:srcRect/>
          <a:stretch>
            <a:fillRect/>
          </a:stretch>
        </p:blipFill>
        <p:spPr bwMode="auto">
          <a:xfrm>
            <a:off x="2214546" y="3357562"/>
            <a:ext cx="4774279" cy="3000396"/>
          </a:xfrm>
          <a:prstGeom prst="rect">
            <a:avLst/>
          </a:prstGeom>
          <a:noFill/>
          <a:ln w="9525">
            <a:noFill/>
            <a:miter lim="800000"/>
            <a:headEnd/>
            <a:tailEnd/>
          </a:ln>
          <a:effectLst/>
        </p:spPr>
      </p:pic>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4"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71472" y="1643050"/>
            <a:ext cx="810443" cy="428628"/>
          </a:xfrm>
          <a:prstGeom prst="rect">
            <a:avLst/>
          </a:prstGeom>
          <a:noFill/>
          <a:ln w="9525">
            <a:noFill/>
            <a:miter lim="800000"/>
            <a:headEnd/>
            <a:tailEnd/>
          </a:ln>
          <a:effectLst/>
        </p:spPr>
      </p:pic>
      <p:sp>
        <p:nvSpPr>
          <p:cNvPr id="199681" name="Rectangle 1"/>
          <p:cNvSpPr>
            <a:spLocks noChangeArrowheads="1"/>
          </p:cNvSpPr>
          <p:nvPr/>
        </p:nvSpPr>
        <p:spPr bwMode="auto">
          <a:xfrm>
            <a:off x="285720" y="1571612"/>
            <a:ext cx="8501122" cy="2131292"/>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266700" algn="ctr" defTabSz="914400" rtl="0" eaLnBrk="1" fontAlgn="base" latinLnBrk="0" hangingPunct="1">
              <a:lnSpc>
                <a:spcPct val="100000"/>
              </a:lnSpc>
              <a:spcBef>
                <a:spcPct val="0"/>
              </a:spcBef>
              <a:spcAft>
                <a:spcPct val="0"/>
              </a:spcAft>
              <a:buClrTx/>
              <a:buSzTx/>
              <a:buFontTx/>
              <a:buNone/>
              <a:tabLst/>
            </a:pPr>
            <a:r>
              <a:rPr kumimoji="0" lang="ru-RU" sz="1400" b="1" i="1" u="none" strike="noStrike" cap="none" normalizeH="0" baseline="0" smtClean="0">
                <a:ln>
                  <a:noFill/>
                </a:ln>
                <a:solidFill>
                  <a:schemeClr val="tx1"/>
                </a:solidFill>
                <a:effectLst/>
                <a:latin typeface="Arial" pitchFamily="34" charset="0"/>
                <a:cs typeface="Times New Roman" pitchFamily="18" charset="0"/>
              </a:rPr>
              <a:t>	Возврат (</a:t>
            </a:r>
            <a:r>
              <a:rPr kumimoji="0" lang="en-US" sz="1400" b="1" i="1" u="none" strike="noStrike" cap="none" normalizeH="0" baseline="0" smtClean="0">
                <a:ln>
                  <a:noFill/>
                </a:ln>
                <a:solidFill>
                  <a:schemeClr val="tx1"/>
                </a:solidFill>
                <a:effectLst/>
                <a:latin typeface="Arial" pitchFamily="34" charset="0"/>
                <a:cs typeface="Times New Roman" pitchFamily="18" charset="0"/>
              </a:rPr>
              <a:t>Recovery)</a:t>
            </a:r>
            <a:endParaRPr kumimoji="0" lang="ru-RU" sz="1400" b="1" i="1" u="none" strike="noStrike" cap="none" normalizeH="0" baseline="0" smtClean="0">
              <a:ln>
                <a:noFill/>
              </a:ln>
              <a:solidFill>
                <a:schemeClr val="tx1"/>
              </a:solidFill>
              <a:effectLst/>
              <a:latin typeface="Arial" pitchFamily="34" charset="0"/>
              <a:cs typeface="Times New Roman" pitchFamily="18" charset="0"/>
            </a:endParaRPr>
          </a:p>
          <a:p>
            <a:pPr marL="0" marR="0" lvl="0" indent="266700" algn="just" defTabSz="914400" rtl="0" eaLnBrk="1" fontAlgn="base" latinLnBrk="0" hangingPunct="1">
              <a:lnSpc>
                <a:spcPct val="100000"/>
              </a:lnSpc>
              <a:spcBef>
                <a:spcPct val="0"/>
              </a:spcBef>
              <a:spcAft>
                <a:spcPct val="0"/>
              </a:spcAft>
              <a:buClrTx/>
              <a:buSzTx/>
              <a:buFontTx/>
              <a:buNone/>
              <a:tabLst/>
            </a:pPr>
            <a:endParaRPr kumimoji="0" lang="ru-RU" sz="1400" b="1" i="1" u="none" strike="noStrike" cap="none" normalizeH="0" baseline="0" smtClean="0">
              <a:ln>
                <a:noFill/>
              </a:ln>
              <a:solidFill>
                <a:schemeClr val="tx1"/>
              </a:solidFill>
              <a:effectLst/>
              <a:latin typeface="Arial" pitchFamily="34" charset="0"/>
              <a:cs typeface="Times New Roman" pitchFamily="18"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b="0" i="1"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Возврат</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(также употребляются термины «процентная мера правильности»,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открываемость</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«извлечение»,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экстрагируемость</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частное от деления количества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аналита</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добавленного к образцу для испытаний (укрепленному или пробе со стандартной добавкой) до анализа, к разности результатов для укрепленного и неукрепленного образца, и выраженное в процентах; процент возврата (% </a:t>
            </a: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R</a:t>
            </a:r>
            <a:r>
              <a:rPr lang="en-US" sz="1400" smtClean="0">
                <a:latin typeface="Arial" pitchFamily="34" charset="0"/>
                <a:ea typeface="Times New Roman" pitchFamily="18" charset="0"/>
                <a:cs typeface="Times New Roman" pitchFamily="18" charset="0"/>
              </a:rPr>
              <a:t>ec</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рассчитывают следующим образом</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p>
          <a:p>
            <a:pPr marL="0" marR="0" lvl="0" indent="26670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smtClean="0">
              <a:ln>
                <a:noFill/>
              </a:ln>
              <a:solidFill>
                <a:schemeClr val="tx1"/>
              </a:solidFill>
              <a:effectLst/>
              <a:latin typeface="Arial" pitchFamily="34" charset="0"/>
              <a:cs typeface="Arial" pitchFamily="34" charset="0"/>
            </a:endParaRPr>
          </a:p>
          <a:p>
            <a:pPr marL="0" marR="0" lvl="0" indent="26670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14282" y="5143512"/>
            <a:ext cx="8501122" cy="954107"/>
          </a:xfrm>
          <a:prstGeom prst="rect">
            <a:avLst/>
          </a:prstGeom>
        </p:spPr>
        <p:txBody>
          <a:bodyPr wrap="square">
            <a:spAutoFit/>
          </a:bodyPr>
          <a:lstStyle/>
          <a:p>
            <a:pPr lvl="0" indent="266700" algn="just" eaLnBrk="0" fontAlgn="base" hangingPunct="0">
              <a:spcBef>
                <a:spcPct val="0"/>
              </a:spcBef>
              <a:spcAft>
                <a:spcPct val="0"/>
              </a:spcAft>
            </a:pPr>
            <a:r>
              <a:rPr lang="ru-RU" sz="1400" smtClean="0">
                <a:solidFill>
                  <a:srgbClr val="000000"/>
                </a:solidFill>
                <a:latin typeface="Arial" pitchFamily="34" charset="0"/>
                <a:ea typeface="Times New Roman" pitchFamily="18" charset="0"/>
                <a:cs typeface="Times New Roman" pitchFamily="18" charset="0"/>
              </a:rPr>
              <a:t>Процент возврата для анализа должен быть высоким и постоянным от анализа к анализу</a:t>
            </a:r>
            <a:r>
              <a:rPr lang="ru-RU" sz="1400" smtClean="0">
                <a:latin typeface="Arial" pitchFamily="34" charset="0"/>
                <a:ea typeface="Times New Roman" pitchFamily="18" charset="0"/>
                <a:cs typeface="Times New Roman" pitchFamily="18" charset="0"/>
              </a:rPr>
              <a:t>.</a:t>
            </a:r>
            <a:endParaRPr lang="ru-RU" sz="1400" smtClean="0">
              <a:latin typeface="Arial" pitchFamily="34" charset="0"/>
              <a:cs typeface="Arial" pitchFamily="34" charset="0"/>
            </a:endParaRPr>
          </a:p>
          <a:p>
            <a:pPr lvl="0" indent="266700" algn="just" eaLnBrk="0" fontAlgn="base" hangingPunct="0">
              <a:spcBef>
                <a:spcPct val="0"/>
              </a:spcBef>
              <a:spcAft>
                <a:spcPct val="0"/>
              </a:spcAft>
            </a:pPr>
            <a:r>
              <a:rPr lang="ru-RU" sz="1400" smtClean="0">
                <a:solidFill>
                  <a:srgbClr val="000000"/>
                </a:solidFill>
                <a:latin typeface="Arial" pitchFamily="34" charset="0"/>
                <a:ea typeface="Times New Roman" pitchFamily="18" charset="0"/>
                <a:cs typeface="Times New Roman" pitchFamily="18" charset="0"/>
              </a:rPr>
              <a:t>Что касается  с медицинских препаратов, определение возврата должно выполняться с использованием образцов </a:t>
            </a:r>
            <a:r>
              <a:rPr lang="ru-RU" sz="1400" smtClean="0">
                <a:latin typeface="Arial" pitchFamily="34" charset="0"/>
                <a:ea typeface="Times New Roman" pitchFamily="18" charset="0"/>
                <a:cs typeface="Times New Roman" pitchFamily="18" charset="0"/>
              </a:rPr>
              <a:t>плацебо (холостых проб).</a:t>
            </a:r>
            <a:r>
              <a:rPr lang="ru-RU" sz="1400" smtClean="0">
                <a:solidFill>
                  <a:srgbClr val="000000"/>
                </a:solidFill>
                <a:latin typeface="Arial" pitchFamily="34" charset="0"/>
                <a:ea typeface="Times New Roman" pitchFamily="18" charset="0"/>
                <a:cs typeface="Times New Roman" pitchFamily="18" charset="0"/>
              </a:rPr>
              <a:t> В других случаях имеется свободный выбор между добавкой к </a:t>
            </a:r>
            <a:r>
              <a:rPr lang="ru-RU" sz="1400" smtClean="0">
                <a:latin typeface="Arial" pitchFamily="34" charset="0"/>
                <a:ea typeface="Times New Roman" pitchFamily="18" charset="0"/>
                <a:cs typeface="Times New Roman" pitchFamily="18" charset="0"/>
              </a:rPr>
              <a:t>плацебо (холостым пробам)</a:t>
            </a:r>
            <a:r>
              <a:rPr lang="ru-RU" sz="1400" smtClean="0">
                <a:solidFill>
                  <a:srgbClr val="000000"/>
                </a:solidFill>
                <a:latin typeface="Arial" pitchFamily="34" charset="0"/>
                <a:ea typeface="Times New Roman" pitchFamily="18" charset="0"/>
                <a:cs typeface="Times New Roman" pitchFamily="18" charset="0"/>
              </a:rPr>
              <a:t> или стандартными добавками</a:t>
            </a:r>
            <a:r>
              <a:rPr lang="ru-RU" sz="1400" smtClean="0">
                <a:latin typeface="Arial" pitchFamily="34" charset="0"/>
                <a:ea typeface="Times New Roman" pitchFamily="18" charset="0"/>
                <a:cs typeface="Times New Roman" pitchFamily="18" charset="0"/>
              </a:rPr>
              <a:t>.</a:t>
            </a:r>
            <a:endParaRPr lang="ru-RU" sz="1400" smtClean="0">
              <a:latin typeface="Arial" pitchFamily="34" charset="0"/>
              <a:cs typeface="Arial" pitchFamily="34" charset="0"/>
            </a:endParaRPr>
          </a:p>
        </p:txBody>
      </p:sp>
      <p:graphicFrame>
        <p:nvGraphicFramePr>
          <p:cNvPr id="536577" name="Object 1"/>
          <p:cNvGraphicFramePr>
            <a:graphicFrameLocks noChangeAspect="1"/>
          </p:cNvGraphicFramePr>
          <p:nvPr/>
        </p:nvGraphicFramePr>
        <p:xfrm>
          <a:off x="1500166" y="3786190"/>
          <a:ext cx="6007100" cy="622300"/>
        </p:xfrm>
        <a:graphic>
          <a:graphicData uri="http://schemas.openxmlformats.org/presentationml/2006/ole">
            <p:oleObj spid="_x0000_s16386" name="Equation" r:id="rId4" imgW="3886200" imgH="406080" progId="">
              <p:embed/>
            </p:oleObj>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98657" name="Rectangle 1"/>
          <p:cNvSpPr>
            <a:spLocks noChangeArrowheads="1"/>
          </p:cNvSpPr>
          <p:nvPr/>
        </p:nvSpPr>
        <p:spPr bwMode="auto">
          <a:xfrm>
            <a:off x="285720" y="1643050"/>
            <a:ext cx="8501122" cy="2562179"/>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266700" algn="just" defTabSz="914400" rtl="0" eaLnBrk="1" fontAlgn="base" latinLnBrk="0" hangingPunct="1">
              <a:lnSpc>
                <a:spcPct val="100000"/>
              </a:lnSpc>
              <a:spcBef>
                <a:spcPct val="0"/>
              </a:spcBef>
              <a:spcAft>
                <a:spcPct val="0"/>
              </a:spcAft>
              <a:buClrTx/>
              <a:buSzTx/>
              <a:buFontTx/>
              <a:buNone/>
              <a:tabLst/>
            </a:pPr>
            <a:r>
              <a:rPr kumimoji="0" lang="ru-RU" sz="1400" b="1" i="0" u="sng" strike="noStrike" cap="none" normalizeH="0" baseline="0" smtClean="0">
                <a:ln>
                  <a:noFill/>
                </a:ln>
                <a:effectLst/>
                <a:latin typeface="Arial" pitchFamily="34" charset="0"/>
                <a:cs typeface="Times New Roman" pitchFamily="18" charset="0"/>
              </a:rPr>
              <a:t>Определение возврата  добавкой активного ингредиента  к плацебо (холостой пробе)</a:t>
            </a:r>
            <a:endParaRPr kumimoji="0" lang="ru-RU" sz="1400" b="1" i="0" u="none" strike="noStrike" cap="none" normalizeH="0" baseline="0" smtClean="0">
              <a:ln>
                <a:noFill/>
              </a:ln>
              <a:effectLst/>
              <a:latin typeface="Arial" pitchFamily="34" charset="0"/>
              <a:cs typeface="Times New Roman" pitchFamily="18"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Прибавьте точно установленное количество активного ингредиента (</a:t>
            </a:r>
            <a:r>
              <a:rPr kumimoji="0" lang="ru-RU" sz="1400" b="0" i="0" u="none" strike="noStrike" cap="none" normalizeH="0" baseline="0" err="1" smtClean="0">
                <a:ln>
                  <a:noFill/>
                </a:ln>
                <a:effectLst/>
                <a:latin typeface="Arial" pitchFamily="34" charset="0"/>
                <a:ea typeface="Times New Roman" pitchFamily="18" charset="0"/>
                <a:cs typeface="Times New Roman" pitchFamily="18" charset="0"/>
              </a:rPr>
              <a:t>аналита</a:t>
            </a: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 к образцу  плацебо (холостой пробе). Приготовьте образец, как изложено в обычной методике анализа. Сделайте 10 одиночных определений.</a:t>
            </a:r>
            <a:endParaRPr kumimoji="0" lang="ru-RU" sz="1400" b="0" i="0" u="none" strike="noStrike" cap="none" normalizeH="0" baseline="0" smtClean="0">
              <a:ln>
                <a:noFill/>
              </a:ln>
              <a:effectLst/>
              <a:latin typeface="Arial" pitchFamily="34" charset="0"/>
              <a:cs typeface="Arial" pitchFamily="34"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Проделайте определение возврата,  добавляя около 80 %, 100 % и около 120 % ожидаемого активного содержания ингредиента (</a:t>
            </a:r>
            <a:r>
              <a:rPr kumimoji="0" lang="ru-RU" sz="1400" b="0" i="0" u="none" strike="noStrike" cap="none" normalizeH="0" baseline="0" err="1" smtClean="0">
                <a:ln>
                  <a:noFill/>
                </a:ln>
                <a:effectLst/>
                <a:latin typeface="Arial" pitchFamily="34" charset="0"/>
                <a:ea typeface="Times New Roman" pitchFamily="18" charset="0"/>
                <a:cs typeface="Times New Roman" pitchFamily="18" charset="0"/>
              </a:rPr>
              <a:t>аналита</a:t>
            </a: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 к плацебо(холостой пробе).</a:t>
            </a:r>
            <a:endParaRPr kumimoji="0" lang="ru-RU" sz="1400" b="0" i="0" u="none" strike="noStrike" cap="none" normalizeH="0" baseline="0" smtClean="0">
              <a:ln>
                <a:noFill/>
              </a:ln>
              <a:effectLst/>
              <a:latin typeface="Arial" pitchFamily="34" charset="0"/>
              <a:cs typeface="Arial" pitchFamily="34" charset="0"/>
            </a:endParaRPr>
          </a:p>
          <a:p>
            <a:pPr marL="0" marR="0" lvl="0" indent="26670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Особенно в случае продуктов разложения, которые образуются из активных ингредиентов (</a:t>
            </a:r>
            <a:r>
              <a:rPr kumimoji="0" lang="ru-RU" sz="1400" b="0" i="0" u="none" strike="noStrike" cap="none" normalizeH="0" baseline="0" err="1" smtClean="0">
                <a:ln>
                  <a:noFill/>
                </a:ln>
                <a:effectLst/>
                <a:latin typeface="Arial" pitchFamily="34" charset="0"/>
                <a:ea typeface="Times New Roman" pitchFamily="18" charset="0"/>
                <a:cs typeface="Times New Roman" pitchFamily="18" charset="0"/>
              </a:rPr>
              <a:t>аналитов</a:t>
            </a:r>
            <a:r>
              <a:rPr kumimoji="0" lang="ru-RU" sz="1400" b="0" i="0" u="none" strike="noStrike" cap="none" normalizeH="0" baseline="0" smtClean="0">
                <a:ln>
                  <a:noFill/>
                </a:ln>
                <a:effectLst/>
                <a:latin typeface="Arial" pitchFamily="34" charset="0"/>
                <a:ea typeface="Times New Roman" pitchFamily="18" charset="0"/>
                <a:cs typeface="Times New Roman" pitchFamily="18" charset="0"/>
              </a:rPr>
              <a:t>), определения возврата должны выполняться с добавкой 10 %, 50 % и 100 % ожидаемого максимального допустимого содержания, если это позволяет более низкий предел обнаружения (предел детектирования).</a:t>
            </a:r>
          </a:p>
          <a:p>
            <a:pPr marL="0" marR="0" lvl="0" indent="26670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smtClean="0">
              <a:ln>
                <a:noFill/>
              </a:ln>
              <a:effectLst/>
              <a:latin typeface="Arial" pitchFamily="34" charset="0"/>
              <a:cs typeface="Arial" pitchFamily="34" charset="0"/>
            </a:endParaRPr>
          </a:p>
        </p:txBody>
      </p:sp>
      <p:sp>
        <p:nvSpPr>
          <p:cNvPr id="19865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986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357158" y="3929066"/>
            <a:ext cx="8501122" cy="1815882"/>
          </a:xfrm>
          <a:prstGeom prst="rect">
            <a:avLst/>
          </a:prstGeom>
        </p:spPr>
        <p:txBody>
          <a:bodyPr wrap="square">
            <a:spAutoFit/>
          </a:bodyPr>
          <a:lstStyle/>
          <a:p>
            <a:pPr lvl="0" indent="266700" algn="just" fontAlgn="base">
              <a:spcBef>
                <a:spcPct val="0"/>
              </a:spcBef>
              <a:spcAft>
                <a:spcPct val="0"/>
              </a:spcAft>
            </a:pPr>
            <a:r>
              <a:rPr lang="ru-RU" sz="1400" smtClean="0">
                <a:solidFill>
                  <a:srgbClr val="000000"/>
                </a:solidFill>
                <a:latin typeface="Arial" pitchFamily="34" charset="0"/>
                <a:ea typeface="Times New Roman" pitchFamily="18" charset="0"/>
                <a:cs typeface="Times New Roman" pitchFamily="18" charset="0"/>
              </a:rPr>
              <a:t>Анализ приемлем, если процент возврата находится между 97 и 103 % для макроопределений. Согласно Постановлению № 20 от 20.04.1999 г. Главного санитарного врача при определении содержания химических соединений в сельскохозяйственном сырье, продуктах питания и объектах окружающей среды процент возврата должен находиться в пределах от 70 до 120 % при ОСКО возврата не более 20 %. Уровень содержаний при этом предполагается от 0,01 до 0,5 мг/кг или мг/л. Если, доверительный интервал для процента возврата не включает 100%, то   фактический результат должен быть исправлен с процентом возврата, т.е. коэффициент возврата должен быть задействован в формуле расчета конечного результата.</a:t>
            </a:r>
          </a:p>
        </p:txBody>
      </p:sp>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648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3175"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92513" name="Rectangle 1"/>
          <p:cNvSpPr>
            <a:spLocks noChangeArrowheads="1"/>
          </p:cNvSpPr>
          <p:nvPr/>
        </p:nvSpPr>
        <p:spPr bwMode="auto">
          <a:xfrm>
            <a:off x="285720" y="1643050"/>
            <a:ext cx="8572560"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just"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smtClean="0">
              <a:ln>
                <a:noFill/>
              </a:ln>
              <a:solidFill>
                <a:srgbClr val="000000"/>
              </a:solidFill>
              <a:effectLst/>
              <a:latin typeface="Arial" pitchFamily="34" charset="0"/>
              <a:ea typeface="Times New Roman" pitchFamily="18" charset="0"/>
              <a:cs typeface="Times New Roman" pitchFamily="18" charset="0"/>
            </a:endParaRPr>
          </a:p>
          <a:p>
            <a:r>
              <a:rPr lang="ru-RU" sz="1400" b="1" u="sng" smtClean="0"/>
              <a:t>Определение возврата со стандартной добавкой</a:t>
            </a:r>
            <a:endParaRPr lang="ru-RU" sz="1400" b="1" smtClean="0"/>
          </a:p>
          <a:p>
            <a:r>
              <a:rPr lang="ru-RU" sz="1400" smtClean="0"/>
              <a:t>Сделайте гомогенный образец  плацебо (холостой пробы). Определите содержание активного компонента (</a:t>
            </a:r>
            <a:r>
              <a:rPr lang="ru-RU" sz="1400" err="1" smtClean="0"/>
              <a:t>аналита</a:t>
            </a:r>
            <a:r>
              <a:rPr lang="ru-RU" sz="1400" smtClean="0"/>
              <a:t>) в объединенном одиночном анализе. Добавьте между 50 и 100 % количества активного ингредиента (</a:t>
            </a:r>
            <a:r>
              <a:rPr lang="ru-RU" sz="1400" err="1" smtClean="0"/>
              <a:t>аналита</a:t>
            </a:r>
            <a:r>
              <a:rPr lang="ru-RU" sz="1400" smtClean="0"/>
              <a:t>), обычно находящегося в матрице. Если уместно, можно добавить и меньшие количества (10 или 20 %) в зависимости от условий линейности и других условий анализа.</a:t>
            </a:r>
          </a:p>
          <a:p>
            <a:r>
              <a:rPr lang="ru-RU" sz="1400" smtClean="0"/>
              <a:t>Выполните 10 определений возврата.</a:t>
            </a: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sp>
        <p:nvSpPr>
          <p:cNvPr id="19251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2514" name="Object 2"/>
          <p:cNvGraphicFramePr>
            <a:graphicFrameLocks noChangeAspect="1"/>
          </p:cNvGraphicFramePr>
          <p:nvPr/>
        </p:nvGraphicFramePr>
        <p:xfrm>
          <a:off x="3752850" y="3357563"/>
          <a:ext cx="1520825" cy="528637"/>
        </p:xfrm>
        <a:graphic>
          <a:graphicData uri="http://schemas.openxmlformats.org/presentationml/2006/ole">
            <p:oleObj spid="_x0000_s17410" name="Формула" r:id="rId3" imgW="1358640" imgH="469800" progId="Equation.3">
              <p:embed/>
            </p:oleObj>
          </a:graphicData>
        </a:graphic>
      </p:graphicFrame>
      <p:sp>
        <p:nvSpPr>
          <p:cNvPr id="192516" name="Rectangle 4"/>
          <p:cNvSpPr>
            <a:spLocks noChangeArrowheads="1"/>
          </p:cNvSpPr>
          <p:nvPr/>
        </p:nvSpPr>
        <p:spPr bwMode="auto">
          <a:xfrm>
            <a:off x="428596" y="4071942"/>
            <a:ext cx="8358246"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err="1" smtClean="0">
                <a:ln>
                  <a:noFill/>
                </a:ln>
                <a:solidFill>
                  <a:schemeClr val="tx1"/>
                </a:solidFill>
                <a:effectLst/>
                <a:latin typeface="Arial" pitchFamily="34" charset="0"/>
                <a:ea typeface="Times New Roman" pitchFamily="18" charset="0"/>
                <a:cs typeface="Times New Roman" pitchFamily="18" charset="0"/>
              </a:rPr>
              <a:t>I</a:t>
            </a:r>
            <a:r>
              <a:rPr kumimoji="0" lang="ru-RU" sz="1400" b="0" i="0" u="none" strike="noStrike" cap="none" normalizeH="0" baseline="-30000" err="1" smtClean="0">
                <a:ln>
                  <a:noFill/>
                </a:ln>
                <a:solidFill>
                  <a:schemeClr val="tx1"/>
                </a:solidFill>
                <a:effectLst/>
                <a:latin typeface="Arial" pitchFamily="34" charset="0"/>
                <a:ea typeface="Times New Roman" pitchFamily="18" charset="0"/>
                <a:cs typeface="Times New Roman" pitchFamily="18" charset="0"/>
              </a:rPr>
              <a:t>a</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 = </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фактическое количество, найденное при анализе</a:t>
            </a:r>
          </a:p>
          <a:p>
            <a:r>
              <a:rPr lang="ru-RU" sz="1400" err="1" smtClean="0"/>
              <a:t>I</a:t>
            </a:r>
            <a:r>
              <a:rPr lang="ru-RU" sz="1400" baseline="-25000" err="1" smtClean="0"/>
              <a:t>p</a:t>
            </a:r>
            <a:r>
              <a:rPr lang="ru-RU" sz="1400" smtClean="0"/>
              <a:t> = расчетное содержание в образце (образец плацебо, холостой пробы))</a:t>
            </a:r>
          </a:p>
          <a:p>
            <a:r>
              <a:rPr lang="ru-RU" sz="1400" err="1" smtClean="0"/>
              <a:t>I</a:t>
            </a:r>
            <a:r>
              <a:rPr lang="ru-RU" sz="1400" baseline="-25000" err="1" smtClean="0"/>
              <a:t>t</a:t>
            </a:r>
            <a:r>
              <a:rPr lang="ru-RU" sz="1400" smtClean="0"/>
              <a:t> = добавленное количество к образцу</a:t>
            </a: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14"/>
          <p:cNvSpPr>
            <a:spLocks noChangeArrowheads="1"/>
          </p:cNvSpPr>
          <p:nvPr/>
        </p:nvSpPr>
        <p:spPr bwMode="auto">
          <a:xfrm>
            <a:off x="357158" y="5143512"/>
            <a:ext cx="850112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Анализ приемлем, если процент возврата попадает между 90 и 110 % (При определении следов тяжелых металлов, пестицидов и других остатков общепринятые международные соглашения допускают более широкие </a:t>
            </a:r>
            <a:r>
              <a:rPr kumimoji="0" lang="ru-RU"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грницы</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для возврата 70–130 % и даже 60–140 %. Это зависит от содержаний и обычно регламентируется общими операционными процедурами, либо отражается в конкретных методиках анализа. Фактический результат должен быть исправлен с учетом процента возврата (что достигается введением множителя 1/R</a:t>
            </a:r>
            <a:r>
              <a:rPr kumimoji="0" lang="en-US" sz="1400" b="0" i="0" u="none" strike="noStrike" cap="none" normalizeH="0" baseline="0" err="1" smtClean="0">
                <a:ln>
                  <a:noFill/>
                </a:ln>
                <a:solidFill>
                  <a:srgbClr val="000000"/>
                </a:solidFill>
                <a:effectLst/>
                <a:latin typeface="Arial" pitchFamily="34" charset="0"/>
                <a:ea typeface="Times New Roman" pitchFamily="18" charset="0"/>
                <a:cs typeface="Times New Roman" pitchFamily="18" charset="0"/>
              </a:rPr>
              <a:t>ec</a:t>
            </a:r>
            <a:r>
              <a:rPr kumimoji="0" lang="ru-RU" sz="1400"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 в расчетную формулу</a:t>
            </a:r>
            <a:r>
              <a:rPr kumimoji="0" lang="ru-RU" sz="1400" b="0" i="0" u="none" strike="noStrike" cap="none" normalizeH="0" baseline="0" smtClean="0">
                <a:ln>
                  <a:noFill/>
                </a:ln>
                <a:solidFill>
                  <a:schemeClr val="tx1"/>
                </a:solidFill>
                <a:effectLst/>
                <a:latin typeface="Arial" pitchFamily="34" charset="0"/>
                <a:ea typeface="Times New Roman" pitchFamily="18" charset="0"/>
                <a:cs typeface="Times New Roman" pitchFamily="18" charset="0"/>
              </a:rPr>
              <a:t>.</a:t>
            </a:r>
            <a:endParaRPr kumimoji="0" lang="ru-RU" sz="14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4"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571472" y="1571612"/>
            <a:ext cx="810443" cy="428628"/>
          </a:xfrm>
          <a:prstGeom prst="rect">
            <a:avLst/>
          </a:prstGeom>
          <a:noFill/>
          <a:ln w="9525">
            <a:noFill/>
            <a:miter lim="800000"/>
            <a:headEnd/>
            <a:tailEnd/>
          </a:ln>
          <a:effectLst/>
        </p:spPr>
      </p:pic>
      <p:sp>
        <p:nvSpPr>
          <p:cNvPr id="5" name="Прямоугольник 4"/>
          <p:cNvSpPr/>
          <p:nvPr/>
        </p:nvSpPr>
        <p:spPr>
          <a:xfrm>
            <a:off x="285720" y="1500174"/>
            <a:ext cx="8572560" cy="5047536"/>
          </a:xfrm>
          <a:prstGeom prst="rect">
            <a:avLst/>
          </a:prstGeom>
        </p:spPr>
        <p:txBody>
          <a:bodyPr wrap="square">
            <a:spAutoFit/>
          </a:bodyPr>
          <a:lstStyle/>
          <a:p>
            <a:pPr lvl="0" algn="ctr" eaLnBrk="0" fontAlgn="base" hangingPunct="0">
              <a:spcBef>
                <a:spcPct val="0"/>
              </a:spcBef>
              <a:spcAft>
                <a:spcPct val="0"/>
              </a:spcAft>
              <a:tabLst>
                <a:tab pos="180975" algn="l"/>
              </a:tabLst>
            </a:pPr>
            <a:r>
              <a:rPr lang="ru-RU" sz="1400" b="1" i="1" err="1" smtClean="0">
                <a:solidFill>
                  <a:srgbClr val="000000"/>
                </a:solidFill>
                <a:latin typeface="Arial" pitchFamily="34" charset="0"/>
                <a:ea typeface="Times New Roman" pitchFamily="18" charset="0"/>
                <a:cs typeface="Times New Roman" pitchFamily="18" charset="0"/>
              </a:rPr>
              <a:t>Робасность</a:t>
            </a:r>
            <a:endParaRPr lang="ru-RU" sz="1400" b="1" i="1" smtClean="0">
              <a:solidFill>
                <a:srgbClr val="000000"/>
              </a:solidFill>
              <a:latin typeface="Arial" pitchFamily="34" charset="0"/>
              <a:ea typeface="Times New Roman" pitchFamily="18" charset="0"/>
              <a:cs typeface="Times New Roman" pitchFamily="18" charset="0"/>
            </a:endParaRPr>
          </a:p>
          <a:p>
            <a:pPr lvl="0" algn="ctr" eaLnBrk="0" fontAlgn="base" hangingPunct="0">
              <a:spcBef>
                <a:spcPct val="0"/>
              </a:spcBef>
              <a:spcAft>
                <a:spcPct val="0"/>
              </a:spcAft>
              <a:tabLst>
                <a:tab pos="180975" algn="l"/>
              </a:tabLst>
            </a:pPr>
            <a:endParaRPr lang="ru-RU" sz="1400" b="1" i="1" smtClean="0">
              <a:solidFill>
                <a:srgbClr val="000000"/>
              </a:solidFill>
              <a:latin typeface="Arial" pitchFamily="34" charset="0"/>
              <a:ea typeface="Times New Roman" pitchFamily="18" charset="0"/>
              <a:cs typeface="Times New Roman" pitchFamily="18" charset="0"/>
            </a:endParaRPr>
          </a:p>
          <a:p>
            <a:pPr lvl="0" indent="358775" algn="just" eaLnBrk="0" fontAlgn="base" hangingPunct="0">
              <a:spcBef>
                <a:spcPct val="0"/>
              </a:spcBef>
              <a:spcAft>
                <a:spcPct val="0"/>
              </a:spcAft>
              <a:tabLst>
                <a:tab pos="180975" algn="l"/>
              </a:tabLst>
            </a:pPr>
            <a:r>
              <a:rPr lang="ru-RU" sz="1400" i="1" smtClean="0">
                <a:solidFill>
                  <a:srgbClr val="000000"/>
                </a:solidFill>
                <a:latin typeface="Arial" pitchFamily="34" charset="0"/>
                <a:ea typeface="Times New Roman" pitchFamily="18" charset="0"/>
                <a:cs typeface="Times New Roman" pitchFamily="18" charset="0"/>
              </a:rPr>
              <a:t>Испытание на стабильность</a:t>
            </a:r>
            <a:r>
              <a:rPr lang="ru-RU" sz="1400" smtClean="0">
                <a:solidFill>
                  <a:srgbClr val="000000"/>
                </a:solidFill>
                <a:latin typeface="Arial" pitchFamily="34" charset="0"/>
                <a:ea typeface="Times New Roman" pitchFamily="18" charset="0"/>
                <a:cs typeface="Times New Roman" pitchFamily="18" charset="0"/>
              </a:rPr>
              <a:t>: </a:t>
            </a:r>
            <a:r>
              <a:rPr lang="ru-RU" sz="1400" err="1" smtClean="0">
                <a:solidFill>
                  <a:srgbClr val="000000"/>
                </a:solidFill>
                <a:latin typeface="Arial" pitchFamily="34" charset="0"/>
                <a:ea typeface="Times New Roman" pitchFamily="18" charset="0"/>
                <a:cs typeface="Times New Roman" pitchFamily="18" charset="0"/>
              </a:rPr>
              <a:t>внутрилабораторное</a:t>
            </a:r>
            <a:r>
              <a:rPr lang="ru-RU" sz="1400" smtClean="0">
                <a:solidFill>
                  <a:srgbClr val="000000"/>
                </a:solidFill>
                <a:latin typeface="Arial" pitchFamily="34" charset="0"/>
                <a:ea typeface="Times New Roman" pitchFamily="18" charset="0"/>
                <a:cs typeface="Times New Roman" pitchFamily="18" charset="0"/>
              </a:rPr>
              <a:t> исследование для изучения поведения аналитического процесса, когда производятся незначительные изменения в окружающей среде       и/или эксплуатационных режимах</a:t>
            </a:r>
            <a:r>
              <a:rPr lang="ru-RU" sz="1400" smtClean="0">
                <a:latin typeface="Arial" pitchFamily="34" charset="0"/>
                <a:ea typeface="Times New Roman" pitchFamily="18" charset="0"/>
                <a:cs typeface="Times New Roman" pitchFamily="18" charset="0"/>
              </a:rPr>
              <a:t>.</a:t>
            </a:r>
            <a:endParaRPr lang="ru-RU" sz="1400" smtClean="0">
              <a:latin typeface="Arial" pitchFamily="34" charset="0"/>
              <a:cs typeface="Arial" pitchFamily="34" charset="0"/>
            </a:endParaRPr>
          </a:p>
          <a:p>
            <a:pPr lvl="0" algn="just" eaLnBrk="0" fontAlgn="base" hangingPunct="0">
              <a:spcBef>
                <a:spcPct val="0"/>
              </a:spcBef>
              <a:spcAft>
                <a:spcPct val="0"/>
              </a:spcAft>
              <a:tabLst>
                <a:tab pos="180975" algn="l"/>
              </a:tabLst>
            </a:pPr>
            <a:r>
              <a:rPr lang="ru-RU" sz="1400" smtClean="0">
                <a:solidFill>
                  <a:srgbClr val="000000"/>
                </a:solidFill>
                <a:latin typeface="Arial" pitchFamily="34" charset="0"/>
                <a:ea typeface="Times New Roman" pitchFamily="18" charset="0"/>
                <a:cs typeface="Times New Roman" pitchFamily="18" charset="0"/>
              </a:rPr>
              <a:t>Робастность (ошибкоустойчивость) аналитической процедуры является мерой ее способности оставаться незатронутой незначительными, но преднамеренными изменениями в параметрах метода и обеспечивает показателем ее надежности в течение нормального использования. (Заметим, что стабильность и робастность (ошибкоустойчивость) — синонимы.)</a:t>
            </a:r>
          </a:p>
          <a:p>
            <a:pPr lvl="0" indent="358775" eaLnBrk="0" fontAlgn="base" hangingPunct="0">
              <a:spcBef>
                <a:spcPct val="0"/>
              </a:spcBef>
              <a:spcAft>
                <a:spcPct val="0"/>
              </a:spcAft>
              <a:tabLst>
                <a:tab pos="180975" algn="l"/>
              </a:tabLst>
            </a:pPr>
            <a:r>
              <a:rPr lang="ru-RU" sz="1400" smtClean="0"/>
              <a:t>Определяется проведением теста правильности при небольших реальных отклонениях </a:t>
            </a:r>
            <a:r>
              <a:rPr lang="ru-RU" sz="1400" err="1" smtClean="0"/>
              <a:t>пара-метров</a:t>
            </a:r>
            <a:r>
              <a:rPr lang="ru-RU" sz="1400" smtClean="0"/>
              <a:t> методики или свойств анализируемого объекта. Процедура изучения стабильности должна показать стабильность </a:t>
            </a:r>
            <a:r>
              <a:rPr lang="ru-RU" sz="1400" err="1" smtClean="0"/>
              <a:t>аналитов</a:t>
            </a:r>
            <a:r>
              <a:rPr lang="ru-RU" sz="1400" smtClean="0"/>
              <a:t> в течение получения, обработки образца, длительного (замороженного при предписанной температуре хранения),  кратковременного хранения (при температуре (20</a:t>
            </a:r>
            <a:r>
              <a:rPr lang="ru-RU" sz="1400" smtClean="0">
                <a:sym typeface="Symbol"/>
              </a:rPr>
              <a:t></a:t>
            </a:r>
            <a:r>
              <a:rPr lang="ru-RU" sz="1400" smtClean="0"/>
              <a:t>2) </a:t>
            </a:r>
            <a:r>
              <a:rPr lang="ru-RU" sz="1400" smtClean="0">
                <a:sym typeface="Symbol"/>
              </a:rPr>
              <a:t></a:t>
            </a:r>
            <a:r>
              <a:rPr lang="ru-RU" sz="1400" smtClean="0"/>
              <a:t>С от 4 до 24 ч), после циклов замораживания/оттаивания (три цикла) и самого аналитического процесса.</a:t>
            </a:r>
          </a:p>
          <a:p>
            <a:pPr lvl="0" indent="358775" algn="just" eaLnBrk="0" fontAlgn="base" hangingPunct="0">
              <a:spcBef>
                <a:spcPct val="0"/>
              </a:spcBef>
              <a:spcAft>
                <a:spcPct val="0"/>
              </a:spcAft>
              <a:tabLst>
                <a:tab pos="180975" algn="l"/>
              </a:tabLst>
            </a:pPr>
            <a:r>
              <a:rPr lang="ru-RU" sz="1400" smtClean="0"/>
              <a:t>К  процедуре исследования робасности метода подходят индивидуально в каждом отдельном случае. Например, метод  ВЭЖХ предполагает исследование влияния отклонений содержания ингредиентов подвижной фазы  от </a:t>
            </a:r>
            <a:r>
              <a:rPr lang="ru-RU" sz="1400" smtClean="0">
                <a:sym typeface="Symbol"/>
              </a:rPr>
              <a:t> 5 %  до  15 %, изменения  рН подвижной фазы на  0,25 ед. ,  изменения температуры колонки на  5 </a:t>
            </a:r>
            <a:r>
              <a:rPr lang="ru-RU" sz="1400" smtClean="0"/>
              <a:t>С, реакцию на смену колонок. Обычно при этом фиксируются данные по изменению </a:t>
            </a:r>
            <a:r>
              <a:rPr lang="en-US" sz="1400" smtClean="0"/>
              <a:t>RT  </a:t>
            </a:r>
            <a:r>
              <a:rPr lang="ru-RU" sz="1400" smtClean="0"/>
              <a:t>или </a:t>
            </a:r>
            <a:r>
              <a:rPr lang="en-US" sz="1400" smtClean="0"/>
              <a:t>RTT</a:t>
            </a:r>
            <a:r>
              <a:rPr lang="ru-RU" sz="1400" smtClean="0"/>
              <a:t>,  </a:t>
            </a:r>
            <a:r>
              <a:rPr lang="en-US" sz="1400" smtClean="0"/>
              <a:t>RSD</a:t>
            </a:r>
            <a:r>
              <a:rPr lang="ru-RU" sz="1400" smtClean="0"/>
              <a:t> площадей пиков, </a:t>
            </a:r>
            <a:r>
              <a:rPr lang="en-US" sz="1400" smtClean="0"/>
              <a:t>Rs</a:t>
            </a:r>
            <a:r>
              <a:rPr lang="ru-RU" sz="1400" smtClean="0"/>
              <a:t> для критичных пар пиков , асимметричность пиков, эффективность. В таких исследованиях рождается истина о приемлемости тех или иных условий, которые впоследствии и формируют критерии приемлемости  хроматографической системы.</a:t>
            </a:r>
          </a:p>
        </p:txBody>
      </p:sp>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8" name="Таблица 7"/>
          <p:cNvGraphicFramePr>
            <a:graphicFrameLocks noGrp="1"/>
          </p:cNvGraphicFramePr>
          <p:nvPr/>
        </p:nvGraphicFramePr>
        <p:xfrm>
          <a:off x="214281" y="1643050"/>
          <a:ext cx="8786874" cy="5130884"/>
        </p:xfrm>
        <a:graphic>
          <a:graphicData uri="http://schemas.openxmlformats.org/drawingml/2006/table">
            <a:tbl>
              <a:tblPr firstRow="1" bandRow="1">
                <a:tableStyleId>{5C22544A-7EE6-4342-B048-85BDC9FD1C3A}</a:tableStyleId>
              </a:tblPr>
              <a:tblGrid>
                <a:gridCol w="2286017"/>
                <a:gridCol w="3429024"/>
                <a:gridCol w="3071833"/>
              </a:tblGrid>
              <a:tr h="589364">
                <a:tc>
                  <a:txBody>
                    <a:bodyPr/>
                    <a:lstStyle/>
                    <a:p>
                      <a:pPr algn="ctr"/>
                      <a:r>
                        <a:rPr lang="ru-RU" sz="1400" b="1" smtClean="0">
                          <a:solidFill>
                            <a:srgbClr val="7030A0"/>
                          </a:solidFill>
                        </a:rPr>
                        <a:t>Этап валидации</a:t>
                      </a:r>
                      <a:endParaRPr lang="ru-RU" sz="1400" b="1">
                        <a:solidFill>
                          <a:srgbClr val="7030A0"/>
                        </a:solidFill>
                      </a:endParaRPr>
                    </a:p>
                  </a:txBody>
                  <a:tcPr anchor="ctr"/>
                </a:tc>
                <a:tc>
                  <a:txBody>
                    <a:bodyPr/>
                    <a:lstStyle/>
                    <a:p>
                      <a:pPr algn="ctr"/>
                      <a:r>
                        <a:rPr lang="ru-RU" sz="1400" b="1" smtClean="0">
                          <a:solidFill>
                            <a:srgbClr val="7030A0"/>
                          </a:solidFill>
                        </a:rPr>
                        <a:t>Как выполнить ?</a:t>
                      </a:r>
                      <a:endParaRPr lang="ru-RU" sz="1400" b="1">
                        <a:solidFill>
                          <a:srgbClr val="7030A0"/>
                        </a:solidFill>
                      </a:endParaRPr>
                    </a:p>
                  </a:txBody>
                  <a:tcPr anchor="ctr"/>
                </a:tc>
                <a:tc>
                  <a:txBody>
                    <a:bodyPr/>
                    <a:lstStyle/>
                    <a:p>
                      <a:pPr algn="ctr"/>
                      <a:r>
                        <a:rPr lang="ru-RU" sz="1400" b="1" smtClean="0">
                          <a:solidFill>
                            <a:srgbClr val="7030A0"/>
                          </a:solidFill>
                        </a:rPr>
                        <a:t>Что должно быть  задокументировано ?</a:t>
                      </a:r>
                      <a:endParaRPr lang="ru-RU" sz="1400" b="1">
                        <a:solidFill>
                          <a:srgbClr val="7030A0"/>
                        </a:solidFill>
                      </a:endParaRPr>
                    </a:p>
                  </a:txBody>
                  <a:tcPr anchor="ctr"/>
                </a:tc>
              </a:tr>
              <a:tr h="589364">
                <a:tc>
                  <a:txBody>
                    <a:bodyPr/>
                    <a:lstStyle/>
                    <a:p>
                      <a:pPr algn="ctr"/>
                      <a:r>
                        <a:rPr lang="ru-RU" sz="1400" smtClean="0"/>
                        <a:t>Селективность (специфичность)</a:t>
                      </a:r>
                      <a:endParaRPr lang="ru-RU" sz="1400"/>
                    </a:p>
                  </a:txBody>
                  <a:tcPr anchor="ctr"/>
                </a:tc>
                <a:tc>
                  <a:txBody>
                    <a:bodyPr/>
                    <a:lstStyle/>
                    <a:p>
                      <a:pPr marL="342900" indent="-342900" algn="l">
                        <a:buAutoNum type="arabicPeriod"/>
                      </a:pPr>
                      <a:r>
                        <a:rPr lang="ru-RU" sz="1400" smtClean="0"/>
                        <a:t>Проанализировать  экстракт (раствор) плацебо или холостой пробы .</a:t>
                      </a:r>
                      <a:r>
                        <a:rPr lang="ru-RU" sz="1400" baseline="0" smtClean="0"/>
                        <a:t>  (В случае отсутствия интерференций </a:t>
                      </a:r>
                      <a:r>
                        <a:rPr lang="en-US" sz="1400" baseline="0" smtClean="0"/>
                        <a:t>n=5</a:t>
                      </a:r>
                      <a:r>
                        <a:rPr lang="ru-RU" sz="1400" baseline="0" smtClean="0"/>
                        <a:t>, в случае наличия  </a:t>
                      </a:r>
                      <a:r>
                        <a:rPr lang="en-US" sz="1400" baseline="0" smtClean="0"/>
                        <a:t>n=</a:t>
                      </a:r>
                      <a:r>
                        <a:rPr lang="ru-RU" sz="1400" baseline="0" smtClean="0"/>
                        <a:t>10</a:t>
                      </a:r>
                      <a:endParaRPr lang="en-US" sz="1400" baseline="0" smtClean="0"/>
                    </a:p>
                    <a:p>
                      <a:pPr marL="342900" indent="-342900" algn="l">
                        <a:buAutoNum type="arabicPeriod"/>
                      </a:pPr>
                      <a:r>
                        <a:rPr lang="ru-RU" sz="1400" baseline="0" smtClean="0"/>
                        <a:t>Стандартные растворы примесей и определяемого  аналита.</a:t>
                      </a:r>
                    </a:p>
                    <a:p>
                      <a:pPr marL="342900" indent="-342900" algn="l">
                        <a:buNone/>
                      </a:pPr>
                      <a:endParaRPr lang="ru-RU" sz="1400"/>
                    </a:p>
                  </a:txBody>
                  <a:tcPr anchor="ctr"/>
                </a:tc>
                <a:tc>
                  <a:txBody>
                    <a:bodyPr/>
                    <a:lstStyle/>
                    <a:p>
                      <a:pPr marL="342900" indent="-342900" algn="l">
                        <a:buAutoNum type="arabicPeriod"/>
                      </a:pPr>
                      <a:r>
                        <a:rPr lang="ru-RU" sz="1400" smtClean="0"/>
                        <a:t>Хроматограммы плацебо.</a:t>
                      </a:r>
                    </a:p>
                    <a:p>
                      <a:pPr marL="342900" indent="-342900" algn="l">
                        <a:buAutoNum type="arabicPeriod"/>
                      </a:pPr>
                      <a:r>
                        <a:rPr lang="ru-RU" sz="1400" smtClean="0"/>
                        <a:t>Хроматограммы растворов , доказывающие отсутствие интерференций.</a:t>
                      </a:r>
                    </a:p>
                    <a:p>
                      <a:pPr marL="342900" indent="-342900" algn="l">
                        <a:buAutoNum type="arabicPeriod"/>
                      </a:pPr>
                      <a:r>
                        <a:rPr lang="ru-RU" sz="1400" smtClean="0"/>
                        <a:t>В случае наличия интерференций необходимо рассчитать СКО  мешающего фактора , чтобы учесть его при расчетах.</a:t>
                      </a:r>
                      <a:endParaRPr lang="ru-RU" sz="1400"/>
                    </a:p>
                  </a:txBody>
                  <a:tcPr anchor="ctr"/>
                </a:tc>
              </a:tr>
              <a:tr h="589364">
                <a:tc>
                  <a:txBody>
                    <a:bodyPr/>
                    <a:lstStyle/>
                    <a:p>
                      <a:pPr algn="ctr"/>
                      <a:r>
                        <a:rPr lang="ru-RU" sz="1400" smtClean="0"/>
                        <a:t>Диапазон</a:t>
                      </a:r>
                      <a:endParaRPr lang="ru-RU" sz="1400"/>
                    </a:p>
                  </a:txBody>
                  <a:tcPr anchor="ctr"/>
                </a:tc>
                <a:tc>
                  <a:txBody>
                    <a:bodyPr/>
                    <a:lstStyle/>
                    <a:p>
                      <a:pPr algn="ctr"/>
                      <a:r>
                        <a:rPr lang="ru-RU" sz="1400" smtClean="0"/>
                        <a:t>Проанализировать  по 5 -10 повторностей растворов</a:t>
                      </a:r>
                      <a:r>
                        <a:rPr lang="ru-RU" sz="1400" baseline="0" smtClean="0"/>
                        <a:t> , предназначенных для построения калибровки на границах выбранного рабочего диапазона</a:t>
                      </a:r>
                      <a:endParaRPr lang="ru-RU" sz="1400"/>
                    </a:p>
                  </a:txBody>
                  <a:tcPr anchor="ctr"/>
                </a:tc>
                <a:tc>
                  <a:txBody>
                    <a:bodyPr/>
                    <a:lstStyle/>
                    <a:p>
                      <a:pPr marL="342900" indent="-342900" algn="l">
                        <a:buAutoNum type="arabicPeriod"/>
                      </a:pPr>
                      <a:r>
                        <a:rPr lang="ru-RU" sz="1400" baseline="0" smtClean="0"/>
                        <a:t>Привести  расчетный критерий  (</a:t>
                      </a:r>
                      <a:r>
                        <a:rPr lang="en-US" sz="1400" b="1" i="1" baseline="0" smtClean="0"/>
                        <a:t>PG</a:t>
                      </a:r>
                      <a:r>
                        <a:rPr lang="ru-RU" sz="1400" baseline="0" smtClean="0"/>
                        <a:t>)</a:t>
                      </a:r>
                    </a:p>
                    <a:p>
                      <a:pPr marL="342900" indent="-342900" algn="l">
                        <a:buAutoNum type="arabicPeriod"/>
                      </a:pPr>
                      <a:r>
                        <a:rPr lang="ru-RU" sz="1400" b="0" baseline="0" smtClean="0"/>
                        <a:t>Привести дисперсии для границ диапазона.</a:t>
                      </a:r>
                    </a:p>
                    <a:p>
                      <a:pPr marL="342900" indent="-342900" algn="l">
                        <a:buAutoNum type="arabicPeriod"/>
                      </a:pPr>
                      <a:r>
                        <a:rPr lang="ru-RU" sz="1400" b="0" baseline="0" smtClean="0"/>
                        <a:t>Привести значение критерия Фишера для вероятности 0,99 и  </a:t>
                      </a:r>
                      <a:r>
                        <a:rPr lang="en-US" sz="1400" b="0" baseline="0" smtClean="0"/>
                        <a:t>df </a:t>
                      </a:r>
                      <a:r>
                        <a:rPr lang="en-US" sz="1400" b="0" baseline="-25000" smtClean="0"/>
                        <a:t>min</a:t>
                      </a:r>
                      <a:r>
                        <a:rPr lang="en-US" sz="1400" b="0" baseline="0" smtClean="0"/>
                        <a:t>  df </a:t>
                      </a:r>
                      <a:r>
                        <a:rPr lang="en-US" sz="1400" b="0" baseline="-25000" smtClean="0"/>
                        <a:t>max</a:t>
                      </a:r>
                      <a:endParaRPr lang="ru-RU" sz="1400" b="0" baseline="-25000"/>
                    </a:p>
                  </a:txBody>
                  <a:tcPr anchor="ctr"/>
                </a:tc>
              </a:tr>
              <a:tr h="589364">
                <a:tc>
                  <a:txBody>
                    <a:bodyPr/>
                    <a:lstStyle/>
                    <a:p>
                      <a:pPr algn="ctr"/>
                      <a:r>
                        <a:rPr lang="ru-RU" sz="1400" i="1" smtClean="0"/>
                        <a:t>Прецизионность</a:t>
                      </a:r>
                      <a:endParaRPr lang="en-US" sz="1400" i="1" smtClean="0"/>
                    </a:p>
                    <a:p>
                      <a:pPr algn="ctr"/>
                      <a:r>
                        <a:rPr lang="ru-RU" sz="1400" smtClean="0"/>
                        <a:t> =</a:t>
                      </a:r>
                      <a:r>
                        <a:rPr lang="en-US" sz="1400" smtClean="0"/>
                        <a:t>&gt;</a:t>
                      </a:r>
                      <a:r>
                        <a:rPr lang="ru-RU" sz="1400" smtClean="0"/>
                        <a:t> Сходимость</a:t>
                      </a:r>
                      <a:endParaRPr lang="ru-RU" sz="1400"/>
                    </a:p>
                  </a:txBody>
                  <a:tcPr anchor="ctr"/>
                </a:tc>
                <a:tc>
                  <a:txBody>
                    <a:bodyPr/>
                    <a:lstStyle/>
                    <a:p>
                      <a:pPr algn="ctr"/>
                      <a:r>
                        <a:rPr lang="ru-RU" sz="1400" smtClean="0"/>
                        <a:t>В</a:t>
                      </a:r>
                      <a:r>
                        <a:rPr lang="ru-RU" sz="1400" baseline="0" smtClean="0"/>
                        <a:t> одних и тех же условиях , руками одного аналитика, проанализировать  10 повторностей  приготовленного раствора аналита.</a:t>
                      </a:r>
                      <a:endParaRPr lang="ru-RU" sz="1400"/>
                    </a:p>
                  </a:txBody>
                  <a:tcPr anchor="ctr"/>
                </a:tc>
                <a:tc>
                  <a:txBody>
                    <a:bodyPr/>
                    <a:lstStyle/>
                    <a:p>
                      <a:pPr marL="342900" indent="-342900" algn="l">
                        <a:buAutoNum type="arabicPeriod"/>
                      </a:pPr>
                      <a:r>
                        <a:rPr lang="ru-RU" sz="1400" smtClean="0"/>
                        <a:t>Коэффициент</a:t>
                      </a:r>
                      <a:r>
                        <a:rPr lang="ru-RU" sz="1400" baseline="0" smtClean="0"/>
                        <a:t> вариации </a:t>
                      </a:r>
                      <a:r>
                        <a:rPr lang="en-US" sz="1400" baseline="0" smtClean="0"/>
                        <a:t> </a:t>
                      </a:r>
                      <a:r>
                        <a:rPr lang="en-US" sz="1400" b="1" i="1" baseline="0" smtClean="0"/>
                        <a:t>CV</a:t>
                      </a:r>
                      <a:endParaRPr lang="ru-RU" sz="1400" b="1" i="1" baseline="0" smtClean="0"/>
                    </a:p>
                    <a:p>
                      <a:pPr marL="342900" indent="-342900" algn="l">
                        <a:buAutoNum type="arabicPeriod"/>
                      </a:pPr>
                      <a:r>
                        <a:rPr lang="ru-RU" sz="1400" b="0" baseline="0" smtClean="0"/>
                        <a:t>Предел сходимости  </a:t>
                      </a:r>
                      <a:r>
                        <a:rPr lang="en-US" sz="1400" b="1" i="1" baseline="0" smtClean="0"/>
                        <a:t>r</a:t>
                      </a:r>
                      <a:endParaRPr lang="ru-RU" sz="1400" b="1" i="1" baseline="0" smtClean="0"/>
                    </a:p>
                    <a:p>
                      <a:pPr marL="342900" indent="-342900" algn="l">
                        <a:buAutoNum type="arabicPeriod"/>
                      </a:pPr>
                      <a:r>
                        <a:rPr lang="ru-RU" sz="1400" b="0" i="0" baseline="0" smtClean="0"/>
                        <a:t>Привести хроматограммы</a:t>
                      </a:r>
                      <a:endParaRPr lang="ru-RU" sz="1400" b="1"/>
                    </a:p>
                  </a:txBody>
                  <a:tcPr anchor="ctr"/>
                </a:tc>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4" name="Таблица 3"/>
          <p:cNvGraphicFramePr>
            <a:graphicFrameLocks noGrp="1"/>
          </p:cNvGraphicFramePr>
          <p:nvPr/>
        </p:nvGraphicFramePr>
        <p:xfrm>
          <a:off x="214281" y="1643051"/>
          <a:ext cx="8786874" cy="5078743"/>
        </p:xfrm>
        <a:graphic>
          <a:graphicData uri="http://schemas.openxmlformats.org/drawingml/2006/table">
            <a:tbl>
              <a:tblPr firstRow="1" bandRow="1">
                <a:tableStyleId>{5C22544A-7EE6-4342-B048-85BDC9FD1C3A}</a:tableStyleId>
              </a:tblPr>
              <a:tblGrid>
                <a:gridCol w="2143141"/>
                <a:gridCol w="3571900"/>
                <a:gridCol w="3071833"/>
              </a:tblGrid>
              <a:tr h="483004">
                <a:tc>
                  <a:txBody>
                    <a:bodyPr/>
                    <a:lstStyle/>
                    <a:p>
                      <a:pPr algn="ctr"/>
                      <a:r>
                        <a:rPr lang="ru-RU" sz="1400" b="1" smtClean="0">
                          <a:solidFill>
                            <a:srgbClr val="7030A0"/>
                          </a:solidFill>
                        </a:rPr>
                        <a:t>Этап </a:t>
                      </a:r>
                      <a:r>
                        <a:rPr lang="ru-RU" sz="1400" b="1" err="1" smtClean="0">
                          <a:solidFill>
                            <a:srgbClr val="7030A0"/>
                          </a:solidFill>
                        </a:rPr>
                        <a:t>валидации</a:t>
                      </a:r>
                      <a:endParaRPr lang="ru-RU" sz="1400" b="1">
                        <a:solidFill>
                          <a:srgbClr val="7030A0"/>
                        </a:solidFill>
                      </a:endParaRPr>
                    </a:p>
                  </a:txBody>
                  <a:tcPr anchor="ctr"/>
                </a:tc>
                <a:tc>
                  <a:txBody>
                    <a:bodyPr/>
                    <a:lstStyle/>
                    <a:p>
                      <a:pPr algn="ctr"/>
                      <a:r>
                        <a:rPr lang="ru-RU" sz="1400" b="1" smtClean="0">
                          <a:solidFill>
                            <a:srgbClr val="7030A0"/>
                          </a:solidFill>
                        </a:rPr>
                        <a:t>Как выполнить ?</a:t>
                      </a:r>
                      <a:endParaRPr lang="ru-RU" sz="1400" b="1">
                        <a:solidFill>
                          <a:srgbClr val="7030A0"/>
                        </a:solidFill>
                      </a:endParaRPr>
                    </a:p>
                  </a:txBody>
                  <a:tcPr anchor="ctr"/>
                </a:tc>
                <a:tc>
                  <a:txBody>
                    <a:bodyPr/>
                    <a:lstStyle/>
                    <a:p>
                      <a:pPr algn="ctr"/>
                      <a:r>
                        <a:rPr lang="ru-RU" sz="1400" b="1" smtClean="0">
                          <a:solidFill>
                            <a:srgbClr val="7030A0"/>
                          </a:solidFill>
                        </a:rPr>
                        <a:t>Что должно быть  задокументировано ?</a:t>
                      </a:r>
                      <a:endParaRPr lang="ru-RU" sz="1400" b="1">
                        <a:solidFill>
                          <a:srgbClr val="7030A0"/>
                        </a:solidFill>
                      </a:endParaRPr>
                    </a:p>
                  </a:txBody>
                  <a:tcPr anchor="ctr"/>
                </a:tc>
              </a:tr>
              <a:tr h="1482103">
                <a:tc>
                  <a:txBody>
                    <a:bodyPr/>
                    <a:lstStyle/>
                    <a:p>
                      <a:pPr algn="ctr"/>
                      <a:r>
                        <a:rPr lang="ru-RU" sz="1400" i="1" smtClean="0"/>
                        <a:t>Прецизионность</a:t>
                      </a:r>
                      <a:endParaRPr lang="en-US" sz="1400" i="1" smtClean="0"/>
                    </a:p>
                    <a:p>
                      <a:pPr algn="ctr"/>
                      <a:r>
                        <a:rPr lang="ru-RU" sz="1400" smtClean="0"/>
                        <a:t> =</a:t>
                      </a:r>
                      <a:r>
                        <a:rPr lang="en-US" sz="1400" smtClean="0"/>
                        <a:t>&gt;</a:t>
                      </a:r>
                      <a:r>
                        <a:rPr lang="ru-RU" sz="1400" smtClean="0"/>
                        <a:t> Промежуточная прецизионность</a:t>
                      </a:r>
                      <a:endParaRPr lang="ru-RU" sz="140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smtClean="0"/>
                        <a:t>В</a:t>
                      </a:r>
                      <a:r>
                        <a:rPr lang="ru-RU" sz="1400" baseline="0" smtClean="0"/>
                        <a:t> одних и тех же условиях , руками разных аналитиков  или на двух разных приборах, проанализировать  по10 повторностей  приготовленного раствора аналита.</a:t>
                      </a:r>
                      <a:endParaRPr lang="ru-RU" sz="1400"/>
                    </a:p>
                  </a:txBody>
                  <a:tcPr anchor="ctr"/>
                </a:tc>
                <a:tc>
                  <a:txBody>
                    <a:bodyPr/>
                    <a:lstStyle/>
                    <a:p>
                      <a:pPr marL="261938" indent="-261938" algn="l">
                        <a:buAutoNum type="arabicPeriod"/>
                      </a:pPr>
                      <a:r>
                        <a:rPr lang="ru-RU" sz="1400" smtClean="0"/>
                        <a:t>Коэффициент</a:t>
                      </a:r>
                      <a:r>
                        <a:rPr lang="ru-RU" sz="1400" baseline="0" smtClean="0"/>
                        <a:t> вариации </a:t>
                      </a:r>
                      <a:r>
                        <a:rPr lang="en-US" sz="1400" baseline="0" smtClean="0"/>
                        <a:t> </a:t>
                      </a:r>
                      <a:r>
                        <a:rPr lang="en-US" sz="1400" b="1" i="1" baseline="0" smtClean="0"/>
                        <a:t>CV</a:t>
                      </a:r>
                      <a:r>
                        <a:rPr lang="ru-RU" sz="1400" b="1" i="1" baseline="0" smtClean="0"/>
                        <a:t> </a:t>
                      </a:r>
                      <a:r>
                        <a:rPr lang="ru-RU" sz="1400" b="0" i="0" baseline="0" smtClean="0"/>
                        <a:t> в масштабах обеих условий.</a:t>
                      </a:r>
                    </a:p>
                    <a:p>
                      <a:pPr marL="261938" indent="-261938" algn="l">
                        <a:buAutoNum type="arabicPeriod"/>
                      </a:pPr>
                      <a:r>
                        <a:rPr lang="ru-RU" sz="1400" b="0" baseline="0" smtClean="0"/>
                        <a:t>Предел </a:t>
                      </a:r>
                      <a:r>
                        <a:rPr lang="en-US" sz="1400" b="0" baseline="0" smtClean="0"/>
                        <a:t> </a:t>
                      </a:r>
                      <a:r>
                        <a:rPr lang="ru-RU" sz="1400" b="0" baseline="0" smtClean="0"/>
                        <a:t>воспроизводимости  </a:t>
                      </a:r>
                      <a:r>
                        <a:rPr lang="en-US" sz="1400" b="1" i="1" baseline="0" smtClean="0"/>
                        <a:t>R</a:t>
                      </a:r>
                      <a:endParaRPr lang="ru-RU" sz="1400" b="1" i="1" baseline="0" smtClean="0"/>
                    </a:p>
                    <a:p>
                      <a:pPr marL="261938" marR="0" indent="-261938" algn="l" defTabSz="914400" rtl="0" eaLnBrk="1" fontAlgn="auto" latinLnBrk="0" hangingPunct="1">
                        <a:lnSpc>
                          <a:spcPct val="100000"/>
                        </a:lnSpc>
                        <a:spcBef>
                          <a:spcPts val="0"/>
                        </a:spcBef>
                        <a:spcAft>
                          <a:spcPts val="0"/>
                        </a:spcAft>
                        <a:buClrTx/>
                        <a:buSzTx/>
                        <a:buFontTx/>
                        <a:buAutoNum type="arabicPeriod"/>
                        <a:tabLst/>
                        <a:defRPr/>
                      </a:pPr>
                      <a:r>
                        <a:rPr lang="ru-RU" sz="1400" b="0" i="0" baseline="0" smtClean="0"/>
                        <a:t>Привести хроматограммы.</a:t>
                      </a:r>
                      <a:endParaRPr lang="ru-RU" sz="1400"/>
                    </a:p>
                  </a:txBody>
                  <a:tcPr anchor="ctr"/>
                </a:tc>
              </a:tr>
              <a:tr h="2670729">
                <a:tc>
                  <a:txBody>
                    <a:bodyPr/>
                    <a:lstStyle/>
                    <a:p>
                      <a:pPr algn="ctr"/>
                      <a:r>
                        <a:rPr lang="ru-RU" sz="1400" i="1" smtClean="0"/>
                        <a:t>Точность</a:t>
                      </a:r>
                      <a:endParaRPr lang="en-US" sz="1400" i="1" smtClean="0"/>
                    </a:p>
                    <a:p>
                      <a:pPr algn="ctr"/>
                      <a:r>
                        <a:rPr lang="ru-RU" sz="1400" smtClean="0"/>
                        <a:t> =</a:t>
                      </a:r>
                      <a:r>
                        <a:rPr lang="en-US" sz="1400" smtClean="0"/>
                        <a:t>&gt;</a:t>
                      </a:r>
                      <a:r>
                        <a:rPr lang="ru-RU" sz="1400" smtClean="0"/>
                        <a:t> Правильность</a:t>
                      </a:r>
                    </a:p>
                    <a:p>
                      <a:pPr algn="ctr"/>
                      <a:endParaRPr lang="ru-RU" sz="1400"/>
                    </a:p>
                  </a:txBody>
                  <a:tcPr anchor="ctr"/>
                </a:tc>
                <a:tc>
                  <a:txBody>
                    <a:bodyPr/>
                    <a:lstStyle/>
                    <a:p>
                      <a:pPr marL="0" indent="20638" algn="l">
                        <a:buNone/>
                      </a:pPr>
                      <a:r>
                        <a:rPr lang="ru-RU" sz="1400" smtClean="0"/>
                        <a:t>Выполнить</a:t>
                      </a:r>
                      <a:r>
                        <a:rPr lang="ru-RU" sz="1400" baseline="0" smtClean="0"/>
                        <a:t> определение коэффициента возврата :</a:t>
                      </a:r>
                    </a:p>
                    <a:p>
                      <a:pPr marL="0" indent="20638" algn="l">
                        <a:buAutoNum type="arabicPeriod"/>
                      </a:pPr>
                      <a:r>
                        <a:rPr lang="ru-RU" sz="1400" i="1" u="sng" smtClean="0"/>
                        <a:t> В случае </a:t>
                      </a:r>
                      <a:r>
                        <a:rPr lang="ru-RU" sz="1400" i="1" u="sng" baseline="0" smtClean="0"/>
                        <a:t> макроисследований </a:t>
                      </a:r>
                      <a:r>
                        <a:rPr lang="ru-RU" sz="1400" baseline="0" smtClean="0"/>
                        <a:t>:</a:t>
                      </a:r>
                    </a:p>
                    <a:p>
                      <a:pPr marL="0" indent="20638" algn="l">
                        <a:buNone/>
                      </a:pPr>
                      <a:r>
                        <a:rPr lang="ru-RU" sz="1400" smtClean="0"/>
                        <a:t>В плацебо добавить аналит в известно</a:t>
                      </a:r>
                      <a:r>
                        <a:rPr lang="ru-RU" sz="1400" baseline="0" smtClean="0"/>
                        <a:t>й концентрации, как правило в диапазоне от 50 до 150 % от номинала с шагом в 10-20 %.  Приготовить примерно  15 образцов (5 концентраций по 3 повтора).</a:t>
                      </a:r>
                    </a:p>
                    <a:p>
                      <a:pPr marL="0" marR="0" indent="20638" algn="l" defTabSz="914400" rtl="0" eaLnBrk="1" fontAlgn="auto" latinLnBrk="0" hangingPunct="1">
                        <a:lnSpc>
                          <a:spcPct val="100000"/>
                        </a:lnSpc>
                        <a:spcBef>
                          <a:spcPts val="0"/>
                        </a:spcBef>
                        <a:spcAft>
                          <a:spcPts val="0"/>
                        </a:spcAft>
                        <a:buClrTx/>
                        <a:buSzTx/>
                        <a:buFontTx/>
                        <a:buNone/>
                        <a:tabLst/>
                        <a:defRPr/>
                      </a:pPr>
                      <a:r>
                        <a:rPr lang="ru-RU" sz="1400" i="1" u="none" smtClean="0"/>
                        <a:t>2</a:t>
                      </a:r>
                      <a:r>
                        <a:rPr lang="ru-RU" sz="1400" i="1" u="sng" smtClean="0"/>
                        <a:t>. В случае </a:t>
                      </a:r>
                      <a:r>
                        <a:rPr lang="ru-RU" sz="1400" i="1" u="sng" baseline="0" smtClean="0"/>
                        <a:t> микроисследований </a:t>
                      </a:r>
                      <a:r>
                        <a:rPr lang="ru-RU" sz="1400" baseline="0" smtClean="0"/>
                        <a:t>:</a:t>
                      </a:r>
                    </a:p>
                    <a:p>
                      <a:pPr marL="0" marR="0" indent="20638" algn="l" defTabSz="914400" rtl="0" eaLnBrk="1" fontAlgn="auto" latinLnBrk="0" hangingPunct="1">
                        <a:lnSpc>
                          <a:spcPct val="100000"/>
                        </a:lnSpc>
                        <a:spcBef>
                          <a:spcPts val="0"/>
                        </a:spcBef>
                        <a:spcAft>
                          <a:spcPts val="0"/>
                        </a:spcAft>
                        <a:buClrTx/>
                        <a:buSzTx/>
                        <a:buFontTx/>
                        <a:buNone/>
                        <a:tabLst/>
                        <a:defRPr/>
                      </a:pPr>
                      <a:r>
                        <a:rPr lang="ru-RU" sz="1400" smtClean="0"/>
                        <a:t>В плацебо добавить аналит в известно</a:t>
                      </a:r>
                      <a:r>
                        <a:rPr lang="ru-RU" sz="1400" baseline="0" smtClean="0"/>
                        <a:t>й концентрации,  в диапазоне от 25 до 150 % от номинального содержания примеси. </a:t>
                      </a:r>
                      <a:endParaRPr lang="ru-RU" sz="1400"/>
                    </a:p>
                  </a:txBody>
                  <a:tcPr anchor="ctr"/>
                </a:tc>
                <a:tc>
                  <a:txBody>
                    <a:bodyPr/>
                    <a:lstStyle/>
                    <a:p>
                      <a:pPr marL="342900" indent="-342900" algn="l">
                        <a:buAutoNum type="arabicPeriod"/>
                      </a:pPr>
                      <a:r>
                        <a:rPr lang="ru-RU" sz="1400" smtClean="0"/>
                        <a:t>Хроматограммы растворов. </a:t>
                      </a:r>
                    </a:p>
                    <a:p>
                      <a:pPr marL="342900" indent="-342900" algn="l">
                        <a:buAutoNum type="arabicPeriod"/>
                      </a:pPr>
                      <a:r>
                        <a:rPr lang="ru-RU" sz="1400" smtClean="0"/>
                        <a:t>Расчитать СКО.</a:t>
                      </a:r>
                    </a:p>
                    <a:p>
                      <a:pPr marL="342900" indent="-342900" algn="l">
                        <a:buAutoNum type="arabicPeriod"/>
                      </a:pPr>
                      <a:r>
                        <a:rPr lang="ru-RU" sz="1400" smtClean="0"/>
                        <a:t>Расчитать  коэффициент  рикавери для всех точек,</a:t>
                      </a:r>
                      <a:r>
                        <a:rPr lang="ru-RU" sz="1400" baseline="0" smtClean="0"/>
                        <a:t> а также среднее значение.</a:t>
                      </a:r>
                      <a:endParaRPr lang="ru-RU" sz="1400" smtClean="0"/>
                    </a:p>
                    <a:p>
                      <a:pPr marL="342900" indent="-342900" algn="l">
                        <a:buAutoNum type="arabicPeriod"/>
                      </a:pPr>
                      <a:r>
                        <a:rPr lang="ru-RU" sz="1400" smtClean="0"/>
                        <a:t>Привести график , подтверждающий линейность</a:t>
                      </a:r>
                      <a:r>
                        <a:rPr lang="ru-RU" sz="1400" baseline="0" smtClean="0"/>
                        <a:t> рикавери на всем протяжении рабочего диапазона.</a:t>
                      </a:r>
                    </a:p>
                    <a:p>
                      <a:pPr marL="342900" indent="-342900" algn="l">
                        <a:buAutoNum type="arabicPeriod"/>
                      </a:pPr>
                      <a:r>
                        <a:rPr lang="ru-RU" sz="1400" baseline="0" smtClean="0"/>
                        <a:t>Привести график распределения остатков.</a:t>
                      </a:r>
                      <a:endParaRPr lang="ru-RU" sz="1400"/>
                    </a:p>
                  </a:txBody>
                  <a:tcPr anchor="ctr"/>
                </a:tc>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4" name="Таблица 3"/>
          <p:cNvGraphicFramePr>
            <a:graphicFrameLocks noGrp="1"/>
          </p:cNvGraphicFramePr>
          <p:nvPr/>
        </p:nvGraphicFramePr>
        <p:xfrm>
          <a:off x="214281" y="1643050"/>
          <a:ext cx="8786874" cy="4826084"/>
        </p:xfrm>
        <a:graphic>
          <a:graphicData uri="http://schemas.openxmlformats.org/drawingml/2006/table">
            <a:tbl>
              <a:tblPr firstRow="1" bandRow="1">
                <a:tableStyleId>{5C22544A-7EE6-4342-B048-85BDC9FD1C3A}</a:tableStyleId>
              </a:tblPr>
              <a:tblGrid>
                <a:gridCol w="2286017"/>
                <a:gridCol w="3429024"/>
                <a:gridCol w="3071833"/>
              </a:tblGrid>
              <a:tr h="589364">
                <a:tc>
                  <a:txBody>
                    <a:bodyPr/>
                    <a:lstStyle/>
                    <a:p>
                      <a:pPr algn="ctr"/>
                      <a:r>
                        <a:rPr lang="ru-RU" sz="1400" b="1" smtClean="0">
                          <a:solidFill>
                            <a:srgbClr val="7030A0"/>
                          </a:solidFill>
                        </a:rPr>
                        <a:t>Этап </a:t>
                      </a:r>
                      <a:r>
                        <a:rPr lang="ru-RU" sz="1400" b="1" err="1" smtClean="0">
                          <a:solidFill>
                            <a:srgbClr val="7030A0"/>
                          </a:solidFill>
                        </a:rPr>
                        <a:t>валидации</a:t>
                      </a:r>
                      <a:endParaRPr lang="ru-RU" sz="1400" b="1">
                        <a:solidFill>
                          <a:srgbClr val="7030A0"/>
                        </a:solidFill>
                      </a:endParaRPr>
                    </a:p>
                  </a:txBody>
                  <a:tcPr anchor="ctr"/>
                </a:tc>
                <a:tc>
                  <a:txBody>
                    <a:bodyPr/>
                    <a:lstStyle/>
                    <a:p>
                      <a:pPr algn="ctr"/>
                      <a:r>
                        <a:rPr lang="ru-RU" sz="1400" b="1" smtClean="0">
                          <a:solidFill>
                            <a:srgbClr val="7030A0"/>
                          </a:solidFill>
                        </a:rPr>
                        <a:t>Как выполнить ?</a:t>
                      </a:r>
                      <a:endParaRPr lang="ru-RU" sz="1400" b="1">
                        <a:solidFill>
                          <a:srgbClr val="7030A0"/>
                        </a:solidFill>
                      </a:endParaRPr>
                    </a:p>
                  </a:txBody>
                  <a:tcPr anchor="ctr"/>
                </a:tc>
                <a:tc>
                  <a:txBody>
                    <a:bodyPr/>
                    <a:lstStyle/>
                    <a:p>
                      <a:pPr algn="ctr"/>
                      <a:r>
                        <a:rPr lang="ru-RU" sz="1400" b="1" smtClean="0">
                          <a:solidFill>
                            <a:srgbClr val="7030A0"/>
                          </a:solidFill>
                        </a:rPr>
                        <a:t>Что должно быть  задокументировано ?</a:t>
                      </a:r>
                      <a:endParaRPr lang="ru-RU" sz="1400" b="1">
                        <a:solidFill>
                          <a:srgbClr val="7030A0"/>
                        </a:solidFill>
                      </a:endParaRPr>
                    </a:p>
                  </a:txBody>
                  <a:tcPr anchor="ctr"/>
                </a:tc>
              </a:tr>
              <a:tr h="589364">
                <a:tc>
                  <a:txBody>
                    <a:bodyPr/>
                    <a:lstStyle/>
                    <a:p>
                      <a:pPr algn="ctr"/>
                      <a:r>
                        <a:rPr lang="ru-RU" sz="1400" smtClean="0"/>
                        <a:t>Калибровка</a:t>
                      </a:r>
                    </a:p>
                    <a:p>
                      <a:pPr algn="ctr"/>
                      <a:r>
                        <a:rPr lang="ru-RU" sz="1400" smtClean="0"/>
                        <a:t>Линейность</a:t>
                      </a:r>
                      <a:endParaRPr lang="ru-RU" sz="1400"/>
                    </a:p>
                  </a:txBody>
                  <a:tcPr anchor="ctr"/>
                </a:tc>
                <a:tc>
                  <a:txBody>
                    <a:bodyPr/>
                    <a:lstStyle/>
                    <a:p>
                      <a:pPr marL="0" indent="20638" algn="l">
                        <a:buNone/>
                      </a:pPr>
                      <a:r>
                        <a:rPr lang="ru-RU" sz="1400" smtClean="0"/>
                        <a:t>Проанализировать  с</a:t>
                      </a:r>
                      <a:r>
                        <a:rPr lang="ru-RU" sz="1400" baseline="0" smtClean="0"/>
                        <a:t>тандартные растворы определяемого  аналита, различных концентраций ( желателен диапазон от 10 % до 120 % содержания от номинального значения). Количество калибровочных точек не менее 6  в тройной повторности .  </a:t>
                      </a:r>
                    </a:p>
                    <a:p>
                      <a:pPr marL="0" indent="20638" algn="l">
                        <a:buNone/>
                      </a:pPr>
                      <a:endParaRPr lang="ru-RU" sz="1400"/>
                    </a:p>
                  </a:txBody>
                  <a:tcPr anchor="ctr"/>
                </a:tc>
                <a:tc>
                  <a:txBody>
                    <a:bodyPr/>
                    <a:lstStyle/>
                    <a:p>
                      <a:pPr marL="342900" indent="-342900" algn="l">
                        <a:buAutoNum type="arabicPeriod"/>
                      </a:pPr>
                      <a:r>
                        <a:rPr lang="ru-RU" sz="1400" b="0" i="0" baseline="0" smtClean="0"/>
                        <a:t>Привести хроматограммы</a:t>
                      </a:r>
                      <a:endParaRPr lang="ru-RU" sz="1400" b="1" smtClean="0"/>
                    </a:p>
                    <a:p>
                      <a:pPr marL="342900" indent="-342900" algn="l">
                        <a:buAutoNum type="arabicPeriod"/>
                      </a:pPr>
                      <a:r>
                        <a:rPr lang="ru-RU" sz="1400" smtClean="0"/>
                        <a:t>Построить калибровку, указать коэффициенты регрессии (</a:t>
                      </a:r>
                      <a:r>
                        <a:rPr lang="en-US" sz="1400" b="1" i="1" smtClean="0"/>
                        <a:t>b,a</a:t>
                      </a:r>
                      <a:r>
                        <a:rPr lang="en-US" sz="1400" smtClean="0"/>
                        <a:t>)</a:t>
                      </a:r>
                      <a:r>
                        <a:rPr lang="ru-RU" sz="1400" smtClean="0"/>
                        <a:t>.</a:t>
                      </a:r>
                    </a:p>
                    <a:p>
                      <a:pPr marL="342900" indent="-342900" algn="l">
                        <a:buAutoNum type="arabicPeriod"/>
                      </a:pPr>
                      <a:r>
                        <a:rPr lang="ru-RU" sz="1400" smtClean="0"/>
                        <a:t>Расчитать  ошибку аппроксимации или остаточное СКО регрессии </a:t>
                      </a:r>
                      <a:r>
                        <a:rPr lang="en-US" sz="1400" b="1" i="1" smtClean="0"/>
                        <a:t>S</a:t>
                      </a:r>
                      <a:r>
                        <a:rPr lang="en-US" sz="1400" b="1" i="1" baseline="-25000" smtClean="0"/>
                        <a:t>y</a:t>
                      </a:r>
                    </a:p>
                    <a:p>
                      <a:pPr marL="342900" indent="-342900" algn="l">
                        <a:buAutoNum type="arabicPeriod"/>
                      </a:pPr>
                      <a:r>
                        <a:rPr lang="ru-RU" sz="1400" baseline="0" smtClean="0"/>
                        <a:t>Привести критерий линейности (</a:t>
                      </a:r>
                      <a:r>
                        <a:rPr lang="en-US" sz="1400" b="1" i="1" baseline="0" smtClean="0"/>
                        <a:t>PG</a:t>
                      </a:r>
                      <a:r>
                        <a:rPr lang="ru-RU" sz="1400" baseline="0" smtClean="0"/>
                        <a:t>) (Мандель-тест) и соответственно табличный критерий Фишера </a:t>
                      </a:r>
                      <a:r>
                        <a:rPr lang="en-US" sz="1400" b="1" i="1" smtClean="0">
                          <a:solidFill>
                            <a:srgbClr val="000000"/>
                          </a:solidFill>
                          <a:ea typeface="Times New Roman" pitchFamily="18" charset="0"/>
                          <a:cs typeface="Arial" pitchFamily="34" charset="0"/>
                        </a:rPr>
                        <a:t>F</a:t>
                      </a:r>
                      <a:r>
                        <a:rPr lang="en-US" sz="1400" b="1" i="1" baseline="-25000" smtClean="0">
                          <a:solidFill>
                            <a:srgbClr val="000000"/>
                          </a:solidFill>
                          <a:ea typeface="Times New Roman" pitchFamily="18" charset="0"/>
                          <a:cs typeface="Arial" pitchFamily="34" charset="0"/>
                        </a:rPr>
                        <a:t>(0.01,1,N-3)</a:t>
                      </a:r>
                      <a:r>
                        <a:rPr lang="en-US" sz="1400" b="1" i="1" smtClean="0">
                          <a:solidFill>
                            <a:srgbClr val="000000"/>
                          </a:solidFill>
                          <a:ea typeface="Times New Roman" pitchFamily="18" charset="0"/>
                          <a:cs typeface="Arial" pitchFamily="34" charset="0"/>
                        </a:rPr>
                        <a:t>)</a:t>
                      </a:r>
                      <a:endParaRPr lang="ru-RU" sz="1400" b="1" i="1" smtClean="0">
                        <a:solidFill>
                          <a:srgbClr val="000000"/>
                        </a:solidFill>
                        <a:ea typeface="Times New Roman" pitchFamily="18" charset="0"/>
                        <a:cs typeface="Arial" pitchFamily="34" charset="0"/>
                      </a:endParaRPr>
                    </a:p>
                    <a:p>
                      <a:pPr marL="342900" indent="-342900" algn="l">
                        <a:buAutoNum type="arabicPeriod"/>
                      </a:pPr>
                      <a:r>
                        <a:rPr lang="ru-RU" sz="1400" b="0" i="0" baseline="0" smtClean="0">
                          <a:solidFill>
                            <a:srgbClr val="000000"/>
                          </a:solidFill>
                          <a:cs typeface="Arial" pitchFamily="34" charset="0"/>
                        </a:rPr>
                        <a:t>Привести графики зависимости и остатков.</a:t>
                      </a:r>
                      <a:endParaRPr lang="ru-RU" sz="1400" b="0" i="0" baseline="0"/>
                    </a:p>
                  </a:txBody>
                  <a:tcPr anchor="ctr"/>
                </a:tc>
              </a:tr>
              <a:tr h="589364">
                <a:tc>
                  <a:txBody>
                    <a:bodyPr/>
                    <a:lstStyle/>
                    <a:p>
                      <a:pPr algn="ctr"/>
                      <a:r>
                        <a:rPr lang="ru-RU" sz="1400" smtClean="0"/>
                        <a:t>Предел детектирования</a:t>
                      </a:r>
                    </a:p>
                    <a:p>
                      <a:pPr algn="ctr"/>
                      <a:r>
                        <a:rPr lang="ru-RU" sz="1400" smtClean="0"/>
                        <a:t>Предел</a:t>
                      </a:r>
                      <a:r>
                        <a:rPr lang="ru-RU" sz="1400" baseline="0" smtClean="0"/>
                        <a:t> определения</a:t>
                      </a:r>
                      <a:endParaRPr lang="ru-RU" sz="1400"/>
                    </a:p>
                  </a:txBody>
                  <a:tcPr anchor="ctr"/>
                </a:tc>
                <a:tc>
                  <a:txBody>
                    <a:bodyPr/>
                    <a:lstStyle/>
                    <a:p>
                      <a:pPr algn="ctr"/>
                      <a:r>
                        <a:rPr lang="ru-RU" sz="1400" smtClean="0"/>
                        <a:t>Расчитать  исходя из полученной</a:t>
                      </a:r>
                      <a:r>
                        <a:rPr lang="ru-RU" sz="1400" baseline="0" smtClean="0"/>
                        <a:t> калибровки. Можно проверить предел хроматографированием  раствора с расчитанным пределом детектирования.</a:t>
                      </a:r>
                      <a:endParaRPr lang="ru-RU" sz="1400"/>
                    </a:p>
                  </a:txBody>
                  <a:tcPr anchor="ctr"/>
                </a:tc>
                <a:tc>
                  <a:txBody>
                    <a:bodyPr/>
                    <a:lstStyle/>
                    <a:p>
                      <a:pPr marL="342900" indent="-342900" algn="l">
                        <a:buAutoNum type="arabicPeriod"/>
                      </a:pPr>
                      <a:r>
                        <a:rPr lang="ru-RU" sz="1400" b="0" i="0" baseline="0" err="1" smtClean="0"/>
                        <a:t>Расчитать</a:t>
                      </a:r>
                      <a:r>
                        <a:rPr lang="ru-RU" sz="1400" b="1" i="1" baseline="0" smtClean="0"/>
                        <a:t> </a:t>
                      </a:r>
                      <a:r>
                        <a:rPr lang="en-US" sz="1400" b="1" i="1" baseline="0" smtClean="0"/>
                        <a:t>LOD</a:t>
                      </a:r>
                      <a:endParaRPr lang="ru-RU" sz="1400" b="1" i="1" baseline="0" smtClean="0"/>
                    </a:p>
                    <a:p>
                      <a:pPr marL="342900" indent="-342900" algn="l">
                        <a:buAutoNum type="arabicPeriod"/>
                      </a:pPr>
                      <a:r>
                        <a:rPr lang="ru-RU" sz="1400" b="0" i="0" baseline="0" err="1" smtClean="0"/>
                        <a:t>Расчитать</a:t>
                      </a:r>
                      <a:r>
                        <a:rPr lang="ru-RU" sz="1400" b="1" i="1" baseline="0" smtClean="0"/>
                        <a:t> </a:t>
                      </a:r>
                      <a:r>
                        <a:rPr lang="en-US" sz="1400" b="1" i="1" baseline="0" smtClean="0"/>
                        <a:t>LOQ</a:t>
                      </a:r>
                      <a:endParaRPr lang="ru-RU" sz="1400" b="1" i="1" baseline="0" smtClean="0"/>
                    </a:p>
                    <a:p>
                      <a:pPr marL="342900" indent="-342900" algn="l">
                        <a:buAutoNum type="arabicPeriod"/>
                      </a:pPr>
                      <a:r>
                        <a:rPr lang="ru-RU" sz="1400" b="0" i="0" baseline="0" smtClean="0"/>
                        <a:t>Привести </a:t>
                      </a:r>
                      <a:r>
                        <a:rPr lang="ru-RU" sz="1400" b="0" i="0" baseline="0" err="1" smtClean="0"/>
                        <a:t>хроматограммы</a:t>
                      </a:r>
                      <a:endParaRPr lang="en-US" sz="1400" b="0" i="0" baseline="0" smtClean="0"/>
                    </a:p>
                  </a:txBody>
                  <a:tcPr anchor="ctr"/>
                </a:tc>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4" name="Таблица 3"/>
          <p:cNvGraphicFramePr>
            <a:graphicFrameLocks noGrp="1"/>
          </p:cNvGraphicFramePr>
          <p:nvPr/>
        </p:nvGraphicFramePr>
        <p:xfrm>
          <a:off x="214282" y="1357298"/>
          <a:ext cx="8786874" cy="5039444"/>
        </p:xfrm>
        <a:graphic>
          <a:graphicData uri="http://schemas.openxmlformats.org/drawingml/2006/table">
            <a:tbl>
              <a:tblPr firstRow="1" bandRow="1">
                <a:tableStyleId>{5C22544A-7EE6-4342-B048-85BDC9FD1C3A}</a:tableStyleId>
              </a:tblPr>
              <a:tblGrid>
                <a:gridCol w="2286017"/>
                <a:gridCol w="3429024"/>
                <a:gridCol w="3071833"/>
              </a:tblGrid>
              <a:tr h="589364">
                <a:tc>
                  <a:txBody>
                    <a:bodyPr/>
                    <a:lstStyle/>
                    <a:p>
                      <a:pPr algn="ctr"/>
                      <a:r>
                        <a:rPr lang="ru-RU" sz="1400" b="1" smtClean="0">
                          <a:solidFill>
                            <a:srgbClr val="7030A0"/>
                          </a:solidFill>
                        </a:rPr>
                        <a:t>Этап </a:t>
                      </a:r>
                      <a:r>
                        <a:rPr lang="ru-RU" sz="1400" b="1" err="1" smtClean="0">
                          <a:solidFill>
                            <a:srgbClr val="7030A0"/>
                          </a:solidFill>
                        </a:rPr>
                        <a:t>валидации</a:t>
                      </a:r>
                      <a:endParaRPr lang="ru-RU" sz="1400" b="1">
                        <a:solidFill>
                          <a:srgbClr val="7030A0"/>
                        </a:solidFill>
                      </a:endParaRPr>
                    </a:p>
                  </a:txBody>
                  <a:tcPr anchor="ctr"/>
                </a:tc>
                <a:tc>
                  <a:txBody>
                    <a:bodyPr/>
                    <a:lstStyle/>
                    <a:p>
                      <a:pPr algn="ctr"/>
                      <a:r>
                        <a:rPr lang="ru-RU" sz="1400" b="1" smtClean="0">
                          <a:solidFill>
                            <a:srgbClr val="7030A0"/>
                          </a:solidFill>
                        </a:rPr>
                        <a:t>Как выполнить ?</a:t>
                      </a:r>
                      <a:endParaRPr lang="ru-RU" sz="1400" b="1">
                        <a:solidFill>
                          <a:srgbClr val="7030A0"/>
                        </a:solidFill>
                      </a:endParaRPr>
                    </a:p>
                  </a:txBody>
                  <a:tcPr anchor="ctr"/>
                </a:tc>
                <a:tc>
                  <a:txBody>
                    <a:bodyPr/>
                    <a:lstStyle/>
                    <a:p>
                      <a:pPr algn="ctr"/>
                      <a:r>
                        <a:rPr lang="ru-RU" sz="1400" b="1" smtClean="0">
                          <a:solidFill>
                            <a:srgbClr val="7030A0"/>
                          </a:solidFill>
                        </a:rPr>
                        <a:t>Что должно быть  задокументировано ?</a:t>
                      </a:r>
                      <a:endParaRPr lang="ru-RU" sz="1400" b="1">
                        <a:solidFill>
                          <a:srgbClr val="7030A0"/>
                        </a:solidFill>
                      </a:endParaRPr>
                    </a:p>
                  </a:txBody>
                  <a:tcPr anchor="ctr"/>
                </a:tc>
              </a:tr>
              <a:tr h="589364">
                <a:tc>
                  <a:txBody>
                    <a:bodyPr/>
                    <a:lstStyle/>
                    <a:p>
                      <a:pPr algn="ctr"/>
                      <a:r>
                        <a:rPr lang="ru-RU" sz="1400" smtClean="0"/>
                        <a:t>Робасность</a:t>
                      </a:r>
                    </a:p>
                    <a:p>
                      <a:pPr algn="ctr"/>
                      <a:r>
                        <a:rPr lang="ru-RU" sz="1400" smtClean="0"/>
                        <a:t>Надежность</a:t>
                      </a:r>
                      <a:endParaRPr lang="ru-RU" sz="1400"/>
                    </a:p>
                  </a:txBody>
                  <a:tcPr anchor="ctr"/>
                </a:tc>
                <a:tc>
                  <a:txBody>
                    <a:bodyPr/>
                    <a:lstStyle/>
                    <a:p>
                      <a:pPr algn="ctr"/>
                      <a:r>
                        <a:rPr lang="ru-RU" sz="1400" smtClean="0"/>
                        <a:t>В</a:t>
                      </a:r>
                      <a:r>
                        <a:rPr lang="ru-RU" sz="1400" baseline="0" smtClean="0"/>
                        <a:t> несколько различных условиях (разные приборы, разные дни, разные температуры окружающей среды, разные реактивы и т.д.), проанализировать  раствор одного и того же препарата.</a:t>
                      </a:r>
                      <a:endParaRPr lang="ru-RU" sz="1400"/>
                    </a:p>
                  </a:txBody>
                  <a:tcPr anchor="ctr"/>
                </a:tc>
                <a:tc>
                  <a:txBody>
                    <a:bodyPr/>
                    <a:lstStyle/>
                    <a:p>
                      <a:pPr marL="342900" indent="-342900" algn="l">
                        <a:buAutoNum type="arabicPeriod"/>
                      </a:pPr>
                      <a:r>
                        <a:rPr lang="en-US" sz="1400" b="0" i="0" baseline="0" smtClean="0"/>
                        <a:t>RSD </a:t>
                      </a:r>
                      <a:r>
                        <a:rPr lang="ru-RU" sz="1400" b="0" i="0" baseline="0" smtClean="0"/>
                        <a:t> пиков</a:t>
                      </a:r>
                      <a:r>
                        <a:rPr lang="en-US" sz="1400" b="0" i="0" baseline="0" smtClean="0"/>
                        <a:t> </a:t>
                      </a:r>
                      <a:r>
                        <a:rPr lang="ru-RU" sz="1400" b="0" i="0" baseline="0" smtClean="0"/>
                        <a:t>для разных условий</a:t>
                      </a:r>
                      <a:r>
                        <a:rPr lang="en-US" sz="1400" b="0" i="0" baseline="0" smtClean="0"/>
                        <a:t>.</a:t>
                      </a:r>
                      <a:endParaRPr lang="ru-RU" sz="1400" b="0" i="0" baseline="0" smtClean="0"/>
                    </a:p>
                    <a:p>
                      <a:pPr marL="342900" indent="-342900" algn="l">
                        <a:buAutoNum type="arabicPeriod"/>
                      </a:pPr>
                      <a:r>
                        <a:rPr lang="ru-RU" sz="1400" b="0" i="0" baseline="0" smtClean="0"/>
                        <a:t> </a:t>
                      </a:r>
                      <a:r>
                        <a:rPr lang="en-US" sz="1400" b="0" i="0" baseline="0" smtClean="0"/>
                        <a:t>RT </a:t>
                      </a:r>
                      <a:r>
                        <a:rPr lang="ru-RU" sz="1400" b="0" i="0" baseline="0" smtClean="0"/>
                        <a:t>основных компонентов смесей</a:t>
                      </a:r>
                      <a:r>
                        <a:rPr lang="ru-RU" sz="1400" b="1" i="1" baseline="0" smtClean="0"/>
                        <a:t>.</a:t>
                      </a:r>
                    </a:p>
                    <a:p>
                      <a:pPr marL="342900" indent="-342900" algn="l">
                        <a:buAutoNum type="arabicPeriod"/>
                      </a:pPr>
                      <a:r>
                        <a:rPr lang="ru-RU" sz="1400" b="0" i="0" baseline="0" smtClean="0"/>
                        <a:t>Эффективность по каждому из пиков.</a:t>
                      </a:r>
                    </a:p>
                    <a:p>
                      <a:pPr marL="342900" indent="-342900" algn="l">
                        <a:buAutoNum type="arabicPeriod"/>
                      </a:pPr>
                      <a:r>
                        <a:rPr lang="ru-RU" sz="1400" b="0" i="0" baseline="0" smtClean="0"/>
                        <a:t>Коэффициенты асимметрии пиков.</a:t>
                      </a:r>
                    </a:p>
                    <a:p>
                      <a:pPr marL="342900" indent="-342900" algn="l">
                        <a:buAutoNum type="arabicPeriod"/>
                      </a:pPr>
                      <a:r>
                        <a:rPr lang="ru-RU" sz="1400" b="0" i="0" baseline="0" smtClean="0"/>
                        <a:t>Разрешение для критичных пар пиков </a:t>
                      </a:r>
                    </a:p>
                    <a:p>
                      <a:pPr marL="342900" indent="-342900" algn="l">
                        <a:buAutoNum type="arabicPeriod"/>
                      </a:pPr>
                      <a:r>
                        <a:rPr lang="ru-RU" sz="1400" b="0" i="0" baseline="0" smtClean="0"/>
                        <a:t>Привести хроматограммы</a:t>
                      </a:r>
                      <a:endParaRPr lang="ru-RU" sz="1400" b="1"/>
                    </a:p>
                  </a:txBody>
                  <a:tcPr anchor="ctr"/>
                </a:tc>
              </a:tr>
              <a:tr h="589364">
                <a:tc>
                  <a:txBody>
                    <a:bodyPr/>
                    <a:lstStyle/>
                    <a:p>
                      <a:pPr algn="ctr"/>
                      <a:r>
                        <a:rPr lang="ru-RU" sz="1400" smtClean="0"/>
                        <a:t>Неопределенность</a:t>
                      </a:r>
                      <a:endParaRPr lang="ru-RU" sz="140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smtClean="0"/>
                        <a:t>Расчитать неопределенность одним из приведенных методов , согласно модельного уравнения</a:t>
                      </a:r>
                      <a:endParaRPr lang="ru-RU" sz="1400"/>
                    </a:p>
                  </a:txBody>
                  <a:tcPr anchor="ctr"/>
                </a:tc>
                <a:tc>
                  <a:txBody>
                    <a:bodyPr/>
                    <a:lstStyle/>
                    <a:p>
                      <a:pPr marL="261938" indent="-261938" algn="l">
                        <a:buAutoNum type="arabicPeriod"/>
                      </a:pPr>
                      <a:r>
                        <a:rPr lang="ru-RU" sz="1400" smtClean="0"/>
                        <a:t>Привести</a:t>
                      </a:r>
                      <a:r>
                        <a:rPr lang="ru-RU" sz="1400" baseline="0" smtClean="0"/>
                        <a:t> бюджет неопределенности (в случае расчета по </a:t>
                      </a:r>
                      <a:r>
                        <a:rPr lang="en-US" sz="1400" baseline="0" smtClean="0"/>
                        <a:t>GUM)</a:t>
                      </a:r>
                      <a:r>
                        <a:rPr lang="ru-RU" sz="1400" baseline="0" smtClean="0"/>
                        <a:t>.</a:t>
                      </a:r>
                    </a:p>
                    <a:p>
                      <a:pPr marL="261938" indent="-261938" algn="l">
                        <a:buAutoNum type="arabicPeriod"/>
                      </a:pPr>
                      <a:r>
                        <a:rPr lang="ru-RU" sz="1400" baseline="0" smtClean="0"/>
                        <a:t>Привести значение расширенной неопределенности, стандартной суммарной неопределенности, коэффициента охвата.</a:t>
                      </a:r>
                      <a:endParaRPr lang="ru-RU" sz="1400"/>
                    </a:p>
                  </a:txBody>
                  <a:tcPr anchor="ctr"/>
                </a:tc>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TextBox 4"/>
          <p:cNvSpPr txBox="1"/>
          <p:nvPr/>
        </p:nvSpPr>
        <p:spPr>
          <a:xfrm>
            <a:off x="214282" y="1785926"/>
            <a:ext cx="8643998" cy="646331"/>
          </a:xfrm>
          <a:prstGeom prst="rect">
            <a:avLst/>
          </a:prstGeom>
          <a:noFill/>
        </p:spPr>
        <p:txBody>
          <a:bodyPr wrap="square" rtlCol="0">
            <a:spAutoFit/>
          </a:bodyPr>
          <a:lstStyle/>
          <a:p>
            <a:pPr algn="ctr"/>
            <a:r>
              <a:rPr lang="ru-RU" b="1" smtClean="0"/>
              <a:t>Итак, как же спланировать серии экспериментов для получения исчерпывающего отчета по </a:t>
            </a:r>
            <a:r>
              <a:rPr lang="ru-RU" b="1" err="1" smtClean="0"/>
              <a:t>валидации</a:t>
            </a:r>
            <a:r>
              <a:rPr lang="ru-RU" b="1" smtClean="0"/>
              <a:t> метода ?</a:t>
            </a:r>
            <a:endParaRPr lang="ru-RU" b="1"/>
          </a:p>
        </p:txBody>
      </p:sp>
      <p:graphicFrame>
        <p:nvGraphicFramePr>
          <p:cNvPr id="6" name="Таблица 5"/>
          <p:cNvGraphicFramePr>
            <a:graphicFrameLocks noGrp="1"/>
          </p:cNvGraphicFramePr>
          <p:nvPr/>
        </p:nvGraphicFramePr>
        <p:xfrm>
          <a:off x="357158" y="2714620"/>
          <a:ext cx="8501122" cy="3810000"/>
        </p:xfrm>
        <a:graphic>
          <a:graphicData uri="http://schemas.openxmlformats.org/drawingml/2006/table">
            <a:tbl>
              <a:tblPr firstRow="1" bandRow="1">
                <a:tableStyleId>{69CF1AB2-1976-4502-BF36-3FF5EA218861}</a:tableStyleId>
              </a:tblPr>
              <a:tblGrid>
                <a:gridCol w="4250561"/>
                <a:gridCol w="4250561"/>
              </a:tblGrid>
              <a:tr h="370840">
                <a:tc>
                  <a:txBody>
                    <a:bodyPr/>
                    <a:lstStyle/>
                    <a:p>
                      <a:pPr algn="ctr"/>
                      <a:r>
                        <a:rPr lang="ru-RU" sz="1400" smtClean="0"/>
                        <a:t>Критерии,</a:t>
                      </a:r>
                      <a:r>
                        <a:rPr lang="ru-RU" sz="1400" baseline="0" smtClean="0"/>
                        <a:t> которые можно рассчитать из данной серии анализов</a:t>
                      </a:r>
                      <a:endParaRPr lang="ru-RU" sz="1400"/>
                    </a:p>
                  </a:txBody>
                  <a:tcPr/>
                </a:tc>
                <a:tc>
                  <a:txBody>
                    <a:bodyPr/>
                    <a:lstStyle/>
                    <a:p>
                      <a:pPr algn="ctr"/>
                      <a:r>
                        <a:rPr lang="ru-RU" sz="1400" smtClean="0"/>
                        <a:t>Планирование серий анализов</a:t>
                      </a:r>
                      <a:endParaRPr lang="ru-RU" sz="1400"/>
                    </a:p>
                  </a:txBody>
                  <a:tcPr/>
                </a:tc>
              </a:tr>
              <a:tr h="370840">
                <a:tc>
                  <a:txBody>
                    <a:bodyPr/>
                    <a:lstStyle/>
                    <a:p>
                      <a:pPr algn="ctr"/>
                      <a:r>
                        <a:rPr lang="ru-RU" sz="1400" smtClean="0"/>
                        <a:t>Диапазон</a:t>
                      </a:r>
                      <a:r>
                        <a:rPr lang="ru-RU" sz="1400" baseline="0" smtClean="0"/>
                        <a:t> , </a:t>
                      </a:r>
                      <a:r>
                        <a:rPr lang="ru-RU" sz="1400" smtClean="0"/>
                        <a:t>Линейность,  </a:t>
                      </a:r>
                      <a:r>
                        <a:rPr lang="en-US" sz="1400" smtClean="0"/>
                        <a:t>LOD</a:t>
                      </a:r>
                      <a:r>
                        <a:rPr lang="ru-RU" sz="1400" smtClean="0"/>
                        <a:t>,</a:t>
                      </a:r>
                      <a:r>
                        <a:rPr lang="en-US" sz="1400" smtClean="0"/>
                        <a:t> LOQ</a:t>
                      </a:r>
                      <a:endParaRPr lang="ru-RU" sz="1400"/>
                    </a:p>
                  </a:txBody>
                  <a:tcPr/>
                </a:tc>
                <a:tc>
                  <a:txBody>
                    <a:bodyPr/>
                    <a:lstStyle/>
                    <a:p>
                      <a:r>
                        <a:rPr lang="ru-RU" sz="1400" u="sng" smtClean="0"/>
                        <a:t>Образцы </a:t>
                      </a:r>
                      <a:r>
                        <a:rPr lang="ru-RU" sz="1400" u="none" smtClean="0"/>
                        <a:t>:  </a:t>
                      </a:r>
                      <a:r>
                        <a:rPr lang="ru-RU" sz="1400" smtClean="0"/>
                        <a:t>Растворы </a:t>
                      </a:r>
                      <a:r>
                        <a:rPr lang="ru-RU" sz="1400" b="1" smtClean="0"/>
                        <a:t>стандартного </a:t>
                      </a:r>
                      <a:r>
                        <a:rPr lang="ru-RU" sz="1400" smtClean="0"/>
                        <a:t> вещества </a:t>
                      </a:r>
                      <a:r>
                        <a:rPr lang="ru-RU" sz="1400" baseline="0" smtClean="0"/>
                        <a:t> </a:t>
                      </a:r>
                    </a:p>
                    <a:p>
                      <a:r>
                        <a:rPr lang="ru-RU" sz="1400" baseline="0" smtClean="0"/>
                        <a:t>                   различной  концентрации.</a:t>
                      </a:r>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endParaRPr lang="ru-RU" sz="1400" baseline="0" smtClean="0"/>
                    </a:p>
                    <a:p>
                      <a:r>
                        <a:rPr lang="ru-RU" sz="1400" baseline="0" smtClean="0"/>
                        <a:t>Итого :   29 обязательных инжекций</a:t>
                      </a:r>
                    </a:p>
                    <a:p>
                      <a:endParaRPr lang="ru-RU" sz="1400"/>
                    </a:p>
                  </a:txBody>
                  <a:tcPr/>
                </a:tc>
              </a:tr>
            </a:tbl>
          </a:graphicData>
        </a:graphic>
      </p:graphicFrame>
      <p:graphicFrame>
        <p:nvGraphicFramePr>
          <p:cNvPr id="7" name="Таблица 6"/>
          <p:cNvGraphicFramePr>
            <a:graphicFrameLocks noGrp="1"/>
          </p:cNvGraphicFramePr>
          <p:nvPr/>
        </p:nvGraphicFramePr>
        <p:xfrm>
          <a:off x="5072066" y="3929066"/>
          <a:ext cx="3262312" cy="1970316"/>
        </p:xfrm>
        <a:graphic>
          <a:graphicData uri="http://schemas.openxmlformats.org/drawingml/2006/table">
            <a:tbl>
              <a:tblPr firstRow="1" bandRow="1">
                <a:tableStyleId>{5C22544A-7EE6-4342-B048-85BDC9FD1C3A}</a:tableStyleId>
              </a:tblPr>
              <a:tblGrid>
                <a:gridCol w="285752"/>
                <a:gridCol w="529826"/>
                <a:gridCol w="407789"/>
                <a:gridCol w="407789"/>
                <a:gridCol w="407789"/>
                <a:gridCol w="407789"/>
                <a:gridCol w="407789"/>
                <a:gridCol w="407789"/>
              </a:tblGrid>
              <a:tr h="214314">
                <a:tc>
                  <a:txBody>
                    <a:bodyPr/>
                    <a:lstStyle/>
                    <a:p>
                      <a:pPr algn="ct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7">
                  <a:txBody>
                    <a:bodyPr/>
                    <a:lstStyle/>
                    <a:p>
                      <a:pPr algn="ctr"/>
                      <a:r>
                        <a:rPr lang="ru-RU" sz="1100" smtClean="0"/>
                        <a:t>Повторности</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rowSpan="6">
                  <a:txBody>
                    <a:bodyPr/>
                    <a:lstStyle/>
                    <a:p>
                      <a:pPr algn="ctr"/>
                      <a:r>
                        <a:rPr lang="ru-RU" sz="1100" smtClean="0"/>
                        <a:t>Точки</a:t>
                      </a:r>
                      <a:r>
                        <a:rPr lang="ru-RU" sz="1100" baseline="0" smtClean="0"/>
                        <a:t> калибровки</a:t>
                      </a:r>
                      <a:endParaRPr lang="ru-RU" sz="1100"/>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С</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1</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2</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3</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9</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smtClean="0"/>
                        <a:t>10</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vMerge="1">
                  <a:txBody>
                    <a:bodyPr/>
                    <a:lstStyle/>
                    <a:p>
                      <a:pPr algn="ctr"/>
                      <a:endParaRPr lang="ru-RU" sz="1100"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100" baseline="0" smtClean="0"/>
                        <a:t>С</a:t>
                      </a:r>
                      <a:r>
                        <a:rPr lang="ru-RU" sz="1100" baseline="-25000" smtClean="0"/>
                        <a:t>м</a:t>
                      </a:r>
                      <a:r>
                        <a:rPr lang="en-US" sz="1100" baseline="-25000" smtClean="0"/>
                        <a:t>in</a:t>
                      </a:r>
                      <a:endParaRPr lang="ru-RU" sz="1100" baseline="-25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baseline="0" smtClean="0"/>
                        <a:t>С</a:t>
                      </a:r>
                      <a:r>
                        <a:rPr lang="ru-RU" sz="1100" baseline="-25000" smtClean="0"/>
                        <a:t>2</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baseline="0" smtClean="0"/>
                        <a:t>С</a:t>
                      </a:r>
                      <a:r>
                        <a:rPr lang="ru-RU" sz="1100" baseline="-25000" smtClean="0"/>
                        <a:t>3</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baseline="0" smtClean="0"/>
                        <a:t>С</a:t>
                      </a:r>
                      <a:r>
                        <a:rPr lang="ru-RU" sz="1100" baseline="-25000" smtClean="0"/>
                        <a:t>4</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5206">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baseline="0" smtClean="0"/>
                        <a:t>С</a:t>
                      </a:r>
                      <a:r>
                        <a:rPr lang="ru-RU" sz="1100" baseline="-25000" smtClean="0"/>
                        <a:t>м</a:t>
                      </a:r>
                      <a:r>
                        <a:rPr lang="en-US" sz="1100" baseline="-25000" smtClean="0"/>
                        <a:t>ax</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smtClean="0"/>
                        <a:t>*</a:t>
                      </a:r>
                      <a:endParaRPr lang="ru-RU" sz="11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85720" y="285728"/>
            <a:ext cx="8572560" cy="769441"/>
          </a:xfrm>
          <a:prstGeom prst="rect">
            <a:avLst/>
          </a:prstGeom>
          <a:solidFill>
            <a:schemeClr val="accent1"/>
          </a:solidFill>
        </p:spPr>
        <p:txBody>
          <a:bodyPr wrap="square" lIns="91440" tIns="45720" rIns="91440" bIns="45720">
            <a:spAutoFit/>
          </a:bodyPr>
          <a:lstStyle/>
          <a:p>
            <a:pPr algn="ct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Поэтапная </a:t>
            </a:r>
            <a:r>
              <a:rPr lang="ru-RU" sz="4400" b="1" err="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валидация</a:t>
            </a:r>
            <a:r>
              <a:rPr lang="ru-RU" sz="4400" b="1"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метода</a:t>
            </a:r>
            <a:endParaRPr lang="ru-RU" sz="4400" b="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aphicFrame>
        <p:nvGraphicFramePr>
          <p:cNvPr id="6" name="Таблица 5"/>
          <p:cNvGraphicFramePr>
            <a:graphicFrameLocks noGrp="1"/>
          </p:cNvGraphicFramePr>
          <p:nvPr/>
        </p:nvGraphicFramePr>
        <p:xfrm>
          <a:off x="357158" y="1714488"/>
          <a:ext cx="8501122" cy="4786346"/>
        </p:xfrm>
        <a:graphic>
          <a:graphicData uri="http://schemas.openxmlformats.org/drawingml/2006/table">
            <a:tbl>
              <a:tblPr firstRow="1" bandRow="1">
                <a:tableStyleId>{69CF1AB2-1976-4502-BF36-3FF5EA218861}</a:tableStyleId>
              </a:tblPr>
              <a:tblGrid>
                <a:gridCol w="3714776"/>
                <a:gridCol w="4786346"/>
              </a:tblGrid>
              <a:tr h="616423">
                <a:tc>
                  <a:txBody>
                    <a:bodyPr/>
                    <a:lstStyle/>
                    <a:p>
                      <a:pPr algn="ctr"/>
                      <a:r>
                        <a:rPr lang="ru-RU" sz="1400" smtClean="0"/>
                        <a:t>Критерии,</a:t>
                      </a:r>
                      <a:r>
                        <a:rPr lang="ru-RU" sz="1400" baseline="0" smtClean="0"/>
                        <a:t> которые можно рассчитать из данной серии анализов</a:t>
                      </a:r>
                      <a:endParaRPr lang="ru-RU" sz="1400"/>
                    </a:p>
                  </a:txBody>
                  <a:tcPr/>
                </a:tc>
                <a:tc>
                  <a:txBody>
                    <a:bodyPr/>
                    <a:lstStyle/>
                    <a:p>
                      <a:pPr algn="ctr"/>
                      <a:r>
                        <a:rPr lang="ru-RU" sz="1400" smtClean="0"/>
                        <a:t>Планирование серий анализов</a:t>
                      </a:r>
                      <a:endParaRPr lang="ru-RU" sz="1400"/>
                    </a:p>
                  </a:txBody>
                  <a:tcPr/>
                </a:tc>
              </a:tr>
              <a:tr h="4169923">
                <a:tc>
                  <a:txBody>
                    <a:bodyPr/>
                    <a:lstStyle/>
                    <a:p>
                      <a:pPr algn="ctr"/>
                      <a:r>
                        <a:rPr lang="ru-RU" sz="1100" smtClean="0"/>
                        <a:t>Точность, сходимость, промежуточная </a:t>
                      </a:r>
                      <a:r>
                        <a:rPr lang="ru-RU" sz="1100" err="1" smtClean="0"/>
                        <a:t>прецизионность</a:t>
                      </a:r>
                      <a:r>
                        <a:rPr lang="ru-RU" sz="1100" smtClean="0"/>
                        <a:t>, неопределенность, </a:t>
                      </a:r>
                      <a:r>
                        <a:rPr lang="ru-RU" sz="1100" err="1" smtClean="0"/>
                        <a:t>рикавери</a:t>
                      </a:r>
                      <a:endParaRPr lang="ru-RU" sz="1100"/>
                    </a:p>
                  </a:txBody>
                  <a:tcPr/>
                </a:tc>
                <a:tc>
                  <a:txBody>
                    <a:bodyPr/>
                    <a:lstStyle/>
                    <a:p>
                      <a:r>
                        <a:rPr lang="ru-RU" sz="1100" b="1" u="sng" smtClean="0"/>
                        <a:t>Образцы </a:t>
                      </a:r>
                      <a:r>
                        <a:rPr lang="ru-RU" sz="1100" b="1" u="none" smtClean="0"/>
                        <a:t>:  </a:t>
                      </a:r>
                      <a:r>
                        <a:rPr lang="ru-RU" sz="1100" smtClean="0"/>
                        <a:t>Растворы </a:t>
                      </a:r>
                      <a:r>
                        <a:rPr lang="ru-RU" sz="1100" baseline="0" smtClean="0"/>
                        <a:t>  различной  концентрации, полученные путем обработки модельных смесей, полученных на основе плацебо с добавкой определяемых веществ</a:t>
                      </a:r>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r>
                        <a:rPr lang="ru-RU" sz="1100" baseline="0" smtClean="0"/>
                        <a:t> Итого :   25 обязательных инжекций для одного оператора и прибора.</a:t>
                      </a:r>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endParaRPr lang="ru-RU" sz="1100" baseline="0" smtClean="0"/>
                    </a:p>
                    <a:p>
                      <a:r>
                        <a:rPr lang="ru-RU" sz="1100" baseline="0" smtClean="0"/>
                        <a:t>Итого :  10 обязательных инжекций для второго оператора и прибора.</a:t>
                      </a:r>
                      <a:endParaRPr lang="ru-RU" sz="1100"/>
                    </a:p>
                  </a:txBody>
                  <a:tcPr/>
                </a:tc>
              </a:tr>
            </a:tbl>
          </a:graphicData>
        </a:graphic>
      </p:graphicFrame>
      <p:graphicFrame>
        <p:nvGraphicFramePr>
          <p:cNvPr id="7" name="Таблица 6"/>
          <p:cNvGraphicFramePr>
            <a:graphicFrameLocks noGrp="1"/>
          </p:cNvGraphicFramePr>
          <p:nvPr/>
        </p:nvGraphicFramePr>
        <p:xfrm>
          <a:off x="4214811" y="2929888"/>
          <a:ext cx="4500593" cy="1963917"/>
        </p:xfrm>
        <a:graphic>
          <a:graphicData uri="http://schemas.openxmlformats.org/drawingml/2006/table">
            <a:tbl>
              <a:tblPr firstRow="1" bandRow="1">
                <a:tableStyleId>{5C22544A-7EE6-4342-B048-85BDC9FD1C3A}</a:tableStyleId>
              </a:tblPr>
              <a:tblGrid>
                <a:gridCol w="327316"/>
                <a:gridCol w="815691"/>
                <a:gridCol w="483345"/>
                <a:gridCol w="542117"/>
                <a:gridCol w="542117"/>
                <a:gridCol w="542117"/>
                <a:gridCol w="542117"/>
                <a:gridCol w="705773"/>
              </a:tblGrid>
              <a:tr h="392827">
                <a:tc>
                  <a:txBody>
                    <a:bodyPr/>
                    <a:lstStyle/>
                    <a:p>
                      <a:pPr algn="ct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7">
                  <a:txBody>
                    <a:bodyPr/>
                    <a:lstStyle/>
                    <a:p>
                      <a:pPr algn="ctr"/>
                      <a:r>
                        <a:rPr lang="ru-RU" sz="900" smtClean="0"/>
                        <a:t>Первый</a:t>
                      </a:r>
                      <a:r>
                        <a:rPr lang="ru-RU" sz="900" baseline="0" smtClean="0"/>
                        <a:t> </a:t>
                      </a:r>
                      <a:r>
                        <a:rPr lang="ru-RU" sz="900" smtClean="0"/>
                        <a:t> оператор или прибор . </a:t>
                      </a:r>
                    </a:p>
                    <a:p>
                      <a:pPr algn="ctr"/>
                      <a:r>
                        <a:rPr lang="ru-RU" sz="1200" smtClean="0">
                          <a:solidFill>
                            <a:srgbClr val="FF0000"/>
                          </a:solidFill>
                        </a:rPr>
                        <a:t>Повторности</a:t>
                      </a:r>
                      <a:endParaRPr lang="ru-RU" sz="120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9179">
                <a:tc rowSpan="6">
                  <a:txBody>
                    <a:bodyPr/>
                    <a:lstStyle/>
                    <a:p>
                      <a:pPr algn="ctr"/>
                      <a:r>
                        <a:rPr lang="ru-RU" sz="900" smtClean="0"/>
                        <a:t>Точки</a:t>
                      </a:r>
                      <a:r>
                        <a:rPr lang="ru-RU" sz="900" baseline="0" smtClean="0"/>
                        <a:t> калибровки</a:t>
                      </a:r>
                      <a:endParaRPr lang="ru-RU" sz="900"/>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С, % от номинала</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1</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2</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3</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9</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10</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237">
                <a:tc vMerge="1">
                  <a:txBody>
                    <a:bodyPr/>
                    <a:lstStyle/>
                    <a:p>
                      <a:pPr algn="ctr"/>
                      <a:endParaRPr lang="ru-RU" sz="1100"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baseline="0" smtClean="0"/>
                        <a:t>С</a:t>
                      </a:r>
                      <a:r>
                        <a:rPr lang="ru-RU" sz="900" baseline="-25000" smtClean="0"/>
                        <a:t>м</a:t>
                      </a:r>
                      <a:r>
                        <a:rPr lang="en-US" sz="900" baseline="-25000" smtClean="0"/>
                        <a:t>in</a:t>
                      </a:r>
                      <a:r>
                        <a:rPr lang="ru-RU" sz="900" baseline="-25000" smtClean="0"/>
                        <a:t> </a:t>
                      </a:r>
                      <a:r>
                        <a:rPr lang="ru-RU" sz="900" baseline="0" smtClean="0"/>
                        <a:t> (60%)</a:t>
                      </a:r>
                      <a:endParaRPr lang="ru-RU" sz="900" baseline="-25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237">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baseline="0" smtClean="0"/>
                        <a:t>С</a:t>
                      </a:r>
                      <a:r>
                        <a:rPr lang="ru-RU" sz="900" baseline="-25000" smtClean="0"/>
                        <a:t>2   </a:t>
                      </a:r>
                      <a:r>
                        <a:rPr lang="ru-RU" sz="900" baseline="0" smtClean="0"/>
                        <a:t>(80 %)</a:t>
                      </a:r>
                      <a:endParaRPr lang="ru-RU" sz="900" baseline="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237">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baseline="0" smtClean="0"/>
                        <a:t>С</a:t>
                      </a:r>
                      <a:r>
                        <a:rPr lang="ru-RU" sz="900" baseline="-25000" smtClean="0"/>
                        <a:t>3 </a:t>
                      </a:r>
                      <a:r>
                        <a:rPr lang="ru-RU" sz="900" baseline="0" smtClean="0"/>
                        <a:t>(100 %)</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18237">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baseline="0" smtClean="0"/>
                        <a:t>С</a:t>
                      </a:r>
                      <a:r>
                        <a:rPr lang="ru-RU" sz="900" baseline="-25000" smtClean="0"/>
                        <a:t>4  </a:t>
                      </a:r>
                      <a:r>
                        <a:rPr lang="ru-RU" sz="900" baseline="0" smtClean="0"/>
                        <a:t>(120 %)</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2277">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baseline="0" smtClean="0"/>
                        <a:t>С</a:t>
                      </a:r>
                      <a:r>
                        <a:rPr lang="ru-RU" sz="900" baseline="-25000" smtClean="0"/>
                        <a:t>м</a:t>
                      </a:r>
                      <a:r>
                        <a:rPr lang="en-US" sz="900" baseline="-25000" smtClean="0"/>
                        <a:t>ax</a:t>
                      </a:r>
                      <a:r>
                        <a:rPr lang="ru-RU" sz="900" baseline="0" smtClean="0"/>
                        <a:t>(140 %)</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8" name="Таблица 7"/>
          <p:cNvGraphicFramePr>
            <a:graphicFrameLocks noGrp="1"/>
          </p:cNvGraphicFramePr>
          <p:nvPr/>
        </p:nvGraphicFramePr>
        <p:xfrm>
          <a:off x="4714876" y="5143512"/>
          <a:ext cx="3357584" cy="1034372"/>
        </p:xfrm>
        <a:graphic>
          <a:graphicData uri="http://schemas.openxmlformats.org/drawingml/2006/table">
            <a:tbl>
              <a:tblPr firstRow="1" bandRow="1">
                <a:tableStyleId>{5C22544A-7EE6-4342-B048-85BDC9FD1C3A}</a:tableStyleId>
              </a:tblPr>
              <a:tblGrid>
                <a:gridCol w="857256"/>
                <a:gridCol w="357190"/>
                <a:gridCol w="428628"/>
                <a:gridCol w="428628"/>
                <a:gridCol w="428628"/>
                <a:gridCol w="428628"/>
                <a:gridCol w="428626"/>
              </a:tblGrid>
              <a:tr h="393352">
                <a:tc gridSpan="7">
                  <a:txBody>
                    <a:bodyPr/>
                    <a:lstStyle/>
                    <a:p>
                      <a:pPr algn="ctr"/>
                      <a:r>
                        <a:rPr lang="ru-RU" sz="900" baseline="0" smtClean="0"/>
                        <a:t>Второй </a:t>
                      </a:r>
                      <a:r>
                        <a:rPr lang="ru-RU" sz="900" smtClean="0"/>
                        <a:t> оператор или прибор . </a:t>
                      </a:r>
                    </a:p>
                    <a:p>
                      <a:pPr algn="ctr"/>
                      <a:r>
                        <a:rPr lang="ru-RU" sz="1200" smtClean="0">
                          <a:solidFill>
                            <a:srgbClr val="FF0000"/>
                          </a:solidFill>
                        </a:rPr>
                        <a:t>Повторности</a:t>
                      </a:r>
                      <a:endParaRPr lang="ru-RU" sz="120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ru-RU"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9647">
                <a:tc>
                  <a:txBody>
                    <a:bodyPr/>
                    <a:lstStyle/>
                    <a:p>
                      <a:pPr algn="ctr"/>
                      <a:r>
                        <a:rPr lang="ru-RU" sz="900" smtClean="0"/>
                        <a:t>С, % от номинала</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1</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2</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3</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9</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900" smtClean="0"/>
                        <a:t>10</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713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baseline="0" smtClean="0"/>
                        <a:t>С</a:t>
                      </a:r>
                      <a:r>
                        <a:rPr lang="ru-RU" sz="900" baseline="-25000" smtClean="0"/>
                        <a:t>3 </a:t>
                      </a:r>
                      <a:r>
                        <a:rPr lang="ru-RU" sz="900" baseline="0" smtClean="0"/>
                        <a:t>(100 %)</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ru-RU" sz="900" smtClean="0"/>
                        <a:t>*</a:t>
                      </a:r>
                      <a:endParaRPr lang="ru-RU"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274638"/>
            <a:ext cx="8229600" cy="939784"/>
          </a:xfrm>
        </p:spPr>
        <p:txBody>
          <a:bodyPr>
            <a:normAutofit/>
          </a:bodyPr>
          <a:lstStyle/>
          <a:p>
            <a:pPr algn="ctr"/>
            <a:r>
              <a:rPr lang="ru-RU" sz="3200" i="1" smtClean="0"/>
              <a:t>Понятие неопределенности</a:t>
            </a:r>
            <a:endParaRPr lang="ru-RU" sz="3200"/>
          </a:p>
        </p:txBody>
      </p:sp>
      <p:sp>
        <p:nvSpPr>
          <p:cNvPr id="3" name="Прямоугольник 2"/>
          <p:cNvSpPr/>
          <p:nvPr/>
        </p:nvSpPr>
        <p:spPr>
          <a:xfrm>
            <a:off x="714348" y="1000108"/>
            <a:ext cx="8072494" cy="369332"/>
          </a:xfrm>
          <a:prstGeom prst="rect">
            <a:avLst/>
          </a:prstGeom>
        </p:spPr>
        <p:txBody>
          <a:bodyPr wrap="square">
            <a:spAutoFit/>
          </a:bodyPr>
          <a:lstStyle/>
          <a:p>
            <a:pPr indent="363538" algn="ctr"/>
            <a:r>
              <a:rPr lang="ru-RU" b="1" smtClean="0"/>
              <a:t>Что такое – «Неопределенность» ? </a:t>
            </a:r>
            <a:endParaRPr lang="ru-RU" b="1" i="1" smtClean="0"/>
          </a:p>
        </p:txBody>
      </p:sp>
      <p:pic>
        <p:nvPicPr>
          <p:cNvPr id="5" name="Рисунок 4" descr="J0299125.WMF"/>
          <p:cNvPicPr>
            <a:picLocks noChangeAspect="1"/>
          </p:cNvPicPr>
          <p:nvPr/>
        </p:nvPicPr>
        <p:blipFill>
          <a:blip r:embed="rId3"/>
          <a:stretch>
            <a:fillRect/>
          </a:stretch>
        </p:blipFill>
        <p:spPr>
          <a:xfrm>
            <a:off x="357158" y="1071546"/>
            <a:ext cx="1357322" cy="2000264"/>
          </a:xfrm>
          <a:prstGeom prst="rect">
            <a:avLst/>
          </a:prstGeom>
        </p:spPr>
      </p:pic>
      <p:sp>
        <p:nvSpPr>
          <p:cNvPr id="6" name="Прямоугольник 5"/>
          <p:cNvSpPr/>
          <p:nvPr/>
        </p:nvSpPr>
        <p:spPr>
          <a:xfrm>
            <a:off x="2000232" y="1500174"/>
            <a:ext cx="6786610" cy="1600438"/>
          </a:xfrm>
          <a:prstGeom prst="rect">
            <a:avLst/>
          </a:prstGeom>
        </p:spPr>
        <p:txBody>
          <a:bodyPr wrap="square">
            <a:spAutoFit/>
          </a:bodyPr>
          <a:lstStyle/>
          <a:p>
            <a:pPr algn="just"/>
            <a:r>
              <a:rPr lang="ru-RU" sz="1400" smtClean="0">
                <a:latin typeface="Arial" pitchFamily="34" charset="0"/>
                <a:cs typeface="Arial" pitchFamily="34" charset="0"/>
              </a:rPr>
              <a:t>Понятие «неопределенность» (англ. «</a:t>
            </a:r>
            <a:r>
              <a:rPr lang="en-US" sz="1400" smtClean="0">
                <a:latin typeface="Arial" pitchFamily="34" charset="0"/>
                <a:cs typeface="Arial" pitchFamily="34" charset="0"/>
              </a:rPr>
              <a:t>Uncertainty</a:t>
            </a:r>
            <a:r>
              <a:rPr lang="ru-RU" sz="1400" smtClean="0">
                <a:latin typeface="Arial" pitchFamily="34" charset="0"/>
                <a:cs typeface="Arial" pitchFamily="34" charset="0"/>
              </a:rPr>
              <a:t>»), появилось более 30 лет назад. Неопределенность и связанные с ней величины (стандартная неопределенность, расширенная неопределенность и т.д.), в последнее время широко используются при представлении результатов измерений, особенно в европейских странах.</a:t>
            </a:r>
            <a:r>
              <a:rPr lang="en-US" sz="1400" smtClean="0">
                <a:latin typeface="Arial" pitchFamily="34" charset="0"/>
                <a:cs typeface="Arial" pitchFamily="34" charset="0"/>
              </a:rPr>
              <a:t> </a:t>
            </a:r>
            <a:r>
              <a:rPr lang="ru-RU" sz="1400" smtClean="0">
                <a:latin typeface="Arial" pitchFamily="34" charset="0"/>
                <a:cs typeface="Arial" pitchFamily="34" charset="0"/>
              </a:rPr>
              <a:t>То же происходит и у нас - эти термины (и соответствующие величины) применяются все чаще. Так, понятие неопределенности фигурирует в ряде нормативных документов.</a:t>
            </a:r>
            <a:endParaRPr lang="ru-RU" sz="1400">
              <a:latin typeface="Arial" pitchFamily="34" charset="0"/>
              <a:cs typeface="Arial" pitchFamily="34" charset="0"/>
            </a:endParaRPr>
          </a:p>
        </p:txBody>
      </p:sp>
      <p:sp>
        <p:nvSpPr>
          <p:cNvPr id="23" name="Прямоугольник 22"/>
          <p:cNvSpPr/>
          <p:nvPr/>
        </p:nvSpPr>
        <p:spPr>
          <a:xfrm>
            <a:off x="214282" y="3000372"/>
            <a:ext cx="8643998" cy="369332"/>
          </a:xfrm>
          <a:prstGeom prst="rect">
            <a:avLst/>
          </a:prstGeom>
        </p:spPr>
        <p:txBody>
          <a:bodyPr wrap="square">
            <a:spAutoFit/>
          </a:bodyPr>
          <a:lstStyle/>
          <a:p>
            <a:r>
              <a:rPr lang="ru-RU" smtClean="0"/>
              <a:t> </a:t>
            </a:r>
            <a:r>
              <a:rPr lang="ru-RU" sz="1400" smtClean="0">
                <a:latin typeface="Arial" pitchFamily="34" charset="0"/>
                <a:cs typeface="Arial" pitchFamily="34" charset="0"/>
              </a:rPr>
              <a:t>Как известно, фундаментальным понятием классической теории измерений является </a:t>
            </a:r>
            <a:r>
              <a:rPr lang="ru-RU" sz="1400" i="1" smtClean="0">
                <a:latin typeface="Arial" pitchFamily="34" charset="0"/>
                <a:cs typeface="Arial" pitchFamily="34" charset="0"/>
              </a:rPr>
              <a:t>погрешность</a:t>
            </a:r>
            <a:r>
              <a:rPr lang="ru-RU" sz="1400" smtClean="0">
                <a:latin typeface="Arial" pitchFamily="34" charset="0"/>
                <a:cs typeface="Arial" pitchFamily="34" charset="0"/>
              </a:rPr>
              <a:t> </a:t>
            </a:r>
            <a:endParaRPr lang="ru-RU" sz="1400">
              <a:latin typeface="Arial" pitchFamily="34" charset="0"/>
              <a:cs typeface="Arial" pitchFamily="34" charset="0"/>
            </a:endParaRPr>
          </a:p>
        </p:txBody>
      </p:sp>
      <p:sp>
        <p:nvSpPr>
          <p:cNvPr id="37907" name="Rectangle 1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7906" name="Object 18"/>
          <p:cNvGraphicFramePr>
            <a:graphicFrameLocks noChangeAspect="1"/>
          </p:cNvGraphicFramePr>
          <p:nvPr/>
        </p:nvGraphicFramePr>
        <p:xfrm>
          <a:off x="3571868" y="3429000"/>
          <a:ext cx="1333504" cy="400051"/>
        </p:xfrm>
        <a:graphic>
          <a:graphicData uri="http://schemas.openxmlformats.org/presentationml/2006/ole">
            <p:oleObj spid="_x0000_s18434" name="Формула" r:id="rId4" imgW="761669" imgH="228501" progId="Equation.3">
              <p:embed/>
            </p:oleObj>
          </a:graphicData>
        </a:graphic>
      </p:graphicFrame>
      <p:sp>
        <p:nvSpPr>
          <p:cNvPr id="41" name="Прямоугольник 40"/>
          <p:cNvSpPr/>
          <p:nvPr/>
        </p:nvSpPr>
        <p:spPr>
          <a:xfrm>
            <a:off x="285721" y="3786190"/>
            <a:ext cx="8501122" cy="1357322"/>
          </a:xfrm>
          <a:prstGeom prst="rect">
            <a:avLst/>
          </a:prstGeom>
        </p:spPr>
        <p:txBody>
          <a:bodyPr wrap="none" anchor="ctr">
            <a:noAutofit/>
          </a:bodyPr>
          <a:lstStyle/>
          <a:p>
            <a:pPr algn="just"/>
            <a:r>
              <a:rPr lang="ru-RU" sz="1400" smtClean="0">
                <a:latin typeface="Arial" pitchFamily="34" charset="0"/>
                <a:cs typeface="Arial" pitchFamily="34" charset="0"/>
              </a:rPr>
              <a:t>отклонение результата измерения  </a:t>
            </a:r>
            <a:r>
              <a:rPr lang="en-US" sz="1400" b="1" i="1" smtClean="0">
                <a:latin typeface="Arial" pitchFamily="34" charset="0"/>
                <a:cs typeface="Arial" pitchFamily="34" charset="0"/>
              </a:rPr>
              <a:t>X</a:t>
            </a:r>
            <a:r>
              <a:rPr lang="en-US" sz="1400" b="1" i="1" baseline="-25000" smtClean="0">
                <a:latin typeface="Arial" pitchFamily="34" charset="0"/>
                <a:cs typeface="Arial" pitchFamily="34" charset="0"/>
              </a:rPr>
              <a:t>i</a:t>
            </a:r>
            <a:r>
              <a:rPr lang="en-US" sz="1400" i="1" baseline="-25000" smtClean="0">
                <a:latin typeface="Arial" pitchFamily="34" charset="0"/>
                <a:cs typeface="Arial" pitchFamily="34" charset="0"/>
              </a:rPr>
              <a:t> </a:t>
            </a:r>
            <a:r>
              <a:rPr lang="ru-RU" sz="1400" smtClean="0">
                <a:latin typeface="Arial" pitchFamily="34" charset="0"/>
                <a:cs typeface="Arial" pitchFamily="34" charset="0"/>
              </a:rPr>
              <a:t>от истинного значения измеряемой величины </a:t>
            </a:r>
            <a:r>
              <a:rPr lang="el-GR" sz="1400" b="1" i="1" smtClean="0">
                <a:latin typeface="Arial"/>
                <a:cs typeface="Arial"/>
              </a:rPr>
              <a:t>μ</a:t>
            </a:r>
            <a:r>
              <a:rPr lang="en-US" sz="1400" i="1" smtClean="0">
                <a:latin typeface="Arial"/>
                <a:cs typeface="Arial"/>
              </a:rPr>
              <a:t> </a:t>
            </a:r>
            <a:r>
              <a:rPr lang="ru-RU" sz="1400" i="1" smtClean="0">
                <a:latin typeface="Arial"/>
                <a:cs typeface="Arial"/>
              </a:rPr>
              <a:t>. </a:t>
            </a:r>
            <a:r>
              <a:rPr lang="ru-RU" sz="1400" smtClean="0">
                <a:latin typeface="Arial" pitchFamily="34" charset="0"/>
                <a:cs typeface="Arial" pitchFamily="34" charset="0"/>
              </a:rPr>
              <a:t>Погрешность</a:t>
            </a:r>
          </a:p>
          <a:p>
            <a:pPr algn="just">
              <a:tabLst>
                <a:tab pos="87313" algn="l"/>
              </a:tabLst>
            </a:pPr>
            <a:r>
              <a:rPr lang="ru-RU" sz="1400" smtClean="0">
                <a:latin typeface="Arial" pitchFamily="34" charset="0"/>
                <a:cs typeface="Arial" pitchFamily="34" charset="0"/>
              </a:rPr>
              <a:t> возникает  из-за  несовершенства  процесса  измерений.   Хотя погрешность  не может быть  точно </a:t>
            </a:r>
          </a:p>
          <a:p>
            <a:pPr algn="just"/>
            <a:r>
              <a:rPr lang="ru-RU" sz="1400" smtClean="0">
                <a:latin typeface="Arial" pitchFamily="34" charset="0"/>
                <a:cs typeface="Arial" pitchFamily="34" charset="0"/>
              </a:rPr>
              <a:t> известна   (из - за неизвестности   истинного  значения),    это   понятие  удобно   использовать  для </a:t>
            </a:r>
          </a:p>
          <a:p>
            <a:pPr algn="just"/>
            <a:r>
              <a:rPr lang="ru-RU" sz="1400" smtClean="0">
                <a:latin typeface="Arial" pitchFamily="34" charset="0"/>
                <a:cs typeface="Arial" pitchFamily="34" charset="0"/>
              </a:rPr>
              <a:t>статистического  описания  процесса  измерений.  Распределение  погрешности  </a:t>
            </a:r>
            <a:r>
              <a:rPr lang="el-GR" sz="1400" b="1" i="1" smtClean="0">
                <a:latin typeface="Arial"/>
                <a:cs typeface="Arial"/>
              </a:rPr>
              <a:t>δ</a:t>
            </a:r>
            <a:r>
              <a:rPr lang="ru-RU" sz="1400" b="1" i="1" smtClean="0">
                <a:latin typeface="Arial"/>
                <a:cs typeface="Arial"/>
              </a:rPr>
              <a:t>  </a:t>
            </a:r>
            <a:r>
              <a:rPr lang="ru-RU" sz="1400" smtClean="0">
                <a:latin typeface="Arial" pitchFamily="34" charset="0"/>
              </a:rPr>
              <a:t>совпадает  с </a:t>
            </a:r>
          </a:p>
          <a:p>
            <a:pPr algn="just"/>
            <a:r>
              <a:rPr lang="ru-RU" sz="1400" smtClean="0">
                <a:latin typeface="Arial" pitchFamily="34" charset="0"/>
              </a:rPr>
              <a:t>распределением  результатов  измерений  </a:t>
            </a:r>
            <a:r>
              <a:rPr lang="ru-RU" sz="1400" b="1" i="1" smtClean="0">
                <a:latin typeface="Arial" pitchFamily="34" charset="0"/>
              </a:rPr>
              <a:t>Х </a:t>
            </a:r>
            <a:r>
              <a:rPr lang="ru-RU" sz="1400" smtClean="0">
                <a:latin typeface="Arial" pitchFamily="34" charset="0"/>
              </a:rPr>
              <a:t> </a:t>
            </a:r>
            <a:r>
              <a:rPr lang="ru-RU" sz="1400" smtClean="0">
                <a:latin typeface="Arial" pitchFamily="34" charset="0"/>
                <a:cs typeface="Arial" pitchFamily="34" charset="0"/>
              </a:rPr>
              <a:t>с точностью до начала координат  (см. рис 1).</a:t>
            </a:r>
            <a:endParaRPr lang="ru-RU" sz="1400" b="1" i="1">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274638"/>
            <a:ext cx="8229600" cy="939784"/>
          </a:xfrm>
        </p:spPr>
        <p:txBody>
          <a:bodyPr>
            <a:normAutofit/>
          </a:bodyPr>
          <a:lstStyle/>
          <a:p>
            <a:pPr algn="ctr"/>
            <a:r>
              <a:rPr lang="ru-RU" sz="3200" i="1" smtClean="0"/>
              <a:t>Понятие неопределенности</a:t>
            </a:r>
            <a:endParaRPr lang="ru-RU" sz="3200"/>
          </a:p>
        </p:txBody>
      </p:sp>
      <p:sp>
        <p:nvSpPr>
          <p:cNvPr id="3" name="Прямоугольник 2"/>
          <p:cNvSpPr/>
          <p:nvPr/>
        </p:nvSpPr>
        <p:spPr>
          <a:xfrm>
            <a:off x="357158" y="1428736"/>
            <a:ext cx="8501122" cy="2462213"/>
          </a:xfrm>
          <a:prstGeom prst="rect">
            <a:avLst/>
          </a:prstGeom>
        </p:spPr>
        <p:txBody>
          <a:bodyPr wrap="square">
            <a:spAutoFit/>
          </a:bodyPr>
          <a:lstStyle/>
          <a:p>
            <a:pPr indent="363538" algn="just"/>
            <a:r>
              <a:rPr lang="ru-RU" sz="1400" smtClean="0">
                <a:latin typeface="Arial" pitchFamily="34" charset="0"/>
                <a:cs typeface="Arial" pitchFamily="34" charset="0"/>
              </a:rPr>
              <a:t>Рассмотрим теперь, как определяется неопределенность. Согласно </a:t>
            </a:r>
            <a:r>
              <a:rPr lang="en-US" sz="1400" smtClean="0">
                <a:latin typeface="Arial" pitchFamily="34" charset="0"/>
                <a:cs typeface="Arial" pitchFamily="34" charset="0"/>
              </a:rPr>
              <a:t>EUROCHEM/CITAC Guide “Quantifying Uncertainty in Analytical Measurements” , Second Ed</a:t>
            </a:r>
            <a:r>
              <a:rPr lang="en-US" sz="1400" smtClean="0"/>
              <a:t>., 2000</a:t>
            </a:r>
            <a:r>
              <a:rPr lang="ru-RU" sz="1400" smtClean="0">
                <a:latin typeface="Arial" pitchFamily="34" charset="0"/>
                <a:cs typeface="Arial" pitchFamily="34" charset="0"/>
              </a:rPr>
              <a:t>, неопределенность - это «</a:t>
            </a:r>
            <a:r>
              <a:rPr lang="ru-RU" sz="1400" i="1" smtClean="0">
                <a:latin typeface="Arial" pitchFamily="34" charset="0"/>
                <a:cs typeface="Arial" pitchFamily="34" charset="0"/>
              </a:rPr>
              <a:t>Параметр, связанный с результатом измерения и характеризующий разброс значений, которые с достаточным основанием могут быть приписаны измеряемой величине. … Этим параметром может быть, например, стандартное отклонение  или ширина доверительного интервала</a:t>
            </a:r>
            <a:r>
              <a:rPr lang="ru-RU" sz="1400" smtClean="0">
                <a:latin typeface="Arial" pitchFamily="34" charset="0"/>
                <a:cs typeface="Arial" pitchFamily="34" charset="0"/>
              </a:rPr>
              <a:t>». </a:t>
            </a:r>
          </a:p>
          <a:p>
            <a:pPr indent="363538" algn="just"/>
            <a:r>
              <a:rPr lang="ru-RU" sz="1400" smtClean="0">
                <a:latin typeface="Arial" pitchFamily="34" charset="0"/>
                <a:cs typeface="Arial" pitchFamily="34" charset="0"/>
              </a:rPr>
              <a:t>Согласно других определений  -  неопределенность следует рассматривать как  «</a:t>
            </a:r>
            <a:r>
              <a:rPr lang="ru-RU" sz="1400" i="1" smtClean="0">
                <a:latin typeface="Arial" pitchFamily="34" charset="0"/>
                <a:cs typeface="Arial" pitchFamily="34" charset="0"/>
              </a:rPr>
              <a:t>параметр центрированной случайной величины, представляющей собой разность между истинным значением измеряемой величины и результатом измерений, то есть величины, совпадающей по модулю с погрешностью измерений, но противоположной ей по знаку</a:t>
            </a:r>
            <a:r>
              <a:rPr lang="ru-RU" sz="1400" smtClean="0">
                <a:latin typeface="Arial" pitchFamily="34" charset="0"/>
                <a:cs typeface="Arial" pitchFamily="34" charset="0"/>
              </a:rPr>
              <a:t>». Другими словами, это параметр распределения величины     </a:t>
            </a:r>
            <a:endParaRPr lang="ru-RU" sz="1400">
              <a:latin typeface="Arial" pitchFamily="34" charset="0"/>
              <a:cs typeface="Arial" pitchFamily="34" charset="0"/>
            </a:endParaRPr>
          </a:p>
        </p:txBody>
      </p:sp>
      <p:sp>
        <p:nvSpPr>
          <p:cNvPr id="358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 name="Object 2"/>
          <p:cNvGraphicFramePr>
            <a:graphicFrameLocks noChangeAspect="1"/>
          </p:cNvGraphicFramePr>
          <p:nvPr/>
        </p:nvGraphicFramePr>
        <p:xfrm>
          <a:off x="3500430" y="3571876"/>
          <a:ext cx="755650" cy="357190"/>
        </p:xfrm>
        <a:graphic>
          <a:graphicData uri="http://schemas.openxmlformats.org/presentationml/2006/ole">
            <p:oleObj spid="_x0000_s19458" name="Формула" r:id="rId3" imgW="431640" imgH="228600" progId="Equation.3">
              <p:embed/>
            </p:oleObj>
          </a:graphicData>
        </a:graphic>
      </p:graphicFrame>
      <p:sp>
        <p:nvSpPr>
          <p:cNvPr id="8" name="Прямоугольник 7"/>
          <p:cNvSpPr/>
          <p:nvPr/>
        </p:nvSpPr>
        <p:spPr>
          <a:xfrm>
            <a:off x="372804" y="3857628"/>
            <a:ext cx="8501122" cy="2092881"/>
          </a:xfrm>
          <a:prstGeom prst="rect">
            <a:avLst/>
          </a:prstGeom>
        </p:spPr>
        <p:txBody>
          <a:bodyPr wrap="square">
            <a:spAutoFit/>
          </a:bodyPr>
          <a:lstStyle/>
          <a:p>
            <a:pPr indent="261938" algn="just"/>
            <a:r>
              <a:rPr lang="ru-RU" smtClean="0"/>
              <a:t> </a:t>
            </a:r>
            <a:r>
              <a:rPr lang="ru-RU" sz="1400" smtClean="0">
                <a:latin typeface="Arial" pitchFamily="34" charset="0"/>
                <a:cs typeface="Arial" pitchFamily="34" charset="0"/>
              </a:rPr>
              <a:t>Рассматривая подробнее имеющиеся литературные данные можно сказать, что </a:t>
            </a:r>
            <a:r>
              <a:rPr lang="ru-RU" sz="1400" b="1" i="1" smtClean="0">
                <a:latin typeface="Arial" pitchFamily="34" charset="0"/>
                <a:cs typeface="Arial" pitchFamily="34" charset="0"/>
              </a:rPr>
              <a:t>во всех случаях </a:t>
            </a:r>
            <a:r>
              <a:rPr lang="ru-RU" sz="1400" smtClean="0">
                <a:latin typeface="Arial" pitchFamily="34" charset="0"/>
                <a:cs typeface="Arial" pitchFamily="34" charset="0"/>
              </a:rPr>
              <a:t>в связи с неопределенностью рассматриваются </a:t>
            </a:r>
            <a:r>
              <a:rPr lang="ru-RU" sz="1400" b="1" i="1" smtClean="0">
                <a:latin typeface="Arial" pitchFamily="34" charset="0"/>
                <a:cs typeface="Arial" pitchFamily="34" charset="0"/>
              </a:rPr>
              <a:t>симметричные распределения результатов измерений</a:t>
            </a:r>
            <a:r>
              <a:rPr lang="ru-RU" sz="1400" smtClean="0">
                <a:latin typeface="Arial" pitchFamily="34" charset="0"/>
                <a:cs typeface="Arial" pitchFamily="34" charset="0"/>
              </a:rPr>
              <a:t> (результаты измерений рассматриваются как выборка из нормально распределенной генеральной совокупности), а в качестве параметра, упомянутого в определении неопределенности, </a:t>
            </a:r>
            <a:r>
              <a:rPr lang="ru-RU" sz="1400" b="1" i="1" smtClean="0">
                <a:latin typeface="Arial" pitchFamily="34" charset="0"/>
                <a:cs typeface="Arial" pitchFamily="34" charset="0"/>
              </a:rPr>
              <a:t>всегда</a:t>
            </a:r>
            <a:r>
              <a:rPr lang="ru-RU" sz="1400" smtClean="0">
                <a:latin typeface="Arial" pitchFamily="34" charset="0"/>
                <a:cs typeface="Arial" pitchFamily="34" charset="0"/>
              </a:rPr>
              <a:t> рассматриваются </a:t>
            </a:r>
            <a:r>
              <a:rPr lang="ru-RU" sz="1400" b="1" i="1" smtClean="0">
                <a:latin typeface="Arial" pitchFamily="34" charset="0"/>
                <a:cs typeface="Arial" pitchFamily="34" charset="0"/>
              </a:rPr>
              <a:t>стандартные отклонения</a:t>
            </a:r>
            <a:r>
              <a:rPr lang="ru-RU" sz="1400" smtClean="0">
                <a:latin typeface="Arial" pitchFamily="34" charset="0"/>
                <a:cs typeface="Arial" pitchFamily="34" charset="0"/>
              </a:rPr>
              <a:t>, характеризующие случайные и скрытые (невыявленные) ошибки измерений, оцененные разными способами (стандартная неопределенность, суммарная стандартная неопределенность), либо кратные им величины (расширенная неопределенность). Фактически предполагается нормальное распределение результатов измерений.</a:t>
            </a:r>
            <a:endParaRPr lang="ru-RU" sz="1400">
              <a:latin typeface="Arial" pitchFamily="34" charset="0"/>
              <a:cs typeface="Arial" pitchFamily="34" charset="0"/>
            </a:endParaRP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274638"/>
            <a:ext cx="8229600" cy="939784"/>
          </a:xfrm>
        </p:spPr>
        <p:txBody>
          <a:bodyPr>
            <a:normAutofit/>
          </a:bodyPr>
          <a:lstStyle/>
          <a:p>
            <a:pPr algn="ctr"/>
            <a:r>
              <a:rPr lang="ru-RU" sz="3200" i="1" smtClean="0"/>
              <a:t>Понятие неопределенности</a:t>
            </a:r>
            <a:endParaRPr lang="ru-RU" sz="3200"/>
          </a:p>
        </p:txBody>
      </p:sp>
      <p:sp>
        <p:nvSpPr>
          <p:cNvPr id="18" name="Прямоугольник 17"/>
          <p:cNvSpPr/>
          <p:nvPr/>
        </p:nvSpPr>
        <p:spPr>
          <a:xfrm>
            <a:off x="214282" y="1000108"/>
            <a:ext cx="8715436" cy="5262979"/>
          </a:xfrm>
          <a:prstGeom prst="rect">
            <a:avLst/>
          </a:prstGeom>
        </p:spPr>
        <p:txBody>
          <a:bodyPr wrap="square">
            <a:spAutoFit/>
          </a:bodyPr>
          <a:lstStyle/>
          <a:p>
            <a:pPr indent="363538" algn="just"/>
            <a:r>
              <a:rPr lang="ru-RU" sz="1400" smtClean="0">
                <a:latin typeface="Arial" pitchFamily="34" charset="0"/>
              </a:rPr>
              <a:t>Обсуждение погрешностей данное выше известно как "классический подход" к измерению. Он хорошо служил науке об измерениях, но он основан на допущении, что измерение в конечном счете может быть описано единственным истинным значением. В последние годы произошел сдвиг в понимании того, что концепция «истинного» значения может быть не корректной, а поэтому понятия правильности, случайной и систематической погрешностей также могут быть не правомерными. «Подход с точки зрения неопределенности» принимает, то, что есть только одна неопределенность эксперимента являющаяся следствием различных компонентов. Неопределенность характризует степень с которой значение измеряемой величины известно после измерения, принимая во внимание данную информацию от измерения. </a:t>
            </a:r>
          </a:p>
          <a:p>
            <a:pPr indent="363538" algn="just"/>
            <a:endParaRPr lang="ru-RU" sz="1400" smtClean="0">
              <a:latin typeface="Arial" pitchFamily="34" charset="0"/>
            </a:endParaRPr>
          </a:p>
          <a:p>
            <a:pPr indent="363538"/>
            <a:r>
              <a:rPr lang="ru-RU" sz="1400" smtClean="0">
                <a:latin typeface="Arial" pitchFamily="34" charset="0"/>
                <a:cs typeface="Arial" pitchFamily="34" charset="0"/>
              </a:rPr>
              <a:t> Основные причины, по которым вводится понятие «неопределенность», следующие.</a:t>
            </a:r>
          </a:p>
          <a:p>
            <a:endParaRPr lang="ru-RU" sz="1400" smtClean="0">
              <a:latin typeface="Arial" pitchFamily="34" charset="0"/>
              <a:cs typeface="Arial" pitchFamily="34" charset="0"/>
            </a:endParaRPr>
          </a:p>
          <a:p>
            <a:pPr marL="342900" indent="-342900" algn="just">
              <a:buFont typeface="+mj-lt"/>
              <a:buAutoNum type="arabicPeriod"/>
            </a:pPr>
            <a:r>
              <a:rPr lang="ru-RU" sz="1400" smtClean="0">
                <a:latin typeface="Arial" pitchFamily="34" charset="0"/>
                <a:cs typeface="Arial" pitchFamily="34" charset="0"/>
              </a:rPr>
              <a:t>Отсчет доверительного интервала в отсутствие систематических погрешностей ведется от </a:t>
            </a:r>
          </a:p>
          <a:p>
            <a:pPr marL="342900" indent="20638" algn="just"/>
            <a:r>
              <a:rPr lang="ru-RU" sz="1400" smtClean="0">
                <a:latin typeface="Arial" pitchFamily="34" charset="0"/>
                <a:cs typeface="Arial" pitchFamily="34" charset="0"/>
              </a:rPr>
              <a:t>среднего значения результатов измерений </a:t>
            </a:r>
            <a:r>
              <a:rPr lang="en-US" sz="1400" b="1" i="1" smtClean="0">
                <a:latin typeface="Arial" pitchFamily="34" charset="0"/>
                <a:cs typeface="Arial" pitchFamily="34" charset="0"/>
              </a:rPr>
              <a:t>X</a:t>
            </a:r>
            <a:r>
              <a:rPr lang="en-US" sz="1400" b="1" i="1" baseline="-25000" smtClean="0">
                <a:latin typeface="Arial" pitchFamily="34" charset="0"/>
                <a:cs typeface="Arial" pitchFamily="34" charset="0"/>
              </a:rPr>
              <a:t>i</a:t>
            </a:r>
            <a:r>
              <a:rPr lang="en-US" sz="1400" i="1" baseline="-25000" smtClean="0">
                <a:latin typeface="Arial" pitchFamily="34" charset="0"/>
                <a:cs typeface="Arial" pitchFamily="34" charset="0"/>
              </a:rPr>
              <a:t> </a:t>
            </a:r>
            <a:r>
              <a:rPr lang="ru-RU" sz="1400" i="1" smtClean="0">
                <a:latin typeface="Arial" pitchFamily="34" charset="0"/>
                <a:cs typeface="Arial" pitchFamily="34" charset="0"/>
              </a:rPr>
              <a:t> .  </a:t>
            </a:r>
            <a:r>
              <a:rPr lang="ru-RU" sz="1400" smtClean="0">
                <a:latin typeface="Arial" pitchFamily="34" charset="0"/>
              </a:rPr>
              <a:t>Вообще говоря, при использовании понятия «погрешность» отсчет должен был бы вестись от математического ожидания </a:t>
            </a:r>
            <a:r>
              <a:rPr lang="el-GR" sz="1400" b="1" i="1" smtClean="0">
                <a:latin typeface="Arial"/>
                <a:cs typeface="Arial"/>
              </a:rPr>
              <a:t>μ</a:t>
            </a:r>
            <a:r>
              <a:rPr lang="en-US" sz="1400" i="1" smtClean="0">
                <a:latin typeface="Arial"/>
                <a:cs typeface="Arial"/>
              </a:rPr>
              <a:t> </a:t>
            </a:r>
            <a:r>
              <a:rPr lang="ru-RU" sz="1400" i="1" baseline="30000" smtClean="0">
                <a:latin typeface="Arial"/>
                <a:cs typeface="Arial"/>
              </a:rPr>
              <a:t>2 </a:t>
            </a:r>
            <a:r>
              <a:rPr lang="ru-RU" sz="1400" i="1" smtClean="0">
                <a:latin typeface="Arial"/>
                <a:cs typeface="Arial"/>
              </a:rPr>
              <a:t> , </a:t>
            </a:r>
            <a:r>
              <a:rPr lang="ru-RU" sz="1400" smtClean="0">
                <a:latin typeface="Arial" pitchFamily="34" charset="0"/>
                <a:cs typeface="Arial" pitchFamily="34" charset="0"/>
              </a:rPr>
              <a:t>а величину </a:t>
            </a:r>
          </a:p>
          <a:p>
            <a:pPr marL="342900" lvl="0" indent="20638" algn="just"/>
            <a:r>
              <a:rPr lang="ru-RU" sz="1400" smtClean="0">
                <a:latin typeface="Arial" pitchFamily="34" charset="0"/>
                <a:cs typeface="Arial" pitchFamily="34" charset="0"/>
              </a:rPr>
              <a:t>используют не от хорошей жизни – истинное значение неизвестно, а       -  есть наилучшая оценка для </a:t>
            </a:r>
            <a:r>
              <a:rPr lang="el-GR" sz="1400" b="1" i="1" smtClean="0">
                <a:latin typeface="Arial"/>
                <a:cs typeface="Arial"/>
              </a:rPr>
              <a:t>μ</a:t>
            </a:r>
            <a:r>
              <a:rPr lang="ru-RU" sz="1400" b="1" i="1" smtClean="0">
                <a:latin typeface="Arial"/>
                <a:cs typeface="Arial"/>
              </a:rPr>
              <a:t> </a:t>
            </a:r>
            <a:r>
              <a:rPr lang="ru-RU" sz="1400" smtClean="0">
                <a:latin typeface="Arial" pitchFamily="34" charset="0"/>
                <a:cs typeface="Arial" pitchFamily="34" charset="0"/>
              </a:rPr>
              <a:t>. Использование понятия «неопределенность» с этой точки зрения более логично - в определениях всех рассчитываемых параметров фигурируют только наблюдаемые величины.</a:t>
            </a:r>
          </a:p>
          <a:p>
            <a:pPr marL="342900" indent="20638"/>
            <a:endParaRPr lang="ru-RU" sz="1400" smtClean="0">
              <a:latin typeface="Arial" pitchFamily="34" charset="0"/>
              <a:cs typeface="Arial" pitchFamily="34" charset="0"/>
            </a:endParaRPr>
          </a:p>
          <a:p>
            <a:pPr marL="342900" lvl="0" indent="-342900">
              <a:buAutoNum type="arabicPeriod" startAt="2"/>
            </a:pPr>
            <a:r>
              <a:rPr lang="ru-RU" sz="1400" smtClean="0">
                <a:latin typeface="Arial" pitchFamily="34" charset="0"/>
                <a:cs typeface="Arial" pitchFamily="34" charset="0"/>
              </a:rPr>
              <a:t>Способы оценки интервала, в котором лежит истинная величина, более разнообразны и детально прописаны в документах, использующих понятие «неопределенность». В частности, учитываются реально имеющие место, но зачастую игнорируемые в отечественных нормативных документах скрытые, или невыявленные, систематические ошибки.</a:t>
            </a:r>
          </a:p>
          <a:p>
            <a:pPr marL="342900" indent="-342900">
              <a:buFont typeface="+mj-lt"/>
              <a:buAutoNum type="arabicPeriod" startAt="2"/>
            </a:pPr>
            <a:endParaRPr lang="ru-RU" sz="1400" smtClean="0">
              <a:latin typeface="Arial" pitchFamily="34" charset="0"/>
              <a:cs typeface="Arial" pitchFamily="34" charset="0"/>
            </a:endParaRPr>
          </a:p>
        </p:txBody>
      </p:sp>
      <p:sp>
        <p:nvSpPr>
          <p:cNvPr id="44049" name="Rectangle 1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4051" name="Object 19"/>
          <p:cNvGraphicFramePr>
            <a:graphicFrameLocks noChangeAspect="1"/>
          </p:cNvGraphicFramePr>
          <p:nvPr/>
        </p:nvGraphicFramePr>
        <p:xfrm>
          <a:off x="6500826" y="4214818"/>
          <a:ext cx="142876" cy="285750"/>
        </p:xfrm>
        <a:graphic>
          <a:graphicData uri="http://schemas.openxmlformats.org/presentationml/2006/ole">
            <p:oleObj spid="_x0000_s20484" name="Формула" r:id="rId3" imgW="126720" imgH="190440" progId="Equation.3">
              <p:embed/>
            </p:oleObj>
          </a:graphicData>
        </a:graphic>
      </p:graphicFrame>
      <p:graphicFrame>
        <p:nvGraphicFramePr>
          <p:cNvPr id="20485" name="Object 5"/>
          <p:cNvGraphicFramePr>
            <a:graphicFrameLocks noChangeAspect="1"/>
          </p:cNvGraphicFramePr>
          <p:nvPr/>
        </p:nvGraphicFramePr>
        <p:xfrm>
          <a:off x="8501090" y="4000504"/>
          <a:ext cx="142875" cy="285750"/>
        </p:xfrm>
        <a:graphic>
          <a:graphicData uri="http://schemas.openxmlformats.org/presentationml/2006/ole">
            <p:oleObj spid="_x0000_s20485" name="Формула" r:id="rId4" imgW="126720" imgH="190440" progId="Equation.3">
              <p:embed/>
            </p:oleObj>
          </a:graphicData>
        </a:graphic>
      </p:graphicFrame>
    </p:spTree>
  </p:cSld>
  <p:clrMapOvr>
    <a:masterClrMapping/>
  </p:clrMapOvr>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274638"/>
            <a:ext cx="8229600" cy="939784"/>
          </a:xfrm>
        </p:spPr>
        <p:txBody>
          <a:bodyPr>
            <a:normAutofit/>
          </a:bodyPr>
          <a:lstStyle/>
          <a:p>
            <a:pPr algn="ctr"/>
            <a:r>
              <a:rPr lang="ru-RU" sz="3200" i="1" smtClean="0"/>
              <a:t>Понятие неопределенности</a:t>
            </a:r>
            <a:endParaRPr lang="ru-RU" sz="3200"/>
          </a:p>
        </p:txBody>
      </p:sp>
      <p:sp>
        <p:nvSpPr>
          <p:cNvPr id="3" name="Прямоугольник 2"/>
          <p:cNvSpPr/>
          <p:nvPr/>
        </p:nvSpPr>
        <p:spPr>
          <a:xfrm>
            <a:off x="285720" y="2357430"/>
            <a:ext cx="8572560" cy="2462213"/>
          </a:xfrm>
          <a:prstGeom prst="rect">
            <a:avLst/>
          </a:prstGeom>
        </p:spPr>
        <p:txBody>
          <a:bodyPr wrap="square">
            <a:spAutoFit/>
          </a:bodyPr>
          <a:lstStyle/>
          <a:p>
            <a:pPr marL="342900" lvl="0" indent="-342900" algn="just">
              <a:buFont typeface="+mj-lt"/>
              <a:buAutoNum type="arabicPeriod" startAt="3"/>
            </a:pPr>
            <a:r>
              <a:rPr lang="ru-RU" sz="1400" smtClean="0">
                <a:latin typeface="Arial" pitchFamily="34" charset="0"/>
                <a:cs typeface="Arial" pitchFamily="34" charset="0"/>
              </a:rPr>
              <a:t>Использование «неопределённости» позволяет наглядно решать вопрос о соответствии (или несоответствии) измеренной характеристики  качества установленным нормам. Если значение нормы не перекрывается расширенной неопределённостью результата измерения, то, основываясь на этом результате можно делать надёжное заключение о соответствии (или несоответствии) объекта испытания этой норме. Правда, то же относится к корректно рассчитанному доверительному интервалу.</a:t>
            </a:r>
          </a:p>
          <a:p>
            <a:pPr marL="342900" lvl="0" indent="-342900" algn="just">
              <a:buFont typeface="+mj-lt"/>
              <a:buAutoNum type="arabicPeriod" startAt="3"/>
            </a:pPr>
            <a:endParaRPr lang="ru-RU" sz="1400" smtClean="0">
              <a:latin typeface="Arial" pitchFamily="34" charset="0"/>
              <a:cs typeface="Arial" pitchFamily="34" charset="0"/>
            </a:endParaRPr>
          </a:p>
          <a:p>
            <a:pPr marL="342900" lvl="0" indent="-342900" algn="just">
              <a:buFont typeface="+mj-lt"/>
              <a:buAutoNum type="arabicPeriod" startAt="3"/>
            </a:pPr>
            <a:r>
              <a:rPr lang="ru-RU" sz="1400" smtClean="0">
                <a:latin typeface="Arial" pitchFamily="34" charset="0"/>
                <a:cs typeface="Arial" pitchFamily="34" charset="0"/>
              </a:rPr>
              <a:t>Понятие «погрешность» исходно не являлось на Западе настолько же привычным, как у нас. Поставленные перед необходимостью оценивать интервал, в котором лежит истинное значение, зарубежные специалисты в качестве основы взяли «неопределенность» - у них был выбор.</a:t>
            </a:r>
            <a:endParaRPr lang="ru-RU" sz="1400">
              <a:latin typeface="Arial" pitchFamily="34" charset="0"/>
              <a:cs typeface="Arial" pitchFamily="34" charset="0"/>
            </a:endParaRPr>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Заголовок 1"/>
          <p:cNvSpPr txBox="1">
            <a:spLocks/>
          </p:cNvSpPr>
          <p:nvPr/>
        </p:nvSpPr>
        <p:spPr>
          <a:xfrm>
            <a:off x="256692" y="214290"/>
            <a:ext cx="8601588" cy="939784"/>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vert="horz" tIns="0" bIns="0" anchor="ctr" anchorCtr="0">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1" i="0" u="none" strike="noStrike" kern="1200" cap="small" spc="0" normalizeH="0" baseline="0" noProof="0" smtClean="0">
                <a:ln>
                  <a:noFill/>
                </a:ln>
                <a:solidFill>
                  <a:schemeClr val="dk1"/>
                </a:solidFill>
                <a:effectLst/>
                <a:uLnTx/>
                <a:uFillTx/>
                <a:latin typeface="+mn-lt"/>
                <a:ea typeface="+mn-ea"/>
                <a:cs typeface="+mn-cs"/>
              </a:rPr>
              <a:t>Процесс оценки неопределенности согласно руководства </a:t>
            </a:r>
            <a:r>
              <a:rPr kumimoji="0" lang="en-US" sz="2400" b="1" i="0" u="none" strike="noStrike" kern="1200" cap="small" spc="0" normalizeH="0" baseline="0" noProof="0" smtClean="0">
                <a:ln>
                  <a:noFill/>
                </a:ln>
                <a:solidFill>
                  <a:schemeClr val="dk1"/>
                </a:solidFill>
                <a:effectLst/>
                <a:uLnTx/>
                <a:uFillTx/>
                <a:latin typeface="+mn-lt"/>
                <a:ea typeface="+mn-ea"/>
                <a:cs typeface="+mn-cs"/>
              </a:rPr>
              <a:t>EURACHEM</a:t>
            </a:r>
            <a:r>
              <a:rPr kumimoji="0" lang="ru-RU" sz="2400" b="1" i="0" u="none" strike="noStrike" kern="1200" cap="small" spc="0" normalizeH="0" baseline="0" noProof="0" smtClean="0">
                <a:ln>
                  <a:noFill/>
                </a:ln>
                <a:solidFill>
                  <a:schemeClr val="dk1"/>
                </a:solidFill>
                <a:effectLst/>
                <a:uLnTx/>
                <a:uFillTx/>
                <a:latin typeface="+mn-lt"/>
                <a:ea typeface="+mn-ea"/>
                <a:cs typeface="+mn-cs"/>
              </a:rPr>
              <a:t> </a:t>
            </a:r>
            <a:r>
              <a:rPr lang="en-US" sz="2400" b="1" cap="small" smtClean="0"/>
              <a:t>/CITAC</a:t>
            </a:r>
            <a:endParaRPr kumimoji="0" lang="ru-RU" sz="2400" b="1" i="0" u="none" strike="noStrike" kern="1200" cap="small" spc="0" normalizeH="0" baseline="0" noProof="0">
              <a:ln>
                <a:noFill/>
              </a:ln>
              <a:solidFill>
                <a:schemeClr val="dk1"/>
              </a:solidFill>
              <a:effectLst/>
              <a:uLnTx/>
              <a:uFillTx/>
              <a:latin typeface="+mn-lt"/>
              <a:ea typeface="+mn-ea"/>
              <a:cs typeface="+mn-cs"/>
            </a:endParaRPr>
          </a:p>
        </p:txBody>
      </p:sp>
      <p:pic>
        <p:nvPicPr>
          <p:cNvPr id="7" name="Picture 3"/>
          <p:cNvPicPr>
            <a:picLocks noChangeAspect="1" noChangeArrowheads="1"/>
          </p:cNvPicPr>
          <p:nvPr/>
        </p:nvPicPr>
        <p:blipFill>
          <a:blip r:embed="rId2"/>
          <a:srcRect/>
          <a:stretch>
            <a:fillRect/>
          </a:stretch>
        </p:blipFill>
        <p:spPr bwMode="auto">
          <a:xfrm>
            <a:off x="285720" y="1214422"/>
            <a:ext cx="3848100" cy="2705100"/>
          </a:xfrm>
          <a:prstGeom prst="rect">
            <a:avLst/>
          </a:prstGeom>
          <a:noFill/>
          <a:ln w="9525">
            <a:noFill/>
            <a:miter lim="800000"/>
            <a:headEnd/>
            <a:tailEnd/>
          </a:ln>
          <a:effectLst/>
        </p:spPr>
      </p:pic>
      <p:pic>
        <p:nvPicPr>
          <p:cNvPr id="18" name="Picture 4"/>
          <p:cNvPicPr>
            <a:picLocks noChangeAspect="1" noChangeArrowheads="1"/>
          </p:cNvPicPr>
          <p:nvPr/>
        </p:nvPicPr>
        <p:blipFill>
          <a:blip r:embed="rId3"/>
          <a:srcRect l="5914" t="21559"/>
          <a:stretch>
            <a:fillRect/>
          </a:stretch>
        </p:blipFill>
        <p:spPr bwMode="auto">
          <a:xfrm>
            <a:off x="282522" y="3857628"/>
            <a:ext cx="3857652" cy="2500330"/>
          </a:xfrm>
          <a:prstGeom prst="rect">
            <a:avLst/>
          </a:prstGeom>
          <a:noFill/>
          <a:ln w="9525">
            <a:noFill/>
            <a:miter lim="800000"/>
            <a:headEnd/>
            <a:tailEnd/>
          </a:ln>
          <a:effectLst/>
        </p:spPr>
      </p:pic>
      <p:grpSp>
        <p:nvGrpSpPr>
          <p:cNvPr id="2" name="Группа 24"/>
          <p:cNvGrpSpPr/>
          <p:nvPr/>
        </p:nvGrpSpPr>
        <p:grpSpPr>
          <a:xfrm>
            <a:off x="4562473" y="1210368"/>
            <a:ext cx="4286280" cy="5157096"/>
            <a:chOff x="4286248" y="1210368"/>
            <a:chExt cx="4286280" cy="5157096"/>
          </a:xfrm>
        </p:grpSpPr>
        <p:grpSp>
          <p:nvGrpSpPr>
            <p:cNvPr id="3" name="Группа 18"/>
            <p:cNvGrpSpPr/>
            <p:nvPr/>
          </p:nvGrpSpPr>
          <p:grpSpPr>
            <a:xfrm>
              <a:off x="4286248" y="1210368"/>
              <a:ext cx="4286280" cy="2646878"/>
              <a:chOff x="4286248" y="1428736"/>
              <a:chExt cx="4286280" cy="2646878"/>
            </a:xfrm>
          </p:grpSpPr>
          <p:sp>
            <p:nvSpPr>
              <p:cNvPr id="5" name="TextBox 4"/>
              <p:cNvSpPr txBox="1"/>
              <p:nvPr/>
            </p:nvSpPr>
            <p:spPr>
              <a:xfrm>
                <a:off x="4286248" y="1428736"/>
                <a:ext cx="4286280" cy="264687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ru-RU" sz="1400" b="1" smtClean="0"/>
                  <a:t>Процесс оценивания неопределенности</a:t>
                </a:r>
              </a:p>
              <a:p>
                <a:pPr algn="ctr"/>
                <a:endParaRPr lang="ru-RU" sz="1400" b="1" smtClean="0"/>
              </a:p>
              <a:p>
                <a:pPr>
                  <a:buFont typeface="Arial" pitchFamily="34" charset="0"/>
                  <a:buChar char="•"/>
                </a:pPr>
                <a:r>
                  <a:rPr lang="ru-RU" sz="1400" b="1" smtClean="0"/>
                  <a:t> </a:t>
                </a:r>
                <a:r>
                  <a:rPr lang="ru-RU" sz="1200" b="1" smtClean="0"/>
                  <a:t> </a:t>
                </a:r>
                <a:r>
                  <a:rPr lang="ru-RU" sz="1200" smtClean="0"/>
                  <a:t>Процесс оценивания неопределенности описан в руководстве </a:t>
                </a:r>
                <a:r>
                  <a:rPr lang="en-US" sz="1200" smtClean="0"/>
                  <a:t>EURACHEM/CITAC</a:t>
                </a:r>
                <a:r>
                  <a:rPr lang="ru-RU" sz="1200" smtClean="0"/>
                  <a:t> и состоит из четырех основных  последовательных шагов. </a:t>
                </a:r>
              </a:p>
              <a:p>
                <a:pPr>
                  <a:buFont typeface="Arial" pitchFamily="34" charset="0"/>
                  <a:buChar char="•"/>
                </a:pPr>
                <a:endParaRPr lang="ru-RU" sz="1200" b="1" smtClean="0"/>
              </a:p>
              <a:p>
                <a:r>
                  <a:rPr lang="ru-RU" sz="1200" b="1" smtClean="0"/>
                  <a:t>                                                                                </a:t>
                </a:r>
                <a:r>
                  <a:rPr lang="ru-RU" sz="1200" b="1" smtClean="0">
                    <a:solidFill>
                      <a:srgbClr val="FF0000"/>
                    </a:solidFill>
                  </a:rPr>
                  <a:t>Шаг 1</a:t>
                </a:r>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r>
                  <a:rPr lang="ru-RU" sz="1200" b="1" smtClean="0"/>
                  <a:t>                                                                                 </a:t>
                </a:r>
                <a:r>
                  <a:rPr lang="ru-RU" sz="1200" b="1" smtClean="0">
                    <a:solidFill>
                      <a:srgbClr val="FF0000"/>
                    </a:solidFill>
                  </a:rPr>
                  <a:t>Шаг 2</a:t>
                </a:r>
              </a:p>
              <a:p>
                <a:endParaRPr lang="ru-RU" sz="1400" b="1" smtClean="0"/>
              </a:p>
              <a:p>
                <a:endParaRPr lang="ru-RU" sz="1400" b="1"/>
              </a:p>
            </p:txBody>
          </p:sp>
          <p:cxnSp>
            <p:nvCxnSpPr>
              <p:cNvPr id="9" name="Прямая соединительная линия 8"/>
              <p:cNvCxnSpPr/>
              <p:nvPr/>
            </p:nvCxnSpPr>
            <p:spPr>
              <a:xfrm>
                <a:off x="4357686" y="2571744"/>
                <a:ext cx="4143404"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Прямоугольник 9"/>
              <p:cNvSpPr/>
              <p:nvPr/>
            </p:nvSpPr>
            <p:spPr>
              <a:xfrm>
                <a:off x="4357686" y="2643182"/>
                <a:ext cx="857256" cy="35719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smtClean="0">
                    <a:solidFill>
                      <a:schemeClr val="tx1"/>
                    </a:solidFill>
                  </a:rPr>
                  <a:t>Старт</a:t>
                </a:r>
                <a:endParaRPr lang="ru-RU" sz="1200">
                  <a:solidFill>
                    <a:schemeClr val="tx1"/>
                  </a:solidFill>
                </a:endParaRPr>
              </a:p>
            </p:txBody>
          </p:sp>
          <p:cxnSp>
            <p:nvCxnSpPr>
              <p:cNvPr id="11" name="Прямая соединительная линия 10"/>
              <p:cNvCxnSpPr/>
              <p:nvPr/>
            </p:nvCxnSpPr>
            <p:spPr>
              <a:xfrm>
                <a:off x="4357686" y="3071810"/>
                <a:ext cx="41434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a:off x="4357686" y="3786190"/>
                <a:ext cx="4143404"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Прямоугольник 12"/>
              <p:cNvSpPr/>
              <p:nvPr/>
            </p:nvSpPr>
            <p:spPr>
              <a:xfrm>
                <a:off x="5929322" y="2643182"/>
                <a:ext cx="1357322" cy="35719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Спецификация</a:t>
                </a:r>
              </a:p>
              <a:p>
                <a:pPr algn="ctr"/>
                <a:r>
                  <a:rPr lang="ru-RU" sz="1000" smtClean="0">
                    <a:solidFill>
                      <a:schemeClr val="tx1"/>
                    </a:solidFill>
                  </a:rPr>
                  <a:t>параметров</a:t>
                </a:r>
                <a:endParaRPr lang="ru-RU" sz="1000">
                  <a:solidFill>
                    <a:schemeClr val="tx1"/>
                  </a:solidFill>
                </a:endParaRPr>
              </a:p>
            </p:txBody>
          </p:sp>
          <p:sp>
            <p:nvSpPr>
              <p:cNvPr id="14" name="Прямоугольник 13"/>
              <p:cNvSpPr/>
              <p:nvPr/>
            </p:nvSpPr>
            <p:spPr>
              <a:xfrm>
                <a:off x="5929322" y="3143248"/>
                <a:ext cx="1357322" cy="57150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Идентификация</a:t>
                </a:r>
              </a:p>
              <a:p>
                <a:pPr algn="ctr"/>
                <a:r>
                  <a:rPr lang="ru-RU" sz="1000" smtClean="0">
                    <a:solidFill>
                      <a:schemeClr val="tx1"/>
                    </a:solidFill>
                  </a:rPr>
                  <a:t>Источников неопределенности</a:t>
                </a:r>
                <a:endParaRPr lang="ru-RU" sz="1000">
                  <a:solidFill>
                    <a:schemeClr val="tx1"/>
                  </a:solidFill>
                </a:endParaRPr>
              </a:p>
            </p:txBody>
          </p:sp>
          <p:sp>
            <p:nvSpPr>
              <p:cNvPr id="15" name="Стрелка вправо 14"/>
              <p:cNvSpPr/>
              <p:nvPr/>
            </p:nvSpPr>
            <p:spPr>
              <a:xfrm>
                <a:off x="5286380" y="2714620"/>
                <a:ext cx="500066" cy="21431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трелка вниз 15"/>
              <p:cNvSpPr/>
              <p:nvPr/>
            </p:nvSpPr>
            <p:spPr>
              <a:xfrm>
                <a:off x="6500826" y="3714752"/>
                <a:ext cx="285752" cy="35719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TextBox 19"/>
            <p:cNvSpPr txBox="1"/>
            <p:nvPr/>
          </p:nvSpPr>
          <p:spPr>
            <a:xfrm>
              <a:off x="4286248" y="3874474"/>
              <a:ext cx="4286280" cy="249299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endParaRPr lang="ru-RU" sz="1200" b="1" smtClean="0"/>
            </a:p>
            <a:p>
              <a:r>
                <a:rPr lang="ru-RU" sz="1200" b="1" smtClean="0"/>
                <a:t>                                                                                </a:t>
              </a:r>
              <a:r>
                <a:rPr lang="ru-RU" sz="1200" b="1" smtClean="0">
                  <a:solidFill>
                    <a:srgbClr val="FF0000"/>
                  </a:solidFill>
                </a:rPr>
                <a:t>Шаг 3</a:t>
              </a:r>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endParaRPr lang="ru-RU" sz="1200" b="1" smtClean="0"/>
            </a:p>
            <a:p>
              <a:r>
                <a:rPr lang="ru-RU" sz="1200" b="1" smtClean="0"/>
                <a:t>                                                                                 </a:t>
              </a:r>
              <a:endParaRPr lang="ru-RU" sz="1400" b="1"/>
            </a:p>
          </p:txBody>
        </p:sp>
        <p:sp>
          <p:nvSpPr>
            <p:cNvPr id="21" name="Прямоугольник 20"/>
            <p:cNvSpPr/>
            <p:nvPr/>
          </p:nvSpPr>
          <p:spPr>
            <a:xfrm>
              <a:off x="5786446" y="3904968"/>
              <a:ext cx="1785950" cy="57150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Упрощение группировкой источников, существующих данных</a:t>
              </a:r>
              <a:endParaRPr lang="ru-RU" sz="1000">
                <a:solidFill>
                  <a:schemeClr val="tx1"/>
                </a:solidFill>
              </a:endParaRPr>
            </a:p>
          </p:txBody>
        </p:sp>
        <p:sp>
          <p:nvSpPr>
            <p:cNvPr id="22" name="Прямоугольник 21"/>
            <p:cNvSpPr/>
            <p:nvPr/>
          </p:nvSpPr>
          <p:spPr>
            <a:xfrm>
              <a:off x="5786446" y="4592052"/>
              <a:ext cx="1785950" cy="57150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Количество сгруппированных компонентов</a:t>
              </a:r>
              <a:endParaRPr lang="ru-RU" sz="1000">
                <a:solidFill>
                  <a:schemeClr val="tx1"/>
                </a:solidFill>
              </a:endParaRPr>
            </a:p>
          </p:txBody>
        </p:sp>
        <p:sp>
          <p:nvSpPr>
            <p:cNvPr id="23" name="Прямоугольник 22"/>
            <p:cNvSpPr/>
            <p:nvPr/>
          </p:nvSpPr>
          <p:spPr>
            <a:xfrm>
              <a:off x="5786446" y="5248642"/>
              <a:ext cx="1785950" cy="46637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Количество оставшихся компонентов</a:t>
              </a:r>
              <a:endParaRPr lang="ru-RU" sz="1000">
                <a:solidFill>
                  <a:schemeClr val="tx1"/>
                </a:solidFill>
              </a:endParaRPr>
            </a:p>
          </p:txBody>
        </p:sp>
        <p:sp>
          <p:nvSpPr>
            <p:cNvPr id="24" name="Прямоугольник 23"/>
            <p:cNvSpPr/>
            <p:nvPr/>
          </p:nvSpPr>
          <p:spPr>
            <a:xfrm>
              <a:off x="5786446" y="5803300"/>
              <a:ext cx="1785950" cy="4832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Привести компоненты к стандартной неопределенности</a:t>
              </a:r>
              <a:endParaRPr lang="ru-RU" sz="1000">
                <a:solidFill>
                  <a:schemeClr val="tx1"/>
                </a:solidFill>
              </a:endParaRPr>
            </a:p>
          </p:txBody>
        </p:sp>
      </p:gr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Заголовок 1"/>
          <p:cNvSpPr txBox="1">
            <a:spLocks/>
          </p:cNvSpPr>
          <p:nvPr/>
        </p:nvSpPr>
        <p:spPr>
          <a:xfrm>
            <a:off x="256692" y="214290"/>
            <a:ext cx="8601588" cy="939784"/>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vert="horz" tIns="0" bIns="0" anchor="ctr" anchorCtr="0">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1" i="0" u="none" strike="noStrike" kern="1200" cap="small" spc="0" normalizeH="0" baseline="0" noProof="0" smtClean="0">
                <a:ln>
                  <a:noFill/>
                </a:ln>
                <a:solidFill>
                  <a:schemeClr val="dk1"/>
                </a:solidFill>
                <a:effectLst/>
                <a:uLnTx/>
                <a:uFillTx/>
                <a:latin typeface="+mn-lt"/>
                <a:ea typeface="+mn-ea"/>
                <a:cs typeface="+mn-cs"/>
              </a:rPr>
              <a:t>Процесс оценки неопределенности согласно руководства </a:t>
            </a:r>
            <a:r>
              <a:rPr kumimoji="0" lang="en-US" sz="2400" b="1" i="0" u="none" strike="noStrike" kern="1200" cap="small" spc="0" normalizeH="0" baseline="0" noProof="0" smtClean="0">
                <a:ln>
                  <a:noFill/>
                </a:ln>
                <a:solidFill>
                  <a:schemeClr val="dk1"/>
                </a:solidFill>
                <a:effectLst/>
                <a:uLnTx/>
                <a:uFillTx/>
                <a:latin typeface="+mn-lt"/>
                <a:ea typeface="+mn-ea"/>
                <a:cs typeface="+mn-cs"/>
              </a:rPr>
              <a:t>EURACHEM</a:t>
            </a:r>
            <a:r>
              <a:rPr kumimoji="0" lang="ru-RU" sz="2400" b="1" i="0" u="none" strike="noStrike" kern="1200" cap="small" spc="0" normalizeH="0" baseline="0" noProof="0" smtClean="0">
                <a:ln>
                  <a:noFill/>
                </a:ln>
                <a:solidFill>
                  <a:schemeClr val="dk1"/>
                </a:solidFill>
                <a:effectLst/>
                <a:uLnTx/>
                <a:uFillTx/>
                <a:latin typeface="+mn-lt"/>
                <a:ea typeface="+mn-ea"/>
                <a:cs typeface="+mn-cs"/>
              </a:rPr>
              <a:t> </a:t>
            </a:r>
            <a:r>
              <a:rPr lang="en-US" sz="2400" b="1" cap="small" smtClean="0"/>
              <a:t>/CITAC</a:t>
            </a:r>
            <a:endParaRPr kumimoji="0" lang="ru-RU" sz="2400" b="1" i="0" u="none" strike="noStrike" kern="1200" cap="small" spc="0" normalizeH="0" baseline="0" noProof="0">
              <a:ln>
                <a:noFill/>
              </a:ln>
              <a:solidFill>
                <a:schemeClr val="dk1"/>
              </a:solidFill>
              <a:effectLst/>
              <a:uLnTx/>
              <a:uFillTx/>
              <a:latin typeface="+mn-lt"/>
              <a:ea typeface="+mn-ea"/>
              <a:cs typeface="+mn-cs"/>
            </a:endParaRPr>
          </a:p>
        </p:txBody>
      </p:sp>
      <p:grpSp>
        <p:nvGrpSpPr>
          <p:cNvPr id="2" name="Группа 25"/>
          <p:cNvGrpSpPr/>
          <p:nvPr/>
        </p:nvGrpSpPr>
        <p:grpSpPr>
          <a:xfrm>
            <a:off x="4567236" y="1185848"/>
            <a:ext cx="4286280" cy="2786083"/>
            <a:chOff x="4286248" y="3874474"/>
            <a:chExt cx="4286280" cy="2289434"/>
          </a:xfrm>
        </p:grpSpPr>
        <p:sp>
          <p:nvSpPr>
            <p:cNvPr id="20" name="TextBox 19"/>
            <p:cNvSpPr txBox="1"/>
            <p:nvPr/>
          </p:nvSpPr>
          <p:spPr>
            <a:xfrm>
              <a:off x="4286248" y="3874474"/>
              <a:ext cx="4286280" cy="228943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endParaRPr lang="ru-RU" sz="1200" b="1" smtClean="0"/>
            </a:p>
            <a:p>
              <a:r>
                <a:rPr lang="ru-RU" sz="1200" b="1" smtClean="0"/>
                <a:t>                                                                                </a:t>
              </a:r>
              <a:r>
                <a:rPr lang="ru-RU" sz="1200" b="1" smtClean="0">
                  <a:solidFill>
                    <a:srgbClr val="FF0000"/>
                  </a:solidFill>
                </a:rPr>
                <a:t>Шаг 4</a:t>
              </a:r>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pPr>
                <a:buFont typeface="Arial" pitchFamily="34" charset="0"/>
                <a:buChar char="•"/>
              </a:pPr>
              <a:endParaRPr lang="ru-RU" sz="1200" b="1" smtClean="0"/>
            </a:p>
            <a:p>
              <a:endParaRPr lang="ru-RU" sz="1200" b="1" smtClean="0"/>
            </a:p>
            <a:p>
              <a:r>
                <a:rPr lang="ru-RU" sz="1200" b="1" smtClean="0"/>
                <a:t>                                                                                 </a:t>
              </a:r>
              <a:endParaRPr lang="ru-RU" sz="1400" b="1"/>
            </a:p>
          </p:txBody>
        </p:sp>
        <p:sp>
          <p:nvSpPr>
            <p:cNvPr id="21" name="Прямоугольник 20"/>
            <p:cNvSpPr/>
            <p:nvPr/>
          </p:nvSpPr>
          <p:spPr>
            <a:xfrm>
              <a:off x="5786446" y="4053672"/>
              <a:ext cx="1785950" cy="57150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Расчитать  суммарную стандартную неопределенность</a:t>
              </a:r>
              <a:endParaRPr lang="ru-RU" sz="1000">
                <a:solidFill>
                  <a:schemeClr val="tx1"/>
                </a:solidFill>
              </a:endParaRPr>
            </a:p>
          </p:txBody>
        </p:sp>
        <p:sp>
          <p:nvSpPr>
            <p:cNvPr id="22" name="Прямоугольник 21"/>
            <p:cNvSpPr/>
            <p:nvPr/>
          </p:nvSpPr>
          <p:spPr>
            <a:xfrm>
              <a:off x="5786446" y="4766999"/>
              <a:ext cx="1785950" cy="57150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При необходимости пересчитать крупные компоненты</a:t>
              </a:r>
              <a:endParaRPr lang="ru-RU" sz="1000">
                <a:solidFill>
                  <a:schemeClr val="tx1"/>
                </a:solidFill>
              </a:endParaRPr>
            </a:p>
          </p:txBody>
        </p:sp>
        <p:sp>
          <p:nvSpPr>
            <p:cNvPr id="23" name="Прямоугольник 22"/>
            <p:cNvSpPr/>
            <p:nvPr/>
          </p:nvSpPr>
          <p:spPr>
            <a:xfrm>
              <a:off x="5786446" y="5502315"/>
              <a:ext cx="1785950" cy="46637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Расчитать  расширенную неопределенность</a:t>
              </a:r>
              <a:endParaRPr lang="ru-RU" sz="1000">
                <a:solidFill>
                  <a:schemeClr val="tx1"/>
                </a:solidFill>
              </a:endParaRPr>
            </a:p>
          </p:txBody>
        </p:sp>
        <p:sp>
          <p:nvSpPr>
            <p:cNvPr id="24" name="Прямоугольник 23"/>
            <p:cNvSpPr/>
            <p:nvPr/>
          </p:nvSpPr>
          <p:spPr>
            <a:xfrm>
              <a:off x="4643438" y="5610819"/>
              <a:ext cx="857256" cy="30174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00" smtClean="0">
                  <a:solidFill>
                    <a:schemeClr val="tx1"/>
                  </a:solidFill>
                </a:rPr>
                <a:t>Конец</a:t>
              </a:r>
              <a:endParaRPr lang="ru-RU" sz="1000">
                <a:solidFill>
                  <a:schemeClr val="tx1"/>
                </a:solidFill>
              </a:endParaRPr>
            </a:p>
          </p:txBody>
        </p:sp>
      </p:grpSp>
      <p:pic>
        <p:nvPicPr>
          <p:cNvPr id="25" name="Picture 5"/>
          <p:cNvPicPr>
            <a:picLocks noChangeAspect="1" noChangeArrowheads="1"/>
          </p:cNvPicPr>
          <p:nvPr/>
        </p:nvPicPr>
        <p:blipFill>
          <a:blip r:embed="rId2"/>
          <a:srcRect/>
          <a:stretch>
            <a:fillRect/>
          </a:stretch>
        </p:blipFill>
        <p:spPr bwMode="auto">
          <a:xfrm>
            <a:off x="285720" y="1185849"/>
            <a:ext cx="3838575" cy="2786082"/>
          </a:xfrm>
          <a:prstGeom prst="rect">
            <a:avLst/>
          </a:prstGeom>
          <a:noFill/>
          <a:ln w="9525">
            <a:noFill/>
            <a:miter lim="800000"/>
            <a:headEnd/>
            <a:tailEnd/>
          </a:ln>
          <a:effectLst/>
        </p:spPr>
      </p:pic>
      <p:pic>
        <p:nvPicPr>
          <p:cNvPr id="27" name="Picture 6"/>
          <p:cNvPicPr>
            <a:picLocks noChangeAspect="1" noChangeArrowheads="1"/>
          </p:cNvPicPr>
          <p:nvPr/>
        </p:nvPicPr>
        <p:blipFill>
          <a:blip r:embed="rId3"/>
          <a:srcRect/>
          <a:stretch>
            <a:fillRect/>
          </a:stretch>
        </p:blipFill>
        <p:spPr bwMode="auto">
          <a:xfrm>
            <a:off x="285720" y="4000505"/>
            <a:ext cx="3857651" cy="2543760"/>
          </a:xfrm>
          <a:prstGeom prst="rect">
            <a:avLst/>
          </a:prstGeom>
          <a:noFill/>
          <a:ln w="9525">
            <a:noFill/>
            <a:miter lim="800000"/>
            <a:headEnd/>
            <a:tailEnd/>
          </a:ln>
          <a:effectLst/>
        </p:spPr>
      </p:pic>
      <p:pic>
        <p:nvPicPr>
          <p:cNvPr id="28" name="Picture 7"/>
          <p:cNvPicPr>
            <a:picLocks noChangeAspect="1" noChangeArrowheads="1"/>
          </p:cNvPicPr>
          <p:nvPr/>
        </p:nvPicPr>
        <p:blipFill>
          <a:blip r:embed="rId4"/>
          <a:srcRect/>
          <a:stretch>
            <a:fillRect/>
          </a:stretch>
        </p:blipFill>
        <p:spPr bwMode="auto">
          <a:xfrm>
            <a:off x="4567236" y="4000504"/>
            <a:ext cx="4286280" cy="2500330"/>
          </a:xfrm>
          <a:prstGeom prst="rect">
            <a:avLst/>
          </a:prstGeom>
          <a:noFill/>
          <a:ln w="9525">
            <a:noFill/>
            <a:miter lim="800000"/>
            <a:headEnd/>
            <a:tailEnd/>
          </a:ln>
          <a:effectLst/>
        </p:spPr>
      </p:pic>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Заголовок 1"/>
          <p:cNvSpPr txBox="1">
            <a:spLocks/>
          </p:cNvSpPr>
          <p:nvPr/>
        </p:nvSpPr>
        <p:spPr>
          <a:xfrm>
            <a:off x="256692" y="214290"/>
            <a:ext cx="8601588" cy="939784"/>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vert="horz" tIns="0" bIns="0" anchor="ctr" anchorCtr="0">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1" i="0" u="none" strike="noStrike" kern="1200" cap="small" spc="0" normalizeH="0" baseline="0" noProof="0" smtClean="0">
                <a:ln>
                  <a:noFill/>
                </a:ln>
                <a:solidFill>
                  <a:schemeClr val="dk1"/>
                </a:solidFill>
                <a:effectLst/>
                <a:uLnTx/>
                <a:uFillTx/>
                <a:latin typeface="+mn-lt"/>
                <a:ea typeface="+mn-ea"/>
                <a:cs typeface="+mn-cs"/>
              </a:rPr>
              <a:t>Альтернативный процесс оценки неопределенности согласно руководства </a:t>
            </a:r>
            <a:r>
              <a:rPr kumimoji="0" lang="en-US" sz="2400" b="1" i="0" u="none" strike="noStrike" kern="1200" cap="small" spc="0" normalizeH="0" baseline="0" noProof="0" smtClean="0">
                <a:ln>
                  <a:noFill/>
                </a:ln>
                <a:solidFill>
                  <a:schemeClr val="dk1"/>
                </a:solidFill>
                <a:effectLst/>
                <a:uLnTx/>
                <a:uFillTx/>
                <a:latin typeface="+mn-lt"/>
                <a:ea typeface="+mn-ea"/>
                <a:cs typeface="+mn-cs"/>
              </a:rPr>
              <a:t> NORDTEST TR 537</a:t>
            </a:r>
            <a:endParaRPr kumimoji="0" lang="ru-RU" sz="2400" b="1" i="0" u="none" strike="noStrike" kern="1200" cap="small" spc="0" normalizeH="0" baseline="0" noProof="0">
              <a:ln>
                <a:noFill/>
              </a:ln>
              <a:solidFill>
                <a:schemeClr val="dk1"/>
              </a:solidFill>
              <a:effectLst/>
              <a:uLnTx/>
              <a:uFillTx/>
              <a:latin typeface="+mn-lt"/>
              <a:ea typeface="+mn-ea"/>
              <a:cs typeface="+mn-cs"/>
            </a:endParaRPr>
          </a:p>
        </p:txBody>
      </p:sp>
      <p:sp>
        <p:nvSpPr>
          <p:cNvPr id="9" name="Прямоугольник 8"/>
          <p:cNvSpPr/>
          <p:nvPr/>
        </p:nvSpPr>
        <p:spPr>
          <a:xfrm>
            <a:off x="285720" y="1214422"/>
            <a:ext cx="8572560" cy="954107"/>
          </a:xfrm>
          <a:prstGeom prst="rect">
            <a:avLst/>
          </a:prstGeom>
        </p:spPr>
        <p:txBody>
          <a:bodyPr wrap="square">
            <a:spAutoFit/>
          </a:bodyPr>
          <a:lstStyle/>
          <a:p>
            <a:pPr indent="266700" algn="just"/>
            <a:r>
              <a:rPr lang="ru-RU" sz="1400" smtClean="0"/>
              <a:t>В руководстве </a:t>
            </a:r>
            <a:r>
              <a:rPr lang="en-US" sz="1400" b="1" cap="small" smtClean="0">
                <a:solidFill>
                  <a:schemeClr val="dk1"/>
                </a:solidFill>
              </a:rPr>
              <a:t>NORDTEST TR 537 </a:t>
            </a:r>
            <a:r>
              <a:rPr lang="ru-RU" sz="1400" b="1" cap="small" smtClean="0">
                <a:solidFill>
                  <a:schemeClr val="dk1"/>
                </a:solidFill>
              </a:rPr>
              <a:t> «</a:t>
            </a:r>
            <a:r>
              <a:rPr lang="en-US" sz="1400" smtClean="0"/>
              <a:t>Handbook for  calculation of measurement uncertainty in Environmental laboratories</a:t>
            </a:r>
            <a:r>
              <a:rPr lang="ru-RU" sz="1400" smtClean="0"/>
              <a:t>» приводится альтернативный процесс оценки неопределенности, базирующийся на  данных, которые учитывают результаты межлабораторных испытаний и  валидации методов (внутрилабораторная воспроизводимость, робасность). </a:t>
            </a:r>
            <a:endParaRPr lang="ru-RU" sz="1400"/>
          </a:p>
        </p:txBody>
      </p:sp>
      <p:pic>
        <p:nvPicPr>
          <p:cNvPr id="10" name="Picture 2"/>
          <p:cNvPicPr>
            <a:picLocks noChangeAspect="1" noChangeArrowheads="1"/>
          </p:cNvPicPr>
          <p:nvPr/>
        </p:nvPicPr>
        <p:blipFill>
          <a:blip r:embed="rId2">
            <a:clrChange>
              <a:clrFrom>
                <a:srgbClr val="C1FFC1"/>
              </a:clrFrom>
              <a:clrTo>
                <a:srgbClr val="C1FFC1">
                  <a:alpha val="0"/>
                </a:srgbClr>
              </a:clrTo>
            </a:clrChange>
            <a:lum contrast="10000"/>
          </a:blip>
          <a:srcRect l="7692" t="15446" r="10256" b="2173"/>
          <a:stretch>
            <a:fillRect/>
          </a:stretch>
        </p:blipFill>
        <p:spPr bwMode="auto">
          <a:xfrm>
            <a:off x="142844" y="2405056"/>
            <a:ext cx="3929090" cy="3429024"/>
          </a:xfrm>
          <a:prstGeom prst="rect">
            <a:avLst/>
          </a:prstGeom>
          <a:noFill/>
          <a:ln w="9525">
            <a:noFill/>
            <a:miter lim="800000"/>
            <a:headEnd/>
            <a:tailEnd/>
          </a:ln>
          <a:effectLst/>
        </p:spPr>
      </p:pic>
      <p:grpSp>
        <p:nvGrpSpPr>
          <p:cNvPr id="2" name="Группа 14"/>
          <p:cNvGrpSpPr/>
          <p:nvPr/>
        </p:nvGrpSpPr>
        <p:grpSpPr>
          <a:xfrm>
            <a:off x="3857620" y="2285992"/>
            <a:ext cx="5010150" cy="3638550"/>
            <a:chOff x="3857620" y="2285992"/>
            <a:chExt cx="5010150" cy="3638550"/>
          </a:xfrm>
        </p:grpSpPr>
        <p:pic>
          <p:nvPicPr>
            <p:cNvPr id="651266" name="Picture 2"/>
            <p:cNvPicPr>
              <a:picLocks noChangeAspect="1" noChangeArrowheads="1"/>
            </p:cNvPicPr>
            <p:nvPr/>
          </p:nvPicPr>
          <p:blipFill>
            <a:blip r:embed="rId3"/>
            <a:srcRect/>
            <a:stretch>
              <a:fillRect/>
            </a:stretch>
          </p:blipFill>
          <p:spPr bwMode="auto">
            <a:xfrm>
              <a:off x="3857620" y="2285992"/>
              <a:ext cx="5010150" cy="3638550"/>
            </a:xfrm>
            <a:prstGeom prst="rect">
              <a:avLst/>
            </a:prstGeom>
            <a:noFill/>
            <a:ln w="9525">
              <a:noFill/>
              <a:miter lim="800000"/>
              <a:headEnd/>
              <a:tailEnd/>
            </a:ln>
            <a:effectLst/>
          </p:spPr>
        </p:pic>
        <p:sp>
          <p:nvSpPr>
            <p:cNvPr id="12" name="Прямоугольник 11"/>
            <p:cNvSpPr/>
            <p:nvPr/>
          </p:nvSpPr>
          <p:spPr>
            <a:xfrm>
              <a:off x="4347053" y="3357562"/>
              <a:ext cx="571504"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4357686" y="5458170"/>
              <a:ext cx="571504"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6143636" y="5521968"/>
              <a:ext cx="571504"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a:t>
            </a:r>
            <a:r>
              <a:rPr lang="en-US" sz="2400" b="1" smtClean="0"/>
              <a:t> </a:t>
            </a:r>
            <a:r>
              <a:rPr lang="ru-RU" sz="2400" b="1" smtClean="0"/>
              <a:t> методы</a:t>
            </a:r>
            <a:r>
              <a:rPr lang="en-US" sz="2400" b="1" smtClean="0"/>
              <a:t> </a:t>
            </a:r>
            <a:r>
              <a:rPr lang="ru-RU" sz="2400" b="1" smtClean="0"/>
              <a:t> оценки неопределенности</a:t>
            </a:r>
            <a:endParaRPr lang="ru-RU" sz="2400" b="1"/>
          </a:p>
        </p:txBody>
      </p:sp>
      <p:sp>
        <p:nvSpPr>
          <p:cNvPr id="5" name="Rectangle 4"/>
          <p:cNvSpPr>
            <a:spLocks noChangeArrowheads="1"/>
          </p:cNvSpPr>
          <p:nvPr/>
        </p:nvSpPr>
        <p:spPr bwMode="auto">
          <a:xfrm>
            <a:off x="214282" y="2195721"/>
            <a:ext cx="8501122" cy="3785652"/>
          </a:xfrm>
          <a:prstGeom prst="rect">
            <a:avLst/>
          </a:prstGeom>
          <a:noFill/>
          <a:ln w="9525">
            <a:noFill/>
            <a:miter lim="800000"/>
            <a:headEnd/>
            <a:tailEnd/>
          </a:ln>
          <a:effectLst/>
        </p:spPr>
        <p:txBody>
          <a:bodyPr wrap="square" anchor="ctr">
            <a:spAutoFit/>
          </a:bodyPr>
          <a:lstStyle/>
          <a:p>
            <a:pPr indent="212725" algn="just">
              <a:tabLst>
                <a:tab pos="396875" algn="l"/>
              </a:tabLst>
            </a:pPr>
            <a:r>
              <a:rPr lang="ru-RU" sz="1400" smtClean="0">
                <a:latin typeface="Arial" pitchFamily="34" charset="0"/>
                <a:cs typeface="Arial" pitchFamily="34" charset="0"/>
              </a:rPr>
              <a:t>Стандарт </a:t>
            </a:r>
            <a:r>
              <a:rPr lang="de-DE" sz="1400">
                <a:latin typeface="Arial" pitchFamily="34" charset="0"/>
                <a:cs typeface="Arial" pitchFamily="34" charset="0"/>
              </a:rPr>
              <a:t>ISO/IEC </a:t>
            </a:r>
            <a:r>
              <a:rPr lang="ru-RU" sz="1400" smtClean="0">
                <a:latin typeface="Arial" pitchFamily="34" charset="0"/>
                <a:cs typeface="Arial" pitchFamily="34" charset="0"/>
              </a:rPr>
              <a:t>17025:2006</a:t>
            </a:r>
            <a:r>
              <a:rPr lang="en-US" sz="1400" smtClean="0">
                <a:latin typeface="Arial" pitchFamily="34" charset="0"/>
                <a:cs typeface="Arial" pitchFamily="34" charset="0"/>
              </a:rPr>
              <a:t> </a:t>
            </a:r>
            <a:r>
              <a:rPr lang="ru-RU" sz="1400">
                <a:latin typeface="Arial" pitchFamily="34" charset="0"/>
                <a:cs typeface="Arial" pitchFamily="34" charset="0"/>
              </a:rPr>
              <a:t>определяет международное признание результатов испытаний и калибровок лабораториями, получивших аккредитацию от органов, которые заключили </a:t>
            </a:r>
            <a:r>
              <a:rPr lang="de-DE" sz="1400">
                <a:latin typeface="Arial" pitchFamily="34" charset="0"/>
                <a:cs typeface="Arial" pitchFamily="34" charset="0"/>
              </a:rPr>
              <a:t>MRA</a:t>
            </a:r>
            <a:r>
              <a:rPr lang="de-DE" sz="1400" baseline="30000">
                <a:latin typeface="Arial" pitchFamily="34" charset="0"/>
                <a:cs typeface="Arial" pitchFamily="34" charset="0"/>
              </a:rPr>
              <a:t>1 </a:t>
            </a:r>
            <a:r>
              <a:rPr lang="ru-RU" sz="1400">
                <a:latin typeface="Arial" pitchFamily="34" charset="0"/>
                <a:cs typeface="Arial" pitchFamily="34" charset="0"/>
              </a:rPr>
              <a:t>с аналогичными органами других стран. Он законодательно закрепил необходимость наличия процедур оценивания неопределенности измерений, проводимых в аккредитованных лабораториях</a:t>
            </a:r>
          </a:p>
          <a:p>
            <a:pPr indent="212725" algn="just">
              <a:tabLst>
                <a:tab pos="396875" algn="l"/>
              </a:tabLst>
            </a:pPr>
            <a:r>
              <a:rPr lang="ru-RU" sz="1400" b="1">
                <a:latin typeface="Arial" pitchFamily="34" charset="0"/>
                <a:cs typeface="Arial" pitchFamily="34" charset="0"/>
              </a:rPr>
              <a:t>а)</a:t>
            </a:r>
            <a:r>
              <a:rPr lang="en-US" sz="1400">
                <a:latin typeface="Arial" pitchFamily="34" charset="0"/>
                <a:cs typeface="Arial" pitchFamily="34" charset="0"/>
              </a:rPr>
              <a:t> </a:t>
            </a:r>
            <a:r>
              <a:rPr lang="ru-RU" sz="1400">
                <a:latin typeface="Arial" pitchFamily="34" charset="0"/>
                <a:cs typeface="Arial" pitchFamily="34" charset="0"/>
              </a:rPr>
              <a:t>при выборе, разработке и оценивании пригодности методов и процедур, которые используются в деятельности лаборатории (п. 5.4.1</a:t>
            </a:r>
            <a:r>
              <a:rPr lang="ru-RU" sz="1400" smtClean="0">
                <a:latin typeface="Arial" pitchFamily="34" charset="0"/>
                <a:cs typeface="Arial" pitchFamily="34" charset="0"/>
              </a:rPr>
              <a:t>);</a:t>
            </a:r>
            <a:endParaRPr lang="ru-RU" sz="1400">
              <a:latin typeface="Arial" pitchFamily="34" charset="0"/>
              <a:cs typeface="Arial" pitchFamily="34" charset="0"/>
            </a:endParaRPr>
          </a:p>
          <a:p>
            <a:pPr indent="212725" algn="just">
              <a:tabLst>
                <a:tab pos="396875" algn="l"/>
              </a:tabLst>
            </a:pPr>
            <a:r>
              <a:rPr lang="ru-RU" sz="1400" b="1">
                <a:latin typeface="Arial" pitchFamily="34" charset="0"/>
                <a:cs typeface="Arial" pitchFamily="34" charset="0"/>
              </a:rPr>
              <a:t>б)</a:t>
            </a:r>
            <a:r>
              <a:rPr lang="en-US" sz="1400">
                <a:latin typeface="Arial" pitchFamily="34" charset="0"/>
                <a:cs typeface="Arial" pitchFamily="34" charset="0"/>
              </a:rPr>
              <a:t> </a:t>
            </a:r>
            <a:r>
              <a:rPr lang="ru-RU" sz="1400">
                <a:latin typeface="Arial" pitchFamily="34" charset="0"/>
                <a:cs typeface="Arial" pitchFamily="34" charset="0"/>
              </a:rPr>
              <a:t>при использовании стандартизованных и </a:t>
            </a:r>
            <a:r>
              <a:rPr lang="ru-RU" sz="1400" err="1" smtClean="0">
                <a:latin typeface="Arial" pitchFamily="34" charset="0"/>
                <a:cs typeface="Arial" pitchFamily="34" charset="0"/>
              </a:rPr>
              <a:t>нестандартизованных</a:t>
            </a:r>
            <a:r>
              <a:rPr lang="ru-RU" sz="1400" smtClean="0">
                <a:latin typeface="Arial" pitchFamily="34" charset="0"/>
                <a:cs typeface="Arial" pitchFamily="34" charset="0"/>
              </a:rPr>
              <a:t> или </a:t>
            </a:r>
            <a:r>
              <a:rPr lang="ru-RU" sz="1400">
                <a:latin typeface="Arial" pitchFamily="34" charset="0"/>
                <a:cs typeface="Arial" pitchFamily="34" charset="0"/>
              </a:rPr>
              <a:t>разработанных</a:t>
            </a:r>
            <a:r>
              <a:rPr lang="en-US" sz="1400">
                <a:latin typeface="Arial" pitchFamily="34" charset="0"/>
                <a:cs typeface="Arial" pitchFamily="34" charset="0"/>
              </a:rPr>
              <a:t> </a:t>
            </a:r>
            <a:r>
              <a:rPr lang="ru-RU" sz="1400">
                <a:latin typeface="Arial" pitchFamily="34" charset="0"/>
                <a:cs typeface="Arial" pitchFamily="34" charset="0"/>
              </a:rPr>
              <a:t>лабораторией методов и процедур калибровки или испытания </a:t>
            </a:r>
            <a:r>
              <a:rPr lang="ru-RU" sz="1400" smtClean="0">
                <a:latin typeface="Arial" pitchFamily="34" charset="0"/>
                <a:cs typeface="Arial" pitchFamily="34" charset="0"/>
              </a:rPr>
              <a:t> (</a:t>
            </a:r>
            <a:r>
              <a:rPr lang="ru-RU" sz="1400">
                <a:latin typeface="Arial" pitchFamily="34" charset="0"/>
                <a:cs typeface="Arial" pitchFamily="34" charset="0"/>
              </a:rPr>
              <a:t>п. 5.4.6</a:t>
            </a:r>
            <a:r>
              <a:rPr lang="ru-RU" sz="1400" smtClean="0">
                <a:latin typeface="Arial" pitchFamily="34" charset="0"/>
                <a:cs typeface="Arial" pitchFamily="34" charset="0"/>
              </a:rPr>
              <a:t>);</a:t>
            </a:r>
            <a:endParaRPr lang="ru-RU" sz="1400">
              <a:latin typeface="Arial" pitchFamily="34" charset="0"/>
              <a:cs typeface="Arial" pitchFamily="34" charset="0"/>
            </a:endParaRPr>
          </a:p>
          <a:p>
            <a:pPr indent="212725" algn="just">
              <a:tabLst>
                <a:tab pos="396875" algn="l"/>
              </a:tabLst>
            </a:pPr>
            <a:r>
              <a:rPr lang="ru-RU" sz="1400" b="1">
                <a:latin typeface="Arial" pitchFamily="34" charset="0"/>
                <a:cs typeface="Arial" pitchFamily="34" charset="0"/>
              </a:rPr>
              <a:t>в)</a:t>
            </a:r>
            <a:r>
              <a:rPr lang="en-US" sz="1400" b="1">
                <a:latin typeface="Arial" pitchFamily="34" charset="0"/>
                <a:cs typeface="Arial" pitchFamily="34" charset="0"/>
              </a:rPr>
              <a:t> </a:t>
            </a:r>
            <a:r>
              <a:rPr lang="ru-RU" sz="1400">
                <a:latin typeface="Arial" pitchFamily="34" charset="0"/>
                <a:cs typeface="Arial" pitchFamily="34" charset="0"/>
              </a:rPr>
              <a:t>при оформлении свидетельств о калибровке и протоколов испытаний (п.5.6.2.1.1. 5.10.4.1);</a:t>
            </a:r>
          </a:p>
          <a:p>
            <a:pPr indent="212725" algn="just">
              <a:tabLst>
                <a:tab pos="396875" algn="l"/>
              </a:tabLst>
            </a:pPr>
            <a:r>
              <a:rPr lang="ru-RU" sz="1400" b="1">
                <a:latin typeface="Arial" pitchFamily="34" charset="0"/>
                <a:cs typeface="Arial" pitchFamily="34" charset="0"/>
              </a:rPr>
              <a:t>г)</a:t>
            </a:r>
            <a:r>
              <a:rPr lang="en-US" sz="1400" b="1">
                <a:latin typeface="Arial" pitchFamily="34" charset="0"/>
                <a:cs typeface="Arial" pitchFamily="34" charset="0"/>
              </a:rPr>
              <a:t> </a:t>
            </a:r>
            <a:r>
              <a:rPr lang="ru-RU" sz="1400">
                <a:latin typeface="Arial" pitchFamily="34" charset="0"/>
                <a:cs typeface="Arial" pitchFamily="34" charset="0"/>
              </a:rPr>
              <a:t>при создании программ и процедур калибровки своих собственных исходных</a:t>
            </a:r>
            <a:r>
              <a:rPr lang="en-US" sz="1400">
                <a:latin typeface="Arial" pitchFamily="34" charset="0"/>
                <a:cs typeface="Arial" pitchFamily="34" charset="0"/>
              </a:rPr>
              <a:t> </a:t>
            </a:r>
            <a:r>
              <a:rPr lang="ru-RU" sz="1400">
                <a:latin typeface="Arial" pitchFamily="34" charset="0"/>
                <a:cs typeface="Arial" pitchFamily="34" charset="0"/>
              </a:rPr>
              <a:t>эталонов, образцовых </a:t>
            </a:r>
            <a:r>
              <a:rPr lang="ru-RU" sz="1400" smtClean="0">
                <a:latin typeface="Arial" pitchFamily="34" charset="0"/>
                <a:cs typeface="Arial" pitchFamily="34" charset="0"/>
              </a:rPr>
              <a:t>веществ </a:t>
            </a:r>
            <a:r>
              <a:rPr lang="ru-RU" sz="1400">
                <a:latin typeface="Arial" pitchFamily="34" charset="0"/>
                <a:cs typeface="Arial" pitchFamily="34" charset="0"/>
              </a:rPr>
              <a:t>и оборудования, для обеспечения </a:t>
            </a:r>
            <a:r>
              <a:rPr lang="ru-RU" sz="1400" err="1" smtClean="0">
                <a:latin typeface="Arial" pitchFamily="34" charset="0"/>
                <a:cs typeface="Arial" pitchFamily="34" charset="0"/>
              </a:rPr>
              <a:t>прослеживаемости</a:t>
            </a:r>
            <a:r>
              <a:rPr lang="en-US" sz="1400" smtClean="0">
                <a:latin typeface="Arial" pitchFamily="34" charset="0"/>
                <a:cs typeface="Arial" pitchFamily="34" charset="0"/>
              </a:rPr>
              <a:t> </a:t>
            </a:r>
            <a:r>
              <a:rPr lang="ru-RU" sz="1400">
                <a:latin typeface="Arial" pitchFamily="34" charset="0"/>
                <a:cs typeface="Arial" pitchFamily="34" charset="0"/>
              </a:rPr>
              <a:t>проводимых лабораторией калибровок и измерений до Международной системы единиц </a:t>
            </a:r>
            <a:r>
              <a:rPr lang="de-DE" sz="1400">
                <a:latin typeface="Arial" pitchFamily="34" charset="0"/>
                <a:cs typeface="Arial" pitchFamily="34" charset="0"/>
              </a:rPr>
              <a:t>(SI) </a:t>
            </a:r>
            <a:r>
              <a:rPr lang="ru-RU" sz="1400">
                <a:latin typeface="Arial" pitchFamily="34" charset="0"/>
                <a:cs typeface="Arial" pitchFamily="34" charset="0"/>
              </a:rPr>
              <a:t>(п. 5.6).</a:t>
            </a:r>
            <a:endParaRPr lang="en-US" sz="1400">
              <a:latin typeface="Arial" pitchFamily="34" charset="0"/>
              <a:cs typeface="Arial" pitchFamily="34" charset="0"/>
            </a:endParaRPr>
          </a:p>
          <a:p>
            <a:pPr indent="212725" algn="just">
              <a:tabLst>
                <a:tab pos="396875" algn="l"/>
              </a:tabLst>
            </a:pPr>
            <a:endParaRPr lang="ru-RU" sz="1600" smtClean="0"/>
          </a:p>
          <a:p>
            <a:pPr indent="212725" algn="just">
              <a:tabLst>
                <a:tab pos="396875" algn="l"/>
              </a:tabLst>
            </a:pPr>
            <a:endParaRPr lang="ru-RU" sz="1600"/>
          </a:p>
          <a:p>
            <a:pPr indent="212725" algn="just">
              <a:tabLst>
                <a:tab pos="396875" algn="l"/>
              </a:tabLst>
            </a:pPr>
            <a:r>
              <a:rPr lang="ru-RU" sz="1600" b="1">
                <a:latin typeface="Arial" pitchFamily="34" charset="0"/>
                <a:cs typeface="Arial" pitchFamily="34" charset="0"/>
              </a:rPr>
              <a:t> </a:t>
            </a:r>
            <a:r>
              <a:rPr lang="de-DE" sz="1200" b="1">
                <a:latin typeface="Arial" pitchFamily="34" charset="0"/>
                <a:cs typeface="Arial" pitchFamily="34" charset="0"/>
              </a:rPr>
              <a:t>MRA </a:t>
            </a:r>
            <a:r>
              <a:rPr lang="ru-RU" sz="1200">
                <a:latin typeface="Arial" pitchFamily="34" charset="0"/>
                <a:cs typeface="Arial" pitchFamily="34" charset="0"/>
              </a:rPr>
              <a:t>- </a:t>
            </a:r>
            <a:r>
              <a:rPr lang="en-US" sz="1200">
                <a:latin typeface="Arial" pitchFamily="34" charset="0"/>
                <a:cs typeface="Arial" pitchFamily="34" charset="0"/>
              </a:rPr>
              <a:t>The Mutual Recognition Arrangement </a:t>
            </a:r>
            <a:r>
              <a:rPr lang="ru-RU" sz="1200">
                <a:latin typeface="Arial" pitchFamily="34" charset="0"/>
                <a:cs typeface="Arial" pitchFamily="34" charset="0"/>
              </a:rPr>
              <a:t>- соглашение о взаимном признании национальных эталонов и сертификатов о калибровке и измерениях, выпускаемых национальными метрологическими институтами, подготовленное Международным комитетом по мерам </a:t>
            </a:r>
            <a:r>
              <a:rPr lang="ru-RU" sz="1200" smtClean="0">
                <a:latin typeface="Arial" pitchFamily="34" charset="0"/>
                <a:cs typeface="Arial" pitchFamily="34" charset="0"/>
              </a:rPr>
              <a:t>и </a:t>
            </a:r>
            <a:r>
              <a:rPr lang="ru-RU" sz="1200">
                <a:latin typeface="Arial" pitchFamily="34" charset="0"/>
                <a:cs typeface="Arial" pitchFamily="34" charset="0"/>
              </a:rPr>
              <a:t>весам (МКМВ)</a:t>
            </a:r>
          </a:p>
        </p:txBody>
      </p:sp>
      <p:sp>
        <p:nvSpPr>
          <p:cNvPr id="6" name="Прямоугольник 5"/>
          <p:cNvSpPr/>
          <p:nvPr/>
        </p:nvSpPr>
        <p:spPr>
          <a:xfrm>
            <a:off x="1643042" y="1184262"/>
            <a:ext cx="6929486" cy="830997"/>
          </a:xfrm>
          <a:prstGeom prst="rect">
            <a:avLst/>
          </a:prstGeom>
        </p:spPr>
        <p:txBody>
          <a:bodyPr wrap="square">
            <a:spAutoFit/>
          </a:bodyPr>
          <a:lstStyle/>
          <a:p>
            <a:pPr indent="212725" algn="ctr">
              <a:tabLst>
                <a:tab pos="396875" algn="l"/>
              </a:tabLst>
            </a:pPr>
            <a:r>
              <a:rPr lang="ru-RU" sz="1600" b="1" smtClean="0">
                <a:latin typeface="Arial" pitchFamily="34" charset="0"/>
                <a:cs typeface="Arial" pitchFamily="34" charset="0"/>
              </a:rPr>
              <a:t>Рекомендации </a:t>
            </a:r>
            <a:r>
              <a:rPr lang="de-DE" sz="1600" b="1" smtClean="0">
                <a:latin typeface="Arial" pitchFamily="34" charset="0"/>
                <a:cs typeface="Arial" pitchFamily="34" charset="0"/>
              </a:rPr>
              <a:t>ISO/IEC </a:t>
            </a:r>
            <a:r>
              <a:rPr lang="ru-RU" sz="1600" b="1" smtClean="0">
                <a:latin typeface="Arial" pitchFamily="34" charset="0"/>
                <a:cs typeface="Arial" pitchFamily="34" charset="0"/>
              </a:rPr>
              <a:t>17025:2005 по оцениванию неопределенности измерений в испытательных и калибровочных лабораториях</a:t>
            </a:r>
            <a:endParaRPr lang="ru-RU" sz="1600">
              <a:latin typeface="Arial" pitchFamily="34" charset="0"/>
              <a:cs typeface="Arial" pitchFamily="34" charset="0"/>
            </a:endParaRPr>
          </a:p>
        </p:txBody>
      </p:sp>
      <p:pic>
        <p:nvPicPr>
          <p:cNvPr id="553985" name="Picture 1" descr="C:\Documents and Settings\ADMIN\Local Settings\Temporary Internet Files\Content.IE5\67F7TXZI\MC900397975[1].wmf"/>
          <p:cNvPicPr>
            <a:picLocks noChangeAspect="1" noChangeArrowheads="1"/>
          </p:cNvPicPr>
          <p:nvPr/>
        </p:nvPicPr>
        <p:blipFill>
          <a:blip r:embed="rId2"/>
          <a:srcRect/>
          <a:stretch>
            <a:fillRect/>
          </a:stretch>
        </p:blipFill>
        <p:spPr bwMode="auto">
          <a:xfrm>
            <a:off x="428596" y="1214422"/>
            <a:ext cx="1057961" cy="1058875"/>
          </a:xfrm>
          <a:prstGeom prst="rect">
            <a:avLst/>
          </a:prstGeom>
          <a:noFill/>
        </p:spPr>
      </p:pic>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Rectangle 4"/>
          <p:cNvSpPr>
            <a:spLocks noChangeArrowheads="1"/>
          </p:cNvSpPr>
          <p:nvPr/>
        </p:nvSpPr>
        <p:spPr bwMode="auto">
          <a:xfrm>
            <a:off x="169608" y="1403104"/>
            <a:ext cx="8497887" cy="4616648"/>
          </a:xfrm>
          <a:prstGeom prst="rect">
            <a:avLst/>
          </a:prstGeom>
          <a:noFill/>
          <a:ln w="9525">
            <a:noFill/>
            <a:miter lim="800000"/>
            <a:headEnd/>
            <a:tailEnd/>
          </a:ln>
          <a:effectLst/>
        </p:spPr>
        <p:txBody>
          <a:bodyPr anchor="ctr">
            <a:spAutoFit/>
          </a:bodyPr>
          <a:lstStyle/>
          <a:p>
            <a:pPr indent="363538" algn="just"/>
            <a:r>
              <a:rPr lang="ru-RU" sz="1400" b="1">
                <a:latin typeface="Arial" pitchFamily="34" charset="0"/>
                <a:cs typeface="Arial" pitchFamily="34" charset="0"/>
              </a:rPr>
              <a:t>Основные термины и положения по оцениванию неопределенности </a:t>
            </a:r>
            <a:r>
              <a:rPr lang="ru-RU" sz="1400" b="1" smtClean="0">
                <a:latin typeface="Arial" pitchFamily="34" charset="0"/>
                <a:cs typeface="Arial" pitchFamily="34" charset="0"/>
              </a:rPr>
              <a:t>измерений, </a:t>
            </a:r>
            <a:r>
              <a:rPr lang="uk-UA" sz="1400" b="1" smtClean="0">
                <a:latin typeface="Arial" pitchFamily="34" charset="0"/>
                <a:cs typeface="Arial" pitchFamily="34" charset="0"/>
              </a:rPr>
              <a:t>согласно </a:t>
            </a:r>
            <a:r>
              <a:rPr lang="en-US" sz="1400" b="1" i="1" smtClean="0">
                <a:latin typeface="Arial" pitchFamily="34" charset="0"/>
                <a:cs typeface="Arial" pitchFamily="34" charset="0"/>
              </a:rPr>
              <a:t>GUM «Guide to the Expression of Uncertainty in Measurement»ISO, Geneva, First Edition. 1995</a:t>
            </a:r>
            <a:r>
              <a:rPr lang="uk-UA" sz="1400" b="1" smtClean="0">
                <a:latin typeface="Arial" pitchFamily="34" charset="0"/>
                <a:cs typeface="Arial" pitchFamily="34" charset="0"/>
              </a:rPr>
              <a:t> и </a:t>
            </a:r>
            <a:r>
              <a:rPr lang="en-US" sz="1400" b="1" i="1" smtClean="0"/>
              <a:t>EURACHEM </a:t>
            </a:r>
            <a:r>
              <a:rPr lang="ru-RU" sz="1400" b="1" i="1" smtClean="0"/>
              <a:t>/ </a:t>
            </a:r>
            <a:r>
              <a:rPr lang="en-US" sz="1400" b="1" i="1" smtClean="0"/>
              <a:t>CITAC Guide</a:t>
            </a:r>
            <a:r>
              <a:rPr lang="uk-UA" sz="1400" b="1" i="1" smtClean="0"/>
              <a:t> </a:t>
            </a:r>
            <a:r>
              <a:rPr lang="en-US" sz="1400" b="1" i="1" smtClean="0"/>
              <a:t>Quantifying Uncertainty Analytical Measurement</a:t>
            </a:r>
            <a:r>
              <a:rPr lang="uk-UA" sz="1400" b="1" i="1" smtClean="0"/>
              <a:t>, </a:t>
            </a:r>
            <a:r>
              <a:rPr lang="en-US" sz="1400" b="1" i="1" smtClean="0"/>
              <a:t>Second Ed.,2002.</a:t>
            </a:r>
          </a:p>
          <a:p>
            <a:pPr indent="204788" algn="just">
              <a:tabLst>
                <a:tab pos="454025" algn="l"/>
              </a:tabLst>
            </a:pPr>
            <a:r>
              <a:rPr lang="ru-RU" sz="1400" smtClean="0"/>
              <a:t> </a:t>
            </a:r>
          </a:p>
          <a:p>
            <a:pPr indent="204788" algn="just">
              <a:tabLst>
                <a:tab pos="454025" algn="l"/>
              </a:tabLst>
            </a:pPr>
            <a:r>
              <a:rPr lang="ru-RU" sz="1400" b="1" i="1" smtClean="0">
                <a:latin typeface="Arial" pitchFamily="34" charset="0"/>
                <a:cs typeface="Arial" pitchFamily="34" charset="0"/>
              </a:rPr>
              <a:t>Неопределенностью измерения </a:t>
            </a:r>
            <a:r>
              <a:rPr lang="ru-RU" sz="1400">
                <a:latin typeface="Arial" pitchFamily="34" charset="0"/>
                <a:cs typeface="Arial" pitchFamily="34" charset="0"/>
              </a:rPr>
              <a:t>называется параметр, связанный с результатом измерений и характеризующий рассеяние значений, которые могут быть обоснованно приписаны измеряемой величине</a:t>
            </a:r>
            <a:r>
              <a:rPr lang="ru-RU" sz="1400" smtClean="0">
                <a:latin typeface="Arial" pitchFamily="34" charset="0"/>
                <a:cs typeface="Arial" pitchFamily="34" charset="0"/>
              </a:rPr>
              <a:t>.</a:t>
            </a:r>
            <a:endParaRPr lang="en-US" sz="1400" smtClean="0">
              <a:latin typeface="Arial" pitchFamily="34" charset="0"/>
              <a:cs typeface="Arial" pitchFamily="34" charset="0"/>
            </a:endParaRPr>
          </a:p>
          <a:p>
            <a:pPr indent="204788" algn="just">
              <a:tabLst>
                <a:tab pos="454025" algn="l"/>
              </a:tabLst>
            </a:pPr>
            <a:r>
              <a:rPr lang="ru-RU" sz="1400" smtClean="0"/>
              <a:t>Приведенное выше определение термина </a:t>
            </a:r>
            <a:r>
              <a:rPr lang="ru-RU" sz="1400" i="1" smtClean="0"/>
              <a:t>неопределенность</a:t>
            </a:r>
            <a:r>
              <a:rPr lang="ru-RU" sz="1400" smtClean="0"/>
              <a:t> сосредотачивает внимание на интервале значений, которые, как полагает аналитик, могут быть обоснованно приписаны измеряемой величине.</a:t>
            </a:r>
            <a:endParaRPr lang="en-US" sz="1400" smtClean="0"/>
          </a:p>
          <a:p>
            <a:pPr indent="204788" algn="just">
              <a:tabLst>
                <a:tab pos="454025" algn="l"/>
              </a:tabLst>
            </a:pPr>
            <a:endParaRPr lang="en-US" sz="1400" smtClean="0"/>
          </a:p>
          <a:p>
            <a:pPr indent="261938" algn="just"/>
            <a:r>
              <a:rPr lang="ru-RU" sz="1400" b="1" i="1" smtClean="0"/>
              <a:t>Источники неопределенности</a:t>
            </a:r>
          </a:p>
          <a:p>
            <a:pPr algn="just"/>
            <a:r>
              <a:rPr lang="ru-RU" sz="1400" smtClean="0"/>
              <a:t>На практике неопределенность результата измерения может возникать вследствие влияния многих возможных источников, включая, например, такие как неполное определение измеряемой величины, пробоотбор, эффекты матрицы и мешающие влияния, условия окружающей среды, погрешности средств измерений массы и объема, неопределенности значений эталонов, приближения и допущения, являющиеся частью метода и процедуры измерений, а также случайные колебания. </a:t>
            </a:r>
          </a:p>
          <a:p>
            <a:pPr indent="204788" algn="just">
              <a:tabLst>
                <a:tab pos="454025" algn="l"/>
              </a:tabLst>
            </a:pPr>
            <a:endParaRPr lang="ru-RU" sz="1400" smtClean="0">
              <a:latin typeface="Arial" pitchFamily="34" charset="0"/>
              <a:cs typeface="Arial" pitchFamily="34" charset="0"/>
            </a:endParaRPr>
          </a:p>
          <a:p>
            <a:pPr indent="204788" algn="just">
              <a:tabLst>
                <a:tab pos="454025" algn="l"/>
              </a:tabLst>
            </a:pPr>
            <a:endParaRPr lang="ru-RU" sz="1400">
              <a:latin typeface="Arial" pitchFamily="34" charset="0"/>
              <a:cs typeface="Arial" pitchFamily="34" charset="0"/>
            </a:endParaRPr>
          </a:p>
        </p:txBody>
      </p:sp>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Rectangle 4"/>
          <p:cNvSpPr>
            <a:spLocks noChangeArrowheads="1"/>
          </p:cNvSpPr>
          <p:nvPr/>
        </p:nvSpPr>
        <p:spPr bwMode="auto">
          <a:xfrm>
            <a:off x="169608" y="1403104"/>
            <a:ext cx="8497887" cy="4616648"/>
          </a:xfrm>
          <a:prstGeom prst="rect">
            <a:avLst/>
          </a:prstGeom>
          <a:noFill/>
          <a:ln w="9525">
            <a:noFill/>
            <a:miter lim="800000"/>
            <a:headEnd/>
            <a:tailEnd/>
          </a:ln>
          <a:effectLst/>
        </p:spPr>
        <p:txBody>
          <a:bodyPr anchor="ctr">
            <a:spAutoFit/>
          </a:bodyPr>
          <a:lstStyle/>
          <a:p>
            <a:pPr indent="261938" algn="just"/>
            <a:r>
              <a:rPr lang="ru-RU" sz="1400" b="1" i="1" smtClean="0"/>
              <a:t>Стандартная неопределенность </a:t>
            </a:r>
            <a:r>
              <a:rPr lang="ru-RU" sz="1400" smtClean="0"/>
              <a:t>— неопределенность результата измерений, выраженная как стандартное отклонение.</a:t>
            </a:r>
            <a:endParaRPr lang="en-US" sz="1400" smtClean="0"/>
          </a:p>
          <a:p>
            <a:pPr indent="261938" algn="just"/>
            <a:endParaRPr lang="en-US" sz="1400" smtClean="0"/>
          </a:p>
          <a:p>
            <a:pPr indent="261938" algn="just"/>
            <a:r>
              <a:rPr lang="ru-RU" sz="1400" b="1" i="1" smtClean="0"/>
              <a:t>Суммарная стандартная неопределенность </a:t>
            </a:r>
            <a:r>
              <a:rPr lang="ru-RU" sz="1400" smtClean="0"/>
              <a:t>- стандартная неопределенность результата измерений, когда результат получают из значений ряда других величин, равная положительному квадратному корню суммы членов, причем члены являются дисперсиями или ковариациями этих других величин, взвешенными в соответствии с тем, как результат измерений изменяется в зависимости от изменения этих величин.</a:t>
            </a:r>
            <a:endParaRPr lang="en-US" sz="1400" smtClean="0"/>
          </a:p>
          <a:p>
            <a:pPr indent="261938" algn="just"/>
            <a:endParaRPr lang="en-US" sz="1400" smtClean="0"/>
          </a:p>
          <a:p>
            <a:pPr algn="just"/>
            <a:r>
              <a:rPr lang="ru-RU" sz="1400" b="1" i="1" smtClean="0"/>
              <a:t>Оценка (неопределенности) по типу А </a:t>
            </a:r>
            <a:r>
              <a:rPr lang="ru-RU" sz="1400" i="1" smtClean="0"/>
              <a:t>- </a:t>
            </a:r>
            <a:r>
              <a:rPr lang="ru-RU" sz="1400" smtClean="0"/>
              <a:t>метод оценивания неопределенности путем статистического анализа ряда наблюдений.</a:t>
            </a:r>
          </a:p>
          <a:p>
            <a:pPr algn="just"/>
            <a:endParaRPr lang="ru-RU" sz="1400" smtClean="0"/>
          </a:p>
          <a:p>
            <a:pPr algn="just"/>
            <a:r>
              <a:rPr lang="ru-RU" sz="1400" b="1" i="1" smtClean="0"/>
              <a:t>Оценка (неопределенности) по типу В </a:t>
            </a:r>
            <a:r>
              <a:rPr lang="ru-RU" sz="1400" i="1" smtClean="0"/>
              <a:t>- </a:t>
            </a:r>
            <a:r>
              <a:rPr lang="ru-RU" sz="1400" smtClean="0"/>
              <a:t>метод оценивания неопределенности иным способом, чем статистический анализ ряда наблюдений.</a:t>
            </a:r>
          </a:p>
          <a:p>
            <a:pPr algn="just"/>
            <a:endParaRPr lang="ru-RU" sz="1400" smtClean="0"/>
          </a:p>
          <a:p>
            <a:pPr algn="just"/>
            <a:r>
              <a:rPr lang="ru-RU" sz="1400" b="1" i="1" smtClean="0"/>
              <a:t>Расширенная неопределенность </a:t>
            </a:r>
            <a:r>
              <a:rPr lang="ru-RU" sz="1400" i="1" smtClean="0"/>
              <a:t>- </a:t>
            </a:r>
            <a:r>
              <a:rPr lang="ru-RU" sz="1400" smtClean="0"/>
              <a:t>величина, определяющая интервал вокруг результата измерений, в пределах которого, можно ожидать, находится большая часть распределения значений, которые с достаточным основанием могли бы быть приписаны измеряемой величине.</a:t>
            </a:r>
          </a:p>
          <a:p>
            <a:pPr algn="just"/>
            <a:endParaRPr lang="ru-RU" sz="1400" smtClean="0"/>
          </a:p>
          <a:p>
            <a:pPr algn="just"/>
            <a:r>
              <a:rPr lang="ru-RU" sz="1400" b="1" i="1" smtClean="0"/>
              <a:t>Коэффициент охвата -</a:t>
            </a:r>
            <a:r>
              <a:rPr lang="ru-RU" sz="1400" smtClean="0"/>
              <a:t> числовой коэффициент, используемый как множитель суммарной стандартной неопределенности для получения расширенной неопределенности.</a:t>
            </a:r>
            <a:endParaRPr lang="ru-RU" sz="1400">
              <a:latin typeface="Arial" pitchFamily="34" charset="0"/>
              <a:cs typeface="Arial" pitchFamily="34" charset="0"/>
            </a:endParaRPr>
          </a:p>
        </p:txBody>
      </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Rectangle 4"/>
          <p:cNvSpPr>
            <a:spLocks noChangeArrowheads="1"/>
          </p:cNvSpPr>
          <p:nvPr/>
        </p:nvSpPr>
        <p:spPr bwMode="auto">
          <a:xfrm>
            <a:off x="155094" y="1170880"/>
            <a:ext cx="8497887" cy="5416868"/>
          </a:xfrm>
          <a:prstGeom prst="rect">
            <a:avLst/>
          </a:prstGeom>
          <a:noFill/>
          <a:ln w="9525">
            <a:noFill/>
            <a:miter lim="800000"/>
            <a:headEnd/>
            <a:tailEnd/>
          </a:ln>
          <a:effectLst/>
        </p:spPr>
        <p:txBody>
          <a:bodyPr anchor="ctr">
            <a:spAutoFit/>
          </a:bodyPr>
          <a:lstStyle/>
          <a:p>
            <a:pPr indent="363538">
              <a:tabLst>
                <a:tab pos="454025" algn="l"/>
              </a:tabLst>
            </a:pPr>
            <a:r>
              <a:rPr lang="ru-RU" sz="1400" smtClean="0">
                <a:latin typeface="Arial" pitchFamily="34" charset="0"/>
                <a:cs typeface="Arial" pitchFamily="34" charset="0"/>
              </a:rPr>
              <a:t>Основные </a:t>
            </a:r>
            <a:r>
              <a:rPr lang="ru-RU" sz="1400">
                <a:latin typeface="Arial" pitchFamily="34" charset="0"/>
                <a:cs typeface="Arial" pitchFamily="34" charset="0"/>
              </a:rPr>
              <a:t>положения концепции неопределенности </a:t>
            </a:r>
            <a:r>
              <a:rPr lang="ru-RU" sz="1400" smtClean="0">
                <a:latin typeface="Arial" pitchFamily="34" charset="0"/>
                <a:cs typeface="Arial" pitchFamily="34" charset="0"/>
              </a:rPr>
              <a:t>:</a:t>
            </a:r>
          </a:p>
          <a:p>
            <a:pPr>
              <a:tabLst>
                <a:tab pos="454025" algn="l"/>
              </a:tabLst>
            </a:pPr>
            <a:endParaRPr lang="ru-RU" sz="1000">
              <a:latin typeface="Arial" pitchFamily="34" charset="0"/>
              <a:cs typeface="Arial" pitchFamily="34" charset="0"/>
            </a:endParaRPr>
          </a:p>
          <a:p>
            <a:pPr indent="204788" algn="just">
              <a:tabLst>
                <a:tab pos="454025" algn="l"/>
              </a:tabLst>
            </a:pPr>
            <a:r>
              <a:rPr lang="ru-RU" sz="1400" smtClean="0">
                <a:latin typeface="Arial" pitchFamily="34" charset="0"/>
                <a:cs typeface="Arial" pitchFamily="34" charset="0"/>
              </a:rPr>
              <a:t>1.</a:t>
            </a:r>
            <a:r>
              <a:rPr lang="en-US" sz="1400" smtClean="0">
                <a:latin typeface="Arial" pitchFamily="34" charset="0"/>
                <a:cs typeface="Arial" pitchFamily="34" charset="0"/>
              </a:rPr>
              <a:t> </a:t>
            </a:r>
            <a:r>
              <a:rPr lang="ru-RU" sz="1400" smtClean="0">
                <a:latin typeface="Arial" pitchFamily="34" charset="0"/>
                <a:cs typeface="Arial" pitchFamily="34" charset="0"/>
              </a:rPr>
              <a:t>Все </a:t>
            </a:r>
            <a:r>
              <a:rPr lang="ru-RU" sz="1400">
                <a:latin typeface="Arial" pitchFamily="34" charset="0"/>
                <a:cs typeface="Arial" pitchFamily="34" charset="0"/>
              </a:rPr>
              <a:t>составляющие неопределенности в результате измерения </a:t>
            </a:r>
            <a:r>
              <a:rPr lang="ru-RU" sz="1400" smtClean="0">
                <a:latin typeface="Arial" pitchFamily="34" charset="0"/>
                <a:cs typeface="Arial" pitchFamily="34" charset="0"/>
              </a:rPr>
              <a:t>можно</a:t>
            </a:r>
            <a:r>
              <a:rPr lang="en-US" sz="1400" smtClean="0">
                <a:latin typeface="Arial" pitchFamily="34" charset="0"/>
                <a:cs typeface="Arial" pitchFamily="34" charset="0"/>
              </a:rPr>
              <a:t> </a:t>
            </a:r>
            <a:r>
              <a:rPr lang="ru-RU" sz="1400" smtClean="0">
                <a:latin typeface="Arial" pitchFamily="34" charset="0"/>
                <a:cs typeface="Arial" pitchFamily="34" charset="0"/>
              </a:rPr>
              <a:t>сгруппировать </a:t>
            </a:r>
            <a:r>
              <a:rPr lang="ru-RU" sz="1400">
                <a:latin typeface="Arial" pitchFamily="34" charset="0"/>
                <a:cs typeface="Arial" pitchFamily="34" charset="0"/>
              </a:rPr>
              <a:t>в две категории </a:t>
            </a:r>
            <a:r>
              <a:rPr lang="ru-RU" sz="1400" b="1" i="1">
                <a:latin typeface="Arial" pitchFamily="34" charset="0"/>
                <a:cs typeface="Arial" pitchFamily="34" charset="0"/>
              </a:rPr>
              <a:t>в соответствии со способом их оценивания:</a:t>
            </a:r>
            <a:endParaRPr lang="ru-RU" sz="1400">
              <a:latin typeface="Arial" pitchFamily="34" charset="0"/>
              <a:cs typeface="Arial" pitchFamily="34" charset="0"/>
            </a:endParaRPr>
          </a:p>
          <a:p>
            <a:pPr indent="204788" algn="just">
              <a:tabLst>
                <a:tab pos="454025" algn="l"/>
              </a:tabLst>
            </a:pPr>
            <a:r>
              <a:rPr lang="ru-RU" sz="1400" b="1" i="1">
                <a:latin typeface="Arial" pitchFamily="34" charset="0"/>
                <a:cs typeface="Arial" pitchFamily="34" charset="0"/>
              </a:rPr>
              <a:t>А</a:t>
            </a:r>
            <a:r>
              <a:rPr lang="ru-RU" sz="1400" i="1">
                <a:latin typeface="Arial" pitchFamily="34" charset="0"/>
                <a:cs typeface="Arial" pitchFamily="34" charset="0"/>
              </a:rPr>
              <a:t> - </a:t>
            </a:r>
            <a:r>
              <a:rPr lang="ru-RU" sz="1400">
                <a:latin typeface="Arial" pitchFamily="34" charset="0"/>
                <a:cs typeface="Arial" pitchFamily="34" charset="0"/>
              </a:rPr>
              <a:t>составляющие, оцениваемые путем применения статистических методов (обработкой результатов многократных измерений);</a:t>
            </a:r>
          </a:p>
          <a:p>
            <a:pPr indent="204788" algn="just">
              <a:tabLst>
                <a:tab pos="454025" algn="l"/>
              </a:tabLst>
            </a:pPr>
            <a:r>
              <a:rPr lang="ru-RU" sz="1400" b="1" i="1">
                <a:latin typeface="Arial" pitchFamily="34" charset="0"/>
                <a:cs typeface="Arial" pitchFamily="34" charset="0"/>
              </a:rPr>
              <a:t>В - </a:t>
            </a:r>
            <a:r>
              <a:rPr lang="ru-RU" sz="1400">
                <a:latin typeface="Arial" pitchFamily="34" charset="0"/>
                <a:cs typeface="Arial" pitchFamily="34" charset="0"/>
              </a:rPr>
              <a:t>составляющие, оцениваемые другим способом (по характеристикам, взятым из предыдущих экспериментов, из паспорта на прибор, методик выполнения измерений, из справочников и т.д.). К источникам этих неопределенностей относятся: случайные погрешности однократных измерений; поправки, вводимые в результат измерения, неисключенные систематические погрешности, погрешности справочных данных и т.д</a:t>
            </a:r>
            <a:r>
              <a:rPr lang="ru-RU" sz="1400" smtClean="0">
                <a:latin typeface="Arial" pitchFamily="34" charset="0"/>
                <a:cs typeface="Arial" pitchFamily="34" charset="0"/>
              </a:rPr>
              <a:t>. </a:t>
            </a:r>
            <a:endParaRPr lang="en-US" sz="1400" smtClean="0">
              <a:latin typeface="Arial" pitchFamily="34" charset="0"/>
              <a:cs typeface="Arial" pitchFamily="34" charset="0"/>
            </a:endParaRPr>
          </a:p>
          <a:p>
            <a:pPr indent="204788" algn="just">
              <a:tabLst>
                <a:tab pos="454025" algn="l"/>
              </a:tabLst>
            </a:pPr>
            <a:r>
              <a:rPr lang="ru-RU" sz="1400" smtClean="0">
                <a:latin typeface="Arial" pitchFamily="34" charset="0"/>
                <a:cs typeface="Arial" pitchFamily="34" charset="0"/>
              </a:rPr>
              <a:t>2. Составляющие типа </a:t>
            </a:r>
            <a:r>
              <a:rPr lang="ru-RU" sz="1400" b="1" i="1" smtClean="0">
                <a:latin typeface="Arial" pitchFamily="34" charset="0"/>
                <a:cs typeface="Arial" pitchFamily="34" charset="0"/>
              </a:rPr>
              <a:t>А</a:t>
            </a:r>
            <a:r>
              <a:rPr lang="ru-RU" sz="1400" smtClean="0">
                <a:latin typeface="Arial" pitchFamily="34" charset="0"/>
                <a:cs typeface="Arial" pitchFamily="34" charset="0"/>
              </a:rPr>
              <a:t> оцениваются как стандартные (среднеквадратические) отклонения     средних  арифметических  многократных  наблюдений (неопределенности типа </a:t>
            </a:r>
            <a:r>
              <a:rPr lang="ru-RU" sz="1400" b="1" i="1" smtClean="0">
                <a:latin typeface="Arial" pitchFamily="34" charset="0"/>
                <a:cs typeface="Arial" pitchFamily="34" charset="0"/>
              </a:rPr>
              <a:t>А</a:t>
            </a:r>
            <a:r>
              <a:rPr lang="ru-RU" sz="1400" i="1" smtClean="0">
                <a:latin typeface="Arial" pitchFamily="34" charset="0"/>
                <a:cs typeface="Arial" pitchFamily="34" charset="0"/>
              </a:rPr>
              <a:t> - </a:t>
            </a:r>
            <a:r>
              <a:rPr lang="en-US" sz="1400" b="1" i="1" smtClean="0">
                <a:latin typeface="Arial" pitchFamily="34" charset="0"/>
                <a:cs typeface="Arial" pitchFamily="34" charset="0"/>
              </a:rPr>
              <a:t>u</a:t>
            </a:r>
            <a:r>
              <a:rPr lang="en-US" sz="1400" b="1" i="1" baseline="-25000" smtClean="0">
                <a:latin typeface="Arial" pitchFamily="34" charset="0"/>
                <a:cs typeface="Arial" pitchFamily="34" charset="0"/>
              </a:rPr>
              <a:t>A</a:t>
            </a:r>
            <a:r>
              <a:rPr lang="ru-RU" sz="1400" i="1" smtClean="0">
                <a:latin typeface="Arial" pitchFamily="34" charset="0"/>
                <a:cs typeface="Arial" pitchFamily="34" charset="0"/>
              </a:rPr>
              <a:t>).</a:t>
            </a:r>
            <a:r>
              <a:rPr lang="ru-RU" sz="1400" smtClean="0">
                <a:latin typeface="Arial" pitchFamily="34" charset="0"/>
                <a:cs typeface="Arial" pitchFamily="34" charset="0"/>
              </a:rPr>
              <a:t> Эти составляющие характеризуются числами</a:t>
            </a:r>
            <a:r>
              <a:rPr lang="en-US" sz="1400" smtClean="0">
                <a:latin typeface="Arial" pitchFamily="34" charset="0"/>
                <a:cs typeface="Arial" pitchFamily="34" charset="0"/>
              </a:rPr>
              <a:t> </a:t>
            </a:r>
            <a:r>
              <a:rPr lang="ru-RU" sz="1400" smtClean="0">
                <a:latin typeface="Arial" pitchFamily="34" charset="0"/>
                <a:cs typeface="Arial" pitchFamily="34" charset="0"/>
              </a:rPr>
              <a:t>степеней свободы </a:t>
            </a:r>
            <a:r>
              <a:rPr lang="el-GR" sz="1400" b="1" i="1" smtClean="0">
                <a:latin typeface="Arial" pitchFamily="34" charset="0"/>
                <a:cs typeface="Arial" pitchFamily="34" charset="0"/>
              </a:rPr>
              <a:t>ν</a:t>
            </a:r>
            <a:r>
              <a:rPr lang="ru-RU" sz="1400" smtClean="0">
                <a:latin typeface="Arial" pitchFamily="34" charset="0"/>
                <a:cs typeface="Arial" pitchFamily="34" charset="0"/>
              </a:rPr>
              <a:t> (для прямых многократных измерений </a:t>
            </a:r>
            <a:r>
              <a:rPr lang="el-GR" sz="1400" b="1" i="1" smtClean="0">
                <a:latin typeface="Arial" pitchFamily="34" charset="0"/>
                <a:cs typeface="Arial" pitchFamily="34" charset="0"/>
              </a:rPr>
              <a:t>ν</a:t>
            </a:r>
            <a:r>
              <a:rPr lang="ru-RU" sz="1400" b="1" i="1" smtClean="0">
                <a:latin typeface="Arial" pitchFamily="34" charset="0"/>
                <a:cs typeface="Arial" pitchFamily="34" charset="0"/>
              </a:rPr>
              <a:t> = </a:t>
            </a:r>
            <a:r>
              <a:rPr lang="en-US" sz="1400" b="1" i="1" smtClean="0">
                <a:latin typeface="Arial" pitchFamily="34" charset="0"/>
                <a:cs typeface="Arial" pitchFamily="34" charset="0"/>
              </a:rPr>
              <a:t>n</a:t>
            </a:r>
            <a:r>
              <a:rPr lang="ru-RU" sz="1400" b="1" i="1" smtClean="0">
                <a:latin typeface="Arial" pitchFamily="34" charset="0"/>
                <a:cs typeface="Arial" pitchFamily="34" charset="0"/>
              </a:rPr>
              <a:t> </a:t>
            </a:r>
            <a:r>
              <a:rPr lang="ru-RU" sz="1400" i="1" smtClean="0">
                <a:latin typeface="Arial" pitchFamily="34" charset="0"/>
                <a:cs typeface="Arial" pitchFamily="34" charset="0"/>
              </a:rPr>
              <a:t>-1</a:t>
            </a:r>
            <a:r>
              <a:rPr lang="ru-RU" sz="1400" smtClean="0">
                <a:latin typeface="Arial" pitchFamily="34" charset="0"/>
                <a:cs typeface="Arial" pitchFamily="34" charset="0"/>
              </a:rPr>
              <a:t> , где </a:t>
            </a:r>
            <a:r>
              <a:rPr lang="en-US" sz="1400" b="1" i="1" smtClean="0">
                <a:latin typeface="Arial" pitchFamily="34" charset="0"/>
                <a:cs typeface="Arial" pitchFamily="34" charset="0"/>
              </a:rPr>
              <a:t>n</a:t>
            </a:r>
            <a:r>
              <a:rPr lang="ru-RU" sz="1400" b="1" i="1" smtClean="0">
                <a:latin typeface="Arial" pitchFamily="34" charset="0"/>
                <a:cs typeface="Arial" pitchFamily="34" charset="0"/>
              </a:rPr>
              <a:t> -</a:t>
            </a:r>
            <a:r>
              <a:rPr lang="en-US" sz="1400" b="1" i="1" smtClean="0">
                <a:latin typeface="Arial" pitchFamily="34" charset="0"/>
                <a:cs typeface="Arial" pitchFamily="34" charset="0"/>
              </a:rPr>
              <a:t> </a:t>
            </a:r>
            <a:r>
              <a:rPr lang="ru-RU" sz="1400" smtClean="0">
                <a:latin typeface="Arial" pitchFamily="34" charset="0"/>
                <a:cs typeface="Arial" pitchFamily="34" charset="0"/>
              </a:rPr>
              <a:t>количество многократных наблюдений, выполненных при измерении). Если между составляющими типа </a:t>
            </a:r>
            <a:r>
              <a:rPr lang="ru-RU" sz="1400" b="1" i="1" smtClean="0">
                <a:latin typeface="Arial" pitchFamily="34" charset="0"/>
                <a:cs typeface="Arial" pitchFamily="34" charset="0"/>
              </a:rPr>
              <a:t>А</a:t>
            </a:r>
            <a:r>
              <a:rPr lang="ru-RU" sz="1400" i="1" smtClean="0">
                <a:latin typeface="Arial" pitchFamily="34" charset="0"/>
                <a:cs typeface="Arial" pitchFamily="34" charset="0"/>
              </a:rPr>
              <a:t> </a:t>
            </a:r>
            <a:r>
              <a:rPr lang="ru-RU" sz="1400" smtClean="0">
                <a:latin typeface="Arial" pitchFamily="34" charset="0"/>
                <a:cs typeface="Arial" pitchFamily="34" charset="0"/>
              </a:rPr>
              <a:t>наблюдается статистическая взаимосвязь</a:t>
            </a:r>
            <a:r>
              <a:rPr lang="en-US" sz="1400" smtClean="0">
                <a:latin typeface="Arial" pitchFamily="34" charset="0"/>
                <a:cs typeface="Arial" pitchFamily="34" charset="0"/>
              </a:rPr>
              <a:t> </a:t>
            </a:r>
            <a:r>
              <a:rPr lang="ru-RU" sz="1400" smtClean="0">
                <a:latin typeface="Arial" pitchFamily="34" charset="0"/>
                <a:cs typeface="Arial" pitchFamily="34" charset="0"/>
              </a:rPr>
              <a:t>(корреляция), то необходимо</a:t>
            </a:r>
            <a:r>
              <a:rPr lang="en-US" sz="1400" smtClean="0">
                <a:latin typeface="Arial" pitchFamily="34" charset="0"/>
                <a:cs typeface="Arial" pitchFamily="34" charset="0"/>
              </a:rPr>
              <a:t> </a:t>
            </a:r>
            <a:r>
              <a:rPr lang="ru-RU" sz="1400" smtClean="0">
                <a:latin typeface="Arial" pitchFamily="34" charset="0"/>
                <a:cs typeface="Arial" pitchFamily="34" charset="0"/>
              </a:rPr>
              <a:t>указывать коэффициенты корреляции</a:t>
            </a:r>
            <a:r>
              <a:rPr lang="en-US" sz="1400" smtClean="0">
                <a:latin typeface="Arial" pitchFamily="34" charset="0"/>
                <a:cs typeface="Arial" pitchFamily="34" charset="0"/>
              </a:rPr>
              <a:t> </a:t>
            </a:r>
            <a:r>
              <a:rPr lang="en-US" sz="1400" b="1" i="1" smtClean="0">
                <a:latin typeface="Arial" pitchFamily="34" charset="0"/>
                <a:cs typeface="Arial" pitchFamily="34" charset="0"/>
              </a:rPr>
              <a:t>r(x</a:t>
            </a:r>
            <a:r>
              <a:rPr lang="en-US" sz="1400" b="1" i="1" baseline="-10000" smtClean="0">
                <a:latin typeface="Arial" pitchFamily="34" charset="0"/>
                <a:cs typeface="Arial" pitchFamily="34" charset="0"/>
              </a:rPr>
              <a:t>i</a:t>
            </a:r>
            <a:r>
              <a:rPr lang="en-US" sz="1400" b="1" i="1" smtClean="0">
                <a:latin typeface="Arial" pitchFamily="34" charset="0"/>
                <a:cs typeface="Arial" pitchFamily="34" charset="0"/>
              </a:rPr>
              <a:t>,x</a:t>
            </a:r>
            <a:r>
              <a:rPr lang="en-US" sz="1400" b="1" i="1" baseline="-10000" smtClean="0">
                <a:latin typeface="Arial" pitchFamily="34" charset="0"/>
                <a:cs typeface="Arial" pitchFamily="34" charset="0"/>
              </a:rPr>
              <a:t>j</a:t>
            </a:r>
            <a:r>
              <a:rPr lang="en-US" sz="1400" b="1" i="1" smtClean="0">
                <a:latin typeface="Arial" pitchFamily="34" charset="0"/>
                <a:cs typeface="Arial" pitchFamily="34" charset="0"/>
              </a:rPr>
              <a:t>)=r</a:t>
            </a:r>
            <a:r>
              <a:rPr lang="en-US" sz="1400" b="1" i="1" baseline="-10000" smtClean="0">
                <a:latin typeface="Arial" pitchFamily="34" charset="0"/>
                <a:cs typeface="Arial" pitchFamily="34" charset="0"/>
              </a:rPr>
              <a:t>ij.</a:t>
            </a:r>
          </a:p>
          <a:p>
            <a:pPr indent="204788" algn="just">
              <a:tabLst>
                <a:tab pos="454025" algn="l"/>
              </a:tabLst>
            </a:pPr>
            <a:r>
              <a:rPr lang="ru-RU" sz="1400" smtClean="0">
                <a:latin typeface="Arial" pitchFamily="34" charset="0"/>
                <a:cs typeface="Arial" pitchFamily="34" charset="0"/>
              </a:rPr>
              <a:t>3.</a:t>
            </a:r>
            <a:r>
              <a:rPr lang="en-US" sz="1400" smtClean="0">
                <a:latin typeface="Arial" pitchFamily="34" charset="0"/>
                <a:cs typeface="Arial" pitchFamily="34" charset="0"/>
              </a:rPr>
              <a:t> </a:t>
            </a:r>
            <a:r>
              <a:rPr lang="ru-RU" sz="1400" smtClean="0">
                <a:latin typeface="Arial" pitchFamily="34" charset="0"/>
                <a:cs typeface="Arial" pitchFamily="34" charset="0"/>
              </a:rPr>
              <a:t>Составляющие типа </a:t>
            </a:r>
            <a:r>
              <a:rPr lang="ru-RU" sz="1400" b="1" i="1" smtClean="0">
                <a:latin typeface="Arial" pitchFamily="34" charset="0"/>
                <a:cs typeface="Arial" pitchFamily="34" charset="0"/>
              </a:rPr>
              <a:t>В </a:t>
            </a:r>
            <a:r>
              <a:rPr lang="ru-RU" sz="1400" smtClean="0">
                <a:latin typeface="Arial" pitchFamily="34" charset="0"/>
                <a:cs typeface="Arial" pitchFamily="34" charset="0"/>
              </a:rPr>
              <a:t>также оцениваются как </a:t>
            </a:r>
            <a:r>
              <a:rPr lang="ru-RU" sz="1400" b="1" i="1" smtClean="0">
                <a:latin typeface="Arial" pitchFamily="34" charset="0"/>
                <a:cs typeface="Arial" pitchFamily="34" charset="0"/>
              </a:rPr>
              <a:t>предполагаемые</a:t>
            </a:r>
            <a:r>
              <a:rPr lang="en-US" sz="1400" b="1" i="1" smtClean="0">
                <a:latin typeface="Arial" pitchFamily="34" charset="0"/>
                <a:cs typeface="Arial" pitchFamily="34" charset="0"/>
              </a:rPr>
              <a:t> </a:t>
            </a:r>
            <a:r>
              <a:rPr lang="ru-RU" sz="1400" smtClean="0">
                <a:latin typeface="Arial" pitchFamily="34" charset="0"/>
                <a:cs typeface="Arial" pitchFamily="34" charset="0"/>
              </a:rPr>
              <a:t>стандартные </a:t>
            </a:r>
            <a:r>
              <a:rPr lang="en-US" sz="1400" smtClean="0">
                <a:latin typeface="Arial" pitchFamily="34" charset="0"/>
                <a:cs typeface="Arial" pitchFamily="34" charset="0"/>
              </a:rPr>
              <a:t>(</a:t>
            </a:r>
            <a:r>
              <a:rPr lang="ru-RU" sz="1400" smtClean="0">
                <a:latin typeface="Arial" pitchFamily="34" charset="0"/>
                <a:cs typeface="Arial" pitchFamily="34" charset="0"/>
              </a:rPr>
              <a:t>среднеквадратические) отклонения, получаемые из известных</a:t>
            </a:r>
            <a:r>
              <a:rPr lang="en-US" sz="1400" smtClean="0">
                <a:latin typeface="Arial" pitchFamily="34" charset="0"/>
                <a:cs typeface="Arial" pitchFamily="34" charset="0"/>
              </a:rPr>
              <a:t> </a:t>
            </a:r>
            <a:r>
              <a:rPr lang="ru-RU" sz="1400" smtClean="0">
                <a:latin typeface="Arial" pitchFamily="34" charset="0"/>
                <a:cs typeface="Arial" pitchFamily="34" charset="0"/>
              </a:rPr>
              <a:t>границ,  в  которых  могут находиться     значения  этих  составляющих (неопределенности типа </a:t>
            </a:r>
            <a:r>
              <a:rPr lang="ru-RU" sz="1400" b="1" i="1" smtClean="0">
                <a:latin typeface="Arial" pitchFamily="34" charset="0"/>
                <a:cs typeface="Arial" pitchFamily="34" charset="0"/>
              </a:rPr>
              <a:t>В - </a:t>
            </a:r>
            <a:r>
              <a:rPr lang="en-US" sz="1400" i="1" smtClean="0">
                <a:latin typeface="Arial" pitchFamily="34" charset="0"/>
                <a:cs typeface="Arial" pitchFamily="34" charset="0"/>
              </a:rPr>
              <a:t>u</a:t>
            </a:r>
            <a:r>
              <a:rPr lang="en-US" sz="1400" i="1" baseline="-25000" smtClean="0">
                <a:latin typeface="Arial" pitchFamily="34" charset="0"/>
                <a:cs typeface="Arial" pitchFamily="34" charset="0"/>
              </a:rPr>
              <a:t>B</a:t>
            </a:r>
            <a:r>
              <a:rPr lang="ru-RU" sz="1400" b="1" i="1" smtClean="0">
                <a:latin typeface="Arial" pitchFamily="34" charset="0"/>
                <a:cs typeface="Arial" pitchFamily="34" charset="0"/>
              </a:rPr>
              <a:t> ). </a:t>
            </a:r>
            <a:r>
              <a:rPr lang="ru-RU" sz="1400" smtClean="0">
                <a:latin typeface="Arial" pitchFamily="34" charset="0"/>
                <a:cs typeface="Arial" pitchFamily="34" charset="0"/>
              </a:rPr>
              <a:t>Между</a:t>
            </a:r>
            <a:r>
              <a:rPr lang="en-US" sz="1400" smtClean="0">
                <a:latin typeface="Arial" pitchFamily="34" charset="0"/>
                <a:cs typeface="Arial" pitchFamily="34" charset="0"/>
              </a:rPr>
              <a:t> </a:t>
            </a:r>
            <a:r>
              <a:rPr lang="ru-RU" sz="1400" smtClean="0">
                <a:latin typeface="Arial" pitchFamily="34" charset="0"/>
                <a:cs typeface="Arial" pitchFamily="34" charset="0"/>
              </a:rPr>
              <a:t>составляющими типа </a:t>
            </a:r>
            <a:r>
              <a:rPr lang="ru-RU" sz="1400" b="1" i="1" smtClean="0">
                <a:latin typeface="Arial" pitchFamily="34" charset="0"/>
                <a:cs typeface="Arial" pitchFamily="34" charset="0"/>
              </a:rPr>
              <a:t>В </a:t>
            </a:r>
            <a:r>
              <a:rPr lang="ru-RU" sz="1400" smtClean="0">
                <a:latin typeface="Arial" pitchFamily="34" charset="0"/>
                <a:cs typeface="Arial" pitchFamily="34" charset="0"/>
              </a:rPr>
              <a:t>может существовать </a:t>
            </a:r>
            <a:r>
              <a:rPr lang="ru-RU" sz="1400" b="1" i="1" smtClean="0">
                <a:latin typeface="Arial" pitchFamily="34" charset="0"/>
                <a:cs typeface="Arial" pitchFamily="34" charset="0"/>
              </a:rPr>
              <a:t>предполагаемая </a:t>
            </a:r>
            <a:r>
              <a:rPr lang="ru-RU" sz="1400" smtClean="0">
                <a:latin typeface="Arial" pitchFamily="34" charset="0"/>
                <a:cs typeface="Arial" pitchFamily="34" charset="0"/>
              </a:rPr>
              <a:t>взаимосвязь, тогда следует указывать коэффициенты предполагаемой корреляции.</a:t>
            </a:r>
          </a:p>
          <a:p>
            <a:pPr indent="204788" algn="just">
              <a:tabLst>
                <a:tab pos="454025" algn="l"/>
              </a:tabLst>
            </a:pPr>
            <a:r>
              <a:rPr lang="ru-RU" sz="1400" smtClean="0">
                <a:latin typeface="Arial" pitchFamily="34" charset="0"/>
                <a:cs typeface="Arial" pitchFamily="34" charset="0"/>
              </a:rPr>
              <a:t>4. Суммарная стандартная (среднеквадратическая) неопределенность </a:t>
            </a:r>
            <a:r>
              <a:rPr lang="en-US" sz="1400" b="1" i="1" smtClean="0">
                <a:latin typeface="Arial" pitchFamily="34" charset="0"/>
                <a:cs typeface="Arial" pitchFamily="34" charset="0"/>
              </a:rPr>
              <a:t>u</a:t>
            </a:r>
            <a:r>
              <a:rPr lang="ru-RU" sz="1400" b="1" i="1" baseline="-25000" smtClean="0">
                <a:latin typeface="Arial" pitchFamily="34" charset="0"/>
                <a:cs typeface="Arial" pitchFamily="34" charset="0"/>
              </a:rPr>
              <a:t>с</a:t>
            </a:r>
            <a:r>
              <a:rPr lang="en-US" sz="1400" i="1" baseline="-25000" smtClean="0">
                <a:latin typeface="Arial" pitchFamily="34" charset="0"/>
                <a:cs typeface="Arial" pitchFamily="34" charset="0"/>
              </a:rPr>
              <a:t> </a:t>
            </a:r>
            <a:r>
              <a:rPr lang="ru-RU" sz="1400" smtClean="0">
                <a:latin typeface="Arial" pitchFamily="34" charset="0"/>
                <a:cs typeface="Arial" pitchFamily="34" charset="0"/>
              </a:rPr>
              <a:t>рассчитывается по правилу суммирования дисперсий :</a:t>
            </a:r>
          </a:p>
          <a:p>
            <a:pPr indent="204788" algn="just">
              <a:tabLst>
                <a:tab pos="454025" algn="l"/>
              </a:tabLst>
            </a:pPr>
            <a:endParaRPr lang="en-US" sz="1400">
              <a:latin typeface="Arial" pitchFamily="34" charset="0"/>
              <a:cs typeface="Arial" pitchFamily="34" charset="0"/>
            </a:endParaRPr>
          </a:p>
        </p:txBody>
      </p:sp>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aphicFrame>
        <p:nvGraphicFramePr>
          <p:cNvPr id="98306" name="Object 2"/>
          <p:cNvGraphicFramePr>
            <a:graphicFrameLocks noChangeAspect="1"/>
          </p:cNvGraphicFramePr>
          <p:nvPr/>
        </p:nvGraphicFramePr>
        <p:xfrm>
          <a:off x="3643306" y="1285860"/>
          <a:ext cx="1584325" cy="503238"/>
        </p:xfrm>
        <a:graphic>
          <a:graphicData uri="http://schemas.openxmlformats.org/presentationml/2006/ole">
            <p:oleObj spid="_x0000_s21506" name="Формула" r:id="rId3" imgW="888840" imgH="266400" progId="Equation.3">
              <p:embed/>
            </p:oleObj>
          </a:graphicData>
        </a:graphic>
      </p:graphicFrame>
      <p:sp>
        <p:nvSpPr>
          <p:cNvPr id="5" name="Rectangle 6"/>
          <p:cNvSpPr>
            <a:spLocks noChangeArrowheads="1"/>
          </p:cNvSpPr>
          <p:nvPr/>
        </p:nvSpPr>
        <p:spPr bwMode="auto">
          <a:xfrm>
            <a:off x="285720" y="1928802"/>
            <a:ext cx="8358246" cy="954107"/>
          </a:xfrm>
          <a:prstGeom prst="rect">
            <a:avLst/>
          </a:prstGeom>
          <a:noFill/>
          <a:ln w="9525">
            <a:noFill/>
            <a:miter lim="800000"/>
            <a:headEnd/>
            <a:tailEnd/>
          </a:ln>
          <a:effectLst/>
        </p:spPr>
        <p:txBody>
          <a:bodyPr wrap="square">
            <a:spAutoFit/>
          </a:bodyPr>
          <a:lstStyle/>
          <a:p>
            <a:pPr indent="174625" algn="just"/>
            <a:r>
              <a:rPr lang="ru-RU" sz="1400">
                <a:latin typeface="Arial" pitchFamily="34" charset="0"/>
                <a:cs typeface="Arial" pitchFamily="34" charset="0"/>
              </a:rPr>
              <a:t>5. Интервальной </a:t>
            </a:r>
            <a:r>
              <a:rPr lang="ru-RU" sz="1400" smtClean="0">
                <a:latin typeface="Arial" pitchFamily="34" charset="0"/>
                <a:cs typeface="Arial" pitchFamily="34" charset="0"/>
              </a:rPr>
              <a:t> </a:t>
            </a:r>
            <a:r>
              <a:rPr lang="ru-RU" sz="1400">
                <a:latin typeface="Arial" pitchFamily="34" charset="0"/>
                <a:cs typeface="Arial" pitchFamily="34" charset="0"/>
              </a:rPr>
              <a:t>оценкой </a:t>
            </a:r>
            <a:r>
              <a:rPr lang="ru-RU" sz="1400" smtClean="0">
                <a:latin typeface="Arial" pitchFamily="34" charset="0"/>
                <a:cs typeface="Arial" pitchFamily="34" charset="0"/>
              </a:rPr>
              <a:t> </a:t>
            </a:r>
            <a:r>
              <a:rPr lang="ru-RU" sz="1400">
                <a:latin typeface="Arial" pitchFamily="34" charset="0"/>
                <a:cs typeface="Arial" pitchFamily="34" charset="0"/>
              </a:rPr>
              <a:t>неопределенности </a:t>
            </a:r>
            <a:r>
              <a:rPr lang="ru-RU" sz="1400" smtClean="0">
                <a:latin typeface="Arial" pitchFamily="34" charset="0"/>
                <a:cs typeface="Arial" pitchFamily="34" charset="0"/>
              </a:rPr>
              <a:t> является  расширенная</a:t>
            </a:r>
            <a:r>
              <a:rPr lang="en-US" sz="1400" smtClean="0">
                <a:latin typeface="Arial" pitchFamily="34" charset="0"/>
                <a:cs typeface="Arial" pitchFamily="34" charset="0"/>
              </a:rPr>
              <a:t> </a:t>
            </a:r>
            <a:r>
              <a:rPr lang="ru-RU" sz="1400" smtClean="0">
                <a:latin typeface="Arial" pitchFamily="34" charset="0"/>
                <a:cs typeface="Arial" pitchFamily="34" charset="0"/>
              </a:rPr>
              <a:t>неопределенность</a:t>
            </a:r>
            <a:r>
              <a:rPr lang="en-US" sz="1400" smtClean="0">
                <a:latin typeface="Arial" pitchFamily="34" charset="0"/>
                <a:cs typeface="Arial" pitchFamily="34" charset="0"/>
              </a:rPr>
              <a:t> </a:t>
            </a:r>
            <a:r>
              <a:rPr lang="en-US" sz="1400" b="1" i="1" smtClean="0">
                <a:latin typeface="Arial" pitchFamily="34" charset="0"/>
                <a:cs typeface="Arial" pitchFamily="34" charset="0"/>
              </a:rPr>
              <a:t>U, </a:t>
            </a:r>
            <a:r>
              <a:rPr lang="ru-RU" sz="1400" smtClean="0">
                <a:latin typeface="Arial" pitchFamily="34" charset="0"/>
                <a:cs typeface="Arial" pitchFamily="34" charset="0"/>
              </a:rPr>
              <a:t>которую </a:t>
            </a:r>
            <a:r>
              <a:rPr lang="ru-RU" sz="1400">
                <a:latin typeface="Arial" pitchFamily="34" charset="0"/>
                <a:cs typeface="Arial" pitchFamily="34" charset="0"/>
              </a:rPr>
              <a:t>получают путем умножения </a:t>
            </a:r>
            <a:r>
              <a:rPr lang="ru-RU" sz="1400" smtClean="0">
                <a:latin typeface="Arial" pitchFamily="34" charset="0"/>
                <a:cs typeface="Arial" pitchFamily="34" charset="0"/>
              </a:rPr>
              <a:t>стандартной</a:t>
            </a:r>
            <a:r>
              <a:rPr lang="en-US" sz="1400" smtClean="0">
                <a:latin typeface="Arial" pitchFamily="34" charset="0"/>
                <a:cs typeface="Arial" pitchFamily="34" charset="0"/>
              </a:rPr>
              <a:t> </a:t>
            </a:r>
            <a:r>
              <a:rPr lang="ru-RU" sz="1400" smtClean="0">
                <a:latin typeface="Arial" pitchFamily="34" charset="0"/>
                <a:cs typeface="Arial" pitchFamily="34" charset="0"/>
              </a:rPr>
              <a:t>суммарной </a:t>
            </a:r>
            <a:r>
              <a:rPr lang="ru-RU" sz="1400">
                <a:latin typeface="Arial" pitchFamily="34" charset="0"/>
                <a:cs typeface="Arial" pitchFamily="34" charset="0"/>
              </a:rPr>
              <a:t>неопределенности </a:t>
            </a:r>
            <a:r>
              <a:rPr lang="en-US" sz="1400" b="1" i="1">
                <a:latin typeface="Arial" pitchFamily="34" charset="0"/>
                <a:cs typeface="Arial" pitchFamily="34" charset="0"/>
              </a:rPr>
              <a:t>u</a:t>
            </a:r>
            <a:r>
              <a:rPr lang="ru-RU" sz="1400" b="1" i="1" baseline="-14000">
                <a:latin typeface="Arial" pitchFamily="34" charset="0"/>
                <a:cs typeface="Arial" pitchFamily="34" charset="0"/>
              </a:rPr>
              <a:t>С</a:t>
            </a:r>
            <a:r>
              <a:rPr lang="ru-RU" sz="1400" i="1">
                <a:latin typeface="Arial" pitchFamily="34" charset="0"/>
                <a:cs typeface="Arial" pitchFamily="34" charset="0"/>
              </a:rPr>
              <a:t> </a:t>
            </a:r>
            <a:r>
              <a:rPr lang="ru-RU" sz="1400">
                <a:latin typeface="Arial" pitchFamily="34" charset="0"/>
                <a:cs typeface="Arial" pitchFamily="34" charset="0"/>
              </a:rPr>
              <a:t>на так </a:t>
            </a:r>
            <a:r>
              <a:rPr lang="ru-RU" sz="1400" smtClean="0">
                <a:latin typeface="Arial" pitchFamily="34" charset="0"/>
                <a:cs typeface="Arial" pitchFamily="34" charset="0"/>
              </a:rPr>
              <a:t>называемый </a:t>
            </a:r>
            <a:r>
              <a:rPr lang="ru-RU" sz="1400">
                <a:latin typeface="Arial" pitchFamily="34" charset="0"/>
                <a:cs typeface="Arial" pitchFamily="34" charset="0"/>
              </a:rPr>
              <a:t>коэффициент охвата </a:t>
            </a:r>
            <a:r>
              <a:rPr lang="en-US" sz="1400" b="1" i="1">
                <a:latin typeface="Arial" pitchFamily="34" charset="0"/>
                <a:cs typeface="Arial" pitchFamily="34" charset="0"/>
              </a:rPr>
              <a:t>k</a:t>
            </a:r>
            <a:r>
              <a:rPr lang="ru-RU" sz="1400">
                <a:latin typeface="Arial" pitchFamily="34" charset="0"/>
                <a:cs typeface="Arial" pitchFamily="34" charset="0"/>
              </a:rPr>
              <a:t>. При указании расширенной неопределенности указывают уровень </a:t>
            </a:r>
            <a:r>
              <a:rPr lang="ru-RU" sz="1400" smtClean="0">
                <a:latin typeface="Arial" pitchFamily="34" charset="0"/>
                <a:cs typeface="Arial" pitchFamily="34" charset="0"/>
              </a:rPr>
              <a:t>доверия</a:t>
            </a:r>
            <a:r>
              <a:rPr lang="en-US" sz="1400" smtClean="0">
                <a:latin typeface="Arial" pitchFamily="34" charset="0"/>
                <a:cs typeface="Arial" pitchFamily="34" charset="0"/>
              </a:rPr>
              <a:t> </a:t>
            </a:r>
            <a:r>
              <a:rPr lang="ru-RU" sz="1400" smtClean="0">
                <a:latin typeface="Arial" pitchFamily="34" charset="0"/>
                <a:cs typeface="Arial" pitchFamily="34" charset="0"/>
              </a:rPr>
              <a:t>вероятность</a:t>
            </a:r>
            <a:r>
              <a:rPr lang="en-US" sz="1400" smtClean="0">
                <a:latin typeface="Arial" pitchFamily="34" charset="0"/>
                <a:cs typeface="Arial" pitchFamily="34" charset="0"/>
              </a:rPr>
              <a:t> </a:t>
            </a:r>
            <a:r>
              <a:rPr lang="ru-RU" sz="1400" smtClean="0">
                <a:latin typeface="Arial" pitchFamily="34" charset="0"/>
                <a:cs typeface="Arial" pitchFamily="34" charset="0"/>
              </a:rPr>
              <a:t> </a:t>
            </a:r>
            <a:r>
              <a:rPr lang="ru-RU" sz="1400" b="1" i="1">
                <a:latin typeface="Arial" pitchFamily="34" charset="0"/>
                <a:cs typeface="Arial" pitchFamily="34" charset="0"/>
              </a:rPr>
              <a:t>Р</a:t>
            </a:r>
            <a:r>
              <a:rPr lang="ru-RU" sz="1400" i="1">
                <a:latin typeface="Arial" pitchFamily="34" charset="0"/>
                <a:cs typeface="Arial" pitchFamily="34" charset="0"/>
              </a:rPr>
              <a:t>. </a:t>
            </a:r>
            <a:r>
              <a:rPr lang="ru-RU" sz="1400">
                <a:latin typeface="Arial" pitchFamily="34" charset="0"/>
                <a:cs typeface="Arial" pitchFamily="34" charset="0"/>
              </a:rPr>
              <a:t>Обычно эта вероятность принимается равной 0.95.</a:t>
            </a:r>
          </a:p>
        </p:txBody>
      </p:sp>
      <p:graphicFrame>
        <p:nvGraphicFramePr>
          <p:cNvPr id="98307" name="Object 3"/>
          <p:cNvGraphicFramePr>
            <a:graphicFrameLocks noChangeAspect="1"/>
          </p:cNvGraphicFramePr>
          <p:nvPr/>
        </p:nvGraphicFramePr>
        <p:xfrm>
          <a:off x="4857752" y="3500438"/>
          <a:ext cx="2357454" cy="1128568"/>
        </p:xfrm>
        <a:graphic>
          <a:graphicData uri="http://schemas.openxmlformats.org/presentationml/2006/ole">
            <p:oleObj spid="_x0000_s21507" name="Формула" r:id="rId4" imgW="1485720" imgH="711000" progId="Equation.3">
              <p:embed/>
            </p:oleObj>
          </a:graphicData>
        </a:graphic>
      </p:graphicFrame>
      <p:graphicFrame>
        <p:nvGraphicFramePr>
          <p:cNvPr id="98308" name="Object 4"/>
          <p:cNvGraphicFramePr>
            <a:graphicFrameLocks noChangeAspect="1"/>
          </p:cNvGraphicFramePr>
          <p:nvPr/>
        </p:nvGraphicFramePr>
        <p:xfrm>
          <a:off x="5076825" y="4590607"/>
          <a:ext cx="2062163" cy="1077913"/>
        </p:xfrm>
        <a:graphic>
          <a:graphicData uri="http://schemas.openxmlformats.org/presentationml/2006/ole">
            <p:oleObj spid="_x0000_s21508" name="Формула" r:id="rId5" imgW="850680" imgH="444240" progId="Equation.3">
              <p:embed/>
            </p:oleObj>
          </a:graphicData>
        </a:graphic>
      </p:graphicFrame>
      <p:sp>
        <p:nvSpPr>
          <p:cNvPr id="8" name="TextBox 7"/>
          <p:cNvSpPr txBox="1"/>
          <p:nvPr/>
        </p:nvSpPr>
        <p:spPr>
          <a:xfrm>
            <a:off x="1142976" y="2928934"/>
            <a:ext cx="6572296" cy="646331"/>
          </a:xfrm>
          <a:prstGeom prst="rect">
            <a:avLst/>
          </a:prstGeom>
          <a:noFill/>
        </p:spPr>
        <p:txBody>
          <a:bodyPr wrap="square" rtlCol="0">
            <a:spAutoFit/>
          </a:bodyPr>
          <a:lstStyle/>
          <a:p>
            <a:pPr algn="ctr"/>
            <a:r>
              <a:rPr lang="ru-RU" b="1" smtClean="0"/>
              <a:t>Основные расчетные формулы для определения неопределенности</a:t>
            </a:r>
            <a:endParaRPr lang="ru-RU" b="1"/>
          </a:p>
        </p:txBody>
      </p:sp>
      <p:sp>
        <p:nvSpPr>
          <p:cNvPr id="9" name="TextBox 8"/>
          <p:cNvSpPr txBox="1"/>
          <p:nvPr/>
        </p:nvSpPr>
        <p:spPr>
          <a:xfrm>
            <a:off x="500034" y="4084192"/>
            <a:ext cx="3929090" cy="307777"/>
          </a:xfrm>
          <a:prstGeom prst="rect">
            <a:avLst/>
          </a:prstGeom>
          <a:noFill/>
        </p:spPr>
        <p:txBody>
          <a:bodyPr wrap="square" rtlCol="0">
            <a:spAutoFit/>
          </a:bodyPr>
          <a:lstStyle/>
          <a:p>
            <a:r>
              <a:rPr lang="ru-RU" sz="1400" smtClean="0"/>
              <a:t>1. Стандартная неопределенности типа </a:t>
            </a:r>
            <a:r>
              <a:rPr lang="ru-RU" sz="1400" b="1" i="1" smtClean="0"/>
              <a:t>А</a:t>
            </a:r>
            <a:endParaRPr lang="ru-RU" sz="1400" b="1" i="1"/>
          </a:p>
        </p:txBody>
      </p:sp>
      <p:sp>
        <p:nvSpPr>
          <p:cNvPr id="10" name="TextBox 9"/>
          <p:cNvSpPr txBox="1"/>
          <p:nvPr/>
        </p:nvSpPr>
        <p:spPr>
          <a:xfrm>
            <a:off x="541312" y="5035122"/>
            <a:ext cx="4214842" cy="307777"/>
          </a:xfrm>
          <a:prstGeom prst="rect">
            <a:avLst/>
          </a:prstGeom>
          <a:noFill/>
        </p:spPr>
        <p:txBody>
          <a:bodyPr wrap="square" rtlCol="0">
            <a:spAutoFit/>
          </a:bodyPr>
          <a:lstStyle/>
          <a:p>
            <a:r>
              <a:rPr lang="ru-RU" sz="1400" smtClean="0"/>
              <a:t>2. Стандартная  неопределенность типа </a:t>
            </a:r>
            <a:r>
              <a:rPr lang="ru-RU" sz="1400" b="1" i="1" smtClean="0"/>
              <a:t>В</a:t>
            </a:r>
            <a:endParaRPr lang="ru-RU" sz="1400" b="1" i="1"/>
          </a:p>
        </p:txBody>
      </p:sp>
      <p:sp>
        <p:nvSpPr>
          <p:cNvPr id="11" name="TextBox 10"/>
          <p:cNvSpPr txBox="1"/>
          <p:nvPr/>
        </p:nvSpPr>
        <p:spPr>
          <a:xfrm>
            <a:off x="379394" y="5737252"/>
            <a:ext cx="7358114" cy="923330"/>
          </a:xfrm>
          <a:prstGeom prst="rect">
            <a:avLst/>
          </a:prstGeom>
          <a:noFill/>
        </p:spPr>
        <p:txBody>
          <a:bodyPr wrap="square" rtlCol="0">
            <a:spAutoFit/>
          </a:bodyPr>
          <a:lstStyle/>
          <a:p>
            <a:pPr algn="just"/>
            <a:r>
              <a:rPr lang="ru-RU" sz="1400" smtClean="0"/>
              <a:t>где, </a:t>
            </a:r>
            <a:r>
              <a:rPr lang="el-GR" smtClean="0"/>
              <a:t>θ</a:t>
            </a:r>
            <a:r>
              <a:rPr lang="en-US" baseline="-25000" smtClean="0"/>
              <a:t>i </a:t>
            </a:r>
            <a:r>
              <a:rPr lang="ru-RU" sz="1400" smtClean="0"/>
              <a:t>– неисключенная систематическая погрешность, </a:t>
            </a:r>
            <a:r>
              <a:rPr lang="el-GR" smtClean="0"/>
              <a:t>α</a:t>
            </a:r>
            <a:r>
              <a:rPr lang="en-US" sz="1400" baseline="-25000" smtClean="0"/>
              <a:t>i </a:t>
            </a:r>
            <a:r>
              <a:rPr lang="en-US" sz="1400" smtClean="0"/>
              <a:t>– </a:t>
            </a:r>
            <a:r>
              <a:rPr lang="ru-RU" sz="1400" smtClean="0"/>
              <a:t>коэффициент, связанный принимаемым законом распределения (</a:t>
            </a:r>
            <a:r>
              <a:rPr lang="el-GR" smtClean="0"/>
              <a:t>α</a:t>
            </a:r>
            <a:r>
              <a:rPr lang="en-US" sz="1400" baseline="-25000" smtClean="0"/>
              <a:t>i </a:t>
            </a:r>
            <a:r>
              <a:rPr lang="ru-RU" sz="1400" smtClean="0"/>
              <a:t>= 3 для равномерного, </a:t>
            </a:r>
            <a:r>
              <a:rPr lang="el-GR" smtClean="0"/>
              <a:t>α</a:t>
            </a:r>
            <a:r>
              <a:rPr lang="en-US" sz="1400" baseline="-25000" smtClean="0"/>
              <a:t>i </a:t>
            </a:r>
            <a:r>
              <a:rPr lang="ru-RU" sz="1400" smtClean="0"/>
              <a:t>= 6 для треугольного, </a:t>
            </a:r>
            <a:r>
              <a:rPr lang="el-GR" smtClean="0"/>
              <a:t>α</a:t>
            </a:r>
            <a:r>
              <a:rPr lang="en-US" sz="1400" baseline="-25000" smtClean="0"/>
              <a:t>i </a:t>
            </a:r>
            <a:r>
              <a:rPr lang="ru-RU" sz="1400" smtClean="0"/>
              <a:t>= 2 для арксинуса и  </a:t>
            </a:r>
            <a:r>
              <a:rPr lang="el-GR" smtClean="0"/>
              <a:t>α</a:t>
            </a:r>
            <a:r>
              <a:rPr lang="en-US" sz="1400" baseline="-25000" smtClean="0"/>
              <a:t>i </a:t>
            </a:r>
            <a:r>
              <a:rPr lang="ru-RU" sz="1400" smtClean="0"/>
              <a:t>= 4 для  нормального закона распределения)</a:t>
            </a:r>
            <a:endParaRPr lang="ru-RU" sz="1400" b="1" i="1" baseline="-25000"/>
          </a:p>
        </p:txBody>
      </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7" name="TextBox 6"/>
          <p:cNvSpPr txBox="1"/>
          <p:nvPr/>
        </p:nvSpPr>
        <p:spPr>
          <a:xfrm>
            <a:off x="500034" y="1428737"/>
            <a:ext cx="3929090" cy="954107"/>
          </a:xfrm>
          <a:prstGeom prst="rect">
            <a:avLst/>
          </a:prstGeom>
          <a:noFill/>
        </p:spPr>
        <p:txBody>
          <a:bodyPr wrap="square" rtlCol="0">
            <a:spAutoFit/>
          </a:bodyPr>
          <a:lstStyle/>
          <a:p>
            <a:pPr algn="just"/>
            <a:r>
              <a:rPr lang="ru-RU" sz="1400" smtClean="0"/>
              <a:t>3. Коэффициенты чувствительности. Расчет их необходим для определения вклада неопределенности каждой входной величины в неопределенность измеряемой</a:t>
            </a:r>
            <a:endParaRPr lang="ru-RU" sz="1400" b="1" i="1"/>
          </a:p>
        </p:txBody>
      </p:sp>
      <p:graphicFrame>
        <p:nvGraphicFramePr>
          <p:cNvPr id="8" name="Объект 7"/>
          <p:cNvGraphicFramePr>
            <a:graphicFrameLocks noChangeAspect="1"/>
          </p:cNvGraphicFramePr>
          <p:nvPr/>
        </p:nvGraphicFramePr>
        <p:xfrm>
          <a:off x="5154824" y="1271346"/>
          <a:ext cx="2789237" cy="984250"/>
        </p:xfrm>
        <a:graphic>
          <a:graphicData uri="http://schemas.openxmlformats.org/presentationml/2006/ole">
            <p:oleObj spid="_x0000_s22530" name="Формула" r:id="rId3" imgW="1638000" imgH="431640" progId="Equation.3">
              <p:embed/>
            </p:oleObj>
          </a:graphicData>
        </a:graphic>
      </p:graphicFrame>
      <p:sp>
        <p:nvSpPr>
          <p:cNvPr id="9" name="TextBox 8"/>
          <p:cNvSpPr txBox="1"/>
          <p:nvPr/>
        </p:nvSpPr>
        <p:spPr>
          <a:xfrm>
            <a:off x="526798" y="2439986"/>
            <a:ext cx="3929090" cy="738664"/>
          </a:xfrm>
          <a:prstGeom prst="rect">
            <a:avLst/>
          </a:prstGeom>
          <a:noFill/>
        </p:spPr>
        <p:txBody>
          <a:bodyPr wrap="square" rtlCol="0">
            <a:spAutoFit/>
          </a:bodyPr>
          <a:lstStyle/>
          <a:p>
            <a:pPr algn="just"/>
            <a:r>
              <a:rPr lang="ru-RU" sz="1400" smtClean="0"/>
              <a:t>4. Вклад неопределенности каждой входной величины в неопределенность измеряемой величины.</a:t>
            </a:r>
            <a:endParaRPr lang="ru-RU" sz="1400" b="1" i="1"/>
          </a:p>
        </p:txBody>
      </p:sp>
      <p:graphicFrame>
        <p:nvGraphicFramePr>
          <p:cNvPr id="10" name="Объект 9"/>
          <p:cNvGraphicFramePr>
            <a:graphicFrameLocks noChangeAspect="1"/>
          </p:cNvGraphicFramePr>
          <p:nvPr/>
        </p:nvGraphicFramePr>
        <p:xfrm>
          <a:off x="5429256" y="2439986"/>
          <a:ext cx="2071702" cy="472033"/>
        </p:xfrm>
        <a:graphic>
          <a:graphicData uri="http://schemas.openxmlformats.org/presentationml/2006/ole">
            <p:oleObj spid="_x0000_s22531" name="Формула" r:id="rId4" imgW="1002960" imgH="228600" progId="Equation.3">
              <p:embed/>
            </p:oleObj>
          </a:graphicData>
        </a:graphic>
      </p:graphicFrame>
      <p:sp>
        <p:nvSpPr>
          <p:cNvPr id="11" name="TextBox 10"/>
          <p:cNvSpPr txBox="1"/>
          <p:nvPr/>
        </p:nvSpPr>
        <p:spPr>
          <a:xfrm>
            <a:off x="527930" y="3235791"/>
            <a:ext cx="4186946" cy="307777"/>
          </a:xfrm>
          <a:prstGeom prst="rect">
            <a:avLst/>
          </a:prstGeom>
          <a:noFill/>
        </p:spPr>
        <p:txBody>
          <a:bodyPr wrap="square" rtlCol="0">
            <a:spAutoFit/>
          </a:bodyPr>
          <a:lstStyle/>
          <a:p>
            <a:r>
              <a:rPr lang="ru-RU" sz="1400" smtClean="0"/>
              <a:t>5. Суммарная стандартная неопределенность</a:t>
            </a:r>
            <a:endParaRPr lang="ru-RU" sz="1400" b="1" i="1"/>
          </a:p>
        </p:txBody>
      </p:sp>
      <p:graphicFrame>
        <p:nvGraphicFramePr>
          <p:cNvPr id="12" name="Объект 11"/>
          <p:cNvGraphicFramePr>
            <a:graphicFrameLocks noChangeAspect="1"/>
          </p:cNvGraphicFramePr>
          <p:nvPr/>
        </p:nvGraphicFramePr>
        <p:xfrm>
          <a:off x="5357818" y="2977934"/>
          <a:ext cx="2316162" cy="841375"/>
        </p:xfrm>
        <a:graphic>
          <a:graphicData uri="http://schemas.openxmlformats.org/presentationml/2006/ole">
            <p:oleObj spid="_x0000_s22532" name="Формула" r:id="rId5" imgW="1358640" imgH="469800" progId="Equation.3">
              <p:embed/>
            </p:oleObj>
          </a:graphicData>
        </a:graphic>
      </p:graphicFrame>
      <p:sp>
        <p:nvSpPr>
          <p:cNvPr id="13" name="TextBox 12"/>
          <p:cNvSpPr txBox="1"/>
          <p:nvPr/>
        </p:nvSpPr>
        <p:spPr>
          <a:xfrm>
            <a:off x="570340" y="4186720"/>
            <a:ext cx="4186946" cy="307777"/>
          </a:xfrm>
          <a:prstGeom prst="rect">
            <a:avLst/>
          </a:prstGeom>
          <a:noFill/>
        </p:spPr>
        <p:txBody>
          <a:bodyPr wrap="square" rtlCol="0">
            <a:spAutoFit/>
          </a:bodyPr>
          <a:lstStyle/>
          <a:p>
            <a:r>
              <a:rPr lang="ru-RU" sz="1400" smtClean="0"/>
              <a:t>6. Эффективное число степеней свободы</a:t>
            </a:r>
            <a:endParaRPr lang="ru-RU" sz="1400" b="1" i="1"/>
          </a:p>
        </p:txBody>
      </p:sp>
      <p:graphicFrame>
        <p:nvGraphicFramePr>
          <p:cNvPr id="99335" name="Object 7"/>
          <p:cNvGraphicFramePr>
            <a:graphicFrameLocks noChangeAspect="1"/>
          </p:cNvGraphicFramePr>
          <p:nvPr/>
        </p:nvGraphicFramePr>
        <p:xfrm>
          <a:off x="5356686" y="3918878"/>
          <a:ext cx="2143140" cy="1200689"/>
        </p:xfrm>
        <a:graphic>
          <a:graphicData uri="http://schemas.openxmlformats.org/presentationml/2006/ole">
            <p:oleObj spid="_x0000_s22533" name="Формула" r:id="rId6" imgW="1155600" imgH="647640" progId="Equation.3">
              <p:embed/>
            </p:oleObj>
          </a:graphicData>
        </a:graphic>
      </p:graphicFrame>
      <p:sp>
        <p:nvSpPr>
          <p:cNvPr id="14" name="TextBox 13"/>
          <p:cNvSpPr txBox="1"/>
          <p:nvPr/>
        </p:nvSpPr>
        <p:spPr>
          <a:xfrm>
            <a:off x="598236" y="5262818"/>
            <a:ext cx="4186946" cy="307777"/>
          </a:xfrm>
          <a:prstGeom prst="rect">
            <a:avLst/>
          </a:prstGeom>
          <a:noFill/>
        </p:spPr>
        <p:txBody>
          <a:bodyPr wrap="square" rtlCol="0">
            <a:spAutoFit/>
          </a:bodyPr>
          <a:lstStyle/>
          <a:p>
            <a:r>
              <a:rPr lang="ru-RU" sz="1400" smtClean="0"/>
              <a:t>7. Коэффициент охвата</a:t>
            </a:r>
            <a:endParaRPr lang="ru-RU" sz="1400" b="1" i="1"/>
          </a:p>
        </p:txBody>
      </p:sp>
      <p:graphicFrame>
        <p:nvGraphicFramePr>
          <p:cNvPr id="15" name="Объект 14"/>
          <p:cNvGraphicFramePr>
            <a:graphicFrameLocks noChangeAspect="1"/>
          </p:cNvGraphicFramePr>
          <p:nvPr/>
        </p:nvGraphicFramePr>
        <p:xfrm>
          <a:off x="5572132" y="5191380"/>
          <a:ext cx="1857388" cy="571504"/>
        </p:xfrm>
        <a:graphic>
          <a:graphicData uri="http://schemas.openxmlformats.org/presentationml/2006/ole">
            <p:oleObj spid="_x0000_s22534" name="Формула" r:id="rId7" imgW="711000" imgH="253800" progId="Equation.3">
              <p:embed/>
            </p:oleObj>
          </a:graphicData>
        </a:graphic>
      </p:graphicFrame>
      <p:sp>
        <p:nvSpPr>
          <p:cNvPr id="16" name="TextBox 15"/>
          <p:cNvSpPr txBox="1"/>
          <p:nvPr/>
        </p:nvSpPr>
        <p:spPr>
          <a:xfrm>
            <a:off x="576468" y="5879666"/>
            <a:ext cx="4186946" cy="307777"/>
          </a:xfrm>
          <a:prstGeom prst="rect">
            <a:avLst/>
          </a:prstGeom>
          <a:noFill/>
        </p:spPr>
        <p:txBody>
          <a:bodyPr wrap="square" rtlCol="0">
            <a:spAutoFit/>
          </a:bodyPr>
          <a:lstStyle/>
          <a:p>
            <a:r>
              <a:rPr lang="ru-RU" sz="1400" smtClean="0"/>
              <a:t>8. Расширенная неопределенность</a:t>
            </a:r>
            <a:endParaRPr lang="ru-RU" sz="1400" b="1" i="1"/>
          </a:p>
        </p:txBody>
      </p:sp>
      <p:graphicFrame>
        <p:nvGraphicFramePr>
          <p:cNvPr id="17" name="Объект 16"/>
          <p:cNvGraphicFramePr>
            <a:graphicFrameLocks noChangeAspect="1"/>
          </p:cNvGraphicFramePr>
          <p:nvPr/>
        </p:nvGraphicFramePr>
        <p:xfrm>
          <a:off x="5500688" y="5865813"/>
          <a:ext cx="1957387" cy="457200"/>
        </p:xfrm>
        <a:graphic>
          <a:graphicData uri="http://schemas.openxmlformats.org/presentationml/2006/ole">
            <p:oleObj spid="_x0000_s22535" name="Формула" r:id="rId8" imgW="749160" imgH="203040" progId="Equation.3">
              <p:embed/>
            </p:oleObj>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3" name="Picture 4"/>
          <p:cNvPicPr>
            <a:picLocks noChangeAspect="1" noChangeArrowheads="1"/>
          </p:cNvPicPr>
          <p:nvPr/>
        </p:nvPicPr>
        <p:blipFill>
          <a:blip r:embed="rId2">
            <a:lum contrast="42000"/>
          </a:blip>
          <a:srcRect/>
          <a:stretch>
            <a:fillRect/>
          </a:stretch>
        </p:blipFill>
        <p:spPr bwMode="auto">
          <a:xfrm>
            <a:off x="285720" y="1214422"/>
            <a:ext cx="7858180" cy="5643578"/>
          </a:xfrm>
          <a:prstGeom prst="rect">
            <a:avLst/>
          </a:prstGeom>
          <a:noFill/>
          <a:ln w="9525">
            <a:noFill/>
            <a:miter lim="800000"/>
            <a:headEnd/>
            <a:tailEnd/>
          </a:ln>
        </p:spPr>
      </p:pic>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Rectangle 4"/>
          <p:cNvSpPr>
            <a:spLocks noChangeArrowheads="1"/>
          </p:cNvSpPr>
          <p:nvPr/>
        </p:nvSpPr>
        <p:spPr bwMode="auto">
          <a:xfrm>
            <a:off x="116112" y="1225540"/>
            <a:ext cx="8569325" cy="5047536"/>
          </a:xfrm>
          <a:prstGeom prst="rect">
            <a:avLst/>
          </a:prstGeom>
          <a:noFill/>
          <a:ln w="9525">
            <a:noFill/>
            <a:miter lim="800000"/>
            <a:headEnd/>
            <a:tailEnd/>
          </a:ln>
          <a:effectLst/>
        </p:spPr>
        <p:txBody>
          <a:bodyPr anchor="ctr">
            <a:spAutoFit/>
          </a:bodyPr>
          <a:lstStyle/>
          <a:p>
            <a:pPr indent="363538" algn="just"/>
            <a:r>
              <a:rPr lang="uk-UA" sz="1400" smtClean="0"/>
              <a:t>Важным фактором корректной оценки неопределенности является составление модельного уравнения. Модельным уравнением является зависимость между выходной и входными величинами. Как входные величины, в модельное уравнение входят как измеренные величины, так и разные поправки и  коэффициенты. Расширенную и суммарную стандартную неопределенность выходной величины образует неопределенность входных величин.</a:t>
            </a:r>
            <a:endParaRPr lang="ru-RU" sz="1400" smtClean="0"/>
          </a:p>
          <a:p>
            <a:pPr algn="just"/>
            <a:r>
              <a:rPr lang="uk-UA" sz="1400" smtClean="0"/>
              <a:t> Значения входных величин находят путем измерения с одноразовым или многоразовым наблюдением, или оцениванием, из внешних источников (паспортные данные на мерную посуду, весы и тому подобное). Определяют типы оценивания неопределенности (А или В) и законы распределения входных величин. </a:t>
            </a:r>
            <a:endParaRPr lang="ru-RU" sz="1400" smtClean="0"/>
          </a:p>
          <a:p>
            <a:pPr indent="201613" algn="ctr"/>
            <a:endParaRPr lang="ru-RU" sz="1400" b="1" smtClean="0"/>
          </a:p>
          <a:p>
            <a:pPr indent="201613" algn="ctr"/>
            <a:r>
              <a:rPr lang="ru-RU" sz="1400" b="1" smtClean="0"/>
              <a:t>Составление </a:t>
            </a:r>
            <a:r>
              <a:rPr lang="ru-RU" sz="1400" b="1"/>
              <a:t>бюджета неопределенности</a:t>
            </a:r>
            <a:endParaRPr lang="ru-RU" sz="1400"/>
          </a:p>
          <a:p>
            <a:pPr indent="201613" algn="just"/>
            <a:r>
              <a:rPr lang="ru-RU" sz="1400"/>
              <a:t>Вычисленные вклады неопределенности удобно представлять в виде бюджета неопределенности, который включает в себя список всех входных величин </a:t>
            </a:r>
            <a:r>
              <a:rPr lang="ru-RU" sz="1400" i="1"/>
              <a:t>Х</a:t>
            </a:r>
            <a:r>
              <a:rPr lang="ru-RU" sz="1400" i="1" baseline="-14000"/>
              <a:t>1</a:t>
            </a:r>
            <a:r>
              <a:rPr lang="ru-RU" sz="1400" i="1"/>
              <a:t>,...,Х</a:t>
            </a:r>
            <a:r>
              <a:rPr lang="en-US" sz="1400" i="1" baseline="-14000"/>
              <a:t>m</a:t>
            </a:r>
            <a:r>
              <a:rPr lang="en-US" sz="1400" b="1" i="1" baseline="-25000"/>
              <a:t> </a:t>
            </a:r>
            <a:r>
              <a:rPr lang="ru-RU" sz="1400" b="1" i="1"/>
              <a:t> </a:t>
            </a:r>
            <a:r>
              <a:rPr lang="ru-RU" sz="1400"/>
              <a:t>их оценок </a:t>
            </a:r>
            <a:r>
              <a:rPr lang="ru-RU" sz="1400" i="1"/>
              <a:t>х</a:t>
            </a:r>
            <a:r>
              <a:rPr lang="en-US" sz="1400" i="1" baseline="-14000"/>
              <a:t>1</a:t>
            </a:r>
            <a:r>
              <a:rPr lang="ru-RU" sz="1400" i="1"/>
              <a:t>,...,х</a:t>
            </a:r>
            <a:r>
              <a:rPr lang="en-US" sz="1400" i="1" baseline="-14000"/>
              <a:t>m</a:t>
            </a:r>
            <a:r>
              <a:rPr lang="ru-RU" sz="1400" i="1"/>
              <a:t> </a:t>
            </a:r>
            <a:r>
              <a:rPr lang="ru-RU" sz="1400"/>
              <a:t>вместе с принадлежащими им стандартными неопределенностями измерения </a:t>
            </a:r>
            <a:r>
              <a:rPr lang="en-US" sz="1400"/>
              <a:t>u</a:t>
            </a:r>
            <a:r>
              <a:rPr lang="ru-RU" sz="1400" i="1"/>
              <a:t>(х</a:t>
            </a:r>
            <a:r>
              <a:rPr lang="en-US" sz="1400" i="1" baseline="-14000"/>
              <a:t>i</a:t>
            </a:r>
            <a:r>
              <a:rPr lang="ru-RU" sz="1400"/>
              <a:t>) и законами их распределения, а также числами степеней свободы. Кроме этого для каждой величины таблица должна содержать вклад неопределенности.</a:t>
            </a:r>
          </a:p>
          <a:p>
            <a:pPr indent="201613" algn="just"/>
            <a:r>
              <a:rPr lang="ru-RU" sz="1400"/>
              <a:t>Для занесенных в таблицу числовых значений должны указываться единицы измерения для соответствующей величины. В нижней строке бюджета неопределенности можно расположить информацию о выходной величине (входная величина </a:t>
            </a:r>
            <a:r>
              <a:rPr lang="en-US" sz="1400" i="1"/>
              <a:t>Y</a:t>
            </a:r>
            <a:r>
              <a:rPr lang="ru-RU" sz="1400"/>
              <a:t>, ее оценка </a:t>
            </a:r>
            <a:r>
              <a:rPr lang="ru-RU" sz="1400" i="1"/>
              <a:t>у, </a:t>
            </a:r>
            <a:r>
              <a:rPr lang="ru-RU" sz="1400"/>
              <a:t>неопределенность входной величины </a:t>
            </a:r>
            <a:r>
              <a:rPr lang="en-US" sz="1400" i="1"/>
              <a:t>u</a:t>
            </a:r>
            <a:r>
              <a:rPr lang="ru-RU" sz="1400" i="1"/>
              <a:t>(у), </a:t>
            </a:r>
            <a:r>
              <a:rPr lang="ru-RU" sz="1400"/>
              <a:t>эффективное число степеней свободы </a:t>
            </a:r>
            <a:r>
              <a:rPr lang="en-US" sz="1400" i="1"/>
              <a:t>v</a:t>
            </a:r>
            <a:r>
              <a:rPr lang="en-US" sz="1400" i="1" baseline="-14000"/>
              <a:t>eff</a:t>
            </a:r>
            <a:r>
              <a:rPr lang="ru-RU" sz="1400"/>
              <a:t>, коэффициент охвата </a:t>
            </a:r>
            <a:r>
              <a:rPr lang="en-US" sz="1400" i="1"/>
              <a:t>k</a:t>
            </a:r>
            <a:r>
              <a:rPr lang="ru-RU" sz="1400" i="1"/>
              <a:t>, </a:t>
            </a:r>
            <a:r>
              <a:rPr lang="ru-RU" sz="1400"/>
              <a:t>расширенная неопределенность</a:t>
            </a:r>
            <a:r>
              <a:rPr lang="en-US" sz="1400"/>
              <a:t> </a:t>
            </a:r>
            <a:r>
              <a:rPr lang="en-US" sz="1400" i="1"/>
              <a:t>U ).</a:t>
            </a:r>
            <a:endParaRPr lang="ru-RU" sz="1400"/>
          </a:p>
          <a:p>
            <a:pPr indent="201613" algn="just"/>
            <a:r>
              <a:rPr lang="ru-RU" sz="1400"/>
              <a:t>Бюджет неопределенности представляет собой таблицу и является удобной основой для составления программы для оценивания неопределенности измерений в среде </a:t>
            </a:r>
            <a:r>
              <a:rPr lang="en-US" sz="1400"/>
              <a:t>Excel</a:t>
            </a:r>
            <a:r>
              <a:rPr lang="ru-RU" sz="1400"/>
              <a:t>.</a:t>
            </a:r>
          </a:p>
        </p:txBody>
      </p:sp>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100355" name="Picture 3"/>
          <p:cNvPicPr>
            <a:picLocks noChangeAspect="1" noChangeArrowheads="1"/>
          </p:cNvPicPr>
          <p:nvPr/>
        </p:nvPicPr>
        <p:blipFill>
          <a:blip r:embed="rId2"/>
          <a:srcRect/>
          <a:stretch>
            <a:fillRect/>
          </a:stretch>
        </p:blipFill>
        <p:spPr bwMode="auto">
          <a:xfrm>
            <a:off x="257175" y="1476375"/>
            <a:ext cx="8629650" cy="3905250"/>
          </a:xfrm>
          <a:prstGeom prst="rect">
            <a:avLst/>
          </a:prstGeom>
          <a:noFill/>
          <a:ln w="9525">
            <a:noFill/>
            <a:miter lim="800000"/>
            <a:headEnd/>
            <a:tailEnd/>
          </a:ln>
          <a:effectLst/>
        </p:spPr>
      </p:pic>
      <p:grpSp>
        <p:nvGrpSpPr>
          <p:cNvPr id="2" name="Группа 11"/>
          <p:cNvGrpSpPr/>
          <p:nvPr/>
        </p:nvGrpSpPr>
        <p:grpSpPr>
          <a:xfrm>
            <a:off x="261938" y="1462088"/>
            <a:ext cx="8620125" cy="4967308"/>
            <a:chOff x="261938" y="1462088"/>
            <a:chExt cx="8620125" cy="4967308"/>
          </a:xfrm>
        </p:grpSpPr>
        <p:pic>
          <p:nvPicPr>
            <p:cNvPr id="100356" name="Picture 4"/>
            <p:cNvPicPr>
              <a:picLocks noChangeAspect="1" noChangeArrowheads="1"/>
            </p:cNvPicPr>
            <p:nvPr/>
          </p:nvPicPr>
          <p:blipFill>
            <a:blip r:embed="rId3"/>
            <a:srcRect/>
            <a:stretch>
              <a:fillRect/>
            </a:stretch>
          </p:blipFill>
          <p:spPr bwMode="auto">
            <a:xfrm>
              <a:off x="261938" y="1462088"/>
              <a:ext cx="8620125" cy="3933825"/>
            </a:xfrm>
            <a:prstGeom prst="rect">
              <a:avLst/>
            </a:prstGeom>
            <a:noFill/>
            <a:ln w="9525">
              <a:noFill/>
              <a:miter lim="800000"/>
              <a:headEnd/>
              <a:tailEnd/>
            </a:ln>
            <a:effectLst/>
          </p:spPr>
        </p:pic>
        <p:sp>
          <p:nvSpPr>
            <p:cNvPr id="9" name="Выноска 2 8"/>
            <p:cNvSpPr/>
            <p:nvPr/>
          </p:nvSpPr>
          <p:spPr>
            <a:xfrm>
              <a:off x="4143372" y="5143512"/>
              <a:ext cx="2000264" cy="285752"/>
            </a:xfrm>
            <a:prstGeom prst="borderCallout2">
              <a:avLst>
                <a:gd name="adj1" fmla="val 28909"/>
                <a:gd name="adj2" fmla="val 607"/>
                <a:gd name="adj3" fmla="val -4953"/>
                <a:gd name="adj4" fmla="val -11791"/>
                <a:gd name="adj5" fmla="val -705273"/>
                <a:gd name="adj6" fmla="val -78478"/>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smtClean="0"/>
                <a:t>=(A17-$G$14)/$G$17</a:t>
              </a:r>
              <a:endParaRPr lang="ru-RU" sz="1400"/>
            </a:p>
          </p:txBody>
        </p:sp>
        <p:sp>
          <p:nvSpPr>
            <p:cNvPr id="10" name="Выноска 2 9"/>
            <p:cNvSpPr/>
            <p:nvPr/>
          </p:nvSpPr>
          <p:spPr>
            <a:xfrm>
              <a:off x="4143372" y="5643578"/>
              <a:ext cx="2000264" cy="285752"/>
            </a:xfrm>
            <a:prstGeom prst="borderCallout2">
              <a:avLst>
                <a:gd name="adj1" fmla="val 28909"/>
                <a:gd name="adj2" fmla="val 607"/>
                <a:gd name="adj3" fmla="val -4953"/>
                <a:gd name="adj4" fmla="val -11791"/>
                <a:gd name="adj5" fmla="val -502100"/>
                <a:gd name="adj6" fmla="val -73399"/>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400" smtClean="0"/>
                <a:t>=СРЗНАЧ(</a:t>
              </a:r>
              <a:r>
                <a:rPr lang="en-US" sz="1400" smtClean="0"/>
                <a:t>B13:B21)</a:t>
              </a:r>
              <a:endParaRPr lang="ru-RU" sz="1400"/>
            </a:p>
          </p:txBody>
        </p:sp>
        <p:sp>
          <p:nvSpPr>
            <p:cNvPr id="11" name="Выноска 2 10"/>
            <p:cNvSpPr/>
            <p:nvPr/>
          </p:nvSpPr>
          <p:spPr>
            <a:xfrm>
              <a:off x="4143372" y="6143644"/>
              <a:ext cx="2428892" cy="285752"/>
            </a:xfrm>
            <a:prstGeom prst="borderCallout2">
              <a:avLst>
                <a:gd name="adj1" fmla="val 28909"/>
                <a:gd name="adj2" fmla="val 607"/>
                <a:gd name="adj3" fmla="val -4953"/>
                <a:gd name="adj4" fmla="val -11791"/>
                <a:gd name="adj5" fmla="val -542736"/>
                <a:gd name="adj6" fmla="val -60381"/>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400" smtClean="0"/>
                <a:t>=СТАНДОТКЛОН(</a:t>
              </a:r>
              <a:r>
                <a:rPr lang="en-US" sz="1400" smtClean="0"/>
                <a:t>B13:B21)</a:t>
              </a:r>
              <a:endParaRPr lang="ru-RU" sz="1400"/>
            </a:p>
          </p:txBody>
        </p:sp>
      </p:grpSp>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14"/>
          <p:cNvGrpSpPr/>
          <p:nvPr/>
        </p:nvGrpSpPr>
        <p:grpSpPr>
          <a:xfrm>
            <a:off x="214282" y="1214422"/>
            <a:ext cx="8601075" cy="5357850"/>
            <a:chOff x="214282" y="1214422"/>
            <a:chExt cx="8601075" cy="5357850"/>
          </a:xfrm>
        </p:grpSpPr>
        <p:pic>
          <p:nvPicPr>
            <p:cNvPr id="101378" name="Picture 2"/>
            <p:cNvPicPr>
              <a:picLocks noChangeAspect="1" noChangeArrowheads="1"/>
            </p:cNvPicPr>
            <p:nvPr/>
          </p:nvPicPr>
          <p:blipFill>
            <a:blip r:embed="rId2"/>
            <a:srcRect/>
            <a:stretch>
              <a:fillRect/>
            </a:stretch>
          </p:blipFill>
          <p:spPr bwMode="auto">
            <a:xfrm>
              <a:off x="214282" y="2285992"/>
              <a:ext cx="8601075" cy="2838450"/>
            </a:xfrm>
            <a:prstGeom prst="rect">
              <a:avLst/>
            </a:prstGeom>
            <a:noFill/>
            <a:ln w="9525">
              <a:noFill/>
              <a:miter lim="800000"/>
              <a:headEnd/>
              <a:tailEnd/>
            </a:ln>
            <a:effectLst/>
          </p:spPr>
        </p:pic>
        <p:sp>
          <p:nvSpPr>
            <p:cNvPr id="5" name="Выноска 2 4"/>
            <p:cNvSpPr/>
            <p:nvPr/>
          </p:nvSpPr>
          <p:spPr>
            <a:xfrm>
              <a:off x="1857356" y="1643050"/>
              <a:ext cx="642942" cy="285752"/>
            </a:xfrm>
            <a:prstGeom prst="borderCallout2">
              <a:avLst>
                <a:gd name="adj1" fmla="val 18750"/>
                <a:gd name="adj2" fmla="val -8333"/>
                <a:gd name="adj3" fmla="val 18750"/>
                <a:gd name="adj4" fmla="val -16667"/>
                <a:gd name="adj5" fmla="val 666147"/>
                <a:gd name="adj6" fmla="val -12805"/>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smtClean="0"/>
                <a:t>=B23</a:t>
              </a:r>
              <a:endParaRPr lang="ru-RU" sz="1400"/>
            </a:p>
          </p:txBody>
        </p:sp>
        <p:sp>
          <p:nvSpPr>
            <p:cNvPr id="6" name="Выноска 2 5"/>
            <p:cNvSpPr/>
            <p:nvPr/>
          </p:nvSpPr>
          <p:spPr>
            <a:xfrm>
              <a:off x="2786050" y="1643050"/>
              <a:ext cx="928694" cy="285752"/>
            </a:xfrm>
            <a:prstGeom prst="borderCallout2">
              <a:avLst>
                <a:gd name="adj1" fmla="val 18750"/>
                <a:gd name="adj2" fmla="val -8333"/>
                <a:gd name="adj3" fmla="val 18750"/>
                <a:gd name="adj4" fmla="val -16667"/>
                <a:gd name="adj5" fmla="val 661068"/>
                <a:gd name="adj6" fmla="val 4387"/>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smtClean="0"/>
                <a:t>=B2</a:t>
              </a:r>
              <a:r>
                <a:rPr lang="ru-RU" sz="1400" smtClean="0"/>
                <a:t>5</a:t>
              </a:r>
              <a:endParaRPr lang="ru-RU" sz="1400"/>
            </a:p>
          </p:txBody>
        </p:sp>
        <p:sp>
          <p:nvSpPr>
            <p:cNvPr id="7" name="Выноска 2 6"/>
            <p:cNvSpPr/>
            <p:nvPr/>
          </p:nvSpPr>
          <p:spPr>
            <a:xfrm>
              <a:off x="4071934" y="1214422"/>
              <a:ext cx="1428760" cy="285752"/>
            </a:xfrm>
            <a:prstGeom prst="borderCallout2">
              <a:avLst>
                <a:gd name="adj1" fmla="val 18750"/>
                <a:gd name="adj2" fmla="val -8333"/>
                <a:gd name="adj3" fmla="val 18750"/>
                <a:gd name="adj4" fmla="val -16667"/>
                <a:gd name="adj5" fmla="val 869321"/>
                <a:gd name="adj6" fmla="val 7513"/>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200" smtClean="0"/>
                <a:t>=C5/</a:t>
              </a:r>
              <a:r>
                <a:rPr lang="ru-RU" sz="1200" smtClean="0"/>
                <a:t>КОРЕНЬ(9)</a:t>
              </a:r>
              <a:endParaRPr lang="ru-RU" sz="1200"/>
            </a:p>
          </p:txBody>
        </p:sp>
        <p:sp>
          <p:nvSpPr>
            <p:cNvPr id="8" name="Выноска 2 7"/>
            <p:cNvSpPr/>
            <p:nvPr/>
          </p:nvSpPr>
          <p:spPr>
            <a:xfrm>
              <a:off x="4286248" y="1571612"/>
              <a:ext cx="1428760" cy="285752"/>
            </a:xfrm>
            <a:prstGeom prst="borderCallout2">
              <a:avLst>
                <a:gd name="adj1" fmla="val 18750"/>
                <a:gd name="adj2" fmla="val -8333"/>
                <a:gd name="adj3" fmla="val 18750"/>
                <a:gd name="adj4" fmla="val -16667"/>
                <a:gd name="adj5" fmla="val 782974"/>
                <a:gd name="adj6" fmla="val -1630"/>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200" smtClean="0"/>
                <a:t>=C</a:t>
              </a:r>
              <a:r>
                <a:rPr lang="ru-RU" sz="1200" smtClean="0"/>
                <a:t>6</a:t>
              </a:r>
              <a:r>
                <a:rPr lang="en-US" sz="1200" smtClean="0"/>
                <a:t>/</a:t>
              </a:r>
              <a:r>
                <a:rPr lang="ru-RU" sz="1200" smtClean="0"/>
                <a:t>КОРЕНЬ(3)</a:t>
              </a:r>
              <a:endParaRPr lang="ru-RU" sz="1200"/>
            </a:p>
          </p:txBody>
        </p:sp>
        <p:sp>
          <p:nvSpPr>
            <p:cNvPr id="9" name="Выноска 2 8"/>
            <p:cNvSpPr/>
            <p:nvPr/>
          </p:nvSpPr>
          <p:spPr>
            <a:xfrm>
              <a:off x="5786446" y="1285860"/>
              <a:ext cx="3000396" cy="571504"/>
            </a:xfrm>
            <a:prstGeom prst="borderCallout2">
              <a:avLst>
                <a:gd name="adj1" fmla="val 57692"/>
                <a:gd name="adj2" fmla="val 100752"/>
                <a:gd name="adj3" fmla="val 94094"/>
                <a:gd name="adj4" fmla="val 106543"/>
                <a:gd name="adj5" fmla="val 407951"/>
                <a:gd name="adj6" fmla="val 81091"/>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200" smtClean="0"/>
                <a:t>=($B$5+D5/2)*$B$6/($B$7*$B$8*10)-($B$5-D5/2)*$B$6/($B$7*$B$8*10)</a:t>
              </a:r>
              <a:endParaRPr lang="ru-RU" sz="1200"/>
            </a:p>
          </p:txBody>
        </p:sp>
        <p:sp>
          <p:nvSpPr>
            <p:cNvPr id="10" name="Выноска 2 9"/>
            <p:cNvSpPr/>
            <p:nvPr/>
          </p:nvSpPr>
          <p:spPr>
            <a:xfrm>
              <a:off x="214282" y="6000768"/>
              <a:ext cx="2857520" cy="285752"/>
            </a:xfrm>
            <a:prstGeom prst="borderCallout2">
              <a:avLst>
                <a:gd name="adj1" fmla="val 33988"/>
                <a:gd name="adj2" fmla="val 98333"/>
                <a:gd name="adj3" fmla="val 28909"/>
                <a:gd name="adj4" fmla="val 109808"/>
                <a:gd name="adj5" fmla="val -356246"/>
                <a:gd name="adj6" fmla="val 111418"/>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200" smtClean="0"/>
                <a:t>=КОРЕНЬ(</a:t>
              </a:r>
              <a:r>
                <a:rPr lang="en-US" sz="1200" smtClean="0"/>
                <a:t>G5^2+G6^2+G7^2+G8^2)</a:t>
              </a:r>
              <a:endParaRPr lang="ru-RU" sz="1200"/>
            </a:p>
          </p:txBody>
        </p:sp>
        <p:sp>
          <p:nvSpPr>
            <p:cNvPr id="11" name="Выноска 2 10"/>
            <p:cNvSpPr/>
            <p:nvPr/>
          </p:nvSpPr>
          <p:spPr>
            <a:xfrm>
              <a:off x="3500430" y="6286520"/>
              <a:ext cx="4357718" cy="285752"/>
            </a:xfrm>
            <a:prstGeom prst="borderCallout2">
              <a:avLst>
                <a:gd name="adj1" fmla="val -1567"/>
                <a:gd name="adj2" fmla="val 4673"/>
                <a:gd name="adj3" fmla="val -159026"/>
                <a:gd name="adj4" fmla="val 4133"/>
                <a:gd name="adj5" fmla="val -436065"/>
                <a:gd name="adj6" fmla="val 16756"/>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200" smtClean="0"/>
                <a:t>=ЦЕЛОЕ((</a:t>
              </a:r>
              <a:r>
                <a:rPr lang="en-US" sz="1200" smtClean="0"/>
                <a:t>C10^4)/(G5^4/E5+G6^4/E6+G7^4/E7+G8^4/E8))</a:t>
              </a:r>
              <a:endParaRPr lang="ru-RU" sz="1200"/>
            </a:p>
          </p:txBody>
        </p:sp>
        <p:sp>
          <p:nvSpPr>
            <p:cNvPr id="12" name="Выноска 2 11"/>
            <p:cNvSpPr/>
            <p:nvPr/>
          </p:nvSpPr>
          <p:spPr>
            <a:xfrm>
              <a:off x="5715008" y="5857892"/>
              <a:ext cx="2500330" cy="357190"/>
            </a:xfrm>
            <a:prstGeom prst="borderCallout2">
              <a:avLst>
                <a:gd name="adj1" fmla="val 18750"/>
                <a:gd name="adj2" fmla="val -1222"/>
                <a:gd name="adj3" fmla="val 18750"/>
                <a:gd name="adj4" fmla="val -8540"/>
                <a:gd name="adj5" fmla="val -230861"/>
                <a:gd name="adj6" fmla="val -6420"/>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200" smtClean="0"/>
                <a:t>=СТЬЮДРАСПОБР(0.05;</a:t>
              </a:r>
              <a:r>
                <a:rPr lang="en-US" sz="1200" smtClean="0"/>
                <a:t>D10)</a:t>
              </a:r>
              <a:endParaRPr lang="ru-RU" sz="1200"/>
            </a:p>
          </p:txBody>
        </p:sp>
        <p:sp>
          <p:nvSpPr>
            <p:cNvPr id="14" name="Выноска 2 13"/>
            <p:cNvSpPr/>
            <p:nvPr/>
          </p:nvSpPr>
          <p:spPr>
            <a:xfrm>
              <a:off x="7072330" y="5357826"/>
              <a:ext cx="1714512" cy="285752"/>
            </a:xfrm>
            <a:prstGeom prst="borderCallout2">
              <a:avLst>
                <a:gd name="adj1" fmla="val 18750"/>
                <a:gd name="adj2" fmla="val -8333"/>
                <a:gd name="adj3" fmla="val 18750"/>
                <a:gd name="adj4" fmla="val -16667"/>
                <a:gd name="adj5" fmla="val -116070"/>
                <a:gd name="adj6" fmla="val -17493"/>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400" smtClean="0"/>
                <a:t>=C10*E10</a:t>
              </a:r>
              <a:endParaRPr lang="ru-RU" sz="1400"/>
            </a:p>
          </p:txBody>
        </p:sp>
      </p:gr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Rectangle 2"/>
          <p:cNvSpPr txBox="1">
            <a:spLocks noChangeArrowheads="1"/>
          </p:cNvSpPr>
          <p:nvPr/>
        </p:nvSpPr>
        <p:spPr>
          <a:xfrm>
            <a:off x="428596" y="1357298"/>
            <a:ext cx="8229600" cy="1143000"/>
          </a:xfrm>
          <a:prstGeom prst="rect">
            <a:avLst/>
          </a:prstGeom>
        </p:spPr>
        <p:txBody>
          <a:bodyPr vert="horz"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3200" b="1" i="0" u="none" strike="noStrike" kern="1200" cap="small" spc="0" normalizeH="0" baseline="0" noProof="0" smtClean="0">
                <a:ln>
                  <a:noFill/>
                </a:ln>
                <a:solidFill>
                  <a:schemeClr val="tx2"/>
                </a:solidFill>
                <a:effectLst/>
                <a:uLnTx/>
                <a:uFillTx/>
                <a:latin typeface="+mj-lt"/>
                <a:ea typeface="+mj-ea"/>
                <a:cs typeface="+mj-cs"/>
              </a:rPr>
              <a:t>Недостатки подхода </a:t>
            </a:r>
            <a:r>
              <a:rPr kumimoji="0" lang="en-US" sz="3200" b="1" i="0" u="none" strike="noStrike" kern="1200" cap="small" spc="0" normalizeH="0" baseline="0" noProof="0" smtClean="0">
                <a:ln>
                  <a:noFill/>
                </a:ln>
                <a:solidFill>
                  <a:schemeClr val="tx2"/>
                </a:solidFill>
                <a:effectLst/>
                <a:uLnTx/>
                <a:uFillTx/>
                <a:latin typeface="+mj-lt"/>
                <a:ea typeface="+mj-ea"/>
                <a:cs typeface="+mj-cs"/>
              </a:rPr>
              <a:t>GUM</a:t>
            </a:r>
            <a:r>
              <a:rPr kumimoji="0" lang="ru-RU" sz="3200" b="1" i="0" u="none" strike="noStrike" kern="1200" cap="small" spc="0" normalizeH="0" baseline="0" noProof="0" smtClean="0">
                <a:ln>
                  <a:noFill/>
                </a:ln>
                <a:solidFill>
                  <a:schemeClr val="tx2"/>
                </a:solidFill>
                <a:effectLst/>
                <a:uLnTx/>
                <a:uFillTx/>
                <a:latin typeface="+mj-lt"/>
                <a:ea typeface="+mj-ea"/>
                <a:cs typeface="+mj-cs"/>
              </a:rPr>
              <a:t> к оценке неопределенности</a:t>
            </a:r>
          </a:p>
        </p:txBody>
      </p:sp>
      <p:sp>
        <p:nvSpPr>
          <p:cNvPr id="5" name="Rectangle 3"/>
          <p:cNvSpPr txBox="1">
            <a:spLocks noChangeArrowheads="1"/>
          </p:cNvSpPr>
          <p:nvPr/>
        </p:nvSpPr>
        <p:spPr>
          <a:xfrm>
            <a:off x="412950" y="2553834"/>
            <a:ext cx="8064500" cy="1036638"/>
          </a:xfrm>
          <a:prstGeom prst="rect">
            <a:avLst/>
          </a:prstGeom>
        </p:spPr>
        <p:txBody>
          <a:bodyPr/>
          <a:lstStyle/>
          <a:p>
            <a:pPr marL="274320" marR="0" lvl="0" indent="-274320" algn="just" defTabSz="914400" rtl="0" eaLnBrk="1" fontAlgn="auto" latinLnBrk="0" hangingPunct="1">
              <a:lnSpc>
                <a:spcPct val="100000"/>
              </a:lnSpc>
              <a:spcBef>
                <a:spcPts val="600"/>
              </a:spcBef>
              <a:spcAft>
                <a:spcPts val="0"/>
              </a:spcAft>
              <a:buClr>
                <a:schemeClr val="accent1"/>
              </a:buClr>
              <a:buSzPct val="70000"/>
              <a:buFont typeface="Courier New" pitchFamily="49" charset="0"/>
              <a:buChar char="o"/>
              <a:tabLst/>
              <a:defRPr/>
            </a:pPr>
            <a:r>
              <a:rPr kumimoji="0" lang="ru-RU" sz="1400" b="0" i="0" u="none" strike="noStrike" kern="1200" cap="none" spc="0" normalizeH="0" baseline="0" noProof="0" smtClean="0">
                <a:ln>
                  <a:noFill/>
                </a:ln>
                <a:solidFill>
                  <a:schemeClr val="tx1"/>
                </a:solidFill>
                <a:effectLst/>
                <a:uLnTx/>
                <a:uFillTx/>
                <a:latin typeface="+mn-lt"/>
                <a:ea typeface="+mn-ea"/>
                <a:cs typeface="+mn-cs"/>
              </a:rPr>
              <a:t>В основе общего подхода лежит т.н. закон распространения</a:t>
            </a:r>
            <a:br>
              <a:rPr kumimoji="0" lang="ru-RU" sz="1400" b="0" i="0" u="none" strike="noStrike" kern="1200" cap="none" spc="0" normalizeH="0" baseline="0" noProof="0" smtClean="0">
                <a:ln>
                  <a:noFill/>
                </a:ln>
                <a:solidFill>
                  <a:schemeClr val="tx1"/>
                </a:solidFill>
                <a:effectLst/>
                <a:uLnTx/>
                <a:uFillTx/>
                <a:latin typeface="+mn-lt"/>
                <a:ea typeface="+mn-ea"/>
                <a:cs typeface="+mn-cs"/>
              </a:rPr>
            </a:br>
            <a:r>
              <a:rPr kumimoji="0" lang="ru-RU" sz="1400" b="0" i="0" u="none" strike="noStrike" kern="1200" cap="none" spc="0" normalizeH="0" baseline="0" noProof="0" smtClean="0">
                <a:ln>
                  <a:noFill/>
                </a:ln>
                <a:solidFill>
                  <a:schemeClr val="tx1"/>
                </a:solidFill>
                <a:effectLst/>
                <a:uLnTx/>
                <a:uFillTx/>
                <a:latin typeface="+mn-lt"/>
                <a:ea typeface="+mn-ea"/>
                <a:cs typeface="+mn-cs"/>
              </a:rPr>
              <a:t>неопределенности, базирующийся на разложении нелинейной модельной</a:t>
            </a:r>
            <a:r>
              <a:rPr kumimoji="0" lang="en-US" sz="1400" b="0" i="0" u="none" strike="noStrike" kern="1200" cap="none" spc="0" normalizeH="0" baseline="0" noProof="0" smtClean="0">
                <a:ln>
                  <a:noFill/>
                </a:ln>
                <a:solidFill>
                  <a:schemeClr val="tx1"/>
                </a:solidFill>
                <a:effectLst/>
                <a:uLnTx/>
                <a:uFillTx/>
                <a:latin typeface="+mn-lt"/>
                <a:ea typeface="+mn-ea"/>
                <a:cs typeface="+mn-cs"/>
              </a:rPr>
              <a:t> </a:t>
            </a:r>
            <a:r>
              <a:rPr kumimoji="0" lang="ru-RU" sz="1400" b="0" i="0" u="none" strike="noStrike" kern="1200" cap="none" spc="0" normalizeH="0" baseline="0" noProof="0" smtClean="0">
                <a:ln>
                  <a:noFill/>
                </a:ln>
                <a:solidFill>
                  <a:schemeClr val="tx1"/>
                </a:solidFill>
                <a:effectLst/>
                <a:uLnTx/>
                <a:uFillTx/>
                <a:latin typeface="+mn-lt"/>
                <a:ea typeface="+mn-ea"/>
                <a:cs typeface="+mn-cs"/>
              </a:rPr>
              <a:t>функции в ряд Тейлора первого порядка. Применение такого подхода при</a:t>
            </a:r>
            <a:r>
              <a:rPr kumimoji="0" lang="en-US" sz="1400" b="0" i="0" u="none" strike="noStrike" kern="1200" cap="none" spc="0" normalizeH="0" baseline="0" noProof="0" smtClean="0">
                <a:ln>
                  <a:noFill/>
                </a:ln>
                <a:solidFill>
                  <a:schemeClr val="tx1"/>
                </a:solidFill>
                <a:effectLst/>
                <a:uLnTx/>
                <a:uFillTx/>
                <a:latin typeface="+mn-lt"/>
                <a:ea typeface="+mn-ea"/>
                <a:cs typeface="+mn-cs"/>
              </a:rPr>
              <a:t> </a:t>
            </a:r>
            <a:r>
              <a:rPr kumimoji="0" lang="ru-RU" sz="1400" b="0" i="0" u="none" strike="noStrike" kern="1200" cap="none" spc="0" normalizeH="0" baseline="0" noProof="0" smtClean="0">
                <a:ln>
                  <a:noFill/>
                </a:ln>
                <a:solidFill>
                  <a:schemeClr val="tx1"/>
                </a:solidFill>
                <a:effectLst/>
                <a:uLnTx/>
                <a:uFillTx/>
                <a:latin typeface="+mn-lt"/>
                <a:ea typeface="+mn-ea"/>
                <a:cs typeface="+mn-cs"/>
              </a:rPr>
              <a:t>существенно нелинейной зависимости дает смещенную оценку результата</a:t>
            </a:r>
            <a:r>
              <a:rPr kumimoji="0" lang="en-US" sz="1400" b="0" i="0" u="none" strike="noStrike" kern="1200" cap="none" spc="0" normalizeH="0" baseline="0" noProof="0" smtClean="0">
                <a:ln>
                  <a:noFill/>
                </a:ln>
                <a:solidFill>
                  <a:schemeClr val="tx1"/>
                </a:solidFill>
                <a:effectLst/>
                <a:uLnTx/>
                <a:uFillTx/>
                <a:latin typeface="+mn-lt"/>
                <a:ea typeface="+mn-ea"/>
                <a:cs typeface="+mn-cs"/>
              </a:rPr>
              <a:t> </a:t>
            </a:r>
            <a:r>
              <a:rPr kumimoji="0" lang="ru-RU" sz="1400" b="0" i="0" u="none" strike="noStrike" kern="1200" cap="none" spc="0" normalizeH="0" baseline="0" noProof="0" smtClean="0">
                <a:ln>
                  <a:noFill/>
                </a:ln>
                <a:solidFill>
                  <a:schemeClr val="tx1"/>
                </a:solidFill>
                <a:effectLst/>
                <a:uLnTx/>
                <a:uFillTx/>
                <a:latin typeface="+mn-lt"/>
                <a:ea typeface="+mn-ea"/>
                <a:cs typeface="+mn-cs"/>
              </a:rPr>
              <a:t>измерений и недостоверную оценку суммарной стандартной</a:t>
            </a:r>
            <a:r>
              <a:rPr kumimoji="0" lang="en-US" sz="1400" b="0" i="0" u="none" strike="noStrike" kern="1200" cap="none" spc="0" normalizeH="0" baseline="0" noProof="0" smtClean="0">
                <a:ln>
                  <a:noFill/>
                </a:ln>
                <a:solidFill>
                  <a:schemeClr val="tx1"/>
                </a:solidFill>
                <a:effectLst/>
                <a:uLnTx/>
                <a:uFillTx/>
                <a:latin typeface="+mn-lt"/>
                <a:ea typeface="+mn-ea"/>
                <a:cs typeface="+mn-cs"/>
              </a:rPr>
              <a:t> </a:t>
            </a:r>
            <a:r>
              <a:rPr kumimoji="0" lang="ru-RU" sz="1400" b="0" i="0" u="none" strike="noStrike" kern="1200" cap="none" spc="0" normalizeH="0" baseline="0" noProof="0" smtClean="0">
                <a:ln>
                  <a:noFill/>
                </a:ln>
                <a:solidFill>
                  <a:schemeClr val="tx1"/>
                </a:solidFill>
                <a:effectLst/>
                <a:uLnTx/>
                <a:uFillTx/>
                <a:latin typeface="+mn-lt"/>
                <a:ea typeface="+mn-ea"/>
                <a:cs typeface="+mn-cs"/>
              </a:rPr>
              <a:t>неопределенности.</a:t>
            </a:r>
          </a:p>
        </p:txBody>
      </p:sp>
      <p:sp>
        <p:nvSpPr>
          <p:cNvPr id="6" name="Rectangle 4"/>
          <p:cNvSpPr>
            <a:spLocks noChangeArrowheads="1"/>
          </p:cNvSpPr>
          <p:nvPr/>
        </p:nvSpPr>
        <p:spPr bwMode="auto">
          <a:xfrm>
            <a:off x="356026" y="3770544"/>
            <a:ext cx="6359114" cy="1815882"/>
          </a:xfrm>
          <a:prstGeom prst="rect">
            <a:avLst/>
          </a:prstGeom>
          <a:noFill/>
          <a:ln w="9525">
            <a:noFill/>
            <a:miter lim="800000"/>
            <a:headEnd/>
            <a:tailEnd/>
          </a:ln>
        </p:spPr>
        <p:txBody>
          <a:bodyPr wrap="square">
            <a:spAutoFit/>
          </a:bodyPr>
          <a:lstStyle/>
          <a:p>
            <a:pPr marL="342900" indent="-342900" algn="just">
              <a:buFont typeface="Courier New" pitchFamily="49" charset="0"/>
              <a:buChar char="o"/>
            </a:pPr>
            <a:r>
              <a:rPr lang="ru-RU" sz="1400"/>
              <a:t>При нахождении расширенной неопределенности предполагается, что закон распределения выходной величины в соответствии с центральной предельной теоремой - нормальный и коэффициент охвата хорошо аппроксимируется коэффициентом Стьюдента с числом степеней свободы, определяемым формулой Велча-Саттерсвейта. Первое предположение справедливо для случая линейного модельного уравнения, большого числа входных величин и их симметричных законов распределения</a:t>
            </a:r>
            <a:r>
              <a:rPr lang="ru-RU" sz="1400" smtClean="0"/>
              <a:t>.</a:t>
            </a:r>
            <a:endParaRPr lang="ru-RU" sz="1400"/>
          </a:p>
        </p:txBody>
      </p:sp>
      <p:sp>
        <p:nvSpPr>
          <p:cNvPr id="7" name="Прямоугольник 6"/>
          <p:cNvSpPr/>
          <p:nvPr/>
        </p:nvSpPr>
        <p:spPr>
          <a:xfrm>
            <a:off x="357158" y="5563286"/>
            <a:ext cx="7786742" cy="954107"/>
          </a:xfrm>
          <a:prstGeom prst="rect">
            <a:avLst/>
          </a:prstGeom>
        </p:spPr>
        <p:txBody>
          <a:bodyPr wrap="square">
            <a:spAutoFit/>
          </a:bodyPr>
          <a:lstStyle/>
          <a:p>
            <a:pPr marL="342900" indent="-342900" algn="just">
              <a:buFont typeface="Courier New" pitchFamily="49" charset="0"/>
              <a:buChar char="o"/>
            </a:pPr>
            <a:r>
              <a:rPr lang="ru-RU" sz="1400" smtClean="0"/>
              <a:t>Формула Велча-Саттерсвейта принципиально не предназначена для работы с коррелированными входными величинами и ее применение в этом случае может привести к существенной недостоверности оценивания расширенной неопределенности.</a:t>
            </a:r>
            <a:endParaRPr lang="ru-RU" sz="1400"/>
          </a:p>
        </p:txBody>
      </p:sp>
      <p:graphicFrame>
        <p:nvGraphicFramePr>
          <p:cNvPr id="109570" name="Object 5"/>
          <p:cNvGraphicFramePr>
            <a:graphicFrameLocks noChangeAspect="1"/>
          </p:cNvGraphicFramePr>
          <p:nvPr/>
        </p:nvGraphicFramePr>
        <p:xfrm>
          <a:off x="6813342" y="4071942"/>
          <a:ext cx="1785162" cy="1000132"/>
        </p:xfrm>
        <a:graphic>
          <a:graphicData uri="http://schemas.openxmlformats.org/presentationml/2006/ole">
            <p:oleObj spid="_x0000_s23554" name="Формула" r:id="rId3" imgW="1155600" imgH="647640" progId="Equation.3">
              <p:embed/>
            </p:oleObj>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9" name="Rectangle 7"/>
          <p:cNvSpPr>
            <a:spLocks noChangeArrowheads="1"/>
          </p:cNvSpPr>
          <p:nvPr/>
        </p:nvSpPr>
        <p:spPr bwMode="auto">
          <a:xfrm>
            <a:off x="285720" y="1285860"/>
            <a:ext cx="8207375" cy="5262979"/>
          </a:xfrm>
          <a:prstGeom prst="rect">
            <a:avLst/>
          </a:prstGeom>
          <a:noFill/>
          <a:ln w="9525">
            <a:noFill/>
            <a:miter lim="800000"/>
            <a:headEnd/>
            <a:tailEnd/>
          </a:ln>
        </p:spPr>
        <p:txBody>
          <a:bodyPr>
            <a:spAutoFit/>
          </a:bodyPr>
          <a:lstStyle/>
          <a:p>
            <a:pPr indent="363538" algn="just"/>
            <a:r>
              <a:rPr lang="ru-RU" sz="1400" smtClean="0"/>
              <a:t>Основываясь на указанных недостатках, было предложено применить метод  статистического моделирования (метод Монте-Карло) для определения расширенной неопределенности в измерениях. </a:t>
            </a:r>
          </a:p>
          <a:p>
            <a:pPr indent="363538" algn="just"/>
            <a:r>
              <a:rPr lang="uk-UA" sz="1400" smtClean="0"/>
              <a:t>Порядок </a:t>
            </a:r>
            <a:r>
              <a:rPr lang="uk-UA" sz="1400" err="1" smtClean="0"/>
              <a:t>оценивания</a:t>
            </a:r>
            <a:r>
              <a:rPr lang="uk-UA" sz="1400" smtClean="0"/>
              <a:t> </a:t>
            </a:r>
            <a:r>
              <a:rPr lang="uk-UA" sz="1400" err="1" smtClean="0"/>
              <a:t>расширенной</a:t>
            </a:r>
            <a:r>
              <a:rPr lang="uk-UA" sz="1400" smtClean="0"/>
              <a:t> </a:t>
            </a:r>
            <a:r>
              <a:rPr lang="uk-UA" sz="1400" err="1" smtClean="0"/>
              <a:t>неопределенности</a:t>
            </a:r>
            <a:r>
              <a:rPr lang="uk-UA" sz="1400" smtClean="0"/>
              <a:t> </a:t>
            </a:r>
            <a:r>
              <a:rPr lang="uk-UA" sz="1400" err="1" smtClean="0"/>
              <a:t>согласно</a:t>
            </a:r>
            <a:r>
              <a:rPr lang="uk-UA" sz="1400" smtClean="0"/>
              <a:t>  и с </a:t>
            </a:r>
            <a:r>
              <a:rPr lang="uk-UA" sz="1400" err="1" smtClean="0"/>
              <a:t>использованием</a:t>
            </a:r>
            <a:r>
              <a:rPr lang="uk-UA" sz="1400" smtClean="0"/>
              <a:t> метода </a:t>
            </a:r>
            <a:r>
              <a:rPr lang="uk-UA" sz="1400" err="1" smtClean="0"/>
              <a:t>статистического</a:t>
            </a:r>
            <a:r>
              <a:rPr lang="uk-UA" sz="1400" smtClean="0"/>
              <a:t> </a:t>
            </a:r>
            <a:r>
              <a:rPr lang="uk-UA" sz="1400" err="1" smtClean="0"/>
              <a:t>моделирования</a:t>
            </a:r>
            <a:r>
              <a:rPr lang="uk-UA" sz="1400" smtClean="0"/>
              <a:t> Монте-Карло и </a:t>
            </a:r>
            <a:r>
              <a:rPr lang="uk-UA" sz="1400" err="1" smtClean="0"/>
              <a:t>применением</a:t>
            </a:r>
            <a:r>
              <a:rPr lang="uk-UA" sz="1400" smtClean="0"/>
              <a:t>  </a:t>
            </a:r>
            <a:r>
              <a:rPr lang="uk-UA" sz="1400" err="1" smtClean="0"/>
              <a:t>программного</a:t>
            </a:r>
            <a:r>
              <a:rPr lang="uk-UA" sz="1400" smtClean="0"/>
              <a:t> </a:t>
            </a:r>
            <a:r>
              <a:rPr lang="uk-UA" sz="1400" err="1" smtClean="0"/>
              <a:t>обеспечения</a:t>
            </a:r>
            <a:r>
              <a:rPr lang="uk-UA" sz="1400" smtClean="0"/>
              <a:t> MS </a:t>
            </a:r>
            <a:r>
              <a:rPr lang="uk-UA" sz="1400" err="1" smtClean="0"/>
              <a:t>Excell</a:t>
            </a:r>
            <a:r>
              <a:rPr lang="uk-UA" sz="1400" smtClean="0"/>
              <a:t> с пакетом </a:t>
            </a:r>
            <a:r>
              <a:rPr lang="uk-UA" sz="1400" err="1" smtClean="0"/>
              <a:t>анализа</a:t>
            </a:r>
            <a:r>
              <a:rPr lang="uk-UA" sz="1400" smtClean="0"/>
              <a:t> </a:t>
            </a:r>
            <a:r>
              <a:rPr lang="uk-UA" sz="1400" err="1" smtClean="0"/>
              <a:t>является</a:t>
            </a:r>
            <a:r>
              <a:rPr lang="uk-UA" sz="1400" smtClean="0"/>
              <a:t> </a:t>
            </a:r>
            <a:r>
              <a:rPr lang="uk-UA" sz="1400" err="1" smtClean="0"/>
              <a:t>наиболее</a:t>
            </a:r>
            <a:r>
              <a:rPr lang="uk-UA" sz="1400" smtClean="0"/>
              <a:t> </a:t>
            </a:r>
            <a:r>
              <a:rPr lang="uk-UA" sz="1400" err="1" smtClean="0"/>
              <a:t>удобным</a:t>
            </a:r>
            <a:r>
              <a:rPr lang="uk-UA" sz="1400" smtClean="0"/>
              <a:t> и легко </a:t>
            </a:r>
            <a:r>
              <a:rPr lang="uk-UA" sz="1400" err="1" smtClean="0"/>
              <a:t>осуществленным</a:t>
            </a:r>
            <a:r>
              <a:rPr lang="uk-UA" sz="1400" smtClean="0"/>
              <a:t>.</a:t>
            </a:r>
            <a:endParaRPr lang="ru-RU" sz="1400" smtClean="0"/>
          </a:p>
          <a:p>
            <a:pPr algn="just"/>
            <a:r>
              <a:rPr lang="uk-UA" sz="1400" smtClean="0"/>
              <a:t>Он </a:t>
            </a:r>
            <a:r>
              <a:rPr lang="uk-UA" sz="1400" err="1" smtClean="0"/>
              <a:t>заключается</a:t>
            </a:r>
            <a:r>
              <a:rPr lang="uk-UA" sz="1400" smtClean="0"/>
              <a:t> в </a:t>
            </a:r>
            <a:r>
              <a:rPr lang="uk-UA" sz="1400" err="1" smtClean="0"/>
              <a:t>следующих</a:t>
            </a:r>
            <a:r>
              <a:rPr lang="uk-UA" sz="1400" smtClean="0"/>
              <a:t> </a:t>
            </a:r>
            <a:r>
              <a:rPr lang="uk-UA" sz="1400" err="1" smtClean="0"/>
              <a:t>операциях</a:t>
            </a:r>
            <a:r>
              <a:rPr lang="uk-UA" sz="1400" smtClean="0"/>
              <a:t> :</a:t>
            </a:r>
          </a:p>
          <a:p>
            <a:endParaRPr lang="uk-UA" sz="1400" b="1" smtClean="0"/>
          </a:p>
          <a:p>
            <a:r>
              <a:rPr lang="uk-UA" sz="1400" b="1" smtClean="0"/>
              <a:t>1 </a:t>
            </a:r>
            <a:r>
              <a:rPr lang="uk-UA" sz="1400" b="1" err="1" smtClean="0"/>
              <a:t>Формирование</a:t>
            </a:r>
            <a:r>
              <a:rPr lang="uk-UA" sz="1400" b="1" smtClean="0"/>
              <a:t> </a:t>
            </a:r>
            <a:r>
              <a:rPr lang="uk-UA" sz="1400" b="1" err="1" smtClean="0"/>
              <a:t>массивов</a:t>
            </a:r>
            <a:r>
              <a:rPr lang="uk-UA" sz="1400" b="1" smtClean="0"/>
              <a:t> </a:t>
            </a:r>
            <a:r>
              <a:rPr lang="uk-UA" sz="1400" b="1" err="1" smtClean="0"/>
              <a:t>данных</a:t>
            </a:r>
            <a:endParaRPr lang="ru-RU" sz="1400" smtClean="0"/>
          </a:p>
          <a:p>
            <a:r>
              <a:rPr lang="uk-UA" sz="1400" smtClean="0"/>
              <a:t> </a:t>
            </a:r>
            <a:endParaRPr lang="ru-RU" sz="1400" smtClean="0"/>
          </a:p>
          <a:p>
            <a:pPr algn="just"/>
            <a:r>
              <a:rPr lang="uk-UA" sz="1400" smtClean="0"/>
              <a:t>а)  </a:t>
            </a:r>
            <a:r>
              <a:rPr lang="uk-UA" sz="1400" err="1" smtClean="0"/>
              <a:t>Генерируют</a:t>
            </a:r>
            <a:r>
              <a:rPr lang="uk-UA" sz="1400" smtClean="0"/>
              <a:t> L </a:t>
            </a:r>
            <a:r>
              <a:rPr lang="uk-UA" sz="1400" err="1" smtClean="0"/>
              <a:t>массивов</a:t>
            </a:r>
            <a:r>
              <a:rPr lang="uk-UA" sz="1400" smtClean="0"/>
              <a:t> (</a:t>
            </a:r>
            <a:r>
              <a:rPr lang="ru-RU" sz="1400" smtClean="0"/>
              <a:t>по</a:t>
            </a:r>
            <a:r>
              <a:rPr lang="uk-UA" sz="1400" smtClean="0"/>
              <a:t> </a:t>
            </a:r>
            <a:r>
              <a:rPr lang="uk-UA" sz="1400" err="1" smtClean="0"/>
              <a:t>количеств</a:t>
            </a:r>
            <a:r>
              <a:rPr lang="ru-RU" sz="1400" smtClean="0"/>
              <a:t>у</a:t>
            </a:r>
            <a:r>
              <a:rPr lang="uk-UA" sz="1400" smtClean="0"/>
              <a:t> </a:t>
            </a:r>
            <a:r>
              <a:rPr lang="uk-UA" sz="1400" err="1" smtClean="0"/>
              <a:t>входных</a:t>
            </a:r>
            <a:r>
              <a:rPr lang="uk-UA" sz="1400" smtClean="0"/>
              <a:t> величин; для абсолютного </a:t>
            </a:r>
            <a:r>
              <a:rPr lang="uk-UA" sz="1400" err="1" smtClean="0"/>
              <a:t>градуирования</a:t>
            </a:r>
            <a:r>
              <a:rPr lang="uk-UA" sz="1400" smtClean="0"/>
              <a:t> </a:t>
            </a:r>
          </a:p>
          <a:p>
            <a:pPr algn="just"/>
            <a:r>
              <a:rPr lang="uk-UA" sz="1400" smtClean="0"/>
              <a:t>L= 7) </a:t>
            </a:r>
            <a:r>
              <a:rPr lang="uk-UA" sz="1400" err="1" smtClean="0"/>
              <a:t>случайных</a:t>
            </a:r>
            <a:r>
              <a:rPr lang="uk-UA" sz="1400" smtClean="0"/>
              <a:t> чисел  </a:t>
            </a:r>
            <a:r>
              <a:rPr lang="uk-UA" sz="1400" err="1" smtClean="0"/>
              <a:t>заданного</a:t>
            </a:r>
            <a:r>
              <a:rPr lang="uk-UA" sz="1400" smtClean="0"/>
              <a:t> </a:t>
            </a:r>
            <a:r>
              <a:rPr lang="uk-UA" sz="1400" err="1" smtClean="0"/>
              <a:t>объема</a:t>
            </a:r>
            <a:r>
              <a:rPr lang="uk-UA" sz="1400" smtClean="0"/>
              <a:t> n (</a:t>
            </a:r>
            <a:r>
              <a:rPr lang="uk-UA" sz="1400" err="1" smtClean="0"/>
              <a:t>n</a:t>
            </a:r>
            <a:r>
              <a:rPr lang="uk-UA" sz="1400" smtClean="0"/>
              <a:t> = 10</a:t>
            </a:r>
            <a:r>
              <a:rPr lang="uk-UA" sz="1400" baseline="30000" smtClean="0"/>
              <a:t>5</a:t>
            </a:r>
            <a:r>
              <a:rPr lang="uk-UA" sz="1400" smtClean="0"/>
              <a:t>), </a:t>
            </a:r>
            <a:r>
              <a:rPr lang="uk-UA" sz="1400" err="1" smtClean="0"/>
              <a:t>что</a:t>
            </a:r>
            <a:r>
              <a:rPr lang="uk-UA" sz="1400" smtClean="0"/>
              <a:t> </a:t>
            </a:r>
            <a:r>
              <a:rPr lang="uk-UA" sz="1400" err="1" smtClean="0"/>
              <a:t>подчиняются</a:t>
            </a:r>
            <a:r>
              <a:rPr lang="uk-UA" sz="1400" smtClean="0"/>
              <a:t> </a:t>
            </a:r>
            <a:r>
              <a:rPr lang="uk-UA" sz="1400" err="1" smtClean="0"/>
              <a:t>необходимым</a:t>
            </a:r>
            <a:r>
              <a:rPr lang="uk-UA" sz="1400" smtClean="0"/>
              <a:t> законам </a:t>
            </a:r>
            <a:r>
              <a:rPr lang="uk-UA" sz="1400" err="1" smtClean="0"/>
              <a:t>распределения</a:t>
            </a:r>
            <a:r>
              <a:rPr lang="uk-UA" sz="1400" smtClean="0"/>
              <a:t>. Для </a:t>
            </a:r>
            <a:r>
              <a:rPr lang="uk-UA" sz="1400" err="1" smtClean="0"/>
              <a:t>этого</a:t>
            </a:r>
            <a:r>
              <a:rPr lang="uk-UA" sz="1400" smtClean="0"/>
              <a:t> </a:t>
            </a:r>
            <a:r>
              <a:rPr lang="uk-UA" sz="1400" err="1" smtClean="0"/>
              <a:t>используют</a:t>
            </a:r>
            <a:r>
              <a:rPr lang="uk-UA" sz="1400" smtClean="0"/>
              <a:t> </a:t>
            </a:r>
            <a:r>
              <a:rPr lang="uk-UA" sz="1400" err="1" smtClean="0"/>
              <a:t>программу</a:t>
            </a:r>
            <a:r>
              <a:rPr lang="uk-UA" sz="1400" smtClean="0"/>
              <a:t> MS </a:t>
            </a:r>
            <a:r>
              <a:rPr lang="uk-UA" sz="1400" err="1" smtClean="0"/>
              <a:t>Excell</a:t>
            </a:r>
            <a:r>
              <a:rPr lang="uk-UA" sz="1400" smtClean="0"/>
              <a:t> с пакетом </a:t>
            </a:r>
            <a:r>
              <a:rPr lang="uk-UA" sz="1400" err="1" smtClean="0"/>
              <a:t>анализа</a:t>
            </a:r>
            <a:r>
              <a:rPr lang="uk-UA" sz="1400" smtClean="0"/>
              <a:t> и </a:t>
            </a:r>
            <a:r>
              <a:rPr lang="uk-UA" sz="1400" err="1" smtClean="0"/>
              <a:t>опцию</a:t>
            </a:r>
            <a:r>
              <a:rPr lang="uk-UA" sz="1400" smtClean="0"/>
              <a:t> «</a:t>
            </a:r>
            <a:r>
              <a:rPr lang="uk-UA" sz="1400" err="1" smtClean="0"/>
              <a:t>Генерация</a:t>
            </a:r>
            <a:r>
              <a:rPr lang="uk-UA" sz="1400" smtClean="0"/>
              <a:t> </a:t>
            </a:r>
            <a:r>
              <a:rPr lang="uk-UA" sz="1400" err="1" smtClean="0"/>
              <a:t>случайных</a:t>
            </a:r>
            <a:r>
              <a:rPr lang="uk-UA" sz="1400" smtClean="0"/>
              <a:t> чисел».  Для </a:t>
            </a:r>
            <a:r>
              <a:rPr lang="uk-UA" sz="1400" err="1" smtClean="0"/>
              <a:t>входных</a:t>
            </a:r>
            <a:r>
              <a:rPr lang="uk-UA" sz="1400" smtClean="0"/>
              <a:t> величин, </a:t>
            </a:r>
            <a:r>
              <a:rPr lang="uk-UA" sz="1400" err="1" smtClean="0"/>
              <a:t>оцениваемых</a:t>
            </a:r>
            <a:r>
              <a:rPr lang="uk-UA" sz="1400" smtClean="0"/>
              <a:t> по типу “А”, </a:t>
            </a:r>
            <a:r>
              <a:rPr lang="uk-UA" sz="1400" err="1" smtClean="0"/>
              <a:t>генерируют</a:t>
            </a:r>
            <a:r>
              <a:rPr lang="uk-UA" sz="1400" smtClean="0"/>
              <a:t> нормально </a:t>
            </a:r>
            <a:r>
              <a:rPr lang="uk-UA" sz="1400" err="1" smtClean="0"/>
              <a:t>распределенные</a:t>
            </a:r>
            <a:r>
              <a:rPr lang="uk-UA" sz="1400" smtClean="0"/>
              <a:t> </a:t>
            </a:r>
            <a:r>
              <a:rPr lang="uk-UA" sz="1400" err="1" smtClean="0"/>
              <a:t>массивы</a:t>
            </a:r>
            <a:r>
              <a:rPr lang="uk-UA" sz="1400" smtClean="0"/>
              <a:t> с </a:t>
            </a:r>
            <a:r>
              <a:rPr lang="uk-UA" sz="1400" err="1" smtClean="0"/>
              <a:t>заданием</a:t>
            </a:r>
            <a:r>
              <a:rPr lang="uk-UA" sz="1400" smtClean="0"/>
              <a:t> </a:t>
            </a:r>
            <a:r>
              <a:rPr lang="uk-UA" sz="1400" err="1" smtClean="0"/>
              <a:t>среднеквадратического</a:t>
            </a:r>
            <a:r>
              <a:rPr lang="uk-UA" sz="1400" smtClean="0"/>
              <a:t> </a:t>
            </a:r>
            <a:r>
              <a:rPr lang="uk-UA" sz="1400" err="1" smtClean="0"/>
              <a:t>отклонения</a:t>
            </a:r>
            <a:r>
              <a:rPr lang="uk-UA" sz="1400" smtClean="0"/>
              <a:t>  в </a:t>
            </a:r>
            <a:r>
              <a:rPr lang="uk-UA" sz="1400" err="1" smtClean="0"/>
              <a:t>соответствии</a:t>
            </a:r>
            <a:r>
              <a:rPr lang="uk-UA" sz="1400" smtClean="0"/>
              <a:t> с </a:t>
            </a:r>
            <a:r>
              <a:rPr lang="uk-UA" sz="1400" err="1" smtClean="0"/>
              <a:t>оценкой</a:t>
            </a:r>
            <a:r>
              <a:rPr lang="uk-UA" sz="1400" smtClean="0"/>
              <a:t> </a:t>
            </a:r>
            <a:r>
              <a:rPr lang="uk-UA" sz="1400" err="1" smtClean="0"/>
              <a:t>каждой</a:t>
            </a:r>
            <a:r>
              <a:rPr lang="uk-UA" sz="1400" smtClean="0"/>
              <a:t> </a:t>
            </a:r>
            <a:r>
              <a:rPr lang="uk-UA" sz="1400" err="1" smtClean="0"/>
              <a:t>входной</a:t>
            </a:r>
            <a:r>
              <a:rPr lang="uk-UA" sz="1400" smtClean="0"/>
              <a:t> </a:t>
            </a:r>
            <a:r>
              <a:rPr lang="uk-UA" sz="1400" err="1" smtClean="0"/>
              <a:t>величины</a:t>
            </a:r>
            <a:r>
              <a:rPr lang="uk-UA" sz="1400" smtClean="0"/>
              <a:t>. Для </a:t>
            </a:r>
            <a:r>
              <a:rPr lang="uk-UA" sz="1400" err="1" smtClean="0"/>
              <a:t>входных</a:t>
            </a:r>
            <a:r>
              <a:rPr lang="uk-UA" sz="1400" smtClean="0"/>
              <a:t> величин , </a:t>
            </a:r>
            <a:r>
              <a:rPr lang="uk-UA" sz="1400" err="1" smtClean="0"/>
              <a:t>оцениваемых</a:t>
            </a:r>
            <a:r>
              <a:rPr lang="uk-UA" sz="1400" smtClean="0"/>
              <a:t> по типу “В”,</a:t>
            </a:r>
            <a:r>
              <a:rPr lang="uk-UA" sz="1400" err="1" smtClean="0"/>
              <a:t>генерируют</a:t>
            </a:r>
            <a:r>
              <a:rPr lang="uk-UA" sz="1400" smtClean="0"/>
              <a:t> </a:t>
            </a:r>
            <a:r>
              <a:rPr lang="uk-UA" sz="1400" err="1" smtClean="0"/>
              <a:t>равномерно</a:t>
            </a:r>
            <a:r>
              <a:rPr lang="uk-UA" sz="1400" smtClean="0"/>
              <a:t> </a:t>
            </a:r>
            <a:r>
              <a:rPr lang="uk-UA" sz="1400" err="1" smtClean="0"/>
              <a:t>распределенные</a:t>
            </a:r>
            <a:r>
              <a:rPr lang="uk-UA" sz="1400" smtClean="0"/>
              <a:t> </a:t>
            </a:r>
            <a:r>
              <a:rPr lang="uk-UA" sz="1400" err="1" smtClean="0"/>
              <a:t>массивы</a:t>
            </a:r>
            <a:r>
              <a:rPr lang="uk-UA" sz="1400" smtClean="0"/>
              <a:t> </a:t>
            </a:r>
            <a:r>
              <a:rPr lang="uk-UA" sz="1400" err="1" smtClean="0"/>
              <a:t>из</a:t>
            </a:r>
            <a:r>
              <a:rPr lang="uk-UA" sz="1400" smtClean="0"/>
              <a:t> </a:t>
            </a:r>
            <a:r>
              <a:rPr lang="uk-UA" sz="1400" err="1" smtClean="0"/>
              <a:t>заданием</a:t>
            </a:r>
            <a:r>
              <a:rPr lang="uk-UA" sz="1400" smtClean="0"/>
              <a:t> с</a:t>
            </a:r>
            <a:r>
              <a:rPr lang="ru-RU" sz="1400" smtClean="0"/>
              <a:t>и</a:t>
            </a:r>
            <a:r>
              <a:rPr lang="uk-UA" sz="1400" err="1" smtClean="0"/>
              <a:t>мметричного</a:t>
            </a:r>
            <a:r>
              <a:rPr lang="uk-UA" sz="1400" smtClean="0"/>
              <a:t> </a:t>
            </a:r>
            <a:r>
              <a:rPr lang="uk-UA" sz="1400" err="1" smtClean="0"/>
              <a:t>диапазона</a:t>
            </a:r>
            <a:r>
              <a:rPr lang="uk-UA" sz="1400" smtClean="0"/>
              <a:t> </a:t>
            </a:r>
            <a:r>
              <a:rPr lang="uk-UA" sz="1400" err="1" smtClean="0"/>
              <a:t>оценок</a:t>
            </a:r>
            <a:r>
              <a:rPr lang="uk-UA" sz="1400" smtClean="0"/>
              <a:t> </a:t>
            </a:r>
            <a:r>
              <a:rPr lang="uk-UA" sz="1400" err="1" smtClean="0"/>
              <a:t>этих</a:t>
            </a:r>
            <a:r>
              <a:rPr lang="uk-UA" sz="1400" smtClean="0"/>
              <a:t> </a:t>
            </a:r>
            <a:r>
              <a:rPr lang="uk-UA" sz="1400" err="1" smtClean="0"/>
              <a:t>входных</a:t>
            </a:r>
            <a:r>
              <a:rPr lang="uk-UA" sz="1400" smtClean="0"/>
              <a:t> величин. То </a:t>
            </a:r>
            <a:r>
              <a:rPr lang="uk-UA" sz="1400" err="1" smtClean="0"/>
              <a:t>есть</a:t>
            </a:r>
            <a:r>
              <a:rPr lang="uk-UA" sz="1400" smtClean="0"/>
              <a:t>, </a:t>
            </a:r>
            <a:r>
              <a:rPr lang="uk-UA" sz="1400" err="1" smtClean="0"/>
              <a:t>если</a:t>
            </a:r>
            <a:r>
              <a:rPr lang="uk-UA" sz="1400" smtClean="0"/>
              <a:t> для </a:t>
            </a:r>
            <a:r>
              <a:rPr lang="uk-UA" sz="1400" err="1" smtClean="0"/>
              <a:t>дозирования</a:t>
            </a:r>
            <a:r>
              <a:rPr lang="uk-UA" sz="1400" smtClean="0"/>
              <a:t> </a:t>
            </a:r>
            <a:r>
              <a:rPr lang="uk-UA" sz="1400" err="1" smtClean="0"/>
              <a:t>объема</a:t>
            </a:r>
            <a:r>
              <a:rPr lang="uk-UA" sz="1400" smtClean="0"/>
              <a:t> V</a:t>
            </a:r>
            <a:r>
              <a:rPr lang="uk-UA" sz="1400" baseline="-25000" smtClean="0"/>
              <a:t>0</a:t>
            </a:r>
            <a:r>
              <a:rPr lang="uk-UA" sz="1400" smtClean="0"/>
              <a:t>  </a:t>
            </a:r>
            <a:r>
              <a:rPr lang="uk-UA" sz="1400" err="1" smtClean="0"/>
              <a:t>используется</a:t>
            </a:r>
            <a:r>
              <a:rPr lang="uk-UA" sz="1400" smtClean="0"/>
              <a:t> </a:t>
            </a:r>
            <a:r>
              <a:rPr lang="uk-UA" sz="1400" err="1" smtClean="0"/>
              <a:t>мерная</a:t>
            </a:r>
            <a:r>
              <a:rPr lang="uk-UA" sz="1400" smtClean="0"/>
              <a:t> </a:t>
            </a:r>
            <a:r>
              <a:rPr lang="uk-UA" sz="1400" err="1" smtClean="0"/>
              <a:t>пипетка</a:t>
            </a:r>
            <a:r>
              <a:rPr lang="uk-UA" sz="1400" smtClean="0"/>
              <a:t> </a:t>
            </a:r>
            <a:r>
              <a:rPr lang="uk-UA" sz="1400" err="1" smtClean="0"/>
              <a:t>вместимостью</a:t>
            </a:r>
            <a:r>
              <a:rPr lang="uk-UA" sz="1400" smtClean="0"/>
              <a:t> 10 см</a:t>
            </a:r>
            <a:r>
              <a:rPr lang="uk-UA" sz="1400" baseline="30000" smtClean="0"/>
              <a:t>3</a:t>
            </a:r>
            <a:r>
              <a:rPr lang="uk-UA" sz="1400" smtClean="0"/>
              <a:t>, то </a:t>
            </a:r>
            <a:r>
              <a:rPr lang="uk-UA" sz="1400" err="1" smtClean="0"/>
              <a:t>оценка</a:t>
            </a:r>
            <a:r>
              <a:rPr lang="uk-UA" sz="1400" smtClean="0"/>
              <a:t> V</a:t>
            </a:r>
            <a:r>
              <a:rPr lang="uk-UA" sz="1400" baseline="-25000" smtClean="0"/>
              <a:t>0</a:t>
            </a:r>
            <a:r>
              <a:rPr lang="uk-UA" sz="1400" smtClean="0"/>
              <a:t> </a:t>
            </a:r>
            <a:r>
              <a:rPr lang="uk-UA" sz="1400" err="1" smtClean="0"/>
              <a:t>будет</a:t>
            </a:r>
            <a:r>
              <a:rPr lang="uk-UA" sz="1400" smtClean="0"/>
              <a:t> </a:t>
            </a:r>
            <a:r>
              <a:rPr lang="uk-UA" sz="1400" err="1" smtClean="0"/>
              <a:t>составлять</a:t>
            </a:r>
            <a:r>
              <a:rPr lang="uk-UA" sz="1400" smtClean="0"/>
              <a:t> ±0,1 см</a:t>
            </a:r>
            <a:r>
              <a:rPr lang="uk-UA" sz="1400" baseline="30000" smtClean="0"/>
              <a:t>3</a:t>
            </a:r>
            <a:r>
              <a:rPr lang="uk-UA" sz="1400" smtClean="0"/>
              <a:t>. ( от  - 0,1 см</a:t>
            </a:r>
            <a:r>
              <a:rPr lang="uk-UA" sz="1400" baseline="30000" smtClean="0"/>
              <a:t>3</a:t>
            </a:r>
            <a:r>
              <a:rPr lang="uk-UA" sz="1400" smtClean="0"/>
              <a:t> к + 0,1 см</a:t>
            </a:r>
            <a:r>
              <a:rPr lang="uk-UA" sz="1400" baseline="30000" smtClean="0"/>
              <a:t>3</a:t>
            </a:r>
            <a:r>
              <a:rPr lang="uk-UA" sz="1400" smtClean="0"/>
              <a:t>).</a:t>
            </a:r>
            <a:endParaRPr lang="ru-RU" sz="1400" smtClean="0"/>
          </a:p>
          <a:p>
            <a:pPr algn="just"/>
            <a:r>
              <a:rPr lang="uk-UA" sz="1400" smtClean="0"/>
              <a:t>б) </a:t>
            </a:r>
            <a:r>
              <a:rPr lang="uk-UA" sz="1400" err="1" smtClean="0"/>
              <a:t>Формируют</a:t>
            </a:r>
            <a:r>
              <a:rPr lang="uk-UA" sz="1400" smtClean="0"/>
              <a:t> </a:t>
            </a:r>
            <a:r>
              <a:rPr lang="uk-UA" sz="1400" err="1" smtClean="0"/>
              <a:t>массив</a:t>
            </a:r>
            <a:r>
              <a:rPr lang="uk-UA" sz="1400" smtClean="0"/>
              <a:t> </a:t>
            </a:r>
            <a:r>
              <a:rPr lang="uk-UA" sz="1400" err="1" smtClean="0"/>
              <a:t>выходной</a:t>
            </a:r>
            <a:r>
              <a:rPr lang="uk-UA" sz="1400" smtClean="0"/>
              <a:t> </a:t>
            </a:r>
            <a:r>
              <a:rPr lang="uk-UA" sz="1400" err="1" smtClean="0"/>
              <a:t>величины</a:t>
            </a:r>
            <a:r>
              <a:rPr lang="uk-UA" sz="1400" smtClean="0"/>
              <a:t>, </a:t>
            </a:r>
            <a:r>
              <a:rPr lang="uk-UA" sz="1400" err="1" smtClean="0"/>
              <a:t>путем</a:t>
            </a:r>
            <a:r>
              <a:rPr lang="uk-UA" sz="1400" smtClean="0"/>
              <a:t> п</a:t>
            </a:r>
            <a:r>
              <a:rPr lang="ru-RU" sz="1400" smtClean="0"/>
              <a:t>о</a:t>
            </a:r>
            <a:r>
              <a:rPr lang="uk-UA" sz="1400" err="1" smtClean="0"/>
              <a:t>дстановки</a:t>
            </a:r>
            <a:r>
              <a:rPr lang="uk-UA" sz="1400" smtClean="0"/>
              <a:t> значений </a:t>
            </a:r>
            <a:r>
              <a:rPr lang="uk-UA" sz="1400" err="1" smtClean="0"/>
              <a:t>входных</a:t>
            </a:r>
            <a:r>
              <a:rPr lang="uk-UA" sz="1400" smtClean="0"/>
              <a:t> величин, </a:t>
            </a:r>
            <a:r>
              <a:rPr lang="uk-UA" sz="1400" err="1" smtClean="0"/>
              <a:t>которые</a:t>
            </a:r>
            <a:r>
              <a:rPr lang="uk-UA" sz="1400" smtClean="0"/>
              <a:t> </a:t>
            </a:r>
            <a:r>
              <a:rPr lang="uk-UA" sz="1400" err="1" smtClean="0"/>
              <a:t>сгенерировали</a:t>
            </a:r>
            <a:r>
              <a:rPr lang="uk-UA" sz="1400" smtClean="0"/>
              <a:t>, в </a:t>
            </a:r>
            <a:r>
              <a:rPr lang="uk-UA" sz="1400" err="1" smtClean="0"/>
              <a:t>модельное</a:t>
            </a:r>
            <a:r>
              <a:rPr lang="uk-UA" sz="1400" smtClean="0"/>
              <a:t> </a:t>
            </a:r>
            <a:r>
              <a:rPr lang="uk-UA" sz="1400" err="1" smtClean="0"/>
              <a:t>уравнение</a:t>
            </a:r>
            <a:r>
              <a:rPr lang="uk-UA" sz="1400" smtClean="0"/>
              <a:t>.</a:t>
            </a:r>
            <a:endParaRPr lang="ru-RU" sz="1400" smtClean="0"/>
          </a:p>
          <a:p>
            <a:pPr algn="just"/>
            <a:r>
              <a:rPr lang="uk-UA" sz="1400" smtClean="0"/>
              <a:t>в) </a:t>
            </a:r>
            <a:r>
              <a:rPr lang="uk-UA" sz="1400" err="1" smtClean="0"/>
              <a:t>Упорядочивают</a:t>
            </a:r>
            <a:r>
              <a:rPr lang="uk-UA" sz="1400" smtClean="0"/>
              <a:t> (</a:t>
            </a:r>
            <a:r>
              <a:rPr lang="uk-UA" sz="1400" err="1" smtClean="0"/>
              <a:t>ранжируют</a:t>
            </a:r>
            <a:r>
              <a:rPr lang="uk-UA" sz="1400" smtClean="0"/>
              <a:t>)  </a:t>
            </a:r>
            <a:r>
              <a:rPr lang="uk-UA" sz="1400" err="1" smtClean="0"/>
              <a:t>массив</a:t>
            </a:r>
            <a:r>
              <a:rPr lang="uk-UA" sz="1400" smtClean="0"/>
              <a:t> </a:t>
            </a:r>
            <a:r>
              <a:rPr lang="uk-UA" sz="1400" err="1" smtClean="0"/>
              <a:t>выходной</a:t>
            </a:r>
            <a:r>
              <a:rPr lang="uk-UA" sz="1400" smtClean="0"/>
              <a:t> </a:t>
            </a:r>
            <a:r>
              <a:rPr lang="uk-UA" sz="1400" err="1" smtClean="0"/>
              <a:t>величины</a:t>
            </a:r>
            <a:r>
              <a:rPr lang="uk-UA" sz="1400" smtClean="0"/>
              <a:t>.</a:t>
            </a:r>
            <a:endParaRPr lang="ru-RU" sz="1400" smtClean="0"/>
          </a:p>
          <a:p>
            <a:pPr algn="just"/>
            <a:endParaRPr lang="ru-RU" sz="1400"/>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85720"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117761" name="Rectangle 1"/>
          <p:cNvSpPr>
            <a:spLocks noChangeArrowheads="1"/>
          </p:cNvSpPr>
          <p:nvPr/>
        </p:nvSpPr>
        <p:spPr bwMode="auto">
          <a:xfrm>
            <a:off x="285720" y="1285860"/>
            <a:ext cx="8286808" cy="11233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3088" algn="just" defTabSz="914400" rtl="0" eaLnBrk="1" fontAlgn="base" latinLnBrk="0" hangingPunct="1">
              <a:lnSpc>
                <a:spcPct val="100000"/>
              </a:lnSpc>
              <a:spcBef>
                <a:spcPct val="0"/>
              </a:spcBef>
              <a:spcAft>
                <a:spcPct val="0"/>
              </a:spcAft>
              <a:buClrTx/>
              <a:buSzTx/>
              <a:buFontTx/>
              <a:buNone/>
              <a:tabLst/>
            </a:pPr>
            <a:r>
              <a:rPr kumimoji="0" lang="uk-UA"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2. Расчет параметров бюджета неопределенности  (расширенной и стандартной суммарной неопределенности, коэффициента охвата) </a:t>
            </a:r>
            <a:r>
              <a:rPr kumimoji="0" lang="ru-RU"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по</a:t>
            </a:r>
            <a:r>
              <a:rPr kumimoji="0" lang="uk-UA"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 метод</a:t>
            </a:r>
            <a:r>
              <a:rPr kumimoji="0" lang="ru-RU"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у </a:t>
            </a:r>
            <a:r>
              <a:rPr kumimoji="0" lang="uk-UA"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 Монте-Карло</a:t>
            </a:r>
          </a:p>
          <a:p>
            <a:pPr marL="0" marR="0" lvl="0" indent="573088" algn="just" defTabSz="914400" rtl="0" eaLnBrk="1" fontAlgn="base" latinLnBrk="0" hangingPunct="1">
              <a:lnSpc>
                <a:spcPct val="100000"/>
              </a:lnSpc>
              <a:spcBef>
                <a:spcPct val="0"/>
              </a:spcBef>
              <a:spcAft>
                <a:spcPct val="0"/>
              </a:spcAft>
              <a:buClrTx/>
              <a:buSzTx/>
              <a:buFontTx/>
              <a:buNone/>
              <a:tabLst/>
            </a:pPr>
            <a:endParaRPr kumimoji="0" lang="ru-RU" sz="1100" b="0" i="0" u="none" strike="noStrike" cap="none" normalizeH="0" baseline="0" smtClean="0">
              <a:ln>
                <a:noFill/>
              </a:ln>
              <a:solidFill>
                <a:schemeClr val="tx1"/>
              </a:solidFill>
              <a:effectLst/>
              <a:latin typeface="Arial" pitchFamily="34" charset="0"/>
              <a:cs typeface="Arial" pitchFamily="34" charset="0"/>
            </a:endParaRPr>
          </a:p>
          <a:p>
            <a:pPr marL="0" marR="0" lvl="0" indent="573088"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По получении массива данных выходной величины  определяют: </a:t>
            </a:r>
          </a:p>
          <a:p>
            <a:pPr indent="573088" algn="just" eaLnBrk="0" fontAlgn="base" hangingPunct="0">
              <a:spcBef>
                <a:spcPct val="0"/>
              </a:spcBef>
              <a:spcAft>
                <a:spcPct val="0"/>
              </a:spcAft>
            </a:pPr>
            <a:r>
              <a:rPr lang="uk-UA" sz="1400" smtClean="0"/>
              <a:t>- оценку среднего результата   измерения  по формуле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1776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7762" name="Object 2"/>
          <p:cNvGraphicFramePr>
            <a:graphicFrameLocks noChangeAspect="1"/>
          </p:cNvGraphicFramePr>
          <p:nvPr/>
        </p:nvGraphicFramePr>
        <p:xfrm>
          <a:off x="3714744" y="2357430"/>
          <a:ext cx="1563687" cy="646112"/>
        </p:xfrm>
        <a:graphic>
          <a:graphicData uri="http://schemas.openxmlformats.org/presentationml/2006/ole">
            <p:oleObj spid="_x0000_s24578" name="Формула" r:id="rId3" imgW="761760" imgH="444240" progId="Equation.3">
              <p:embed/>
            </p:oleObj>
          </a:graphicData>
        </a:graphic>
      </p:graphicFrame>
      <p:graphicFrame>
        <p:nvGraphicFramePr>
          <p:cNvPr id="117765" name="Object 5"/>
          <p:cNvGraphicFramePr>
            <a:graphicFrameLocks noChangeAspect="1"/>
          </p:cNvGraphicFramePr>
          <p:nvPr/>
        </p:nvGraphicFramePr>
        <p:xfrm>
          <a:off x="1142976" y="3143248"/>
          <a:ext cx="238125" cy="314325"/>
        </p:xfrm>
        <a:graphic>
          <a:graphicData uri="http://schemas.openxmlformats.org/presentationml/2006/ole">
            <p:oleObj spid="_x0000_s24579" name="Формула" r:id="rId4" imgW="177492" imgH="240882" progId="Equation.3">
              <p:embed/>
            </p:oleObj>
          </a:graphicData>
        </a:graphic>
      </p:graphicFrame>
      <p:graphicFrame>
        <p:nvGraphicFramePr>
          <p:cNvPr id="117764" name="Object 4"/>
          <p:cNvGraphicFramePr>
            <a:graphicFrameLocks noChangeAspect="1"/>
          </p:cNvGraphicFramePr>
          <p:nvPr/>
        </p:nvGraphicFramePr>
        <p:xfrm>
          <a:off x="1142976" y="3571876"/>
          <a:ext cx="123825" cy="142875"/>
        </p:xfrm>
        <a:graphic>
          <a:graphicData uri="http://schemas.openxmlformats.org/presentationml/2006/ole">
            <p:oleObj spid="_x0000_s24580" name="Формула" r:id="rId5" imgW="127055" imgH="139761" progId="Equation.3">
              <p:embed/>
            </p:oleObj>
          </a:graphicData>
        </a:graphic>
      </p:graphicFrame>
      <p:sp>
        <p:nvSpPr>
          <p:cNvPr id="117766" name="Rectangle 6"/>
          <p:cNvSpPr>
            <a:spLocks noChangeArrowheads="1"/>
          </p:cNvSpPr>
          <p:nvPr/>
        </p:nvSpPr>
        <p:spPr bwMode="auto">
          <a:xfrm>
            <a:off x="500034" y="3143248"/>
            <a:ext cx="807249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где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17767" name="Rectangle 7"/>
          <p:cNvSpPr>
            <a:spLocks noChangeArrowheads="1"/>
          </p:cNvSpPr>
          <p:nvPr/>
        </p:nvSpPr>
        <p:spPr bwMode="auto">
          <a:xfrm rot="10800000" flipV="1">
            <a:off x="1857356" y="3143248"/>
            <a:ext cx="307183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 значение выходной величины;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17768" name="Rectangle 8"/>
          <p:cNvSpPr>
            <a:spLocks noChangeArrowheads="1"/>
          </p:cNvSpPr>
          <p:nvPr/>
        </p:nvSpPr>
        <p:spPr bwMode="auto">
          <a:xfrm>
            <a:off x="1714480" y="3500438"/>
            <a:ext cx="3309496"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 </a:t>
            </a:r>
            <a:r>
              <a:rPr kumimoji="0" lang="uk-UA"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объем масива выходной величины.</a:t>
            </a:r>
            <a:endParaRPr kumimoji="0" lang="ru-RU" sz="1100" b="0" i="0" u="none" strike="noStrike" cap="none" normalizeH="0" baseline="0" smtClean="0">
              <a:ln>
                <a:noFill/>
              </a:ln>
              <a:solidFill>
                <a:schemeClr val="tx1"/>
              </a:solidFill>
              <a:effectLst/>
              <a:latin typeface="Arial" pitchFamily="34" charset="0"/>
              <a:cs typeface="Arial" pitchFamily="34" charset="0"/>
            </a:endParaRPr>
          </a:p>
        </p:txBody>
      </p:sp>
      <p:sp>
        <p:nvSpPr>
          <p:cNvPr id="117769" name="Rectangle 9"/>
          <p:cNvSpPr>
            <a:spLocks noChangeArrowheads="1"/>
          </p:cNvSpPr>
          <p:nvPr/>
        </p:nvSpPr>
        <p:spPr bwMode="auto">
          <a:xfrm>
            <a:off x="285720" y="3929066"/>
            <a:ext cx="842968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 оценку суммарной стандартной неопределенности   результата измерения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1777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7770" name="Object 10"/>
          <p:cNvGraphicFramePr>
            <a:graphicFrameLocks noChangeAspect="1"/>
          </p:cNvGraphicFramePr>
          <p:nvPr/>
        </p:nvGraphicFramePr>
        <p:xfrm>
          <a:off x="3500430" y="4357694"/>
          <a:ext cx="2152650" cy="790575"/>
        </p:xfrm>
        <a:graphic>
          <a:graphicData uri="http://schemas.openxmlformats.org/presentationml/2006/ole">
            <p:oleObj spid="_x0000_s24581" name="Формула" r:id="rId6" imgW="1193800" imgH="609600" progId="Equation.3">
              <p:embed/>
            </p:oleObj>
          </a:graphicData>
        </a:graphic>
      </p:graphicFrame>
      <p:sp>
        <p:nvSpPr>
          <p:cNvPr id="117780" name="Rectangle 2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7779" name="Object 19"/>
          <p:cNvGraphicFramePr>
            <a:graphicFrameLocks noChangeAspect="1"/>
          </p:cNvGraphicFramePr>
          <p:nvPr/>
        </p:nvGraphicFramePr>
        <p:xfrm>
          <a:off x="1214414" y="5857892"/>
          <a:ext cx="190500" cy="238125"/>
        </p:xfrm>
        <a:graphic>
          <a:graphicData uri="http://schemas.openxmlformats.org/presentationml/2006/ole">
            <p:oleObj spid="_x0000_s24582" name="Формула" r:id="rId7" imgW="139639" imgH="190417" progId="Equation.3">
              <p:embed/>
            </p:oleObj>
          </a:graphicData>
        </a:graphic>
      </p:graphicFrame>
      <p:graphicFrame>
        <p:nvGraphicFramePr>
          <p:cNvPr id="117781" name="Object 21"/>
          <p:cNvGraphicFramePr>
            <a:graphicFrameLocks noChangeAspect="1"/>
          </p:cNvGraphicFramePr>
          <p:nvPr/>
        </p:nvGraphicFramePr>
        <p:xfrm>
          <a:off x="1214414" y="5500702"/>
          <a:ext cx="238125" cy="314325"/>
        </p:xfrm>
        <a:graphic>
          <a:graphicData uri="http://schemas.openxmlformats.org/presentationml/2006/ole">
            <p:oleObj spid="_x0000_s24583" name="Формула" r:id="rId8" imgW="177492" imgH="240882" progId="Equation.3">
              <p:embed/>
            </p:oleObj>
          </a:graphicData>
        </a:graphic>
      </p:graphicFrame>
      <p:graphicFrame>
        <p:nvGraphicFramePr>
          <p:cNvPr id="117782" name="Object 22"/>
          <p:cNvGraphicFramePr>
            <a:graphicFrameLocks noChangeAspect="1"/>
          </p:cNvGraphicFramePr>
          <p:nvPr/>
        </p:nvGraphicFramePr>
        <p:xfrm>
          <a:off x="1214414" y="5357826"/>
          <a:ext cx="123825" cy="142875"/>
        </p:xfrm>
        <a:graphic>
          <a:graphicData uri="http://schemas.openxmlformats.org/presentationml/2006/ole">
            <p:oleObj spid="_x0000_s24584" name="Формула" r:id="rId9" imgW="127055" imgH="139761" progId="Equation.3">
              <p:embed/>
            </p:oleObj>
          </a:graphicData>
        </a:graphic>
      </p:graphicFrame>
      <p:sp>
        <p:nvSpPr>
          <p:cNvPr id="25" name="Rectangle 8"/>
          <p:cNvSpPr>
            <a:spLocks noChangeArrowheads="1"/>
          </p:cNvSpPr>
          <p:nvPr/>
        </p:nvSpPr>
        <p:spPr bwMode="auto">
          <a:xfrm>
            <a:off x="1643042" y="5241418"/>
            <a:ext cx="3309496"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 </a:t>
            </a:r>
            <a:r>
              <a:rPr kumimoji="0" lang="uk-UA"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объем масива выходной величины.</a:t>
            </a:r>
            <a:endParaRPr kumimoji="0" lang="ru-RU" sz="11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7"/>
          <p:cNvSpPr>
            <a:spLocks noChangeArrowheads="1"/>
          </p:cNvSpPr>
          <p:nvPr/>
        </p:nvSpPr>
        <p:spPr bwMode="auto">
          <a:xfrm rot="10800000" flipV="1">
            <a:off x="1579570" y="5527170"/>
            <a:ext cx="307183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 значение выходной величины;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Прямоугольник 26"/>
          <p:cNvSpPr/>
          <p:nvPr/>
        </p:nvSpPr>
        <p:spPr>
          <a:xfrm>
            <a:off x="1643042" y="5786454"/>
            <a:ext cx="3636508" cy="369332"/>
          </a:xfrm>
          <a:prstGeom prst="rect">
            <a:avLst/>
          </a:prstGeom>
        </p:spPr>
        <p:txBody>
          <a:bodyPr wrap="none">
            <a:spAutoFit/>
          </a:bodyPr>
          <a:lstStyle/>
          <a:p>
            <a:r>
              <a:rPr lang="uk-UA" sz="1400" smtClean="0"/>
              <a:t>- оценка среднего результата измерения</a:t>
            </a:r>
            <a:r>
              <a:rPr lang="uk-UA" smtClean="0"/>
              <a:t>.</a:t>
            </a:r>
            <a:endParaRPr lang="ru-RU"/>
          </a:p>
        </p:txBody>
      </p:sp>
      <p:sp>
        <p:nvSpPr>
          <p:cNvPr id="28" name="Rectangle 6"/>
          <p:cNvSpPr>
            <a:spLocks noChangeArrowheads="1"/>
          </p:cNvSpPr>
          <p:nvPr/>
        </p:nvSpPr>
        <p:spPr bwMode="auto">
          <a:xfrm>
            <a:off x="500034" y="5228332"/>
            <a:ext cx="807249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где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3" name="Прямоугольник 2"/>
          <p:cNvSpPr/>
          <p:nvPr/>
        </p:nvSpPr>
        <p:spPr>
          <a:xfrm>
            <a:off x="285720" y="1285860"/>
            <a:ext cx="8286808" cy="738664"/>
          </a:xfrm>
          <a:prstGeom prst="rect">
            <a:avLst/>
          </a:prstGeom>
        </p:spPr>
        <p:txBody>
          <a:bodyPr wrap="square">
            <a:spAutoFit/>
          </a:bodyPr>
          <a:lstStyle/>
          <a:p>
            <a:pPr algn="just"/>
            <a:r>
              <a:rPr lang="uk-UA" sz="1400" smtClean="0"/>
              <a:t> -  расширенную неопределенность   для заданного уровня доверия. Для получения оценки расширенной неопределенности необходимо расчитать </a:t>
            </a:r>
            <a:r>
              <a:rPr lang="ru-RU" sz="1400" smtClean="0"/>
              <a:t>и</a:t>
            </a:r>
            <a:r>
              <a:rPr lang="uk-UA" sz="1400" smtClean="0"/>
              <a:t>нтерквантильн</a:t>
            </a:r>
            <a:r>
              <a:rPr lang="ru-RU" sz="1400" smtClean="0"/>
              <a:t>ы</a:t>
            </a:r>
            <a:r>
              <a:rPr lang="uk-UA" sz="1400" smtClean="0"/>
              <a:t>й интервал по формуле: </a:t>
            </a:r>
            <a:endParaRPr lang="ru-RU" sz="1400"/>
          </a:p>
        </p:txBody>
      </p:sp>
      <p:sp>
        <p:nvSpPr>
          <p:cNvPr id="129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25" name="Object 1"/>
          <p:cNvGraphicFramePr>
            <a:graphicFrameLocks noChangeAspect="1"/>
          </p:cNvGraphicFramePr>
          <p:nvPr/>
        </p:nvGraphicFramePr>
        <p:xfrm>
          <a:off x="3286116" y="1928802"/>
          <a:ext cx="2571750" cy="571500"/>
        </p:xfrm>
        <a:graphic>
          <a:graphicData uri="http://schemas.openxmlformats.org/presentationml/2006/ole">
            <p:oleObj spid="_x0000_s25602" name="Формула" r:id="rId3" imgW="1625600" imgH="393700" progId="Equation.3">
              <p:embed/>
            </p:oleObj>
          </a:graphicData>
        </a:graphic>
      </p:graphicFrame>
      <p:sp>
        <p:nvSpPr>
          <p:cNvPr id="6" name="Rectangle 6"/>
          <p:cNvSpPr>
            <a:spLocks noChangeArrowheads="1"/>
          </p:cNvSpPr>
          <p:nvPr/>
        </p:nvSpPr>
        <p:spPr bwMode="auto">
          <a:xfrm>
            <a:off x="500034" y="2714620"/>
            <a:ext cx="807249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где                    и</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29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27" name="Object 3"/>
          <p:cNvGraphicFramePr>
            <a:graphicFrameLocks noChangeAspect="1"/>
          </p:cNvGraphicFramePr>
          <p:nvPr/>
        </p:nvGraphicFramePr>
        <p:xfrm>
          <a:off x="1220788" y="2714625"/>
          <a:ext cx="520700" cy="314325"/>
        </p:xfrm>
        <a:graphic>
          <a:graphicData uri="http://schemas.openxmlformats.org/presentationml/2006/ole">
            <p:oleObj spid="_x0000_s25603" name="Формула" r:id="rId4" imgW="482400" imgH="241200" progId="Equation.3">
              <p:embed/>
            </p:oleObj>
          </a:graphicData>
        </a:graphic>
      </p:graphicFrame>
      <p:sp>
        <p:nvSpPr>
          <p:cNvPr id="129029" name="Rectangle 5"/>
          <p:cNvSpPr>
            <a:spLocks noChangeArrowheads="1"/>
          </p:cNvSpPr>
          <p:nvPr/>
        </p:nvSpPr>
        <p:spPr bwMode="auto">
          <a:xfrm>
            <a:off x="0" y="314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29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30" name="Object 6"/>
          <p:cNvGraphicFramePr>
            <a:graphicFrameLocks noChangeAspect="1"/>
          </p:cNvGraphicFramePr>
          <p:nvPr/>
        </p:nvGraphicFramePr>
        <p:xfrm>
          <a:off x="2201470" y="2714625"/>
          <a:ext cx="519113" cy="314325"/>
        </p:xfrm>
        <a:graphic>
          <a:graphicData uri="http://schemas.openxmlformats.org/presentationml/2006/ole">
            <p:oleObj spid="_x0000_s25604" name="Формула" r:id="rId5" imgW="482400" imgH="241200" progId="Equation.3">
              <p:embed/>
            </p:oleObj>
          </a:graphicData>
        </a:graphic>
      </p:graphicFrame>
      <p:sp>
        <p:nvSpPr>
          <p:cNvPr id="129032" name="Rectangle 8"/>
          <p:cNvSpPr>
            <a:spLocks noChangeArrowheads="1"/>
          </p:cNvSpPr>
          <p:nvPr/>
        </p:nvSpPr>
        <p:spPr bwMode="auto">
          <a:xfrm>
            <a:off x="0" y="314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29033" name="Rectangle 9"/>
          <p:cNvSpPr>
            <a:spLocks noChangeArrowheads="1"/>
          </p:cNvSpPr>
          <p:nvPr/>
        </p:nvSpPr>
        <p:spPr bwMode="auto">
          <a:xfrm>
            <a:off x="2706646" y="2718132"/>
            <a:ext cx="6039859"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соответственно  </a:t>
            </a: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n(1+p)/2 </a:t>
            </a:r>
            <a:r>
              <a:rPr kumimoji="0" lang="en-US" sz="1400" b="0" i="0" u="none" strike="noStrike" cap="none" normalizeH="0" smtClean="0">
                <a:ln>
                  <a:noFill/>
                </a:ln>
                <a:solidFill>
                  <a:schemeClr val="tx1"/>
                </a:solidFill>
                <a:effectLst/>
                <a:latin typeface="Arial" pitchFamily="34" charset="0"/>
                <a:ea typeface="Times New Roman" pitchFamily="18" charset="0"/>
                <a:cs typeface="Arial" pitchFamily="34" charset="0"/>
              </a:rPr>
              <a:t>  </a:t>
            </a:r>
            <a:r>
              <a:rPr kumimoji="0" lang="ru-RU" sz="1400" b="0" i="0" u="none" strike="noStrike" cap="none" normalizeH="0" smtClean="0">
                <a:ln>
                  <a:noFill/>
                </a:ln>
                <a:solidFill>
                  <a:schemeClr val="tx1"/>
                </a:solidFill>
                <a:effectLst/>
                <a:latin typeface="Arial" pitchFamily="34" charset="0"/>
                <a:ea typeface="Times New Roman" pitchFamily="18" charset="0"/>
                <a:cs typeface="Arial" pitchFamily="34" charset="0"/>
              </a:rPr>
              <a:t>и  </a:t>
            </a:r>
            <a:r>
              <a:rPr kumimoji="0" lang="en-US" sz="1400" b="0" i="0" u="none" strike="noStrike" cap="none" normalizeH="0" smtClean="0">
                <a:ln>
                  <a:noFill/>
                </a:ln>
                <a:solidFill>
                  <a:schemeClr val="tx1"/>
                </a:solidFill>
                <a:effectLst/>
                <a:latin typeface="Arial" pitchFamily="34" charset="0"/>
                <a:ea typeface="Times New Roman" pitchFamily="18" charset="0"/>
                <a:cs typeface="Arial" pitchFamily="34" charset="0"/>
              </a:rPr>
              <a:t>n(1-p)/2</a:t>
            </a:r>
            <a:r>
              <a:rPr kumimoji="0" lang="ru-RU" sz="1400" b="0" i="0" u="none" strike="noStrike" cap="none" normalizeH="0" smtClean="0">
                <a:ln>
                  <a:noFill/>
                </a:ln>
                <a:solidFill>
                  <a:schemeClr val="tx1"/>
                </a:solidFill>
                <a:effectLst/>
                <a:latin typeface="Arial" pitchFamily="34" charset="0"/>
                <a:ea typeface="Times New Roman" pitchFamily="18" charset="0"/>
                <a:cs typeface="Arial" pitchFamily="34" charset="0"/>
              </a:rPr>
              <a:t>  </a:t>
            </a: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члены упорядоченного ма</a:t>
            </a:r>
            <a:r>
              <a:rPr kumimoji="0" lang="uk-UA"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сива </a:t>
            </a:r>
          </a:p>
          <a:p>
            <a:pPr marL="0" marR="0" lvl="0" indent="0" algn="just" defTabSz="914400" rtl="0" eaLnBrk="1" fontAlgn="base" latinLnBrk="0" hangingPunct="1">
              <a:lnSpc>
                <a:spcPct val="100000"/>
              </a:lnSpc>
              <a:spcBef>
                <a:spcPct val="0"/>
              </a:spcBef>
              <a:spcAft>
                <a:spcPct val="0"/>
              </a:spcAft>
              <a:buClrTx/>
              <a:buSzTx/>
              <a:tabLst/>
            </a:pPr>
            <a:r>
              <a:rPr lang="uk-UA" sz="1400" smtClean="0">
                <a:solidFill>
                  <a:srgbClr val="000000"/>
                </a:solidFill>
                <a:latin typeface="Arial" pitchFamily="34" charset="0"/>
                <a:ea typeface="Times New Roman" pitchFamily="18" charset="0"/>
                <a:cs typeface="Arial" pitchFamily="34" charset="0"/>
              </a:rPr>
              <a:t>  </a:t>
            </a:r>
            <a:r>
              <a:rPr kumimoji="0" lang="uk-UA"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данных выходной величины.</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29034" name="Rectangle 10"/>
          <p:cNvSpPr>
            <a:spLocks noChangeArrowheads="1"/>
          </p:cNvSpPr>
          <p:nvPr/>
        </p:nvSpPr>
        <p:spPr bwMode="auto">
          <a:xfrm>
            <a:off x="222248" y="3681272"/>
            <a:ext cx="835824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Для p = 0,95 и n = 10</a:t>
            </a:r>
            <a:r>
              <a:rPr kumimoji="0" lang="uk-UA" sz="1400" b="0" i="0" u="none" strike="noStrike" cap="none" normalizeH="0" baseline="30000" smtClean="0">
                <a:ln>
                  <a:noFill/>
                </a:ln>
                <a:solidFill>
                  <a:schemeClr val="tx1"/>
                </a:solidFill>
                <a:effectLst/>
                <a:latin typeface="Arial" pitchFamily="34" charset="0"/>
                <a:ea typeface="Times New Roman" pitchFamily="18" charset="0"/>
                <a:cs typeface="Arial" pitchFamily="34" charset="0"/>
              </a:rPr>
              <a:t>5</a:t>
            </a: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квантилей распределения выходной величины оцениваются  для  97500 и 2500  члена упорядоченного масива выходной величины.</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Прямоугольник 14"/>
          <p:cNvSpPr/>
          <p:nvPr/>
        </p:nvSpPr>
        <p:spPr>
          <a:xfrm>
            <a:off x="571472" y="4571078"/>
            <a:ext cx="5857916" cy="307777"/>
          </a:xfrm>
          <a:prstGeom prst="rect">
            <a:avLst/>
          </a:prstGeom>
        </p:spPr>
        <p:txBody>
          <a:bodyPr wrap="square">
            <a:spAutoFit/>
          </a:bodyPr>
          <a:lstStyle/>
          <a:p>
            <a:r>
              <a:rPr lang="uk-UA" sz="1400" smtClean="0"/>
              <a:t> -  оценку коэффициента охвата </a:t>
            </a:r>
            <a:r>
              <a:rPr lang="ru-RU" sz="1400" smtClean="0"/>
              <a:t>по</a:t>
            </a:r>
            <a:r>
              <a:rPr lang="uk-UA" sz="1400" smtClean="0"/>
              <a:t> формул</a:t>
            </a:r>
            <a:r>
              <a:rPr lang="ru-RU" sz="1400" smtClean="0"/>
              <a:t>е</a:t>
            </a:r>
            <a:r>
              <a:rPr lang="uk-UA" sz="1400" smtClean="0"/>
              <a:t> :</a:t>
            </a:r>
            <a:endParaRPr lang="ru-RU" sz="1400"/>
          </a:p>
        </p:txBody>
      </p:sp>
      <p:sp>
        <p:nvSpPr>
          <p:cNvPr id="1290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35" name="Object 11"/>
          <p:cNvGraphicFramePr>
            <a:graphicFrameLocks noChangeAspect="1"/>
          </p:cNvGraphicFramePr>
          <p:nvPr/>
        </p:nvGraphicFramePr>
        <p:xfrm>
          <a:off x="3428992" y="5071144"/>
          <a:ext cx="1381125" cy="371475"/>
        </p:xfrm>
        <a:graphic>
          <a:graphicData uri="http://schemas.openxmlformats.org/presentationml/2006/ole">
            <p:oleObj spid="_x0000_s25605" name="Формула" r:id="rId6" imgW="875920" imgH="253890" progId="Equation.3">
              <p:embed/>
            </p:oleObj>
          </a:graphicData>
        </a:graphic>
      </p:graphicFrame>
      <p:sp>
        <p:nvSpPr>
          <p:cNvPr id="18" name="Rectangle 6"/>
          <p:cNvSpPr>
            <a:spLocks noChangeArrowheads="1"/>
          </p:cNvSpPr>
          <p:nvPr/>
        </p:nvSpPr>
        <p:spPr bwMode="auto">
          <a:xfrm>
            <a:off x="571472" y="5499772"/>
            <a:ext cx="807249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где                </a:t>
            </a:r>
            <a:endParaRPr kumimoji="0" lang="uk-UA" sz="1800" b="0" i="0" u="none" strike="noStrike" cap="none" normalizeH="0" baseline="0" smtClean="0">
              <a:ln>
                <a:noFill/>
              </a:ln>
              <a:solidFill>
                <a:schemeClr val="tx1"/>
              </a:solidFill>
              <a:effectLst/>
              <a:latin typeface="Arial" pitchFamily="34" charset="0"/>
              <a:cs typeface="Arial" pitchFamily="34" charset="0"/>
            </a:endParaRPr>
          </a:p>
        </p:txBody>
      </p:sp>
      <p:sp>
        <p:nvSpPr>
          <p:cNvPr id="129038"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37" name="Object 13"/>
          <p:cNvGraphicFramePr>
            <a:graphicFrameLocks noChangeAspect="1"/>
          </p:cNvGraphicFramePr>
          <p:nvPr/>
        </p:nvGraphicFramePr>
        <p:xfrm>
          <a:off x="1214414" y="5499772"/>
          <a:ext cx="342900" cy="304800"/>
        </p:xfrm>
        <a:graphic>
          <a:graphicData uri="http://schemas.openxmlformats.org/presentationml/2006/ole">
            <p:oleObj spid="_x0000_s25606" name="Формула" r:id="rId7" imgW="215994" imgH="254110" progId="Equation.3">
              <p:embed/>
            </p:oleObj>
          </a:graphicData>
        </a:graphic>
      </p:graphicFrame>
      <p:sp>
        <p:nvSpPr>
          <p:cNvPr id="129039" name="Rectangle 15"/>
          <p:cNvSpPr>
            <a:spLocks noChangeArrowheads="1"/>
          </p:cNvSpPr>
          <p:nvPr/>
        </p:nvSpPr>
        <p:spPr bwMode="auto">
          <a:xfrm>
            <a:off x="0" y="3048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2" name="Прямоугольник 21"/>
          <p:cNvSpPr/>
          <p:nvPr/>
        </p:nvSpPr>
        <p:spPr>
          <a:xfrm>
            <a:off x="1714480" y="5488294"/>
            <a:ext cx="6786610" cy="307777"/>
          </a:xfrm>
          <a:prstGeom prst="rect">
            <a:avLst/>
          </a:prstGeom>
        </p:spPr>
        <p:txBody>
          <a:bodyPr wrap="square">
            <a:spAutoFit/>
          </a:bodyPr>
          <a:lstStyle/>
          <a:p>
            <a:r>
              <a:rPr lang="uk-UA" sz="1400" smtClean="0"/>
              <a:t>- расширена</a:t>
            </a:r>
            <a:r>
              <a:rPr lang="ru-RU" sz="1400" smtClean="0"/>
              <a:t>я</a:t>
            </a:r>
            <a:r>
              <a:rPr lang="uk-UA" sz="1400" smtClean="0"/>
              <a:t> неопределенность для заданного уровня доверия;</a:t>
            </a:r>
            <a:endParaRPr lang="ru-RU" sz="1400"/>
          </a:p>
        </p:txBody>
      </p:sp>
      <p:sp>
        <p:nvSpPr>
          <p:cNvPr id="129041" name="Rectangle 1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9040" name="Object 16"/>
          <p:cNvGraphicFramePr>
            <a:graphicFrameLocks noChangeAspect="1"/>
          </p:cNvGraphicFramePr>
          <p:nvPr/>
        </p:nvGraphicFramePr>
        <p:xfrm>
          <a:off x="1142976" y="5999838"/>
          <a:ext cx="590550" cy="266700"/>
        </p:xfrm>
        <a:graphic>
          <a:graphicData uri="http://schemas.openxmlformats.org/presentationml/2006/ole">
            <p:oleObj spid="_x0000_s25607" name="Формула" r:id="rId8" imgW="381000" imgH="228600" progId="Equation.3">
              <p:embed/>
            </p:oleObj>
          </a:graphicData>
        </a:graphic>
      </p:graphicFrame>
      <p:sp>
        <p:nvSpPr>
          <p:cNvPr id="25" name="Прямоугольник 24"/>
          <p:cNvSpPr/>
          <p:nvPr/>
        </p:nvSpPr>
        <p:spPr>
          <a:xfrm>
            <a:off x="1785918" y="5931912"/>
            <a:ext cx="6500858" cy="369332"/>
          </a:xfrm>
          <a:prstGeom prst="rect">
            <a:avLst/>
          </a:prstGeom>
        </p:spPr>
        <p:txBody>
          <a:bodyPr wrap="square">
            <a:spAutoFit/>
          </a:bodyPr>
          <a:lstStyle/>
          <a:p>
            <a:r>
              <a:rPr lang="uk-UA" sz="1400" smtClean="0"/>
              <a:t>- оценка суммарной стандартной неопределенности</a:t>
            </a:r>
            <a:r>
              <a:rPr lang="uk-UA" smtClean="0"/>
              <a:t>. </a:t>
            </a:r>
            <a:endParaRPr lang="ru-RU"/>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5" name="Rectangle 5"/>
          <p:cNvSpPr txBox="1">
            <a:spLocks noChangeArrowheads="1"/>
          </p:cNvSpPr>
          <p:nvPr/>
        </p:nvSpPr>
        <p:spPr>
          <a:xfrm>
            <a:off x="399144" y="593946"/>
            <a:ext cx="8229600" cy="1143000"/>
          </a:xfrm>
          <a:prstGeom prst="rect">
            <a:avLst/>
          </a:prstGeom>
        </p:spPr>
        <p:txBody>
          <a:bodyPr vert="horz"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none" strike="noStrike" kern="1200" cap="small" spc="0" normalizeH="0" baseline="0" noProof="0" smtClean="0">
                <a:ln>
                  <a:noFill/>
                </a:ln>
                <a:solidFill>
                  <a:schemeClr val="accent1">
                    <a:lumMod val="75000"/>
                  </a:schemeClr>
                </a:solidFill>
                <a:effectLst/>
                <a:uLnTx/>
                <a:uFillTx/>
                <a:latin typeface="+mj-lt"/>
                <a:ea typeface="+mj-ea"/>
                <a:cs typeface="+mj-cs"/>
              </a:rPr>
              <a:t>Схема реализации алгоритма  Монте-Карло</a:t>
            </a:r>
          </a:p>
        </p:txBody>
      </p:sp>
      <p:pic>
        <p:nvPicPr>
          <p:cNvPr id="110594" name="Picture 2"/>
          <p:cNvPicPr>
            <a:picLocks noChangeAspect="1" noChangeArrowheads="1"/>
          </p:cNvPicPr>
          <p:nvPr/>
        </p:nvPicPr>
        <p:blipFill>
          <a:blip r:embed="rId2"/>
          <a:srcRect/>
          <a:stretch>
            <a:fillRect/>
          </a:stretch>
        </p:blipFill>
        <p:spPr bwMode="auto">
          <a:xfrm>
            <a:off x="312484" y="1891851"/>
            <a:ext cx="8401050" cy="4733925"/>
          </a:xfrm>
          <a:prstGeom prst="rect">
            <a:avLst/>
          </a:prstGeom>
          <a:noFill/>
          <a:ln w="9525">
            <a:noFill/>
            <a:miter lim="800000"/>
            <a:headEnd/>
            <a:tailEnd/>
          </a:ln>
          <a:effectLst/>
        </p:spPr>
      </p:pic>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112642" name="Picture 2"/>
          <p:cNvPicPr>
            <a:picLocks noChangeAspect="1" noChangeArrowheads="1"/>
          </p:cNvPicPr>
          <p:nvPr/>
        </p:nvPicPr>
        <p:blipFill>
          <a:blip r:embed="rId2"/>
          <a:srcRect/>
          <a:stretch>
            <a:fillRect/>
          </a:stretch>
        </p:blipFill>
        <p:spPr bwMode="auto">
          <a:xfrm>
            <a:off x="2581275" y="2386953"/>
            <a:ext cx="3981450" cy="2819400"/>
          </a:xfrm>
          <a:prstGeom prst="rect">
            <a:avLst/>
          </a:prstGeom>
          <a:noFill/>
          <a:ln w="9525">
            <a:noFill/>
            <a:miter lim="800000"/>
            <a:headEnd/>
            <a:tailEnd/>
          </a:ln>
          <a:effectLst/>
        </p:spPr>
      </p:pic>
      <p:sp>
        <p:nvSpPr>
          <p:cNvPr id="5" name="TextBox 4"/>
          <p:cNvSpPr txBox="1"/>
          <p:nvPr/>
        </p:nvSpPr>
        <p:spPr>
          <a:xfrm>
            <a:off x="714348" y="1357298"/>
            <a:ext cx="7858180" cy="523220"/>
          </a:xfrm>
          <a:prstGeom prst="rect">
            <a:avLst/>
          </a:prstGeom>
          <a:noFill/>
        </p:spPr>
        <p:txBody>
          <a:bodyPr wrap="square" rtlCol="0">
            <a:spAutoFit/>
          </a:bodyPr>
          <a:lstStyle/>
          <a:p>
            <a:pPr algn="ctr"/>
            <a:r>
              <a:rPr lang="ru-RU" sz="1400" smtClean="0"/>
              <a:t>При реализации метода Монте-Карло в среде </a:t>
            </a:r>
            <a:r>
              <a:rPr lang="en-US" sz="1400" err="1" smtClean="0"/>
              <a:t>Excell</a:t>
            </a:r>
            <a:r>
              <a:rPr lang="ru-RU" sz="1400" smtClean="0"/>
              <a:t> устанавливают надстройку «Анализ данных», в которой вызывают функцию «Генерация случайных чисел»</a:t>
            </a:r>
            <a:endParaRPr lang="ru-RU" sz="1400"/>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5"/>
          <p:cNvGrpSpPr/>
          <p:nvPr/>
        </p:nvGrpSpPr>
        <p:grpSpPr>
          <a:xfrm>
            <a:off x="419169" y="2714620"/>
            <a:ext cx="7510417" cy="3688340"/>
            <a:chOff x="419169" y="1285860"/>
            <a:chExt cx="8124758" cy="4410075"/>
          </a:xfrm>
        </p:grpSpPr>
        <p:pic>
          <p:nvPicPr>
            <p:cNvPr id="111619" name="Picture 3"/>
            <p:cNvPicPr>
              <a:picLocks noChangeAspect="1" noChangeArrowheads="1"/>
            </p:cNvPicPr>
            <p:nvPr/>
          </p:nvPicPr>
          <p:blipFill>
            <a:blip r:embed="rId3"/>
            <a:srcRect/>
            <a:stretch>
              <a:fillRect/>
            </a:stretch>
          </p:blipFill>
          <p:spPr bwMode="auto">
            <a:xfrm>
              <a:off x="419169" y="1643050"/>
              <a:ext cx="3790950" cy="3181350"/>
            </a:xfrm>
            <a:prstGeom prst="rect">
              <a:avLst/>
            </a:prstGeom>
            <a:noFill/>
            <a:ln w="9525">
              <a:noFill/>
              <a:miter lim="800000"/>
              <a:headEnd/>
              <a:tailEnd/>
            </a:ln>
            <a:effectLst/>
          </p:spPr>
        </p:pic>
        <p:pic>
          <p:nvPicPr>
            <p:cNvPr id="111620" name="Picture 4"/>
            <p:cNvPicPr>
              <a:picLocks noChangeAspect="1" noChangeArrowheads="1"/>
            </p:cNvPicPr>
            <p:nvPr/>
          </p:nvPicPr>
          <p:blipFill>
            <a:blip r:embed="rId4"/>
            <a:srcRect/>
            <a:stretch>
              <a:fillRect/>
            </a:stretch>
          </p:blipFill>
          <p:spPr bwMode="auto">
            <a:xfrm>
              <a:off x="4857752" y="1285860"/>
              <a:ext cx="3686175" cy="4410075"/>
            </a:xfrm>
            <a:prstGeom prst="rect">
              <a:avLst/>
            </a:prstGeom>
            <a:noFill/>
            <a:ln w="9525">
              <a:noFill/>
              <a:miter lim="800000"/>
              <a:headEnd/>
              <a:tailEnd/>
            </a:ln>
            <a:effectLst/>
          </p:spPr>
        </p:pic>
        <p:cxnSp>
          <p:nvCxnSpPr>
            <p:cNvPr id="7" name="Прямая со стрелкой 6"/>
            <p:cNvCxnSpPr/>
            <p:nvPr/>
          </p:nvCxnSpPr>
          <p:spPr>
            <a:xfrm rot="10800000" flipV="1">
              <a:off x="1357290" y="2857496"/>
              <a:ext cx="6572296" cy="10001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214282" y="1357298"/>
            <a:ext cx="8358246" cy="954107"/>
          </a:xfrm>
          <a:prstGeom prst="rect">
            <a:avLst/>
          </a:prstGeom>
          <a:noFill/>
        </p:spPr>
        <p:txBody>
          <a:bodyPr wrap="square" rtlCol="0">
            <a:spAutoFit/>
          </a:bodyPr>
          <a:lstStyle/>
          <a:p>
            <a:pPr algn="ctr"/>
            <a:r>
              <a:rPr lang="ru-RU" sz="1400" smtClean="0"/>
              <a:t>1. Генерируют  массив из 10000 данных входной величины, оцениваемой по типу </a:t>
            </a:r>
            <a:r>
              <a:rPr lang="ru-RU" sz="1400" b="1" smtClean="0"/>
              <a:t>А</a:t>
            </a:r>
            <a:r>
              <a:rPr lang="ru-RU" sz="1400" smtClean="0"/>
              <a:t>. В данном примере это  Х - масса вещества, нанесенного в точку ТСХ пластинки, получаемая в результате расчета  с использованием уравнения регрессии, описываемого калибровочную зависимость между площадью </a:t>
            </a:r>
            <a:r>
              <a:rPr lang="ru-RU" sz="1400" err="1" smtClean="0"/>
              <a:t>хроматографического</a:t>
            </a:r>
            <a:r>
              <a:rPr lang="ru-RU" sz="1400" smtClean="0"/>
              <a:t> пятна и соответствующей массы вещества.</a:t>
            </a:r>
            <a:endParaRPr lang="ru-RU" sz="1400"/>
          </a:p>
        </p:txBody>
      </p:sp>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6"/>
          <p:cNvGrpSpPr/>
          <p:nvPr/>
        </p:nvGrpSpPr>
        <p:grpSpPr>
          <a:xfrm>
            <a:off x="571472" y="2571744"/>
            <a:ext cx="7429552" cy="3609976"/>
            <a:chOff x="571472" y="1285860"/>
            <a:chExt cx="8067705" cy="4110042"/>
          </a:xfrm>
        </p:grpSpPr>
        <p:pic>
          <p:nvPicPr>
            <p:cNvPr id="113666" name="Picture 2"/>
            <p:cNvPicPr>
              <a:picLocks noChangeAspect="1" noChangeArrowheads="1"/>
            </p:cNvPicPr>
            <p:nvPr/>
          </p:nvPicPr>
          <p:blipFill>
            <a:blip r:embed="rId2"/>
            <a:srcRect/>
            <a:stretch>
              <a:fillRect/>
            </a:stretch>
          </p:blipFill>
          <p:spPr bwMode="auto">
            <a:xfrm>
              <a:off x="4857752" y="1285860"/>
              <a:ext cx="3781425" cy="3390900"/>
            </a:xfrm>
            <a:prstGeom prst="rect">
              <a:avLst/>
            </a:prstGeom>
            <a:noFill/>
            <a:ln w="9525">
              <a:noFill/>
              <a:miter lim="800000"/>
              <a:headEnd/>
              <a:tailEnd/>
            </a:ln>
            <a:effectLst/>
          </p:spPr>
        </p:pic>
        <p:pic>
          <p:nvPicPr>
            <p:cNvPr id="113667" name="Picture 3"/>
            <p:cNvPicPr>
              <a:picLocks noChangeAspect="1" noChangeArrowheads="1"/>
            </p:cNvPicPr>
            <p:nvPr/>
          </p:nvPicPr>
          <p:blipFill>
            <a:blip r:embed="rId3"/>
            <a:srcRect/>
            <a:stretch>
              <a:fillRect/>
            </a:stretch>
          </p:blipFill>
          <p:spPr bwMode="auto">
            <a:xfrm>
              <a:off x="571472" y="1928802"/>
              <a:ext cx="3848100" cy="3467100"/>
            </a:xfrm>
            <a:prstGeom prst="rect">
              <a:avLst/>
            </a:prstGeom>
            <a:noFill/>
            <a:ln w="9525">
              <a:noFill/>
              <a:miter lim="800000"/>
              <a:headEnd/>
              <a:tailEnd/>
            </a:ln>
            <a:effectLst/>
          </p:spPr>
        </p:pic>
        <p:cxnSp>
          <p:nvCxnSpPr>
            <p:cNvPr id="6" name="Прямая со стрелкой 5"/>
            <p:cNvCxnSpPr/>
            <p:nvPr/>
          </p:nvCxnSpPr>
          <p:spPr>
            <a:xfrm rot="10800000" flipV="1">
              <a:off x="2500298" y="1785926"/>
              <a:ext cx="5572164" cy="3429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214282" y="1357298"/>
            <a:ext cx="8358246" cy="523220"/>
          </a:xfrm>
          <a:prstGeom prst="rect">
            <a:avLst/>
          </a:prstGeom>
          <a:noFill/>
        </p:spPr>
        <p:txBody>
          <a:bodyPr wrap="square" rtlCol="0">
            <a:spAutoFit/>
          </a:bodyPr>
          <a:lstStyle/>
          <a:p>
            <a:pPr algn="ctr"/>
            <a:r>
              <a:rPr lang="ru-RU" sz="1400" smtClean="0"/>
              <a:t>2. Генерируют  массив из 10000 данных входной величины, оцениваемой по типу </a:t>
            </a:r>
            <a:r>
              <a:rPr lang="ru-RU" sz="1400" b="1" smtClean="0"/>
              <a:t>В</a:t>
            </a:r>
            <a:r>
              <a:rPr lang="ru-RU" sz="1400" smtClean="0"/>
              <a:t>. В данном примере это  </a:t>
            </a:r>
            <a:r>
              <a:rPr lang="en-US" sz="1400" smtClean="0"/>
              <a:t>V</a:t>
            </a:r>
            <a:r>
              <a:rPr lang="en-US" sz="1400" baseline="-25000" smtClean="0"/>
              <a:t>0</a:t>
            </a:r>
            <a:r>
              <a:rPr lang="ru-RU" sz="1400" smtClean="0"/>
              <a:t> – исходный объем экстракта.</a:t>
            </a:r>
            <a:endParaRPr lang="ru-RU" sz="1400"/>
          </a:p>
        </p:txBody>
      </p:sp>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6"/>
          <p:cNvGrpSpPr/>
          <p:nvPr/>
        </p:nvGrpSpPr>
        <p:grpSpPr>
          <a:xfrm>
            <a:off x="714348" y="2786058"/>
            <a:ext cx="7143800" cy="3214688"/>
            <a:chOff x="214282" y="1428736"/>
            <a:chExt cx="8534434" cy="3429002"/>
          </a:xfrm>
        </p:grpSpPr>
        <p:pic>
          <p:nvPicPr>
            <p:cNvPr id="114690" name="Picture 2"/>
            <p:cNvPicPr>
              <a:picLocks noChangeAspect="1" noChangeArrowheads="1"/>
            </p:cNvPicPr>
            <p:nvPr/>
          </p:nvPicPr>
          <p:blipFill>
            <a:blip r:embed="rId2"/>
            <a:srcRect/>
            <a:stretch>
              <a:fillRect/>
            </a:stretch>
          </p:blipFill>
          <p:spPr bwMode="auto">
            <a:xfrm>
              <a:off x="5072066" y="1428736"/>
              <a:ext cx="3676650" cy="3267075"/>
            </a:xfrm>
            <a:prstGeom prst="rect">
              <a:avLst/>
            </a:prstGeom>
            <a:noFill/>
            <a:ln w="9525">
              <a:noFill/>
              <a:miter lim="800000"/>
              <a:headEnd/>
              <a:tailEnd/>
            </a:ln>
            <a:effectLst/>
          </p:spPr>
        </p:pic>
        <p:pic>
          <p:nvPicPr>
            <p:cNvPr id="114691" name="Picture 3"/>
            <p:cNvPicPr>
              <a:picLocks noChangeAspect="1" noChangeArrowheads="1"/>
            </p:cNvPicPr>
            <p:nvPr/>
          </p:nvPicPr>
          <p:blipFill>
            <a:blip r:embed="rId3"/>
            <a:srcRect/>
            <a:stretch>
              <a:fillRect/>
            </a:stretch>
          </p:blipFill>
          <p:spPr bwMode="auto">
            <a:xfrm>
              <a:off x="214282" y="1714488"/>
              <a:ext cx="4500592" cy="3143250"/>
            </a:xfrm>
            <a:prstGeom prst="rect">
              <a:avLst/>
            </a:prstGeom>
            <a:noFill/>
            <a:ln w="9525">
              <a:noFill/>
              <a:miter lim="800000"/>
              <a:headEnd/>
              <a:tailEnd/>
            </a:ln>
            <a:effectLst/>
          </p:spPr>
        </p:pic>
        <p:cxnSp>
          <p:nvCxnSpPr>
            <p:cNvPr id="6" name="Прямая со стрелкой 5"/>
            <p:cNvCxnSpPr/>
            <p:nvPr/>
          </p:nvCxnSpPr>
          <p:spPr>
            <a:xfrm rot="10800000" flipV="1">
              <a:off x="3571868" y="1857364"/>
              <a:ext cx="4714908" cy="22145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214282" y="1357298"/>
            <a:ext cx="8358246" cy="738664"/>
          </a:xfrm>
          <a:prstGeom prst="rect">
            <a:avLst/>
          </a:prstGeom>
          <a:noFill/>
        </p:spPr>
        <p:txBody>
          <a:bodyPr wrap="square" rtlCol="0">
            <a:spAutoFit/>
          </a:bodyPr>
          <a:lstStyle/>
          <a:p>
            <a:pPr algn="ctr"/>
            <a:r>
              <a:rPr lang="ru-RU" sz="1400" smtClean="0"/>
              <a:t>3. Продолжают генерирование  массивов из 10000 данных входных величин, оцениваемых по типу </a:t>
            </a:r>
            <a:r>
              <a:rPr lang="ru-RU" sz="1400" b="1" smtClean="0"/>
              <a:t>В</a:t>
            </a:r>
            <a:r>
              <a:rPr lang="ru-RU" sz="1400" smtClean="0"/>
              <a:t>. В данном примере это  </a:t>
            </a:r>
            <a:r>
              <a:rPr lang="en-US" sz="1400" smtClean="0"/>
              <a:t>m </a:t>
            </a:r>
            <a:r>
              <a:rPr lang="ru-RU" sz="1400" smtClean="0"/>
              <a:t> - масса навески препарата и </a:t>
            </a:r>
            <a:r>
              <a:rPr lang="en-US" sz="1400" smtClean="0"/>
              <a:t>V</a:t>
            </a:r>
            <a:r>
              <a:rPr lang="en-US" sz="1400" baseline="-25000" smtClean="0"/>
              <a:t>al</a:t>
            </a:r>
            <a:r>
              <a:rPr lang="ru-RU" sz="1400" smtClean="0"/>
              <a:t> – объем экстракта, нанесенный </a:t>
            </a:r>
            <a:r>
              <a:rPr lang="ru-RU" sz="1400" err="1" smtClean="0"/>
              <a:t>микрошприцом</a:t>
            </a:r>
            <a:r>
              <a:rPr lang="ru-RU" sz="1400" smtClean="0"/>
              <a:t> в точку на ТСХ пластинке .</a:t>
            </a:r>
            <a:endParaRPr lang="ru-RU" sz="1400"/>
          </a:p>
        </p:txBody>
      </p:sp>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8"/>
          <p:cNvGrpSpPr/>
          <p:nvPr/>
        </p:nvGrpSpPr>
        <p:grpSpPr>
          <a:xfrm>
            <a:off x="500034" y="2500306"/>
            <a:ext cx="7500991" cy="3748087"/>
            <a:chOff x="285720" y="1285860"/>
            <a:chExt cx="8420135" cy="4319591"/>
          </a:xfrm>
        </p:grpSpPr>
        <p:pic>
          <p:nvPicPr>
            <p:cNvPr id="115714" name="Picture 2"/>
            <p:cNvPicPr>
              <a:picLocks noChangeAspect="1" noChangeArrowheads="1"/>
            </p:cNvPicPr>
            <p:nvPr/>
          </p:nvPicPr>
          <p:blipFill>
            <a:blip r:embed="rId2"/>
            <a:srcRect/>
            <a:stretch>
              <a:fillRect/>
            </a:stretch>
          </p:blipFill>
          <p:spPr bwMode="auto">
            <a:xfrm>
              <a:off x="285720" y="1785926"/>
              <a:ext cx="4929222" cy="3819525"/>
            </a:xfrm>
            <a:prstGeom prst="rect">
              <a:avLst/>
            </a:prstGeom>
            <a:noFill/>
            <a:ln w="9525">
              <a:noFill/>
              <a:miter lim="800000"/>
              <a:headEnd/>
              <a:tailEnd/>
            </a:ln>
            <a:effectLst/>
          </p:spPr>
        </p:pic>
        <p:pic>
          <p:nvPicPr>
            <p:cNvPr id="115715" name="Picture 3"/>
            <p:cNvPicPr>
              <a:picLocks noChangeAspect="1" noChangeArrowheads="1"/>
            </p:cNvPicPr>
            <p:nvPr/>
          </p:nvPicPr>
          <p:blipFill>
            <a:blip r:embed="rId3"/>
            <a:srcRect/>
            <a:stretch>
              <a:fillRect/>
            </a:stretch>
          </p:blipFill>
          <p:spPr bwMode="auto">
            <a:xfrm>
              <a:off x="5286380" y="1571612"/>
              <a:ext cx="3419475" cy="3790950"/>
            </a:xfrm>
            <a:prstGeom prst="rect">
              <a:avLst/>
            </a:prstGeom>
            <a:noFill/>
            <a:ln w="9525">
              <a:noFill/>
              <a:miter lim="800000"/>
              <a:headEnd/>
              <a:tailEnd/>
            </a:ln>
            <a:effectLst/>
          </p:spPr>
        </p:pic>
        <p:sp>
          <p:nvSpPr>
            <p:cNvPr id="6" name="Прямоугольник 5"/>
            <p:cNvSpPr/>
            <p:nvPr/>
          </p:nvSpPr>
          <p:spPr>
            <a:xfrm>
              <a:off x="2643174" y="1285860"/>
              <a:ext cx="2114689" cy="354706"/>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1400" smtClean="0"/>
                <a:t>=(A8*B8)/(C8*D8*10)</a:t>
              </a:r>
              <a:endParaRPr lang="ru-RU" sz="1400"/>
            </a:p>
          </p:txBody>
        </p:sp>
        <p:cxnSp>
          <p:nvCxnSpPr>
            <p:cNvPr id="8" name="Прямая со стрелкой 7"/>
            <p:cNvCxnSpPr/>
            <p:nvPr/>
          </p:nvCxnSpPr>
          <p:spPr>
            <a:xfrm rot="16200000" flipH="1">
              <a:off x="3214678" y="1857364"/>
              <a:ext cx="1714512" cy="12858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cxnSp>
        <p:nvCxnSpPr>
          <p:cNvPr id="11" name="Прямая со стрелкой 10"/>
          <p:cNvCxnSpPr/>
          <p:nvPr/>
        </p:nvCxnSpPr>
        <p:spPr>
          <a:xfrm rot="16200000" flipH="1">
            <a:off x="5357818" y="4286256"/>
            <a:ext cx="1571636" cy="14287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14282" y="1357298"/>
            <a:ext cx="8358246" cy="1169551"/>
          </a:xfrm>
          <a:prstGeom prst="rect">
            <a:avLst/>
          </a:prstGeom>
          <a:noFill/>
        </p:spPr>
        <p:txBody>
          <a:bodyPr wrap="square" rtlCol="0">
            <a:spAutoFit/>
          </a:bodyPr>
          <a:lstStyle/>
          <a:p>
            <a:pPr algn="just"/>
            <a:r>
              <a:rPr lang="ru-RU" sz="1400" smtClean="0"/>
              <a:t>4. После того как будут сгенерированы все массивы входных величин, в колонке «Е» будет выполнен расчет выходной величины (массовой доли </a:t>
            </a:r>
            <a:r>
              <a:rPr lang="ru-RU" sz="1400" err="1" smtClean="0"/>
              <a:t>трибенурон-метила</a:t>
            </a:r>
            <a:r>
              <a:rPr lang="ru-RU" sz="1400" smtClean="0"/>
              <a:t>) в препарате защиты растений, согласно  модельного уравнения для всех 10000 значений   . Полученные данные необходимо скопировать диапазоном «Е8:Е10008» и вставить в колонку </a:t>
            </a:r>
            <a:r>
              <a:rPr lang="en-US" sz="1400" smtClean="0"/>
              <a:t>“F”</a:t>
            </a:r>
            <a:r>
              <a:rPr lang="ru-RU" sz="1400" smtClean="0"/>
              <a:t> используя специальную вставку только «Значений», которая исключает копирование формул расчета.</a:t>
            </a:r>
            <a:endParaRPr lang="ru-RU" sz="1400"/>
          </a:p>
        </p:txBody>
      </p:sp>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grpSp>
        <p:nvGrpSpPr>
          <p:cNvPr id="2" name="Группа 13"/>
          <p:cNvGrpSpPr/>
          <p:nvPr/>
        </p:nvGrpSpPr>
        <p:grpSpPr>
          <a:xfrm>
            <a:off x="571472" y="2643182"/>
            <a:ext cx="7600975" cy="3951115"/>
            <a:chOff x="614363" y="1357298"/>
            <a:chExt cx="7987553" cy="4308305"/>
          </a:xfrm>
        </p:grpSpPr>
        <p:pic>
          <p:nvPicPr>
            <p:cNvPr id="116738" name="Picture 2"/>
            <p:cNvPicPr>
              <a:picLocks noChangeAspect="1" noChangeArrowheads="1"/>
            </p:cNvPicPr>
            <p:nvPr/>
          </p:nvPicPr>
          <p:blipFill>
            <a:blip r:embed="rId2"/>
            <a:srcRect/>
            <a:stretch>
              <a:fillRect/>
            </a:stretch>
          </p:blipFill>
          <p:spPr bwMode="auto">
            <a:xfrm>
              <a:off x="614363" y="1919288"/>
              <a:ext cx="7915275" cy="3019425"/>
            </a:xfrm>
            <a:prstGeom prst="rect">
              <a:avLst/>
            </a:prstGeom>
            <a:noFill/>
            <a:ln w="9525">
              <a:noFill/>
              <a:miter lim="800000"/>
              <a:headEnd/>
              <a:tailEnd/>
            </a:ln>
            <a:effectLst/>
          </p:spPr>
        </p:pic>
        <p:sp>
          <p:nvSpPr>
            <p:cNvPr id="5" name="Овал 4"/>
            <p:cNvSpPr/>
            <p:nvPr/>
          </p:nvSpPr>
          <p:spPr>
            <a:xfrm>
              <a:off x="6286512" y="3214686"/>
              <a:ext cx="1000132" cy="192882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7" name="Прямая со стрелкой 6"/>
            <p:cNvCxnSpPr/>
            <p:nvPr/>
          </p:nvCxnSpPr>
          <p:spPr>
            <a:xfrm rot="5400000">
              <a:off x="5786446" y="4429132"/>
              <a:ext cx="1286678"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a:off x="5857884" y="3571876"/>
              <a:ext cx="785818"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Прямоугольник 12"/>
            <p:cNvSpPr/>
            <p:nvPr/>
          </p:nvSpPr>
          <p:spPr>
            <a:xfrm>
              <a:off x="7072330" y="1357298"/>
              <a:ext cx="1529586" cy="30777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1400" smtClean="0"/>
                <a:t>=(F9758-F258)/2</a:t>
              </a:r>
              <a:endParaRPr lang="ru-RU" sz="1400"/>
            </a:p>
          </p:txBody>
        </p:sp>
        <p:cxnSp>
          <p:nvCxnSpPr>
            <p:cNvPr id="15" name="Прямая со стрелкой 14"/>
            <p:cNvCxnSpPr/>
            <p:nvPr/>
          </p:nvCxnSpPr>
          <p:spPr>
            <a:xfrm rot="16200000" flipH="1">
              <a:off x="7322363" y="2464587"/>
              <a:ext cx="1857388" cy="214314"/>
            </a:xfrm>
            <a:prstGeom prst="straightConnector1">
              <a:avLst/>
            </a:prstGeom>
            <a:ln w="2540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6" name="Прямоугольник 15"/>
            <p:cNvSpPr/>
            <p:nvPr/>
          </p:nvSpPr>
          <p:spPr>
            <a:xfrm>
              <a:off x="7358082" y="5357826"/>
              <a:ext cx="906017" cy="30777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1400" smtClean="0"/>
                <a:t>=E10008</a:t>
              </a:r>
              <a:endParaRPr lang="ru-RU" sz="1400"/>
            </a:p>
          </p:txBody>
        </p:sp>
        <p:cxnSp>
          <p:nvCxnSpPr>
            <p:cNvPr id="18" name="Прямая со стрелкой 17"/>
            <p:cNvCxnSpPr/>
            <p:nvPr/>
          </p:nvCxnSpPr>
          <p:spPr>
            <a:xfrm rot="16200000" flipV="1">
              <a:off x="7858148" y="5072074"/>
              <a:ext cx="500066"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Прямоугольник 21"/>
            <p:cNvSpPr/>
            <p:nvPr/>
          </p:nvSpPr>
          <p:spPr>
            <a:xfrm>
              <a:off x="5500694" y="1357298"/>
              <a:ext cx="1194558" cy="307777"/>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US" sz="1400" smtClean="0"/>
                <a:t>=G8/E10008</a:t>
              </a:r>
              <a:endParaRPr lang="ru-RU" sz="1400"/>
            </a:p>
          </p:txBody>
        </p:sp>
        <p:cxnSp>
          <p:nvCxnSpPr>
            <p:cNvPr id="24" name="Прямая со стрелкой 23"/>
            <p:cNvCxnSpPr/>
            <p:nvPr/>
          </p:nvCxnSpPr>
          <p:spPr>
            <a:xfrm rot="16200000" flipH="1">
              <a:off x="6072198" y="2256964"/>
              <a:ext cx="2286016" cy="1143008"/>
            </a:xfrm>
            <a:prstGeom prst="straightConnector1">
              <a:avLst/>
            </a:prstGeom>
            <a:ln w="2540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7" name="TextBox 16"/>
          <p:cNvSpPr txBox="1"/>
          <p:nvPr/>
        </p:nvSpPr>
        <p:spPr>
          <a:xfrm>
            <a:off x="214282" y="1214422"/>
            <a:ext cx="8358246" cy="1600438"/>
          </a:xfrm>
          <a:prstGeom prst="rect">
            <a:avLst/>
          </a:prstGeom>
          <a:noFill/>
        </p:spPr>
        <p:txBody>
          <a:bodyPr wrap="square" rtlCol="0">
            <a:spAutoFit/>
          </a:bodyPr>
          <a:lstStyle/>
          <a:p>
            <a:pPr algn="just"/>
            <a:r>
              <a:rPr lang="ru-RU" sz="1400" smtClean="0"/>
              <a:t>5. Для получения результата по расчету расширенной неопределенности, скопированные данные в колонке </a:t>
            </a:r>
            <a:r>
              <a:rPr lang="en-US" sz="1400" smtClean="0"/>
              <a:t>“F”</a:t>
            </a:r>
            <a:r>
              <a:rPr lang="ru-RU" sz="1400" smtClean="0"/>
              <a:t> необходимо ранжировать (упорядочить) по возрастанию, используя возможности  </a:t>
            </a:r>
            <a:r>
              <a:rPr lang="en-US" sz="1400" err="1" smtClean="0"/>
              <a:t>Excell</a:t>
            </a:r>
            <a:r>
              <a:rPr lang="ru-RU" sz="1400" smtClean="0"/>
              <a:t>. После ранжирования в ячейке «</a:t>
            </a:r>
            <a:r>
              <a:rPr lang="en-US" sz="1400" smtClean="0"/>
              <a:t>G8</a:t>
            </a:r>
            <a:r>
              <a:rPr lang="ru-RU" sz="1400" smtClean="0"/>
              <a:t>» будет </a:t>
            </a:r>
            <a:r>
              <a:rPr lang="ru-RU" sz="1400" err="1" smtClean="0"/>
              <a:t>расчитан</a:t>
            </a:r>
            <a:r>
              <a:rPr lang="ru-RU" sz="1400" smtClean="0"/>
              <a:t> интерквантильный диапазон, обеспечивающий получение значения расширенной неопределенности. Суммарная стандартная неопределенность </a:t>
            </a:r>
            <a:r>
              <a:rPr lang="ru-RU" sz="1400" err="1" smtClean="0"/>
              <a:t>расчитывается</a:t>
            </a:r>
            <a:r>
              <a:rPr lang="ru-RU" sz="1400" smtClean="0"/>
              <a:t> как СКО из 10000 значений выходной величины. Коэффициент охвата находят путем деления значения расширенной неопределенности на величину суммарной стандартной неопределенности.</a:t>
            </a:r>
            <a:endParaRPr lang="ru-RU" sz="1400"/>
          </a:p>
        </p:txBody>
      </p:sp>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
        <p:nvSpPr>
          <p:cNvPr id="17" name="TextBox 16"/>
          <p:cNvSpPr txBox="1"/>
          <p:nvPr/>
        </p:nvSpPr>
        <p:spPr>
          <a:xfrm>
            <a:off x="285720" y="1357298"/>
            <a:ext cx="8358246" cy="5478423"/>
          </a:xfrm>
          <a:prstGeom prst="rect">
            <a:avLst/>
          </a:prstGeom>
          <a:noFill/>
        </p:spPr>
        <p:txBody>
          <a:bodyPr wrap="square" rtlCol="0">
            <a:spAutoFit/>
          </a:bodyPr>
          <a:lstStyle/>
          <a:p>
            <a:pPr algn="ctr"/>
            <a:r>
              <a:rPr lang="ru-RU" sz="1400" b="1" smtClean="0"/>
              <a:t>Сколько значимых цифр?</a:t>
            </a:r>
          </a:p>
          <a:p>
            <a:pPr indent="179388" algn="just"/>
            <a:r>
              <a:rPr lang="ru-RU" sz="1400" smtClean="0"/>
              <a:t>Для измерений, проводимых посредством современных приборов, цифры обычно выводятся в электронном виде и должны использоваться как таковые даже если не понятно какие из них реально значимы. Только когда Вы пишете конечный результат, то число следует округлить до </a:t>
            </a:r>
            <a:r>
              <a:rPr lang="ru-RU" sz="1400" err="1" smtClean="0"/>
              <a:t>соотвествующего</a:t>
            </a:r>
            <a:r>
              <a:rPr lang="ru-RU" sz="1400" smtClean="0"/>
              <a:t> числа значимых цифр. </a:t>
            </a:r>
          </a:p>
          <a:p>
            <a:pPr indent="179388" algn="just"/>
            <a:r>
              <a:rPr lang="ru-RU" sz="1400" smtClean="0"/>
              <a:t>Способ, которым записан результат, должен сказать кое-что о точности результата. Чем больше цифр приведено, тем более подразумевается точность. Значимые числа это те числа, которые содержат полезную информацию. Может быть не уместным приводить длину плавательного бассейна с точностью до долей миллиметра.</a:t>
            </a:r>
          </a:p>
          <a:p>
            <a:pPr indent="179388" algn="just"/>
            <a:r>
              <a:rPr lang="ru-RU" sz="1400" smtClean="0"/>
              <a:t>Для решения вопроса о том, что такое корректное число, необходимо знать  неопределенность измерения. Это может быть следствием знаний, опыта или здравого смысла аналитика, или может быть получено из стандартного отклонения повторных экспериментов.</a:t>
            </a:r>
          </a:p>
          <a:p>
            <a:pPr indent="179388" algn="just"/>
            <a:r>
              <a:rPr lang="ru-RU" sz="1400" smtClean="0"/>
              <a:t>Если известно стандартное отклонение или 95% доверительный интервал, то записывайте эти числа с двумя значащими цифрами. Тогда результат измерения может быть записан с тем же     количеством     десятичных     знаков. Например:(1.123±0.032) М.</a:t>
            </a:r>
          </a:p>
          <a:p>
            <a:pPr indent="179388" algn="just"/>
            <a:endParaRPr lang="ru-RU" sz="1400" smtClean="0"/>
          </a:p>
          <a:p>
            <a:pPr algn="ctr"/>
            <a:r>
              <a:rPr lang="ru-RU" sz="1400" b="1" smtClean="0"/>
              <a:t>Является ли полученная неопределенность разумной? </a:t>
            </a:r>
            <a:endParaRPr lang="en-US" sz="1400" b="1" smtClean="0"/>
          </a:p>
          <a:p>
            <a:pPr algn="ctr"/>
            <a:endParaRPr lang="ru-RU" sz="1400" b="1" smtClean="0"/>
          </a:p>
          <a:p>
            <a:pPr indent="273050" algn="just"/>
            <a:r>
              <a:rPr lang="ru-RU" sz="1400" smtClean="0"/>
              <a:t>На этот вопрос нет простого ответа! Все зависит от того для ответа на какой вопрос требуется Ваш результат и как много времени и ресурсов Вам выделено. Важно, что Вы должны выдать измерение с достаточной правильностью для того, чтобы дать возможность принять </a:t>
            </a:r>
          </a:p>
          <a:p>
            <a:pPr algn="just"/>
            <a:r>
              <a:rPr lang="ru-RU" sz="1400" smtClean="0"/>
              <a:t>необходимое решение. </a:t>
            </a:r>
          </a:p>
          <a:p>
            <a:pPr indent="179388" algn="just"/>
            <a:endParaRPr lang="ru-RU" sz="1400" smtClean="0"/>
          </a:p>
          <a:p>
            <a:pPr indent="179388" algn="just"/>
            <a:endParaRPr lang="ru-RU" sz="1400" smtClean="0"/>
          </a:p>
          <a:p>
            <a:pPr indent="179388" algn="just"/>
            <a:endParaRPr lang="ru-RU" sz="1400"/>
          </a:p>
        </p:txBody>
      </p:sp>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14282" y="1238520"/>
            <a:ext cx="8358246" cy="1384995"/>
          </a:xfrm>
          <a:prstGeom prst="rect">
            <a:avLst/>
          </a:prstGeom>
        </p:spPr>
        <p:txBody>
          <a:bodyPr wrap="square">
            <a:spAutoFit/>
          </a:bodyPr>
          <a:lstStyle/>
          <a:p>
            <a:pPr indent="273050" algn="just"/>
            <a:r>
              <a:rPr lang="ru-RU" sz="1400" smtClean="0"/>
              <a:t>Чтобы дать ответ на этот вопрос следует воспользоваться руководством </a:t>
            </a:r>
            <a:r>
              <a:rPr lang="en-US" sz="1400" smtClean="0"/>
              <a:t>EURACHEM / CITAC Guide</a:t>
            </a:r>
            <a:r>
              <a:rPr lang="ru-RU" sz="1400" smtClean="0"/>
              <a:t> «</a:t>
            </a:r>
            <a:r>
              <a:rPr lang="en-US" sz="1400" smtClean="0"/>
              <a:t>Use of uncertainty information</a:t>
            </a:r>
            <a:r>
              <a:rPr lang="ru-RU" sz="1400" smtClean="0"/>
              <a:t> </a:t>
            </a:r>
            <a:r>
              <a:rPr lang="en-US" sz="1400" smtClean="0"/>
              <a:t>in compliance assessment</a:t>
            </a:r>
            <a:r>
              <a:rPr lang="ru-RU" sz="1400" smtClean="0"/>
              <a:t>», </a:t>
            </a:r>
            <a:r>
              <a:rPr lang="en-US" sz="1400" smtClean="0"/>
              <a:t>First Edition 2007</a:t>
            </a:r>
            <a:r>
              <a:rPr lang="ru-RU" sz="1400" smtClean="0"/>
              <a:t>.</a:t>
            </a:r>
            <a:endParaRPr lang="en-US" sz="1400" smtClean="0"/>
          </a:p>
          <a:p>
            <a:pPr indent="273050" algn="just"/>
            <a:r>
              <a:rPr lang="ru-RU" sz="1400" smtClean="0"/>
              <a:t> Для принятия решения о соответствии полученного результата какой-либо спецификации, необходимо принять во внимание неопределенность измерения. На рисунке 1 показано типичные сценарии, которые возникают, когда результаты измерений, например концентрации аналита, используются для оценки соблюдения верхнего предела спецификации. </a:t>
            </a:r>
          </a:p>
        </p:txBody>
      </p:sp>
      <p:sp>
        <p:nvSpPr>
          <p:cNvPr id="4" name="Заголовок 1"/>
          <p:cNvSpPr>
            <a:spLocks noGrp="1"/>
          </p:cNvSpPr>
          <p:nvPr>
            <p:ph type="title"/>
          </p:nvPr>
        </p:nvSpPr>
        <p:spPr>
          <a:xfrm>
            <a:off x="21428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700418" name="Picture 2"/>
          <p:cNvPicPr>
            <a:picLocks noChangeAspect="1" noChangeArrowheads="1"/>
          </p:cNvPicPr>
          <p:nvPr/>
        </p:nvPicPr>
        <p:blipFill>
          <a:blip r:embed="rId2"/>
          <a:srcRect/>
          <a:stretch>
            <a:fillRect/>
          </a:stretch>
        </p:blipFill>
        <p:spPr bwMode="auto">
          <a:xfrm>
            <a:off x="2000232" y="2643182"/>
            <a:ext cx="4638675" cy="3276600"/>
          </a:xfrm>
          <a:prstGeom prst="rect">
            <a:avLst/>
          </a:prstGeom>
          <a:noFill/>
          <a:ln w="9525">
            <a:noFill/>
            <a:miter lim="800000"/>
            <a:headEnd/>
            <a:tailEnd/>
          </a:ln>
          <a:effectLst/>
        </p:spPr>
      </p:pic>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214282" y="1214422"/>
            <a:ext cx="8501122" cy="5047536"/>
          </a:xfrm>
          <a:prstGeom prst="rect">
            <a:avLst/>
          </a:prstGeom>
        </p:spPr>
        <p:txBody>
          <a:bodyPr wrap="square">
            <a:spAutoFit/>
          </a:bodyPr>
          <a:lstStyle/>
          <a:p>
            <a:pPr indent="273050" algn="just"/>
            <a:r>
              <a:rPr lang="ru-RU" sz="1400" smtClean="0"/>
              <a:t>Вертикальные линии показывают ±U расширенную неопределенность для каждого результата и связанные кривой указывают на выведенную плотность вероятности функции для значения, показывая большую вероятность значения, находится оно рядом с центром расширенной неопределенности интервала или вблизи концов. Случаи </a:t>
            </a:r>
            <a:r>
              <a:rPr lang="en-US" sz="1400" smtClean="0"/>
              <a:t>i</a:t>
            </a:r>
            <a:r>
              <a:rPr lang="ru-RU" sz="1400" smtClean="0"/>
              <a:t>) и iv) достаточно ясны; результаты измерений и их неопределенности обеспечивают хорошее доказательство того, что значение соответственно значительно выше или ниже предела. В случае (ii) однако, существует высокая вероятность того, что значение выше предела, но предел тем не менее  находится в диапазоне  интервала расширенной неопределенности.</a:t>
            </a:r>
          </a:p>
          <a:p>
            <a:pPr indent="273050" algn="just"/>
            <a:r>
              <a:rPr lang="ru-RU" sz="1400" smtClean="0"/>
              <a:t>В зависимости от обстоятельств, особенно связанных с риском принять неправильное решение, вероятность принятия неправильного решения может быть минимизирована, чтобы оправдать решение о несоответствии результата заявленой спецификации. Аналогичным образом в случае (iii) вероятность того, что значение находится ниже предела может или не может быть достаточной, чтобы принять результат для оправдания соответствия спецификации. </a:t>
            </a:r>
          </a:p>
          <a:p>
            <a:pPr indent="273050" algn="just"/>
            <a:r>
              <a:rPr lang="ru-RU" sz="1400" smtClean="0"/>
              <a:t>Этот документ содержит дополнительные указания по настройке соответствующих критериев для принятия однозначных решений по вопросам соответствия, учитывая результаты связанные с информацией о неопределенности. </a:t>
            </a:r>
          </a:p>
          <a:p>
            <a:pPr indent="273050" algn="just"/>
            <a:r>
              <a:rPr lang="ru-RU" sz="1400" smtClean="0"/>
              <a:t>Ключом к оценке соответствия является принятие концепции «Правила разрешения». Эти правила дают рецепт для принятия или отклонения продукта, основанный на результате измерения, его неопределенности и пределов спецификации или ограничений, принимая во внимание приемлемый уровень вероятности принятия неправильного решения. На основе «Правила разрешения» определяются «зоны приемлемости» и «зоны исключения», таким образом, что если результат измерения находится в зоне приемлемости, то продукт объявляется соответствующим ,а если в зоне исключения, то  продукт признается несоответствующим.</a:t>
            </a:r>
          </a:p>
        </p:txBody>
      </p:sp>
      <p:sp>
        <p:nvSpPr>
          <p:cNvPr id="4" name="Заголовок 1"/>
          <p:cNvSpPr>
            <a:spLocks noGrp="1"/>
          </p:cNvSpPr>
          <p:nvPr>
            <p:ph type="title"/>
          </p:nvPr>
        </p:nvSpPr>
        <p:spPr>
          <a:xfrm>
            <a:off x="21428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4214810" y="1214422"/>
            <a:ext cx="4500594" cy="4062651"/>
          </a:xfrm>
          <a:prstGeom prst="rect">
            <a:avLst/>
          </a:prstGeom>
        </p:spPr>
        <p:txBody>
          <a:bodyPr wrap="square">
            <a:spAutoFit/>
          </a:bodyPr>
          <a:lstStyle/>
          <a:p>
            <a:pPr indent="273050" algn="just"/>
            <a:r>
              <a:rPr lang="ru-RU" sz="1400" smtClean="0"/>
              <a:t>Начало</a:t>
            </a:r>
            <a:r>
              <a:rPr lang="en-US" sz="1400" smtClean="0"/>
              <a:t> </a:t>
            </a:r>
            <a:r>
              <a:rPr lang="ru-RU" sz="1400" smtClean="0"/>
              <a:t>зоны</a:t>
            </a:r>
            <a:r>
              <a:rPr lang="en-US" sz="1400" smtClean="0"/>
              <a:t> </a:t>
            </a:r>
            <a:r>
              <a:rPr lang="ru-RU" sz="1400" smtClean="0"/>
              <a:t>исключения находится в пределах спецификации </a:t>
            </a:r>
            <a:r>
              <a:rPr lang="ru-RU" sz="1400" b="1" smtClean="0"/>
              <a:t>L</a:t>
            </a:r>
            <a:r>
              <a:rPr lang="ru-RU" sz="1400" smtClean="0"/>
              <a:t> плюс значение </a:t>
            </a:r>
            <a:r>
              <a:rPr lang="ru-RU" sz="1400" b="1" i="1" err="1" smtClean="0"/>
              <a:t>g</a:t>
            </a:r>
            <a:r>
              <a:rPr lang="ru-RU" sz="1400" smtClean="0"/>
              <a:t>, (так называемой предохранительной полосы). </a:t>
            </a:r>
          </a:p>
          <a:p>
            <a:pPr indent="273050" algn="just"/>
            <a:r>
              <a:rPr lang="ru-RU" sz="1400" smtClean="0"/>
              <a:t>Значение </a:t>
            </a:r>
            <a:r>
              <a:rPr lang="ru-RU" sz="1600" b="1" i="1" err="1" smtClean="0"/>
              <a:t>g</a:t>
            </a:r>
            <a:r>
              <a:rPr lang="ru-RU" sz="1400" b="1" i="1" smtClean="0"/>
              <a:t> </a:t>
            </a:r>
            <a:r>
              <a:rPr lang="ru-RU" sz="1400" smtClean="0"/>
              <a:t>выбирается так, чтобы для измерения результата, большего или равного </a:t>
            </a:r>
            <a:r>
              <a:rPr lang="ru-RU" sz="1400" b="1" err="1" smtClean="0"/>
              <a:t>L+</a:t>
            </a:r>
            <a:r>
              <a:rPr lang="ru-RU" sz="1400" b="1" i="1" err="1" smtClean="0"/>
              <a:t>g</a:t>
            </a:r>
            <a:r>
              <a:rPr lang="ru-RU" sz="1400" b="1" smtClean="0"/>
              <a:t> </a:t>
            </a:r>
            <a:r>
              <a:rPr lang="ru-RU" sz="1400" smtClean="0"/>
              <a:t>вероятность ложного отклонения была меньше или равна </a:t>
            </a:r>
            <a:r>
              <a:rPr lang="el-GR" sz="2000" b="1" smtClean="0">
                <a:latin typeface="Calibri"/>
                <a:cs typeface="Calibri"/>
              </a:rPr>
              <a:t>α</a:t>
            </a:r>
            <a:r>
              <a:rPr lang="ru-RU" sz="1400" smtClean="0">
                <a:latin typeface="Calibri"/>
                <a:cs typeface="Calibri"/>
              </a:rPr>
              <a:t>. Т</a:t>
            </a:r>
            <a:r>
              <a:rPr lang="ru-RU" sz="1400" smtClean="0"/>
              <a:t>о есть, если результат находится в зоне исключения, то принятое правило дает низкую вероятность того чтобы разрешенный предел на самом деле не было превышено. (Рис. 2 а).</a:t>
            </a:r>
          </a:p>
          <a:p>
            <a:pPr indent="273050" algn="just"/>
            <a:r>
              <a:rPr lang="ru-RU" sz="1400" smtClean="0"/>
              <a:t>На (рис 2b) </a:t>
            </a:r>
            <a:r>
              <a:rPr lang="ru-RU" sz="1400" b="1" i="1" err="1" smtClean="0"/>
              <a:t>g</a:t>
            </a:r>
            <a:r>
              <a:rPr lang="ru-RU" sz="1400" b="1" i="1" smtClean="0"/>
              <a:t> </a:t>
            </a:r>
            <a:r>
              <a:rPr lang="ru-RU" sz="1400" smtClean="0"/>
              <a:t>был выбран для обеспечения низкого риска ложного признания.</a:t>
            </a:r>
          </a:p>
          <a:p>
            <a:pPr indent="273050" algn="just"/>
            <a:r>
              <a:rPr lang="ru-RU" sz="1400" smtClean="0"/>
              <a:t>В общем случае  </a:t>
            </a:r>
            <a:r>
              <a:rPr lang="ru-RU" sz="1400" b="1" i="1" err="1" smtClean="0"/>
              <a:t>g</a:t>
            </a:r>
            <a:r>
              <a:rPr lang="ru-RU" sz="1400" b="1" i="1" smtClean="0"/>
              <a:t>  </a:t>
            </a:r>
            <a:r>
              <a:rPr lang="ru-RU" sz="1400" smtClean="0"/>
              <a:t>будет кратно </a:t>
            </a:r>
            <a:r>
              <a:rPr lang="ru-RU" sz="1400" b="1" err="1" smtClean="0"/>
              <a:t>u</a:t>
            </a:r>
            <a:r>
              <a:rPr lang="ru-RU" sz="1400" smtClean="0"/>
              <a:t> стандартной неопределенности. Для случая, когда распределение вероятных значений  приблизительно нормально, значение </a:t>
            </a:r>
            <a:r>
              <a:rPr lang="ru-RU" sz="1400" b="1" i="1" smtClean="0"/>
              <a:t>1.64*</a:t>
            </a:r>
            <a:r>
              <a:rPr lang="ru-RU" sz="1400" b="1" i="1" err="1" smtClean="0"/>
              <a:t>u</a:t>
            </a:r>
            <a:r>
              <a:rPr lang="ru-RU" sz="1400" smtClean="0"/>
              <a:t> даст вероятность 5% , а значение </a:t>
            </a:r>
            <a:r>
              <a:rPr lang="ru-RU" sz="1400" b="1" i="1" smtClean="0"/>
              <a:t>2.33*</a:t>
            </a:r>
            <a:r>
              <a:rPr lang="ru-RU" sz="1400" b="1" i="1" err="1" smtClean="0"/>
              <a:t>u</a:t>
            </a:r>
            <a:r>
              <a:rPr lang="ru-RU" sz="1400" smtClean="0"/>
              <a:t> означает вероятность 1%.</a:t>
            </a:r>
          </a:p>
        </p:txBody>
      </p:sp>
      <p:sp>
        <p:nvSpPr>
          <p:cNvPr id="4" name="Заголовок 1"/>
          <p:cNvSpPr>
            <a:spLocks noGrp="1"/>
          </p:cNvSpPr>
          <p:nvPr>
            <p:ph type="title"/>
          </p:nvPr>
        </p:nvSpPr>
        <p:spPr>
          <a:xfrm>
            <a:off x="21428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701442" name="Picture 2"/>
          <p:cNvPicPr>
            <a:picLocks noChangeAspect="1" noChangeArrowheads="1"/>
          </p:cNvPicPr>
          <p:nvPr/>
        </p:nvPicPr>
        <p:blipFill>
          <a:blip r:embed="rId2"/>
          <a:srcRect/>
          <a:stretch>
            <a:fillRect/>
          </a:stretch>
        </p:blipFill>
        <p:spPr bwMode="auto">
          <a:xfrm>
            <a:off x="285720" y="1357298"/>
            <a:ext cx="3943350" cy="3467100"/>
          </a:xfrm>
          <a:prstGeom prst="rect">
            <a:avLst/>
          </a:prstGeom>
          <a:noFill/>
          <a:ln w="9525">
            <a:noFill/>
            <a:miter lim="800000"/>
            <a:headEnd/>
            <a:tailEnd/>
          </a:ln>
          <a:effectLst/>
        </p:spPr>
      </p:pic>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4286248" y="1214422"/>
            <a:ext cx="4429156" cy="3539430"/>
          </a:xfrm>
          <a:prstGeom prst="rect">
            <a:avLst/>
          </a:prstGeom>
        </p:spPr>
        <p:txBody>
          <a:bodyPr wrap="square">
            <a:spAutoFit/>
          </a:bodyPr>
          <a:lstStyle/>
          <a:p>
            <a:pPr indent="273050" algn="just"/>
            <a:r>
              <a:rPr lang="ru-RU" sz="1400" smtClean="0"/>
              <a:t>В некоторых случаях спецификация устанавливает верхний и нижний пределы, например контроля состава.</a:t>
            </a:r>
          </a:p>
          <a:p>
            <a:pPr indent="273050" algn="just"/>
            <a:r>
              <a:rPr lang="ru-RU" sz="1400" smtClean="0"/>
              <a:t>Рис 3 показывает зоны принятия и исключения для такого случая, где предохранительные полосы  выбраны так, что для образца существует высокая вероятность того, что параметр находится в пределах спецификаций.</a:t>
            </a:r>
          </a:p>
          <a:p>
            <a:pPr indent="273050" algn="just"/>
            <a:endParaRPr lang="ru-RU" sz="1400" smtClean="0"/>
          </a:p>
          <a:p>
            <a:pPr indent="273050" algn="just"/>
            <a:r>
              <a:rPr lang="ru-RU" sz="1400" smtClean="0"/>
              <a:t>Чем больше значение </a:t>
            </a:r>
            <a:r>
              <a:rPr lang="ru-RU" sz="1400" b="1" smtClean="0"/>
              <a:t>u</a:t>
            </a:r>
            <a:r>
              <a:rPr lang="ru-RU" sz="1400" smtClean="0"/>
              <a:t> тем больше доля образцов, которые будут оцениваться неправильно. Чем меньше значение </a:t>
            </a:r>
            <a:r>
              <a:rPr lang="ru-RU" sz="1400" b="1" smtClean="0"/>
              <a:t>u</a:t>
            </a:r>
            <a:r>
              <a:rPr lang="ru-RU" sz="1400" smtClean="0"/>
              <a:t>, тем выше будет стоимость анализа. Таким образом в идеале </a:t>
            </a:r>
            <a:r>
              <a:rPr lang="ru-RU" sz="1400" b="1" smtClean="0"/>
              <a:t>u</a:t>
            </a:r>
            <a:r>
              <a:rPr lang="ru-RU" sz="1400" smtClean="0"/>
              <a:t> должна быть выбрана оптимально для минимизации затрат на анализ, однако не в ущерб правильности.</a:t>
            </a:r>
          </a:p>
        </p:txBody>
      </p:sp>
      <p:sp>
        <p:nvSpPr>
          <p:cNvPr id="4" name="Заголовок 1"/>
          <p:cNvSpPr>
            <a:spLocks noGrp="1"/>
          </p:cNvSpPr>
          <p:nvPr>
            <p:ph type="title"/>
          </p:nvPr>
        </p:nvSpPr>
        <p:spPr>
          <a:xfrm>
            <a:off x="21428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algn="ctr"/>
            <a:r>
              <a:rPr lang="ru-RU" sz="2400" b="1" smtClean="0"/>
              <a:t>Современные методы оценки неопределенности</a:t>
            </a:r>
            <a:endParaRPr lang="ru-RU" sz="2400" b="1"/>
          </a:p>
        </p:txBody>
      </p:sp>
      <p:pic>
        <p:nvPicPr>
          <p:cNvPr id="700418" name="Picture 2"/>
          <p:cNvPicPr>
            <a:picLocks noChangeAspect="1" noChangeArrowheads="1"/>
          </p:cNvPicPr>
          <p:nvPr/>
        </p:nvPicPr>
        <p:blipFill>
          <a:blip r:embed="rId2"/>
          <a:srcRect/>
          <a:stretch>
            <a:fillRect/>
          </a:stretch>
        </p:blipFill>
        <p:spPr bwMode="auto">
          <a:xfrm>
            <a:off x="357158" y="1785926"/>
            <a:ext cx="3857625" cy="2628900"/>
          </a:xfrm>
          <a:prstGeom prst="rect">
            <a:avLst/>
          </a:prstGeom>
          <a:noFill/>
          <a:ln w="9525">
            <a:noFill/>
            <a:miter lim="800000"/>
            <a:headEnd/>
            <a:tailEnd/>
          </a:ln>
          <a:effectLst/>
        </p:spPr>
      </p:pic>
      <p:sp>
        <p:nvSpPr>
          <p:cNvPr id="6" name="Прямоугольник 5"/>
          <p:cNvSpPr/>
          <p:nvPr/>
        </p:nvSpPr>
        <p:spPr>
          <a:xfrm>
            <a:off x="136480" y="4714884"/>
            <a:ext cx="8501122" cy="1815882"/>
          </a:xfrm>
          <a:prstGeom prst="rect">
            <a:avLst/>
          </a:prstGeom>
        </p:spPr>
        <p:txBody>
          <a:bodyPr wrap="square">
            <a:spAutoFit/>
          </a:bodyPr>
          <a:lstStyle/>
          <a:p>
            <a:pPr indent="273050" algn="just"/>
            <a:r>
              <a:rPr lang="ru-RU" sz="1400" smtClean="0"/>
              <a:t>Информация о том как это сделать однако очень редко доступна. В некоторых случаях, когда спецификации устанавливает верхний и нижний пределы, максимальный допустимый размер </a:t>
            </a:r>
            <a:r>
              <a:rPr lang="ru-RU" sz="1400" b="1" smtClean="0"/>
              <a:t>u </a:t>
            </a:r>
            <a:r>
              <a:rPr lang="ru-RU" sz="1400" smtClean="0"/>
              <a:t>определяется как доля разницы между этих пределов. Например одна такая спецификация утверждает, что расширенная неопределенность должна быть не более чем одной восьмой части этой разницы. Общий подход должен проводить скрининг измерений с помощью метода сравнительно дешевого и относительно большой неопределенности, а проверять с помощью метода с небольшой неопределенности для этих образцов, для которых в результате скрининга не не было выработано четкого решения. </a:t>
            </a:r>
          </a:p>
        </p:txBody>
      </p:sp>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lvl="1" algn="ctr"/>
            <a:r>
              <a:rPr lang="ru-RU" sz="2000" b="1">
                <a:solidFill>
                  <a:schemeClr val="dk1"/>
                </a:solidFill>
                <a:latin typeface="+mn-lt"/>
                <a:ea typeface="+mn-ea"/>
                <a:cs typeface="+mn-cs"/>
              </a:rPr>
              <a:t>Как согласуется погрешность с </a:t>
            </a:r>
            <a:r>
              <a:rPr lang="ru-RU" sz="2000" b="1" smtClean="0">
                <a:solidFill>
                  <a:schemeClr val="dk1"/>
                </a:solidFill>
                <a:latin typeface="+mn-lt"/>
                <a:ea typeface="+mn-ea"/>
                <a:cs typeface="+mn-cs"/>
              </a:rPr>
              <a:t>неопределенностью?</a:t>
            </a:r>
            <a:endParaRPr lang="ru-RU" sz="2000" b="1">
              <a:solidFill>
                <a:schemeClr val="dk1"/>
              </a:solidFill>
              <a:latin typeface="+mn-lt"/>
              <a:ea typeface="+mn-ea"/>
              <a:cs typeface="+mn-cs"/>
            </a:endParaRPr>
          </a:p>
        </p:txBody>
      </p:sp>
      <p:sp>
        <p:nvSpPr>
          <p:cNvPr id="5" name="Прямоугольник 4"/>
          <p:cNvSpPr/>
          <p:nvPr/>
        </p:nvSpPr>
        <p:spPr>
          <a:xfrm>
            <a:off x="285720" y="1357298"/>
            <a:ext cx="8286808" cy="338554"/>
          </a:xfrm>
          <a:prstGeom prst="rect">
            <a:avLst/>
          </a:prstGeom>
        </p:spPr>
        <p:txBody>
          <a:bodyPr wrap="square">
            <a:spAutoFit/>
          </a:bodyPr>
          <a:lstStyle/>
          <a:p>
            <a:pPr algn="ctr"/>
            <a:r>
              <a:rPr lang="ru-RU" sz="1600" smtClean="0">
                <a:solidFill>
                  <a:schemeClr val="dk1"/>
                </a:solidFill>
              </a:rPr>
              <a:t>Формулы пересчета параметров неопределенности в параметры погрешности :</a:t>
            </a:r>
            <a:endParaRPr lang="ru-RU" sz="1600"/>
          </a:p>
        </p:txBody>
      </p:sp>
      <p:graphicFrame>
        <p:nvGraphicFramePr>
          <p:cNvPr id="6" name="Таблица 5"/>
          <p:cNvGraphicFramePr>
            <a:graphicFrameLocks noGrp="1"/>
          </p:cNvGraphicFramePr>
          <p:nvPr/>
        </p:nvGraphicFramePr>
        <p:xfrm>
          <a:off x="1524000" y="2971800"/>
          <a:ext cx="6096000" cy="1457330"/>
        </p:xfrm>
        <a:graphic>
          <a:graphicData uri="http://schemas.openxmlformats.org/drawingml/2006/table">
            <a:tbl>
              <a:tblPr/>
              <a:tblGrid>
                <a:gridCol w="505371"/>
                <a:gridCol w="5590629"/>
              </a:tblGrid>
              <a:tr h="291466">
                <a:tc gridSpan="2">
                  <a:txBody>
                    <a:bodyPr/>
                    <a:lstStyle/>
                    <a:p>
                      <a:pPr marR="76835" algn="just">
                        <a:spcBef>
                          <a:spcPts val="45"/>
                        </a:spcBef>
                        <a:spcAft>
                          <a:spcPts val="0"/>
                        </a:spcAft>
                        <a:tabLst>
                          <a:tab pos="6096000" algn="l"/>
                        </a:tabLst>
                      </a:pPr>
                      <a:r>
                        <a:rPr lang="uk-UA" sz="1200" smtClean="0">
                          <a:solidFill>
                            <a:srgbClr val="000000"/>
                          </a:solidFill>
                          <a:latin typeface="Times New Roman"/>
                          <a:ea typeface="Times New Roman"/>
                          <a:cs typeface="Times New Roman"/>
                        </a:rPr>
                        <a:t>где</a:t>
                      </a:r>
                      <a:endParaRPr lang="ru-RU" sz="1200">
                        <a:latin typeface="Times New Roman"/>
                        <a:ea typeface="Times New Roman"/>
                        <a:cs typeface="Times New Roman"/>
                      </a:endParaRPr>
                    </a:p>
                  </a:txBody>
                  <a:tcPr marL="66805" marR="66805" marT="0" marB="0">
                    <a:lnL>
                      <a:noFill/>
                    </a:lnL>
                    <a:lnR>
                      <a:noFill/>
                    </a:lnR>
                    <a:lnT>
                      <a:noFill/>
                    </a:lnT>
                    <a:lnB>
                      <a:noFill/>
                    </a:lnB>
                  </a:tcPr>
                </a:tc>
                <a:tc hMerge="1">
                  <a:txBody>
                    <a:bodyPr/>
                    <a:lstStyle/>
                    <a:p>
                      <a:endParaRPr lang="ru-RU"/>
                    </a:p>
                  </a:txBody>
                  <a:tcPr/>
                </a:tc>
              </a:tr>
              <a:tr h="291466">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случайной погрешности</a:t>
                      </a:r>
                      <a:endParaRPr lang="ru-RU" sz="1200">
                        <a:latin typeface="Times New Roman"/>
                        <a:ea typeface="Times New Roman"/>
                        <a:cs typeface="Times New Roman"/>
                      </a:endParaRPr>
                    </a:p>
                  </a:txBody>
                  <a:tcPr marL="66805" marR="66805" marT="0" marB="0">
                    <a:lnL>
                      <a:noFill/>
                    </a:lnL>
                    <a:lnR>
                      <a:noFill/>
                    </a:lnR>
                    <a:lnT>
                      <a:noFill/>
                    </a:lnT>
                    <a:lnB>
                      <a:noFill/>
                    </a:lnB>
                  </a:tcPr>
                </a:tc>
              </a:tr>
              <a:tr h="291466">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суммарная стандартная неопределенность</a:t>
                      </a:r>
                      <a:endParaRPr lang="ru-RU" sz="1200">
                        <a:latin typeface="Times New Roman"/>
                        <a:ea typeface="Times New Roman"/>
                        <a:cs typeface="Times New Roman"/>
                      </a:endParaRPr>
                    </a:p>
                  </a:txBody>
                  <a:tcPr marL="66805" marR="66805" marT="0" marB="0">
                    <a:lnL>
                      <a:noFill/>
                    </a:lnL>
                    <a:lnR>
                      <a:noFill/>
                    </a:lnR>
                    <a:lnT>
                      <a:noFill/>
                    </a:lnT>
                    <a:lnB>
                      <a:noFill/>
                    </a:lnB>
                  </a:tcPr>
                </a:tc>
              </a:tr>
              <a:tr h="291466">
                <a:tc>
                  <a:txBody>
                    <a:bodyPr/>
                    <a:lstStyle/>
                    <a:p>
                      <a:pPr marR="76835" algn="ctr">
                        <a:spcBef>
                          <a:spcPts val="45"/>
                        </a:spcBef>
                        <a:spcAft>
                          <a:spcPts val="0"/>
                        </a:spcAft>
                        <a:tabLst>
                          <a:tab pos="6096000" algn="l"/>
                        </a:tabLst>
                      </a:pPr>
                      <a:r>
                        <a:rPr lang="en-US" sz="1200" i="1">
                          <a:solidFill>
                            <a:srgbClr val="000000"/>
                          </a:solidFill>
                          <a:latin typeface="Times New Roman"/>
                          <a:ea typeface="Times New Roman"/>
                          <a:cs typeface="Times New Roman"/>
                        </a:rPr>
                        <a:t>N</a:t>
                      </a:r>
                      <a:endParaRPr lang="ru-RU" sz="1200">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en-US" sz="1200">
                          <a:solidFill>
                            <a:srgbClr val="000000"/>
                          </a:solidFill>
                          <a:latin typeface="Times New Roman"/>
                          <a:ea typeface="Times New Roman"/>
                          <a:cs typeface="Times New Roman"/>
                        </a:rPr>
                        <a:t>- </a:t>
                      </a:r>
                      <a:r>
                        <a:rPr lang="en-US" sz="1200" smtClean="0">
                          <a:solidFill>
                            <a:srgbClr val="000000"/>
                          </a:solidFill>
                          <a:latin typeface="Times New Roman"/>
                          <a:ea typeface="Times New Roman"/>
                          <a:cs typeface="Times New Roman"/>
                        </a:rPr>
                        <a:t>к</a:t>
                      </a:r>
                      <a:r>
                        <a:rPr lang="ru-RU" sz="1200" smtClean="0">
                          <a:solidFill>
                            <a:srgbClr val="000000"/>
                          </a:solidFill>
                          <a:latin typeface="Times New Roman"/>
                          <a:ea typeface="Times New Roman"/>
                          <a:cs typeface="Times New Roman"/>
                        </a:rPr>
                        <a:t>о</a:t>
                      </a:r>
                      <a:r>
                        <a:rPr lang="en-US" sz="1200" smtClean="0">
                          <a:solidFill>
                            <a:srgbClr val="000000"/>
                          </a:solidFill>
                          <a:latin typeface="Times New Roman"/>
                          <a:ea typeface="Times New Roman"/>
                          <a:cs typeface="Times New Roman"/>
                        </a:rPr>
                        <a:t>л</a:t>
                      </a:r>
                      <a:r>
                        <a:rPr lang="ru-RU" sz="1200" smtClean="0">
                          <a:solidFill>
                            <a:srgbClr val="000000"/>
                          </a:solidFill>
                          <a:latin typeface="Times New Roman"/>
                          <a:ea typeface="Times New Roman"/>
                          <a:cs typeface="Times New Roman"/>
                        </a:rPr>
                        <a:t>ичество</a:t>
                      </a:r>
                      <a:r>
                        <a:rPr lang="en-US" sz="1200" smtClean="0">
                          <a:solidFill>
                            <a:srgbClr val="000000"/>
                          </a:solidFill>
                          <a:latin typeface="Times New Roman"/>
                          <a:ea typeface="Times New Roman"/>
                          <a:cs typeface="Times New Roman"/>
                        </a:rPr>
                        <a:t> результат</a:t>
                      </a:r>
                      <a:r>
                        <a:rPr lang="ru-RU" sz="1200" smtClean="0">
                          <a:solidFill>
                            <a:srgbClr val="000000"/>
                          </a:solidFill>
                          <a:latin typeface="Times New Roman"/>
                          <a:ea typeface="Times New Roman"/>
                          <a:cs typeface="Times New Roman"/>
                        </a:rPr>
                        <a:t>о</a:t>
                      </a:r>
                      <a:r>
                        <a:rPr lang="en-US" sz="1200" smtClean="0">
                          <a:solidFill>
                            <a:srgbClr val="000000"/>
                          </a:solidFill>
                          <a:latin typeface="Times New Roman"/>
                          <a:ea typeface="Times New Roman"/>
                          <a:cs typeface="Times New Roman"/>
                        </a:rPr>
                        <a:t>в парал</a:t>
                      </a:r>
                      <a:r>
                        <a:rPr lang="ru-RU" sz="1200" smtClean="0">
                          <a:solidFill>
                            <a:srgbClr val="000000"/>
                          </a:solidFill>
                          <a:latin typeface="Times New Roman"/>
                          <a:ea typeface="Times New Roman"/>
                          <a:cs typeface="Times New Roman"/>
                        </a:rPr>
                        <a:t>л</a:t>
                      </a:r>
                      <a:r>
                        <a:rPr lang="en-US" sz="1200" smtClean="0">
                          <a:solidFill>
                            <a:srgbClr val="000000"/>
                          </a:solidFill>
                          <a:latin typeface="Times New Roman"/>
                          <a:ea typeface="Times New Roman"/>
                          <a:cs typeface="Times New Roman"/>
                        </a:rPr>
                        <a:t>ельн</a:t>
                      </a:r>
                      <a:r>
                        <a:rPr lang="ru-RU" sz="1200" smtClean="0">
                          <a:solidFill>
                            <a:srgbClr val="000000"/>
                          </a:solidFill>
                          <a:latin typeface="Times New Roman"/>
                          <a:ea typeface="Times New Roman"/>
                          <a:cs typeface="Times New Roman"/>
                        </a:rPr>
                        <a:t>ы</a:t>
                      </a:r>
                      <a:r>
                        <a:rPr lang="en-US" sz="1200" smtClean="0">
                          <a:solidFill>
                            <a:srgbClr val="000000"/>
                          </a:solidFill>
                          <a:latin typeface="Times New Roman"/>
                          <a:ea typeface="Times New Roman"/>
                          <a:cs typeface="Times New Roman"/>
                        </a:rPr>
                        <a:t>х </a:t>
                      </a:r>
                      <a:r>
                        <a:rPr lang="ru-RU" sz="1200" smtClean="0">
                          <a:solidFill>
                            <a:srgbClr val="000000"/>
                          </a:solidFill>
                          <a:latin typeface="Times New Roman"/>
                          <a:ea typeface="Times New Roman"/>
                          <a:cs typeface="Times New Roman"/>
                        </a:rPr>
                        <a:t>измерений</a:t>
                      </a:r>
                      <a:endParaRPr lang="ru-RU" sz="1200">
                        <a:latin typeface="Times New Roman"/>
                        <a:ea typeface="Times New Roman"/>
                        <a:cs typeface="Times New Roman"/>
                      </a:endParaRPr>
                    </a:p>
                  </a:txBody>
                  <a:tcPr marL="66805" marR="66805" marT="0" marB="0">
                    <a:lnL>
                      <a:noFill/>
                    </a:lnL>
                    <a:lnR>
                      <a:noFill/>
                    </a:lnR>
                    <a:lnT>
                      <a:noFill/>
                    </a:lnT>
                    <a:lnB>
                      <a:noFill/>
                    </a:lnB>
                  </a:tcPr>
                </a:tc>
              </a:tr>
              <a:tr h="291466">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эффективного  количества степеней свободы</a:t>
                      </a:r>
                      <a:endParaRPr lang="ru-RU" sz="1200">
                        <a:latin typeface="Times New Roman"/>
                        <a:ea typeface="Times New Roman"/>
                        <a:cs typeface="Times New Roman"/>
                      </a:endParaRPr>
                    </a:p>
                  </a:txBody>
                  <a:tcPr marL="66805" marR="66805" marT="0" marB="0">
                    <a:lnL>
                      <a:noFill/>
                    </a:lnL>
                    <a:lnR>
                      <a:noFill/>
                    </a:lnR>
                    <a:lnT>
                      <a:noFill/>
                    </a:lnT>
                    <a:lnB>
                      <a:noFill/>
                    </a:lnB>
                  </a:tcPr>
                </a:tc>
              </a:tr>
            </a:tbl>
          </a:graphicData>
        </a:graphic>
      </p:graphicFrame>
      <p:grpSp>
        <p:nvGrpSpPr>
          <p:cNvPr id="2" name="Группа 13"/>
          <p:cNvGrpSpPr/>
          <p:nvPr/>
        </p:nvGrpSpPr>
        <p:grpSpPr>
          <a:xfrm>
            <a:off x="1643042" y="2047875"/>
            <a:ext cx="3143272" cy="2262192"/>
            <a:chOff x="1643042" y="2047875"/>
            <a:chExt cx="3143272" cy="2262192"/>
          </a:xfrm>
        </p:grpSpPr>
        <p:graphicFrame>
          <p:nvGraphicFramePr>
            <p:cNvPr id="652292" name="Object 4"/>
            <p:cNvGraphicFramePr>
              <a:graphicFrameLocks noChangeAspect="1"/>
            </p:cNvGraphicFramePr>
            <p:nvPr/>
          </p:nvGraphicFramePr>
          <p:xfrm>
            <a:off x="2882900" y="2047875"/>
            <a:ext cx="1903414" cy="1094285"/>
          </p:xfrm>
          <a:graphic>
            <a:graphicData uri="http://schemas.openxmlformats.org/presentationml/2006/ole">
              <p:oleObj spid="_x0000_s26626" name="Equation" r:id="rId3" imgW="914400" imgH="685800" progId="">
                <p:embed/>
              </p:oleObj>
            </a:graphicData>
          </a:graphic>
        </p:graphicFrame>
        <p:graphicFrame>
          <p:nvGraphicFramePr>
            <p:cNvPr id="652291" name="Object 3"/>
            <p:cNvGraphicFramePr>
              <a:graphicFrameLocks noChangeAspect="1"/>
            </p:cNvGraphicFramePr>
            <p:nvPr/>
          </p:nvGraphicFramePr>
          <p:xfrm>
            <a:off x="1643042" y="3286124"/>
            <a:ext cx="142875" cy="219075"/>
          </p:xfrm>
          <a:graphic>
            <a:graphicData uri="http://schemas.openxmlformats.org/presentationml/2006/ole">
              <p:oleObj spid="_x0000_s26627" name="Equation" r:id="rId4" imgW="139680" imgH="215640" progId="">
                <p:embed/>
              </p:oleObj>
            </a:graphicData>
          </a:graphic>
        </p:graphicFrame>
        <p:graphicFrame>
          <p:nvGraphicFramePr>
            <p:cNvPr id="652290" name="Object 2"/>
            <p:cNvGraphicFramePr>
              <a:graphicFrameLocks noChangeAspect="1"/>
            </p:cNvGraphicFramePr>
            <p:nvPr/>
          </p:nvGraphicFramePr>
          <p:xfrm>
            <a:off x="1643042" y="3571876"/>
            <a:ext cx="190500" cy="250825"/>
          </p:xfrm>
          <a:graphic>
            <a:graphicData uri="http://schemas.openxmlformats.org/presentationml/2006/ole">
              <p:oleObj spid="_x0000_s26628" name="Equation" r:id="rId5" imgW="190440" imgH="253800" progId="">
                <p:embed/>
              </p:oleObj>
            </a:graphicData>
          </a:graphic>
        </p:graphicFrame>
        <p:graphicFrame>
          <p:nvGraphicFramePr>
            <p:cNvPr id="652289" name="Object 1"/>
            <p:cNvGraphicFramePr>
              <a:graphicFrameLocks noChangeAspect="1"/>
            </p:cNvGraphicFramePr>
            <p:nvPr/>
          </p:nvGraphicFramePr>
          <p:xfrm>
            <a:off x="1643042" y="4071942"/>
            <a:ext cx="225425" cy="238125"/>
          </p:xfrm>
          <a:graphic>
            <a:graphicData uri="http://schemas.openxmlformats.org/presentationml/2006/ole">
              <p:oleObj spid="_x0000_s26629" name="Equation" r:id="rId6" imgW="228600" imgH="241200" progId="">
                <p:embed/>
              </p:oleObj>
            </a:graphicData>
          </a:graphic>
        </p:graphicFrame>
      </p:grpSp>
      <p:sp>
        <p:nvSpPr>
          <p:cNvPr id="65229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5229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52298"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Таблица 17"/>
          <p:cNvGraphicFramePr>
            <a:graphicFrameLocks noGrp="1"/>
          </p:cNvGraphicFramePr>
          <p:nvPr/>
        </p:nvGraphicFramePr>
        <p:xfrm>
          <a:off x="1571604" y="5357826"/>
          <a:ext cx="6096000" cy="731520"/>
        </p:xfrm>
        <a:graphic>
          <a:graphicData uri="http://schemas.openxmlformats.org/drawingml/2006/table">
            <a:tbl>
              <a:tblPr/>
              <a:tblGrid>
                <a:gridCol w="505371"/>
                <a:gridCol w="5590629"/>
              </a:tblGrid>
              <a:tr h="178148">
                <a:tc gridSpan="2">
                  <a:txBody>
                    <a:bodyPr/>
                    <a:lstStyle/>
                    <a:p>
                      <a:pPr marR="76835" algn="just">
                        <a:spcBef>
                          <a:spcPts val="45"/>
                        </a:spcBef>
                        <a:spcAft>
                          <a:spcPts val="0"/>
                        </a:spcAft>
                        <a:tabLst>
                          <a:tab pos="6096000" algn="l"/>
                        </a:tabLst>
                      </a:pPr>
                      <a:r>
                        <a:rPr lang="uk-UA" sz="1200" smtClean="0">
                          <a:solidFill>
                            <a:srgbClr val="000000"/>
                          </a:solidFill>
                          <a:latin typeface="Times New Roman"/>
                          <a:ea typeface="Times New Roman"/>
                          <a:cs typeface="Times New Roman"/>
                        </a:rPr>
                        <a:t>где</a:t>
                      </a:r>
                      <a:endParaRPr lang="ru-RU" sz="1200">
                        <a:latin typeface="Times New Roman"/>
                        <a:ea typeface="Times New Roman"/>
                        <a:cs typeface="Times New Roman"/>
                      </a:endParaRPr>
                    </a:p>
                  </a:txBody>
                  <a:tcPr marL="66805" marR="66805" marT="0" marB="0">
                    <a:lnL>
                      <a:noFill/>
                    </a:lnL>
                    <a:lnR>
                      <a:noFill/>
                    </a:lnR>
                    <a:lnT>
                      <a:noFill/>
                    </a:lnT>
                    <a:lnB>
                      <a:noFill/>
                    </a:lnB>
                  </a:tcPr>
                </a:tc>
                <a:tc hMerge="1">
                  <a:txBody>
                    <a:bodyPr/>
                    <a:lstStyle/>
                    <a:p>
                      <a:endParaRPr lang="ru-RU"/>
                    </a:p>
                  </a:txBody>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неисключенной систематичнской погрешности </a:t>
                      </a:r>
                      <a:r>
                        <a:rPr lang="uk-UA" sz="1200">
                          <a:solidFill>
                            <a:srgbClr val="000000"/>
                          </a:solidFill>
                          <a:latin typeface="Times New Roman"/>
                          <a:ea typeface="Times New Roman"/>
                          <a:cs typeface="Times New Roman"/>
                        </a:rPr>
                        <a:t>(НСП)</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случайной погрешности</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суммарная стандартная неопределенность</a:t>
                      </a:r>
                      <a:endParaRPr lang="ru-RU" sz="1200">
                        <a:latin typeface="Times New Roman"/>
                        <a:ea typeface="Times New Roman"/>
                        <a:cs typeface="Times New Roman"/>
                      </a:endParaRPr>
                    </a:p>
                  </a:txBody>
                  <a:tcPr marL="66805" marR="66805" marT="0" marB="0">
                    <a:lnL>
                      <a:noFill/>
                    </a:lnL>
                    <a:lnR>
                      <a:noFill/>
                    </a:lnR>
                    <a:lnT>
                      <a:noFill/>
                    </a:lnT>
                    <a:lnB>
                      <a:noFill/>
                    </a:lnB>
                  </a:tcPr>
                </a:tc>
              </a:tr>
            </a:tbl>
          </a:graphicData>
        </a:graphic>
      </p:graphicFrame>
      <p:grpSp>
        <p:nvGrpSpPr>
          <p:cNvPr id="3" name="Группа 20"/>
          <p:cNvGrpSpPr/>
          <p:nvPr/>
        </p:nvGrpSpPr>
        <p:grpSpPr>
          <a:xfrm>
            <a:off x="1785938" y="4857760"/>
            <a:ext cx="2903529" cy="1316028"/>
            <a:chOff x="1785938" y="4857760"/>
            <a:chExt cx="2903529" cy="1316028"/>
          </a:xfrm>
        </p:grpSpPr>
        <p:graphicFrame>
          <p:nvGraphicFramePr>
            <p:cNvPr id="652297" name="Object 9"/>
            <p:cNvGraphicFramePr>
              <a:graphicFrameLocks noChangeAspect="1"/>
            </p:cNvGraphicFramePr>
            <p:nvPr/>
          </p:nvGraphicFramePr>
          <p:xfrm>
            <a:off x="3214678" y="4857760"/>
            <a:ext cx="1474789" cy="498448"/>
          </p:xfrm>
          <a:graphic>
            <a:graphicData uri="http://schemas.openxmlformats.org/presentationml/2006/ole">
              <p:oleObj spid="_x0000_s26630" name="Equation" r:id="rId7" imgW="914400" imgH="304560" progId="">
                <p:embed/>
              </p:oleObj>
            </a:graphicData>
          </a:graphic>
        </p:graphicFrame>
        <p:graphicFrame>
          <p:nvGraphicFramePr>
            <p:cNvPr id="652301" name="Object 13"/>
            <p:cNvGraphicFramePr>
              <a:graphicFrameLocks noChangeAspect="1"/>
            </p:cNvGraphicFramePr>
            <p:nvPr/>
          </p:nvGraphicFramePr>
          <p:xfrm>
            <a:off x="1838325" y="5532438"/>
            <a:ext cx="177800" cy="257175"/>
          </p:xfrm>
          <a:graphic>
            <a:graphicData uri="http://schemas.openxmlformats.org/presentationml/2006/ole">
              <p:oleObj spid="_x0000_s26631" name="Equation" r:id="rId8" imgW="177480" imgH="253800" progId="">
                <p:embed/>
              </p:oleObj>
            </a:graphicData>
          </a:graphic>
        </p:graphicFrame>
        <p:graphicFrame>
          <p:nvGraphicFramePr>
            <p:cNvPr id="652300" name="Object 12"/>
            <p:cNvGraphicFramePr>
              <a:graphicFrameLocks noChangeAspect="1"/>
            </p:cNvGraphicFramePr>
            <p:nvPr/>
          </p:nvGraphicFramePr>
          <p:xfrm>
            <a:off x="1828450" y="5715016"/>
            <a:ext cx="142875" cy="219075"/>
          </p:xfrm>
          <a:graphic>
            <a:graphicData uri="http://schemas.openxmlformats.org/presentationml/2006/ole">
              <p:oleObj spid="_x0000_s26632" name="Equation" r:id="rId9" imgW="139680" imgH="215640" progId="">
                <p:embed/>
              </p:oleObj>
            </a:graphicData>
          </a:graphic>
        </p:graphicFrame>
        <p:graphicFrame>
          <p:nvGraphicFramePr>
            <p:cNvPr id="652299" name="Object 11"/>
            <p:cNvGraphicFramePr>
              <a:graphicFrameLocks noChangeAspect="1"/>
            </p:cNvGraphicFramePr>
            <p:nvPr/>
          </p:nvGraphicFramePr>
          <p:xfrm>
            <a:off x="1785938" y="5924550"/>
            <a:ext cx="190500" cy="249238"/>
          </p:xfrm>
          <a:graphic>
            <a:graphicData uri="http://schemas.openxmlformats.org/presentationml/2006/ole">
              <p:oleObj spid="_x0000_s26633" name="Equation" r:id="rId10" imgW="190440" imgH="253800" progId="">
                <p:embed/>
              </p:oleObj>
            </a:graphicData>
          </a:graphic>
        </p:graphicFrame>
      </p:gr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6692" y="214290"/>
            <a:ext cx="8342568" cy="939784"/>
          </a:xfrm>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r="-100000" b="-100000"/>
          </a:gradFill>
        </p:spPr>
        <p:style>
          <a:lnRef idx="1">
            <a:schemeClr val="accent2"/>
          </a:lnRef>
          <a:fillRef idx="2">
            <a:schemeClr val="accent2"/>
          </a:fillRef>
          <a:effectRef idx="1">
            <a:schemeClr val="accent2"/>
          </a:effectRef>
          <a:fontRef idx="minor">
            <a:schemeClr val="dk1"/>
          </a:fontRef>
        </p:style>
        <p:txBody>
          <a:bodyPr tIns="0" bIns="0" anchor="ctr" anchorCtr="0">
            <a:normAutofit/>
          </a:bodyPr>
          <a:lstStyle/>
          <a:p>
            <a:pPr lvl="1" algn="ctr"/>
            <a:r>
              <a:rPr lang="ru-RU" sz="2000" b="1">
                <a:solidFill>
                  <a:schemeClr val="dk1"/>
                </a:solidFill>
                <a:latin typeface="+mn-lt"/>
                <a:ea typeface="+mn-ea"/>
                <a:cs typeface="+mn-cs"/>
              </a:rPr>
              <a:t>Как согласуется погрешность с </a:t>
            </a:r>
            <a:r>
              <a:rPr lang="ru-RU" sz="2000" b="1" smtClean="0">
                <a:solidFill>
                  <a:schemeClr val="dk1"/>
                </a:solidFill>
                <a:latin typeface="+mn-lt"/>
                <a:ea typeface="+mn-ea"/>
                <a:cs typeface="+mn-cs"/>
              </a:rPr>
              <a:t>неопределенностью?</a:t>
            </a:r>
            <a:endParaRPr lang="ru-RU" sz="2000" b="1">
              <a:solidFill>
                <a:schemeClr val="dk1"/>
              </a:solidFill>
              <a:latin typeface="+mn-lt"/>
              <a:ea typeface="+mn-ea"/>
              <a:cs typeface="+mn-cs"/>
            </a:endParaRPr>
          </a:p>
        </p:txBody>
      </p:sp>
      <p:sp>
        <p:nvSpPr>
          <p:cNvPr id="5" name="Прямоугольник 4"/>
          <p:cNvSpPr/>
          <p:nvPr/>
        </p:nvSpPr>
        <p:spPr>
          <a:xfrm>
            <a:off x="285720" y="1357298"/>
            <a:ext cx="8286808" cy="338554"/>
          </a:xfrm>
          <a:prstGeom prst="rect">
            <a:avLst/>
          </a:prstGeom>
        </p:spPr>
        <p:txBody>
          <a:bodyPr wrap="square">
            <a:spAutoFit/>
          </a:bodyPr>
          <a:lstStyle/>
          <a:p>
            <a:pPr algn="ctr"/>
            <a:r>
              <a:rPr lang="ru-RU" sz="1600" smtClean="0">
                <a:solidFill>
                  <a:schemeClr val="dk1"/>
                </a:solidFill>
              </a:rPr>
              <a:t>Формулы пересчета параметров неопределенности в параметры погрешности :</a:t>
            </a:r>
            <a:endParaRPr lang="ru-RU" sz="1600"/>
          </a:p>
        </p:txBody>
      </p:sp>
      <p:sp>
        <p:nvSpPr>
          <p:cNvPr id="65229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5229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52298"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71755"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Таблица 20"/>
          <p:cNvGraphicFramePr>
            <a:graphicFrameLocks noGrp="1"/>
          </p:cNvGraphicFramePr>
          <p:nvPr/>
        </p:nvGraphicFramePr>
        <p:xfrm>
          <a:off x="1500166" y="2285992"/>
          <a:ext cx="6096000" cy="548640"/>
        </p:xfrm>
        <a:graphic>
          <a:graphicData uri="http://schemas.openxmlformats.org/drawingml/2006/table">
            <a:tbl>
              <a:tblPr/>
              <a:tblGrid>
                <a:gridCol w="505371"/>
                <a:gridCol w="5590629"/>
              </a:tblGrid>
              <a:tr h="178148">
                <a:tc gridSpan="2">
                  <a:txBody>
                    <a:bodyPr/>
                    <a:lstStyle/>
                    <a:p>
                      <a:pPr marR="76835" algn="just">
                        <a:spcBef>
                          <a:spcPts val="45"/>
                        </a:spcBef>
                        <a:spcAft>
                          <a:spcPts val="0"/>
                        </a:spcAft>
                        <a:tabLst>
                          <a:tab pos="6096000" algn="l"/>
                        </a:tabLst>
                      </a:pPr>
                      <a:r>
                        <a:rPr lang="uk-UA" sz="1200" smtClean="0">
                          <a:solidFill>
                            <a:srgbClr val="000000"/>
                          </a:solidFill>
                          <a:latin typeface="Times New Roman"/>
                          <a:ea typeface="Times New Roman"/>
                          <a:cs typeface="Times New Roman"/>
                        </a:rPr>
                        <a:t>где</a:t>
                      </a:r>
                      <a:endParaRPr lang="ru-RU" sz="1200">
                        <a:latin typeface="Times New Roman"/>
                        <a:ea typeface="Times New Roman"/>
                        <a:cs typeface="Times New Roman"/>
                      </a:endParaRPr>
                    </a:p>
                  </a:txBody>
                  <a:tcPr marL="66805" marR="66805" marT="0" marB="0">
                    <a:lnL>
                      <a:noFill/>
                    </a:lnL>
                    <a:lnR>
                      <a:noFill/>
                    </a:lnR>
                    <a:lnT>
                      <a:noFill/>
                    </a:lnT>
                    <a:lnB>
                      <a:noFill/>
                    </a:lnB>
                  </a:tcPr>
                </a:tc>
                <a:tc hMerge="1">
                  <a:txBody>
                    <a:bodyPr/>
                    <a:lstStyle/>
                    <a:p>
                      <a:endParaRPr lang="ru-RU"/>
                    </a:p>
                  </a:txBody>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неисключенной систематической погрешности </a:t>
                      </a:r>
                      <a:r>
                        <a:rPr lang="uk-UA" sz="1200">
                          <a:solidFill>
                            <a:srgbClr val="000000"/>
                          </a:solidFill>
                          <a:latin typeface="Times New Roman"/>
                          <a:ea typeface="Times New Roman"/>
                          <a:cs typeface="Times New Roman"/>
                        </a:rPr>
                        <a:t>(НСП)</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границы </a:t>
                      </a:r>
                      <a:r>
                        <a:rPr lang="uk-UA" sz="1200">
                          <a:solidFill>
                            <a:srgbClr val="000000"/>
                          </a:solidFill>
                          <a:latin typeface="Times New Roman"/>
                          <a:ea typeface="Times New Roman"/>
                          <a:cs typeface="Times New Roman"/>
                        </a:rPr>
                        <a:t>НСП</a:t>
                      </a:r>
                      <a:endParaRPr lang="ru-RU" sz="1200">
                        <a:latin typeface="Times New Roman"/>
                        <a:ea typeface="Times New Roman"/>
                        <a:cs typeface="Times New Roman"/>
                      </a:endParaRPr>
                    </a:p>
                  </a:txBody>
                  <a:tcPr marL="66805" marR="66805" marT="0" marB="0">
                    <a:lnL>
                      <a:noFill/>
                    </a:lnL>
                    <a:lnR>
                      <a:noFill/>
                    </a:lnR>
                    <a:lnT>
                      <a:noFill/>
                    </a:lnT>
                    <a:lnB>
                      <a:noFill/>
                    </a:lnB>
                  </a:tcPr>
                </a:tc>
              </a:tr>
            </a:tbl>
          </a:graphicData>
        </a:graphic>
      </p:graphicFrame>
      <p:grpSp>
        <p:nvGrpSpPr>
          <p:cNvPr id="2" name="Группа 23"/>
          <p:cNvGrpSpPr/>
          <p:nvPr/>
        </p:nvGrpSpPr>
        <p:grpSpPr>
          <a:xfrm>
            <a:off x="1714480" y="1714500"/>
            <a:ext cx="3186133" cy="1166807"/>
            <a:chOff x="1714480" y="1714500"/>
            <a:chExt cx="3186133" cy="1166807"/>
          </a:xfrm>
        </p:grpSpPr>
        <p:graphicFrame>
          <p:nvGraphicFramePr>
            <p:cNvPr id="671754" name="Object 10"/>
            <p:cNvGraphicFramePr>
              <a:graphicFrameLocks noChangeAspect="1"/>
            </p:cNvGraphicFramePr>
            <p:nvPr/>
          </p:nvGraphicFramePr>
          <p:xfrm>
            <a:off x="3241675" y="1714500"/>
            <a:ext cx="1658938" cy="571500"/>
          </p:xfrm>
          <a:graphic>
            <a:graphicData uri="http://schemas.openxmlformats.org/presentationml/2006/ole">
              <p:oleObj spid="_x0000_s27650" name="Equation" r:id="rId3" imgW="774360" imgH="266400" progId="">
                <p:embed/>
              </p:oleObj>
            </a:graphicData>
          </a:graphic>
        </p:graphicFrame>
        <p:graphicFrame>
          <p:nvGraphicFramePr>
            <p:cNvPr id="671757" name="Object 13"/>
            <p:cNvGraphicFramePr>
              <a:graphicFrameLocks noChangeAspect="1"/>
            </p:cNvGraphicFramePr>
            <p:nvPr/>
          </p:nvGraphicFramePr>
          <p:xfrm>
            <a:off x="1720850" y="2428875"/>
            <a:ext cx="177800" cy="257175"/>
          </p:xfrm>
          <a:graphic>
            <a:graphicData uri="http://schemas.openxmlformats.org/presentationml/2006/ole">
              <p:oleObj spid="_x0000_s27651" name="Equation" r:id="rId4" imgW="177480" imgH="253800" progId="">
                <p:embed/>
              </p:oleObj>
            </a:graphicData>
          </a:graphic>
        </p:graphicFrame>
        <p:graphicFrame>
          <p:nvGraphicFramePr>
            <p:cNvPr id="671756" name="Object 12"/>
            <p:cNvGraphicFramePr>
              <a:graphicFrameLocks noChangeAspect="1"/>
            </p:cNvGraphicFramePr>
            <p:nvPr/>
          </p:nvGraphicFramePr>
          <p:xfrm>
            <a:off x="1714480" y="2643182"/>
            <a:ext cx="257175" cy="238125"/>
          </p:xfrm>
          <a:graphic>
            <a:graphicData uri="http://schemas.openxmlformats.org/presentationml/2006/ole">
              <p:oleObj spid="_x0000_s27652" name="Equation" r:id="rId5" imgW="253800" imgH="241200" progId="">
                <p:embed/>
              </p:oleObj>
            </a:graphicData>
          </a:graphic>
        </p:graphicFrame>
      </p:grpSp>
      <p:sp>
        <p:nvSpPr>
          <p:cNvPr id="671759" name="Rectangle 15"/>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7" name="Таблица 26"/>
          <p:cNvGraphicFramePr>
            <a:graphicFrameLocks noGrp="1"/>
          </p:cNvGraphicFramePr>
          <p:nvPr/>
        </p:nvGraphicFramePr>
        <p:xfrm>
          <a:off x="1500166" y="4572008"/>
          <a:ext cx="6096000" cy="1463040"/>
        </p:xfrm>
        <a:graphic>
          <a:graphicData uri="http://schemas.openxmlformats.org/drawingml/2006/table">
            <a:tbl>
              <a:tblPr/>
              <a:tblGrid>
                <a:gridCol w="517124"/>
                <a:gridCol w="5578876"/>
              </a:tblGrid>
              <a:tr h="178148">
                <a:tc gridSpan="2">
                  <a:txBody>
                    <a:bodyPr/>
                    <a:lstStyle/>
                    <a:p>
                      <a:pPr marR="76835" algn="just">
                        <a:spcBef>
                          <a:spcPts val="45"/>
                        </a:spcBef>
                        <a:spcAft>
                          <a:spcPts val="0"/>
                        </a:spcAft>
                        <a:tabLst>
                          <a:tab pos="6096000" algn="l"/>
                        </a:tabLst>
                      </a:pPr>
                      <a:r>
                        <a:rPr lang="uk-UA" sz="1200" smtClean="0">
                          <a:solidFill>
                            <a:srgbClr val="000000"/>
                          </a:solidFill>
                          <a:latin typeface="Times New Roman"/>
                          <a:ea typeface="Times New Roman"/>
                          <a:cs typeface="Times New Roman"/>
                        </a:rPr>
                        <a:t>Где</a:t>
                      </a:r>
                      <a:endParaRPr lang="ru-RU" sz="1200">
                        <a:latin typeface="Times New Roman"/>
                        <a:ea typeface="Times New Roman"/>
                        <a:cs typeface="Times New Roman"/>
                      </a:endParaRPr>
                    </a:p>
                  </a:txBody>
                  <a:tcPr marL="66805" marR="66805" marT="0" marB="0">
                    <a:lnL>
                      <a:noFill/>
                    </a:lnL>
                    <a:lnR>
                      <a:noFill/>
                    </a:lnR>
                    <a:lnT>
                      <a:noFill/>
                    </a:lnT>
                    <a:lnB>
                      <a:noFill/>
                    </a:lnB>
                  </a:tcPr>
                </a:tc>
                <a:tc hMerge="1">
                  <a:txBody>
                    <a:bodyPr/>
                    <a:lstStyle/>
                    <a:p>
                      <a:endParaRPr lang="ru-RU"/>
                    </a:p>
                  </a:txBody>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погрешности</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случайной погрешности</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суммарная стандартная неопределенность</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СКО неисключенной систематической погрешности </a:t>
                      </a:r>
                      <a:r>
                        <a:rPr lang="uk-UA" sz="1200">
                          <a:solidFill>
                            <a:srgbClr val="000000"/>
                          </a:solidFill>
                          <a:latin typeface="Times New Roman"/>
                          <a:ea typeface="Times New Roman"/>
                          <a:cs typeface="Times New Roman"/>
                        </a:rPr>
                        <a:t>(НСП)</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endParaRPr lang="uk-UA" sz="1200">
                        <a:solidFill>
                          <a:srgbClr val="000000"/>
                        </a:solidFill>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оценка границы </a:t>
                      </a:r>
                      <a:r>
                        <a:rPr lang="uk-UA" sz="1200">
                          <a:solidFill>
                            <a:srgbClr val="000000"/>
                          </a:solidFill>
                          <a:latin typeface="Times New Roman"/>
                          <a:ea typeface="Times New Roman"/>
                          <a:cs typeface="Times New Roman"/>
                        </a:rPr>
                        <a:t>НСП</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r>
                        <a:rPr lang="uk-UA" sz="1200" i="1">
                          <a:solidFill>
                            <a:srgbClr val="000000"/>
                          </a:solidFill>
                          <a:latin typeface="Times New Roman"/>
                          <a:ea typeface="Times New Roman"/>
                          <a:cs typeface="Times New Roman"/>
                        </a:rPr>
                        <a:t>n</a:t>
                      </a:r>
                      <a:endParaRPr lang="ru-RU" sz="1200">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en-US" sz="1200">
                          <a:solidFill>
                            <a:srgbClr val="000000"/>
                          </a:solidFill>
                          <a:latin typeface="Times New Roman"/>
                          <a:ea typeface="Times New Roman"/>
                          <a:cs typeface="Times New Roman"/>
                        </a:rPr>
                        <a:t>- </a:t>
                      </a:r>
                      <a:r>
                        <a:rPr lang="en-US" sz="1200" smtClean="0">
                          <a:solidFill>
                            <a:srgbClr val="000000"/>
                          </a:solidFill>
                          <a:latin typeface="Times New Roman"/>
                          <a:ea typeface="Times New Roman"/>
                          <a:cs typeface="Times New Roman"/>
                        </a:rPr>
                        <a:t>к</a:t>
                      </a:r>
                      <a:r>
                        <a:rPr lang="ru-RU" sz="1200" smtClean="0">
                          <a:solidFill>
                            <a:srgbClr val="000000"/>
                          </a:solidFill>
                          <a:latin typeface="Times New Roman"/>
                          <a:ea typeface="Times New Roman"/>
                          <a:cs typeface="Times New Roman"/>
                        </a:rPr>
                        <a:t>о</a:t>
                      </a:r>
                      <a:r>
                        <a:rPr lang="en-US" sz="1200" smtClean="0">
                          <a:solidFill>
                            <a:srgbClr val="000000"/>
                          </a:solidFill>
                          <a:latin typeface="Times New Roman"/>
                          <a:ea typeface="Times New Roman"/>
                          <a:cs typeface="Times New Roman"/>
                        </a:rPr>
                        <a:t>л</a:t>
                      </a:r>
                      <a:r>
                        <a:rPr lang="ru-RU" sz="1200" smtClean="0">
                          <a:solidFill>
                            <a:srgbClr val="000000"/>
                          </a:solidFill>
                          <a:latin typeface="Times New Roman"/>
                          <a:ea typeface="Times New Roman"/>
                          <a:cs typeface="Times New Roman"/>
                        </a:rPr>
                        <a:t>ичество</a:t>
                      </a:r>
                      <a:r>
                        <a:rPr lang="en-US" sz="1200" smtClean="0">
                          <a:solidFill>
                            <a:srgbClr val="000000"/>
                          </a:solidFill>
                          <a:latin typeface="Times New Roman"/>
                          <a:ea typeface="Times New Roman"/>
                          <a:cs typeface="Times New Roman"/>
                        </a:rPr>
                        <a:t> результат</a:t>
                      </a:r>
                      <a:r>
                        <a:rPr lang="ru-RU" sz="1200" smtClean="0">
                          <a:solidFill>
                            <a:srgbClr val="000000"/>
                          </a:solidFill>
                          <a:latin typeface="Times New Roman"/>
                          <a:ea typeface="Times New Roman"/>
                          <a:cs typeface="Times New Roman"/>
                        </a:rPr>
                        <a:t>о</a:t>
                      </a:r>
                      <a:r>
                        <a:rPr lang="en-US" sz="1200" smtClean="0">
                          <a:solidFill>
                            <a:srgbClr val="000000"/>
                          </a:solidFill>
                          <a:latin typeface="Times New Roman"/>
                          <a:ea typeface="Times New Roman"/>
                          <a:cs typeface="Times New Roman"/>
                        </a:rPr>
                        <a:t>в пара</a:t>
                      </a:r>
                      <a:r>
                        <a:rPr lang="ru-RU" sz="1200" smtClean="0">
                          <a:solidFill>
                            <a:srgbClr val="000000"/>
                          </a:solidFill>
                          <a:latin typeface="Times New Roman"/>
                          <a:ea typeface="Times New Roman"/>
                          <a:cs typeface="Times New Roman"/>
                        </a:rPr>
                        <a:t>л</a:t>
                      </a:r>
                      <a:r>
                        <a:rPr lang="en-US" sz="1200" smtClean="0">
                          <a:solidFill>
                            <a:srgbClr val="000000"/>
                          </a:solidFill>
                          <a:latin typeface="Times New Roman"/>
                          <a:ea typeface="Times New Roman"/>
                          <a:cs typeface="Times New Roman"/>
                        </a:rPr>
                        <a:t>лельн</a:t>
                      </a:r>
                      <a:r>
                        <a:rPr lang="ru-RU" sz="1200" smtClean="0">
                          <a:solidFill>
                            <a:srgbClr val="000000"/>
                          </a:solidFill>
                          <a:latin typeface="Times New Roman"/>
                          <a:ea typeface="Times New Roman"/>
                          <a:cs typeface="Times New Roman"/>
                        </a:rPr>
                        <a:t>ы</a:t>
                      </a:r>
                      <a:r>
                        <a:rPr lang="en-US" sz="1200" smtClean="0">
                          <a:solidFill>
                            <a:srgbClr val="000000"/>
                          </a:solidFill>
                          <a:latin typeface="Times New Roman"/>
                          <a:ea typeface="Times New Roman"/>
                          <a:cs typeface="Times New Roman"/>
                        </a:rPr>
                        <a:t>х </a:t>
                      </a:r>
                      <a:r>
                        <a:rPr lang="ru-RU" sz="1200" smtClean="0">
                          <a:solidFill>
                            <a:srgbClr val="000000"/>
                          </a:solidFill>
                          <a:latin typeface="Times New Roman"/>
                          <a:ea typeface="Times New Roman"/>
                          <a:cs typeface="Times New Roman"/>
                        </a:rPr>
                        <a:t>измерений</a:t>
                      </a:r>
                      <a:endParaRPr lang="ru-RU" sz="1200">
                        <a:latin typeface="Times New Roman"/>
                        <a:ea typeface="Times New Roman"/>
                        <a:cs typeface="Times New Roman"/>
                      </a:endParaRPr>
                    </a:p>
                  </a:txBody>
                  <a:tcPr marL="66805" marR="66805" marT="0" marB="0">
                    <a:lnL>
                      <a:noFill/>
                    </a:lnL>
                    <a:lnR>
                      <a:noFill/>
                    </a:lnR>
                    <a:lnT>
                      <a:noFill/>
                    </a:lnT>
                    <a:lnB>
                      <a:noFill/>
                    </a:lnB>
                  </a:tcPr>
                </a:tc>
              </a:tr>
              <a:tr h="178148">
                <a:tc>
                  <a:txBody>
                    <a:bodyPr/>
                    <a:lstStyle/>
                    <a:p>
                      <a:pPr marR="76835" algn="ctr">
                        <a:spcBef>
                          <a:spcPts val="45"/>
                        </a:spcBef>
                        <a:spcAft>
                          <a:spcPts val="0"/>
                        </a:spcAft>
                        <a:tabLst>
                          <a:tab pos="6096000" algn="l"/>
                        </a:tabLst>
                      </a:pPr>
                      <a:r>
                        <a:rPr lang="en-US" sz="1200" i="1">
                          <a:solidFill>
                            <a:srgbClr val="000000"/>
                          </a:solidFill>
                          <a:latin typeface="Times New Roman"/>
                          <a:ea typeface="Times New Roman"/>
                          <a:cs typeface="Times New Roman"/>
                        </a:rPr>
                        <a:t>t</a:t>
                      </a:r>
                      <a:r>
                        <a:rPr lang="en-US" sz="1200" i="1" baseline="-25000">
                          <a:solidFill>
                            <a:srgbClr val="000000"/>
                          </a:solidFill>
                          <a:latin typeface="Times New Roman"/>
                          <a:ea typeface="Times New Roman"/>
                          <a:cs typeface="Times New Roman"/>
                        </a:rPr>
                        <a:t>0,95</a:t>
                      </a:r>
                      <a:endParaRPr lang="ru-RU" sz="1200">
                        <a:latin typeface="Times New Roman"/>
                        <a:ea typeface="Times New Roman"/>
                        <a:cs typeface="Times New Roman"/>
                      </a:endParaRPr>
                    </a:p>
                  </a:txBody>
                  <a:tcPr marL="66805" marR="66805" marT="0" marB="0">
                    <a:lnL>
                      <a:noFill/>
                    </a:lnL>
                    <a:lnR>
                      <a:noFill/>
                    </a:lnR>
                    <a:lnT>
                      <a:noFill/>
                    </a:lnT>
                    <a:lnB>
                      <a:noFill/>
                    </a:lnB>
                  </a:tcPr>
                </a:tc>
                <a:tc>
                  <a:txBody>
                    <a:bodyPr/>
                    <a:lstStyle/>
                    <a:p>
                      <a:pPr marR="76835" algn="just">
                        <a:spcBef>
                          <a:spcPts val="45"/>
                        </a:spcBef>
                        <a:spcAft>
                          <a:spcPts val="0"/>
                        </a:spcAft>
                        <a:tabLst>
                          <a:tab pos="6096000" algn="l"/>
                        </a:tabLst>
                      </a:pPr>
                      <a:r>
                        <a:rPr lang="uk-UA" sz="1200">
                          <a:solidFill>
                            <a:srgbClr val="000000"/>
                          </a:solidFill>
                          <a:latin typeface="Times New Roman"/>
                          <a:ea typeface="Times New Roman"/>
                          <a:cs typeface="Times New Roman"/>
                        </a:rPr>
                        <a:t>- </a:t>
                      </a:r>
                      <a:r>
                        <a:rPr lang="uk-UA" sz="1200" smtClean="0">
                          <a:solidFill>
                            <a:srgbClr val="000000"/>
                          </a:solidFill>
                          <a:latin typeface="Times New Roman"/>
                          <a:ea typeface="Times New Roman"/>
                          <a:cs typeface="Times New Roman"/>
                        </a:rPr>
                        <a:t>коэффициент </a:t>
                      </a:r>
                      <a:r>
                        <a:rPr lang="uk-UA" sz="1200">
                          <a:solidFill>
                            <a:srgbClr val="000000"/>
                          </a:solidFill>
                          <a:latin typeface="Times New Roman"/>
                          <a:ea typeface="Times New Roman"/>
                          <a:cs typeface="Times New Roman"/>
                        </a:rPr>
                        <a:t>Стьюдента для </a:t>
                      </a:r>
                      <a:r>
                        <a:rPr lang="ru-RU" sz="1200">
                          <a:solidFill>
                            <a:srgbClr val="000000"/>
                          </a:solidFill>
                          <a:latin typeface="Times New Roman"/>
                          <a:ea typeface="Times New Roman"/>
                          <a:cs typeface="Times New Roman"/>
                        </a:rPr>
                        <a:t>(</a:t>
                      </a:r>
                      <a:r>
                        <a:rPr lang="uk-UA" sz="1200">
                          <a:solidFill>
                            <a:srgbClr val="000000"/>
                          </a:solidFill>
                          <a:latin typeface="Times New Roman"/>
                          <a:ea typeface="Times New Roman"/>
                          <a:cs typeface="Times New Roman"/>
                        </a:rPr>
                        <a:t>n-1)</a:t>
                      </a:r>
                      <a:r>
                        <a:rPr lang="ru-RU" sz="1200">
                          <a:solidFill>
                            <a:srgbClr val="000000"/>
                          </a:solidFill>
                          <a:latin typeface="Times New Roman"/>
                          <a:ea typeface="Times New Roman"/>
                          <a:cs typeface="Times New Roman"/>
                        </a:rPr>
                        <a:t>  ст</a:t>
                      </a:r>
                      <a:r>
                        <a:rPr lang="uk-UA" sz="1200" smtClean="0">
                          <a:solidFill>
                            <a:srgbClr val="000000"/>
                          </a:solidFill>
                          <a:latin typeface="Times New Roman"/>
                          <a:ea typeface="Times New Roman"/>
                          <a:cs typeface="Times New Roman"/>
                        </a:rPr>
                        <a:t>упеней свободы </a:t>
                      </a:r>
                      <a:endParaRPr lang="ru-RU" sz="1200">
                        <a:latin typeface="Times New Roman"/>
                        <a:ea typeface="Times New Roman"/>
                        <a:cs typeface="Times New Roman"/>
                      </a:endParaRPr>
                    </a:p>
                  </a:txBody>
                  <a:tcPr marL="66805" marR="66805" marT="0" marB="0">
                    <a:lnL>
                      <a:noFill/>
                    </a:lnL>
                    <a:lnR>
                      <a:noFill/>
                    </a:lnR>
                    <a:lnT>
                      <a:noFill/>
                    </a:lnT>
                    <a:lnB>
                      <a:noFill/>
                    </a:lnB>
                  </a:tcPr>
                </a:tc>
              </a:tr>
            </a:tbl>
          </a:graphicData>
        </a:graphic>
      </p:graphicFrame>
      <p:grpSp>
        <p:nvGrpSpPr>
          <p:cNvPr id="3" name="Группа 32"/>
          <p:cNvGrpSpPr/>
          <p:nvPr/>
        </p:nvGrpSpPr>
        <p:grpSpPr>
          <a:xfrm>
            <a:off x="1709833" y="3143248"/>
            <a:ext cx="3922617" cy="2609205"/>
            <a:chOff x="1709833" y="3143248"/>
            <a:chExt cx="3922617" cy="2609205"/>
          </a:xfrm>
        </p:grpSpPr>
        <p:graphicFrame>
          <p:nvGraphicFramePr>
            <p:cNvPr id="671758" name="Object 14"/>
            <p:cNvGraphicFramePr>
              <a:graphicFrameLocks noChangeAspect="1"/>
            </p:cNvGraphicFramePr>
            <p:nvPr/>
          </p:nvGraphicFramePr>
          <p:xfrm>
            <a:off x="2506093" y="3143248"/>
            <a:ext cx="3126357" cy="847727"/>
          </p:xfrm>
          <a:graphic>
            <a:graphicData uri="http://schemas.openxmlformats.org/presentationml/2006/ole">
              <p:oleObj spid="_x0000_s27653" name="Equation" r:id="rId6" imgW="1815840" imgH="495000" progId="">
                <p:embed/>
              </p:oleObj>
            </a:graphicData>
          </a:graphic>
        </p:graphicFrame>
        <p:graphicFrame>
          <p:nvGraphicFramePr>
            <p:cNvPr id="671764" name="Object 20"/>
            <p:cNvGraphicFramePr>
              <a:graphicFrameLocks noChangeAspect="1"/>
            </p:cNvGraphicFramePr>
            <p:nvPr/>
          </p:nvGraphicFramePr>
          <p:xfrm>
            <a:off x="1717473" y="4757416"/>
            <a:ext cx="314325" cy="238125"/>
          </p:xfrm>
          <a:graphic>
            <a:graphicData uri="http://schemas.openxmlformats.org/presentationml/2006/ole">
              <p:oleObj spid="_x0000_s27654" name="Equation" r:id="rId7" imgW="317225" imgH="241091" progId="">
                <p:embed/>
              </p:oleObj>
            </a:graphicData>
          </a:graphic>
        </p:graphicFrame>
        <p:graphicFrame>
          <p:nvGraphicFramePr>
            <p:cNvPr id="671763" name="Object 19"/>
            <p:cNvGraphicFramePr>
              <a:graphicFrameLocks noChangeAspect="1"/>
            </p:cNvGraphicFramePr>
            <p:nvPr/>
          </p:nvGraphicFramePr>
          <p:xfrm>
            <a:off x="1731099" y="4945817"/>
            <a:ext cx="142875" cy="219075"/>
          </p:xfrm>
          <a:graphic>
            <a:graphicData uri="http://schemas.openxmlformats.org/presentationml/2006/ole">
              <p:oleObj spid="_x0000_s27655" name="Equation" r:id="rId8" imgW="139680" imgH="215640" progId="">
                <p:embed/>
              </p:oleObj>
            </a:graphicData>
          </a:graphic>
        </p:graphicFrame>
        <p:graphicFrame>
          <p:nvGraphicFramePr>
            <p:cNvPr id="671762" name="Object 18"/>
            <p:cNvGraphicFramePr>
              <a:graphicFrameLocks noChangeAspect="1"/>
            </p:cNvGraphicFramePr>
            <p:nvPr/>
          </p:nvGraphicFramePr>
          <p:xfrm>
            <a:off x="1752386" y="5132504"/>
            <a:ext cx="190500" cy="250825"/>
          </p:xfrm>
          <a:graphic>
            <a:graphicData uri="http://schemas.openxmlformats.org/presentationml/2006/ole">
              <p:oleObj spid="_x0000_s27656" name="Equation" r:id="rId9" imgW="190440" imgH="253800" progId="">
                <p:embed/>
              </p:oleObj>
            </a:graphicData>
          </a:graphic>
        </p:graphicFrame>
        <p:graphicFrame>
          <p:nvGraphicFramePr>
            <p:cNvPr id="671761" name="Object 17"/>
            <p:cNvGraphicFramePr>
              <a:graphicFrameLocks noChangeAspect="1"/>
            </p:cNvGraphicFramePr>
            <p:nvPr/>
          </p:nvGraphicFramePr>
          <p:xfrm>
            <a:off x="1748103" y="5331901"/>
            <a:ext cx="177800" cy="257175"/>
          </p:xfrm>
          <a:graphic>
            <a:graphicData uri="http://schemas.openxmlformats.org/presentationml/2006/ole">
              <p:oleObj spid="_x0000_s27657" name="Equation" r:id="rId10" imgW="177480" imgH="253800" progId="">
                <p:embed/>
              </p:oleObj>
            </a:graphicData>
          </a:graphic>
        </p:graphicFrame>
        <p:graphicFrame>
          <p:nvGraphicFramePr>
            <p:cNvPr id="671760" name="Object 16"/>
            <p:cNvGraphicFramePr>
              <a:graphicFrameLocks noChangeAspect="1"/>
            </p:cNvGraphicFramePr>
            <p:nvPr/>
          </p:nvGraphicFramePr>
          <p:xfrm>
            <a:off x="1709833" y="5514328"/>
            <a:ext cx="257175" cy="238125"/>
          </p:xfrm>
          <a:graphic>
            <a:graphicData uri="http://schemas.openxmlformats.org/presentationml/2006/ole">
              <p:oleObj spid="_x0000_s27658" name="Equation" r:id="rId11" imgW="253890" imgH="241195" progId="">
                <p:embed/>
              </p:oleObj>
            </a:graphicData>
          </a:graphic>
        </p:graphicFrame>
      </p:grpSp>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Прямоугольник 4"/>
          <p:cNvSpPr/>
          <p:nvPr/>
        </p:nvSpPr>
        <p:spPr>
          <a:xfrm>
            <a:off x="97313" y="2714620"/>
            <a:ext cx="895674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Благодарю за внимание !</a:t>
            </a:r>
            <a:endParaRPr lang="ru-RU"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5742</TotalTime>
  <Words>38752</Words>
  <Application>LibreOffice/5.2.0.4$Windows_x86 LibreOffice_project/066b007f5ebcc236395c7d282ba488bca6720265</Application>
  <PresentationFormat>Экран (4:3)</PresentationFormat>
  <Paragraphs>2399</Paragraphs>
  <Slides>335</Slides>
  <Notes>202</Notes>
  <HiddenSlides>0</HiddenSlides>
  <MMClips>0</MMClips>
  <ScaleCrop>false</ScaleCrop>
  <HeadingPairs>
    <vt:vector size="6" baseType="variant">
      <vt:variant>
        <vt:lpstr>Тема</vt:lpstr>
      </vt:variant>
      <vt:variant>
        <vt:i4>8</vt:i4>
      </vt:variant>
      <vt:variant>
        <vt:lpstr>Внедренные серверы OLE</vt:lpstr>
      </vt:variant>
      <vt:variant>
        <vt:i4>3</vt:i4>
      </vt:variant>
      <vt:variant>
        <vt:lpstr>Заголовки слайдов</vt:lpstr>
      </vt:variant>
      <vt:variant>
        <vt:i4>335</vt:i4>
      </vt:variant>
    </vt:vector>
  </HeadingPairs>
  <TitlesOfParts>
    <vt:vector size="346" baseType="lpstr">
      <vt:lpstr>Office Theme</vt:lpstr>
      <vt:lpstr>Office Theme</vt:lpstr>
      <vt:lpstr>Office Theme</vt:lpstr>
      <vt:lpstr>Office Theme</vt:lpstr>
      <vt:lpstr>Office Theme</vt:lpstr>
      <vt:lpstr>Office Theme</vt:lpstr>
      <vt:lpstr>Office Theme</vt:lpstr>
      <vt:lpstr>Office Theme</vt:lpstr>
      <vt:lpstr>Формула</vt:lpstr>
      <vt:lpstr>Clip</vt:lpstr>
      <vt:lpstr>Equation</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Слайд 68</vt:lpstr>
      <vt:lpstr>Слайд 69</vt:lpstr>
      <vt:lpstr>Слайд 70</vt:lpstr>
      <vt:lpstr>Слайд 71</vt:lpstr>
      <vt:lpstr>Слайд 72</vt:lpstr>
      <vt:lpstr>Слайд 73</vt:lpstr>
      <vt:lpstr>Слайд 74</vt:lpstr>
      <vt:lpstr>Слайд 75</vt:lpstr>
      <vt:lpstr>Слайд 76</vt:lpstr>
      <vt:lpstr>Слайд 77</vt:lpstr>
      <vt:lpstr>Слайд 78</vt:lpstr>
      <vt:lpstr>Слайд 79</vt:lpstr>
      <vt:lpstr>Слайд 80</vt:lpstr>
      <vt:lpstr>Слайд 81</vt:lpstr>
      <vt:lpstr>Слайд 82</vt:lpstr>
      <vt:lpstr>Слайд 83</vt:lpstr>
      <vt:lpstr>Слайд 84</vt:lpstr>
      <vt:lpstr>Слайд 85</vt:lpstr>
      <vt:lpstr>Слайд 86</vt:lpstr>
      <vt:lpstr>Слайд 87</vt:lpstr>
      <vt:lpstr>Слайд 88</vt:lpstr>
      <vt:lpstr>Слайд 89</vt:lpstr>
      <vt:lpstr>Слайд 90</vt:lpstr>
      <vt:lpstr>Слайд 91</vt:lpstr>
      <vt:lpstr>Слайд 92</vt:lpstr>
      <vt:lpstr>Слайд 93</vt:lpstr>
      <vt:lpstr>Слайд 94</vt:lpstr>
      <vt:lpstr>Слайд 95</vt:lpstr>
      <vt:lpstr>Слайд 96</vt:lpstr>
      <vt:lpstr>Слайд 97</vt:lpstr>
      <vt:lpstr>Слайд 98</vt:lpstr>
      <vt:lpstr>Слайд 99</vt:lpstr>
      <vt:lpstr>Слайд 100</vt:lpstr>
      <vt:lpstr>Слайд 101</vt:lpstr>
      <vt:lpstr>Слайд 102</vt:lpstr>
      <vt:lpstr>Слайд 103</vt:lpstr>
      <vt:lpstr>Слайд 104</vt:lpstr>
      <vt:lpstr>Слайд 105</vt:lpstr>
      <vt:lpstr>Слайд 106</vt:lpstr>
      <vt:lpstr>Слайд 107</vt:lpstr>
      <vt:lpstr>Слайд 108</vt:lpstr>
      <vt:lpstr>Слайд 109</vt:lpstr>
      <vt:lpstr>Слайд 110</vt:lpstr>
      <vt:lpstr>Слайд 111</vt:lpstr>
      <vt:lpstr>Слайд 112</vt:lpstr>
      <vt:lpstr>Слайд 113</vt:lpstr>
      <vt:lpstr>Слайд 114</vt:lpstr>
      <vt:lpstr>Слайд 115</vt:lpstr>
      <vt:lpstr>Слайд 116</vt:lpstr>
      <vt:lpstr>Слайд 117</vt:lpstr>
      <vt:lpstr>Слайд 118</vt:lpstr>
      <vt:lpstr>Слайд 119</vt:lpstr>
      <vt:lpstr>Слайд 120</vt:lpstr>
      <vt:lpstr>Слайд 121</vt:lpstr>
      <vt:lpstr>Слайд 122</vt:lpstr>
      <vt:lpstr>Слайд 123</vt:lpstr>
      <vt:lpstr>Слайд 124</vt:lpstr>
      <vt:lpstr>Слайд 125</vt:lpstr>
      <vt:lpstr>Слайд 126</vt:lpstr>
      <vt:lpstr>Слайд 127</vt:lpstr>
      <vt:lpstr>Слайд 128</vt:lpstr>
      <vt:lpstr>Слайд 129</vt:lpstr>
      <vt:lpstr>Слайд 130</vt:lpstr>
      <vt:lpstr>Слайд 131</vt:lpstr>
      <vt:lpstr>Слайд 132</vt:lpstr>
      <vt:lpstr>Слайд 133</vt:lpstr>
      <vt:lpstr>Слайд 134</vt:lpstr>
      <vt:lpstr>Слайд 135</vt:lpstr>
      <vt:lpstr>Слайд 136</vt:lpstr>
      <vt:lpstr>Слайд 137</vt:lpstr>
      <vt:lpstr>Слайд 138</vt:lpstr>
      <vt:lpstr>Слайд 139</vt:lpstr>
      <vt:lpstr>Слайд 140</vt:lpstr>
      <vt:lpstr>Слайд 141</vt:lpstr>
      <vt:lpstr>Слайд 142</vt:lpstr>
      <vt:lpstr>Слайд 143</vt:lpstr>
      <vt:lpstr>Слайд 144</vt:lpstr>
      <vt:lpstr>Слайд 145</vt:lpstr>
      <vt:lpstr>Слайд 146</vt:lpstr>
      <vt:lpstr>Слайд 147</vt:lpstr>
      <vt:lpstr>Слайд 148</vt:lpstr>
      <vt:lpstr>Слайд 149</vt:lpstr>
      <vt:lpstr>Слайд 150</vt:lpstr>
      <vt:lpstr>Слайд 151</vt:lpstr>
      <vt:lpstr>Слайд 152</vt:lpstr>
      <vt:lpstr>Слайд 153</vt:lpstr>
      <vt:lpstr>Слайд 154</vt:lpstr>
      <vt:lpstr>Слайд 155</vt:lpstr>
      <vt:lpstr>Слайд 156</vt:lpstr>
      <vt:lpstr>Слайд 157</vt:lpstr>
      <vt:lpstr>Слайд 158</vt:lpstr>
      <vt:lpstr>Слайд 159</vt:lpstr>
      <vt:lpstr>Слайд 160</vt:lpstr>
      <vt:lpstr>Слайд 161</vt:lpstr>
      <vt:lpstr>Слайд 162</vt:lpstr>
      <vt:lpstr>Слайд 163</vt:lpstr>
      <vt:lpstr>Слайд 164</vt:lpstr>
      <vt:lpstr>Слайд 165</vt:lpstr>
      <vt:lpstr>Слайд 166</vt:lpstr>
      <vt:lpstr>Слайд 167</vt:lpstr>
      <vt:lpstr>Слайд 168</vt:lpstr>
      <vt:lpstr>Слайд 169</vt:lpstr>
      <vt:lpstr>Слайд 170</vt:lpstr>
      <vt:lpstr>Слайд 171</vt:lpstr>
      <vt:lpstr>Слайд 172</vt:lpstr>
      <vt:lpstr>Слайд 173</vt:lpstr>
      <vt:lpstr>Слайд 174</vt:lpstr>
      <vt:lpstr>Слайд 175</vt:lpstr>
      <vt:lpstr>Слайд 176</vt:lpstr>
      <vt:lpstr>Слайд 177</vt:lpstr>
      <vt:lpstr>Слайд 178</vt:lpstr>
      <vt:lpstr>Слайд 179</vt:lpstr>
      <vt:lpstr>Слайд 180</vt:lpstr>
      <vt:lpstr>Слайд 181</vt:lpstr>
      <vt:lpstr>Слайд 182</vt:lpstr>
      <vt:lpstr>Слайд 183</vt:lpstr>
      <vt:lpstr>Слайд 184</vt:lpstr>
      <vt:lpstr>Слайд 185</vt:lpstr>
      <vt:lpstr>Слайд 186</vt:lpstr>
      <vt:lpstr>Слайд 187</vt:lpstr>
      <vt:lpstr>Слайд 188</vt:lpstr>
      <vt:lpstr>Слайд 189</vt:lpstr>
      <vt:lpstr>Слайд 190</vt:lpstr>
      <vt:lpstr>Слайд 191</vt:lpstr>
      <vt:lpstr>Слайд 192</vt:lpstr>
      <vt:lpstr>Слайд 193</vt:lpstr>
      <vt:lpstr>Слайд 194</vt:lpstr>
      <vt:lpstr>Слайд 195</vt:lpstr>
      <vt:lpstr>Слайд 196</vt:lpstr>
      <vt:lpstr>Слайд 197</vt:lpstr>
      <vt:lpstr>Слайд 198</vt:lpstr>
      <vt:lpstr>Слайд 199</vt:lpstr>
      <vt:lpstr>Слайд 200</vt:lpstr>
      <vt:lpstr>Слайд 201</vt:lpstr>
      <vt:lpstr>Слайд 202</vt:lpstr>
      <vt:lpstr>Слайд 203</vt:lpstr>
      <vt:lpstr>Слайд 204</vt:lpstr>
      <vt:lpstr>Слайд 205</vt:lpstr>
      <vt:lpstr>Слайд 206</vt:lpstr>
      <vt:lpstr>Слайд 207</vt:lpstr>
      <vt:lpstr>Слайд 208</vt:lpstr>
      <vt:lpstr>Слайд 209</vt:lpstr>
      <vt:lpstr>Слайд 210</vt:lpstr>
      <vt:lpstr>Слайд 211</vt:lpstr>
      <vt:lpstr>Слайд 212</vt:lpstr>
      <vt:lpstr>Слайд 213</vt:lpstr>
      <vt:lpstr>Слайд 214</vt:lpstr>
      <vt:lpstr>Слайд 215</vt:lpstr>
      <vt:lpstr>Слайд 216</vt:lpstr>
      <vt:lpstr>Слайд 217</vt:lpstr>
      <vt:lpstr>Слайд 218</vt:lpstr>
      <vt:lpstr>Слайд 219</vt:lpstr>
      <vt:lpstr>Слайд 220</vt:lpstr>
      <vt:lpstr>Слайд 221</vt:lpstr>
      <vt:lpstr>Слайд 222</vt:lpstr>
      <vt:lpstr>Слайд 223</vt:lpstr>
      <vt:lpstr>Слайд 224</vt:lpstr>
      <vt:lpstr>Слайд 225</vt:lpstr>
      <vt:lpstr>Слайд 226</vt:lpstr>
      <vt:lpstr>Слайд 227</vt:lpstr>
      <vt:lpstr>Слайд 228</vt:lpstr>
      <vt:lpstr>Слайд 229</vt:lpstr>
      <vt:lpstr>Слайд 230</vt:lpstr>
      <vt:lpstr>Слайд 231</vt:lpstr>
      <vt:lpstr>Слайд 232</vt:lpstr>
      <vt:lpstr>Слайд 233</vt:lpstr>
      <vt:lpstr>Слайд 234</vt:lpstr>
      <vt:lpstr>Слайд 235</vt:lpstr>
      <vt:lpstr>Слайд 236</vt:lpstr>
      <vt:lpstr>Слайд 237</vt:lpstr>
      <vt:lpstr>Слайд 238</vt:lpstr>
      <vt:lpstr>Слайд 239</vt:lpstr>
      <vt:lpstr>Слайд 240</vt:lpstr>
      <vt:lpstr>Слайд 241</vt:lpstr>
      <vt:lpstr>Слайд 242</vt:lpstr>
      <vt:lpstr>Слайд 243</vt:lpstr>
      <vt:lpstr>Слайд 244</vt:lpstr>
      <vt:lpstr>Слайд 245</vt:lpstr>
      <vt:lpstr>Слайд 246</vt:lpstr>
      <vt:lpstr>Слайд 247</vt:lpstr>
      <vt:lpstr>Слайд 248</vt:lpstr>
      <vt:lpstr>Слайд 249</vt:lpstr>
      <vt:lpstr>Слайд 250</vt:lpstr>
      <vt:lpstr>Слайд 251</vt:lpstr>
      <vt:lpstr>Слайд 252</vt:lpstr>
      <vt:lpstr>Слайд 253</vt:lpstr>
      <vt:lpstr>Слайд 254</vt:lpstr>
      <vt:lpstr>Слайд 255</vt:lpstr>
      <vt:lpstr>Слайд 256</vt:lpstr>
      <vt:lpstr>Слайд 257</vt:lpstr>
      <vt:lpstr>Слайд 258</vt:lpstr>
      <vt:lpstr>Слайд 259</vt:lpstr>
      <vt:lpstr>Слайд 260</vt:lpstr>
      <vt:lpstr>Слайд 261</vt:lpstr>
      <vt:lpstr>Слайд 262</vt:lpstr>
      <vt:lpstr>Слайд 263</vt:lpstr>
      <vt:lpstr>Слайд 264</vt:lpstr>
      <vt:lpstr>Важные характеристики валидации для различных типов испытания</vt:lpstr>
      <vt:lpstr>Слайд 266</vt:lpstr>
      <vt:lpstr>Слайд 267</vt:lpstr>
      <vt:lpstr>Слайд 268</vt:lpstr>
      <vt:lpstr>Слайд 269</vt:lpstr>
      <vt:lpstr>Слайд 270</vt:lpstr>
      <vt:lpstr>Слайд 271</vt:lpstr>
      <vt:lpstr>Слайд 272</vt:lpstr>
      <vt:lpstr>Слайд 273</vt:lpstr>
      <vt:lpstr>Слайд 274</vt:lpstr>
      <vt:lpstr>Слайд 275</vt:lpstr>
      <vt:lpstr>Слайд 276</vt:lpstr>
      <vt:lpstr>Слайд 277</vt:lpstr>
      <vt:lpstr>Слайд 278</vt:lpstr>
      <vt:lpstr>Слайд 279</vt:lpstr>
      <vt:lpstr>Слайд 280</vt:lpstr>
      <vt:lpstr>Слайд 281</vt:lpstr>
      <vt:lpstr>Слайд 282</vt:lpstr>
      <vt:lpstr>Слайд 283</vt:lpstr>
      <vt:lpstr>Слайд 284</vt:lpstr>
      <vt:lpstr>Слайд 285</vt:lpstr>
      <vt:lpstr>Слайд 286</vt:lpstr>
      <vt:lpstr>Слайд 287</vt:lpstr>
      <vt:lpstr>Слайд 288</vt:lpstr>
      <vt:lpstr>Слайд 289</vt:lpstr>
      <vt:lpstr>Слайд 290</vt:lpstr>
      <vt:lpstr>Слайд 291</vt:lpstr>
      <vt:lpstr>Слайд 292</vt:lpstr>
      <vt:lpstr>Слайд 293</vt:lpstr>
      <vt:lpstr>Слайд 294</vt:lpstr>
      <vt:lpstr>Слайд 295</vt:lpstr>
      <vt:lpstr>Слайд 296</vt:lpstr>
      <vt:lpstr>Слайд 297</vt:lpstr>
      <vt:lpstr>Слайд 298</vt:lpstr>
      <vt:lpstr>Слайд 299</vt:lpstr>
      <vt:lpstr>Понятие неопределенности</vt:lpstr>
      <vt:lpstr>Понятие неопределенности</vt:lpstr>
      <vt:lpstr>Понятие неопределенности</vt:lpstr>
      <vt:lpstr>Понятие неопределенности</vt:lpstr>
      <vt:lpstr>Слайд 304</vt:lpstr>
      <vt:lpstr>Слайд 305</vt:lpstr>
      <vt:lpstr>Слайд 306</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Современные методы оценки неопределенности</vt:lpstr>
      <vt:lpstr>Как согласуется погрешность с неопределенностью?</vt:lpstr>
      <vt:lpstr>Как согласуется погрешность с неопределенностью?</vt:lpstr>
      <vt:lpstr>Слайд 335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Распределение пестицидов между н-октаном и полярными органическими растворителями</dc:title>
  <dc:creator>Плахотний И.Н</dc:creator>
  <cp:lastModifiedBy>crossover</cp:lastModifiedBy>
  <cp:revision>350</cp:revision>
  <dcterms:created xsi:type="dcterms:W3CDTF">2009-06-15T18:51:12Z</dcterms:created>
  <dcterms:modified xsi:type="dcterms:W3CDTF">2016-08-20T11:29:18Z</dcterms:modified>
  <dc:language>ru-RU</dc:language>
</cp:coreProperties>
</file>